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0" r:id="rId3"/>
    <p:sldId id="283" r:id="rId4"/>
    <p:sldId id="299" r:id="rId5"/>
    <p:sldId id="296" r:id="rId6"/>
    <p:sldId id="297" r:id="rId7"/>
    <p:sldId id="276" r:id="rId8"/>
    <p:sldId id="290" r:id="rId9"/>
    <p:sldId id="291" r:id="rId10"/>
    <p:sldId id="293" r:id="rId11"/>
    <p:sldId id="298" r:id="rId12"/>
    <p:sldId id="284" r:id="rId13"/>
    <p:sldId id="281" r:id="rId14"/>
    <p:sldId id="282" r:id="rId15"/>
    <p:sldId id="294" r:id="rId16"/>
    <p:sldId id="300" r:id="rId17"/>
    <p:sldId id="285" r:id="rId18"/>
    <p:sldId id="301" r:id="rId19"/>
    <p:sldId id="280" r:id="rId20"/>
    <p:sldId id="302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401" autoAdjust="0"/>
  </p:normalViewPr>
  <p:slideViewPr>
    <p:cSldViewPr>
      <p:cViewPr>
        <p:scale>
          <a:sx n="80" d="100"/>
          <a:sy n="80" d="100"/>
        </p:scale>
        <p:origin x="-192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pstephe\Documents\sandbox\802.11\tools\summary%20of%20meeting-members\attendance%20by%20breakou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pivotSource>
    <c:name>[attendance by breakout.xlsx]pie chart total attendances!PivotTable1</c:name>
    <c:fmtId val="-1"/>
  </c:pivotSource>
  <c:chart>
    <c:title>
      <c:layout/>
      <c:overlay val="0"/>
    </c:title>
    <c:autoTitleDeleted val="0"/>
    <c:pivotFmts>
      <c:pivotFmt>
        <c:idx val="0"/>
      </c:pivotFmt>
      <c:pivotFmt>
        <c:idx val="1"/>
      </c:pivotFmt>
      <c:pivotFmt>
        <c:idx val="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layout>
            <c:manualLayout>
              <c:x val="-1.3417292285624199E-2"/>
              <c:y val="3.1462416934048984E-2"/>
            </c:manualLayout>
          </c:layout>
          <c:spPr>
            <a:noFill/>
            <a:ln>
              <a:noFill/>
            </a:ln>
            <a:effectLst/>
          </c:spPr>
          <c:txPr>
            <a:bodyPr wrap="square" lIns="38100" tIns="19050" rIns="38100" bIns="19050" anchor="ctr">
              <a:spAutoFit/>
            </a:bodyPr>
            <a:lstStyle/>
            <a:p>
              <a:pPr>
                <a:defRPr sz="1200"/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'pie chart total attendances'!$B$1</c:f>
              <c:strCache>
                <c:ptCount val="1"/>
                <c:pt idx="0">
                  <c:v>Total</c:v>
                </c:pt>
              </c:strCache>
            </c:strRef>
          </c:tx>
          <c:dLbls>
            <c:dLbl>
              <c:idx val="3"/>
              <c:layout>
                <c:manualLayout>
                  <c:x val="-1.3417292285624199E-2"/>
                  <c:y val="3.14624169340489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'pie chart total attendances'!$A$2:$A$11</c:f>
              <c:strCache>
                <c:ptCount val="10"/>
                <c:pt idx="0">
                  <c:v>TGah</c:v>
                </c:pt>
                <c:pt idx="1">
                  <c:v>TGai</c:v>
                </c:pt>
                <c:pt idx="2">
                  <c:v>TGmc</c:v>
                </c:pt>
                <c:pt idx="3">
                  <c:v>Tutorials</c:v>
                </c:pt>
                <c:pt idx="4">
                  <c:v>WG Mid-Session Plenary</c:v>
                </c:pt>
                <c:pt idx="5">
                  <c:v>WG Opening Plenary</c:v>
                </c:pt>
                <c:pt idx="6">
                  <c:v>WNG</c:v>
                </c:pt>
                <c:pt idx="7">
                  <c:v>WNG SC</c:v>
                </c:pt>
                <c:pt idx="8">
                  <c:v>HEW SG</c:v>
                </c:pt>
                <c:pt idx="9">
                  <c:v>Ethernet 40th Anniversary</c:v>
                </c:pt>
              </c:strCache>
            </c:strRef>
          </c:cat>
          <c:val>
            <c:numRef>
              <c:f>'pie chart total attendances'!$B$2:$B$11</c:f>
              <c:numCache>
                <c:formatCode>General</c:formatCode>
                <c:ptCount val="10"/>
                <c:pt idx="0">
                  <c:v>431</c:v>
                </c:pt>
                <c:pt idx="1">
                  <c:v>289</c:v>
                </c:pt>
                <c:pt idx="2">
                  <c:v>126</c:v>
                </c:pt>
                <c:pt idx="3">
                  <c:v>144</c:v>
                </c:pt>
                <c:pt idx="4">
                  <c:v>254</c:v>
                </c:pt>
                <c:pt idx="5">
                  <c:v>259</c:v>
                </c:pt>
                <c:pt idx="6">
                  <c:v>184</c:v>
                </c:pt>
                <c:pt idx="7">
                  <c:v>140</c:v>
                </c:pt>
                <c:pt idx="8">
                  <c:v>1853</c:v>
                </c:pt>
                <c:pt idx="9">
                  <c:v>182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802.11-13/1468r0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802.11-13/1468r0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802.11-13/1468r0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802.11-13/1468r0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2013</a:t>
            </a:r>
            <a:endParaRPr lang="en-US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802.11-13/1468r0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444-01-0000-p802-11af-press-release.doc" TargetMode="External"/><Relationship Id="rId2" Type="http://schemas.openxmlformats.org/officeDocument/2006/relationships/hyperlink" Target="https://mentor.ieee.org/802.11/dcn/13/11-13-1422-01-00ac-p802-11ac-press-release.doc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446-00-0hew-ieee-802-11-liaison-to-wfa-on-priritization-of-high-efficiency-wlan-hew-usage-scenarios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400-01-00ac-p802-11ac-report-to-ec-on-approval-to-forward-draft-to-revcom.ppt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239-00-00af-p802-11af-report-to-ec-on-conditional-approval-to-forward-draft-to-revcom.pptx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November </a:t>
            </a:r>
            <a:r>
              <a:rPr lang="en-US" dirty="0" smtClean="0"/>
              <a:t>2013 Motions to 802 EC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2013-11-14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48513"/>
              </p:ext>
            </p:extLst>
          </p:nvPr>
        </p:nvGraphicFramePr>
        <p:xfrm>
          <a:off x="522288" y="2279650"/>
          <a:ext cx="7731125" cy="258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" name="Document" r:id="rId4" imgW="8260820" imgH="2780069" progId="Word.Document.8">
                  <p:embed/>
                </p:oleObj>
              </mc:Choice>
              <mc:Fallback>
                <p:oleObj name="Document" r:id="rId4" imgW="8260820" imgH="27800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9650"/>
                        <a:ext cx="7731125" cy="2589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100754"/>
              </p:ext>
            </p:extLst>
          </p:nvPr>
        </p:nvGraphicFramePr>
        <p:xfrm>
          <a:off x="533400" y="1600200"/>
          <a:ext cx="8458200" cy="350518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794475"/>
                <a:gridCol w="1785359"/>
                <a:gridCol w="1338048"/>
                <a:gridCol w="1349692"/>
                <a:gridCol w="1190626"/>
              </a:tblGrid>
              <a:tr h="1194637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3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32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3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3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3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Iwaoka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Mitsuru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16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16</a:t>
                      </a:r>
                      <a:endParaRPr lang="en-CA" sz="2800" dirty="0"/>
                    </a:p>
                  </a:txBody>
                  <a:tcPr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Einholf</a:t>
                      </a: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Charles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</a:tr>
              <a:tr h="3948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4344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21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3*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2800" dirty="0" smtClean="0"/>
                        <a:t>0</a:t>
                      </a:r>
                      <a:endParaRPr lang="en-C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2800" dirty="0" smtClean="0"/>
                        <a:t>24</a:t>
                      </a:r>
                      <a:endParaRPr lang="en-CA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5450544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*Assumed unsatisfied, no response to </a:t>
            </a:r>
            <a:r>
              <a:rPr lang="en-US" sz="2400" dirty="0" smtClean="0"/>
              <a:t> emails </a:t>
            </a:r>
            <a:r>
              <a:rPr lang="en-US" sz="2400" dirty="0" smtClean="0"/>
              <a:t>to commenter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5762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802.11af    Unsatisfied </a:t>
            </a:r>
            <a:r>
              <a:rPr lang="en-GB" dirty="0" smtClean="0">
                <a:ea typeface="ＭＳ Ｐゴシック" pitchFamily="34" charset="-128"/>
              </a:rPr>
              <a:t>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114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38440"/>
              </p:ext>
            </p:extLst>
          </p:nvPr>
        </p:nvGraphicFramePr>
        <p:xfrm>
          <a:off x="5867400" y="2590800"/>
          <a:ext cx="635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Worksheet" showAsIcon="1" r:id="rId3" imgW="635000" imgH="558800" progId="Excel.Sheet.8">
                  <p:embed/>
                </p:oleObj>
              </mc:Choice>
              <mc:Fallback>
                <p:oleObj name="Worksheet" showAsIcon="1" r:id="rId3" imgW="635000" imgH="55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2590800"/>
                        <a:ext cx="635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765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62000" y="1524000"/>
            <a:ext cx="7772400" cy="1362075"/>
          </a:xfrm>
        </p:spPr>
        <p:txBody>
          <a:bodyPr/>
          <a:lstStyle/>
          <a:p>
            <a:r>
              <a:rPr lang="en-GB" dirty="0" smtClean="0"/>
              <a:t>Executive Committee Study Groups, Working Groups, TAGs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979DB56-C54D-4700-A77E-3F886BE74F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6.1.01</a:t>
            </a:r>
            <a:r>
              <a:rPr lang="en-US" dirty="0" smtClean="0"/>
              <a:t>) 802.11 HEW SG Extension Motion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Grant an extension of the 802.11 High Efficiency WLAN (HEW) Study Group.</a:t>
            </a:r>
          </a:p>
          <a:p>
            <a:r>
              <a:rPr lang="en-US" dirty="0" smtClean="0"/>
              <a:t>Moved: Bruce Kraemer</a:t>
            </a:r>
          </a:p>
          <a:p>
            <a:r>
              <a:rPr lang="en-US" dirty="0" smtClean="0"/>
              <a:t>Seconded: </a:t>
            </a:r>
            <a:r>
              <a:rPr lang="en-US" dirty="0" smtClean="0"/>
              <a:t>Jon Rosdahl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the WG Result:  </a:t>
            </a:r>
            <a:r>
              <a:rPr lang="en-US" dirty="0" smtClean="0"/>
              <a:t>66,0,0 </a:t>
            </a:r>
            <a:r>
              <a:rPr lang="en-US" dirty="0" smtClean="0"/>
              <a:t>- passes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C8700717-CB5D-4B6B-ACB5-9BFF6793C7DB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1198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CA" dirty="0" smtClean="0"/>
              <a:t>HEW Timeline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20798" y="6475413"/>
            <a:ext cx="2523127" cy="215444"/>
          </a:xfrm>
        </p:spPr>
        <p:txBody>
          <a:bodyPr/>
          <a:lstStyle/>
          <a:p>
            <a:pPr>
              <a:defRPr/>
            </a:pPr>
            <a:r>
              <a:rPr lang="en-US" sz="1400" smtClean="0"/>
              <a:t>Adrian Stephens, Intel Corporation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13545" y="6475413"/>
            <a:ext cx="593111" cy="215444"/>
          </a:xfrm>
        </p:spPr>
        <p:txBody>
          <a:bodyPr/>
          <a:lstStyle/>
          <a:p>
            <a:pPr>
              <a:defRPr/>
            </a:pPr>
            <a:r>
              <a:rPr lang="en-US" sz="1400" smtClean="0"/>
              <a:t>Slide </a:t>
            </a:r>
            <a:fld id="{E7E6215C-0148-4EB1-A390-22B113FC486F}" type="slidenum">
              <a:rPr lang="en-US" sz="1400" smtClean="0"/>
              <a:pPr>
                <a:defRPr/>
              </a:pPr>
              <a:t>14</a:t>
            </a:fld>
            <a:endParaRPr lang="en-US" sz="1400"/>
          </a:p>
        </p:txBody>
      </p:sp>
      <p:sp>
        <p:nvSpPr>
          <p:cNvPr id="13" name="Content Placeholder 6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953000"/>
          </a:xfrm>
        </p:spPr>
        <p:txBody>
          <a:bodyPr/>
          <a:lstStyle/>
          <a:p>
            <a:r>
              <a:rPr lang="en-US" sz="2400" dirty="0" smtClean="0"/>
              <a:t>March 2013 </a:t>
            </a:r>
          </a:p>
          <a:p>
            <a:pPr lvl="1"/>
            <a:r>
              <a:rPr lang="en-US" sz="1800" dirty="0" smtClean="0"/>
              <a:t>Study Group approved</a:t>
            </a:r>
            <a:endParaRPr lang="en-US" sz="1800" dirty="0"/>
          </a:p>
          <a:p>
            <a:r>
              <a:rPr lang="en-US" sz="2400" dirty="0" smtClean="0"/>
              <a:t>May </a:t>
            </a:r>
            <a:r>
              <a:rPr lang="en-US" sz="2400" dirty="0" smtClean="0"/>
              <a:t>2013</a:t>
            </a:r>
          </a:p>
          <a:p>
            <a:pPr lvl="1"/>
            <a:r>
              <a:rPr lang="en-US" sz="2000" dirty="0" smtClean="0"/>
              <a:t>Initial meeting</a:t>
            </a:r>
          </a:p>
          <a:p>
            <a:r>
              <a:rPr lang="en-US" sz="2400" dirty="0" smtClean="0"/>
              <a:t>July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SG Extension</a:t>
            </a:r>
          </a:p>
          <a:p>
            <a:r>
              <a:rPr lang="en-US" sz="2400" dirty="0" smtClean="0"/>
              <a:t>Sept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r>
              <a:rPr lang="en-US" sz="2400" dirty="0" smtClean="0"/>
              <a:t>Nov 2013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Initial PAR and </a:t>
            </a:r>
            <a:r>
              <a:rPr lang="en-US" sz="2000" dirty="0" smtClean="0"/>
              <a:t>5C drafts </a:t>
            </a:r>
            <a:endParaRPr lang="en-US" sz="2000" dirty="0" smtClean="0"/>
          </a:p>
          <a:p>
            <a:pPr lvl="1"/>
            <a:r>
              <a:rPr lang="en-US" sz="2000" dirty="0" smtClean="0"/>
              <a:t>SG Extension</a:t>
            </a:r>
          </a:p>
        </p:txBody>
      </p:sp>
      <p:sp>
        <p:nvSpPr>
          <p:cNvPr id="14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14800" cy="4724400"/>
          </a:xfrm>
        </p:spPr>
        <p:txBody>
          <a:bodyPr/>
          <a:lstStyle/>
          <a:p>
            <a:r>
              <a:rPr lang="en-US" sz="2400" dirty="0" smtClean="0"/>
              <a:t>Jan 2014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Final version of PAR and 5C</a:t>
            </a:r>
          </a:p>
          <a:p>
            <a:pPr lvl="1"/>
            <a:r>
              <a:rPr lang="en-US" sz="2000" dirty="0" smtClean="0"/>
              <a:t>WG Approval</a:t>
            </a:r>
          </a:p>
          <a:p>
            <a:r>
              <a:rPr lang="en-US" sz="2400" dirty="0" smtClean="0"/>
              <a:t>March 2014</a:t>
            </a:r>
          </a:p>
          <a:p>
            <a:pPr lvl="1"/>
            <a:r>
              <a:rPr lang="en-US" sz="2000" dirty="0" smtClean="0"/>
              <a:t>Presentations</a:t>
            </a:r>
          </a:p>
          <a:p>
            <a:pPr lvl="1"/>
            <a:r>
              <a:rPr lang="en-US" sz="2000" dirty="0" smtClean="0"/>
              <a:t>EC </a:t>
            </a:r>
            <a:r>
              <a:rPr lang="en-US" sz="2000" dirty="0"/>
              <a:t>Approval of PAR and </a:t>
            </a:r>
            <a:r>
              <a:rPr lang="en-US" sz="2000" dirty="0" smtClean="0"/>
              <a:t>5C</a:t>
            </a:r>
          </a:p>
          <a:p>
            <a:pPr lvl="1"/>
            <a:r>
              <a:rPr lang="en-US" sz="2000" dirty="0" smtClean="0"/>
              <a:t>Tutorial</a:t>
            </a:r>
            <a:endParaRPr lang="en-US" sz="2000" dirty="0" smtClean="0"/>
          </a:p>
          <a:p>
            <a:r>
              <a:rPr lang="en-US" dirty="0" smtClean="0"/>
              <a:t>May-June 2014</a:t>
            </a:r>
          </a:p>
          <a:p>
            <a:pPr lvl="1"/>
            <a:r>
              <a:rPr lang="en-US" dirty="0" err="1" smtClean="0"/>
              <a:t>Nescom</a:t>
            </a:r>
            <a:r>
              <a:rPr lang="en-US" dirty="0" smtClean="0"/>
              <a:t> approval</a:t>
            </a:r>
          </a:p>
          <a:p>
            <a:r>
              <a:rPr lang="en-US" dirty="0" smtClean="0"/>
              <a:t>July 2014</a:t>
            </a:r>
          </a:p>
          <a:p>
            <a:pPr lvl="1"/>
            <a:r>
              <a:rPr lang="en-US" dirty="0" smtClean="0"/>
              <a:t>TG starts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11-13/0922r0 by Osama Aboul-Magd (Huawei Technologies)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70339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CA" dirty="0" smtClean="0"/>
              <a:t>HEW SG Status Information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2095500" y="6629400"/>
            <a:ext cx="65405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from slide 4/6 of 11-13/0922r0 by Osama Aboul-Magd (Huawei Technologies)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750570"/>
              </p:ext>
            </p:extLst>
          </p:nvPr>
        </p:nvGraphicFramePr>
        <p:xfrm>
          <a:off x="793750" y="1600200"/>
          <a:ext cx="7842250" cy="386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0850"/>
                <a:gridCol w="1752600"/>
                <a:gridCol w="1981200"/>
                <a:gridCol w="2387600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 </a:t>
                      </a:r>
                      <a:r>
                        <a:rPr lang="en-US" sz="2800" dirty="0" err="1" smtClean="0"/>
                        <a:t>hr</a:t>
                      </a:r>
                      <a:r>
                        <a:rPr lang="en-US" sz="2800" dirty="0" smtClean="0"/>
                        <a:t> </a:t>
                      </a:r>
                    </a:p>
                    <a:p>
                      <a:pPr algn="ctr"/>
                      <a:r>
                        <a:rPr lang="en-US" sz="2800" dirty="0" smtClean="0"/>
                        <a:t>Time slots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Avg</a:t>
                      </a:r>
                      <a:r>
                        <a:rPr lang="en-US" sz="2800" dirty="0" smtClean="0"/>
                        <a:t> Attendance 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Presentations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37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July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September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50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November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45</a:t>
                      </a:r>
                      <a:endParaRPr lang="en-US" sz="28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6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2592388" cy="762000"/>
          </a:xfrm>
        </p:spPr>
        <p:txBody>
          <a:bodyPr/>
          <a:lstStyle/>
          <a:p>
            <a:r>
              <a:rPr lang="en-GB" dirty="0" smtClean="0"/>
              <a:t>Attendance Total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19CDBFA-76A2-4597-AA38-8543ED035B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786381"/>
              </p:ext>
            </p:extLst>
          </p:nvPr>
        </p:nvGraphicFramePr>
        <p:xfrm>
          <a:off x="1654968" y="347661"/>
          <a:ext cx="7205664" cy="6510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594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95400"/>
            <a:ext cx="7772400" cy="1362075"/>
          </a:xfrm>
        </p:spPr>
        <p:txBody>
          <a:bodyPr/>
          <a:lstStyle/>
          <a:p>
            <a:r>
              <a:rPr lang="en-GB" dirty="0" smtClean="0"/>
              <a:t>LMSC Liaisons and External Interface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11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Press Releases</a:t>
            </a:r>
            <a:br>
              <a:rPr lang="en-US" dirty="0" smtClean="0"/>
            </a:br>
            <a:r>
              <a:rPr lang="en-US" dirty="0" smtClean="0"/>
              <a:t>Subject to future EC </a:t>
            </a:r>
            <a:r>
              <a:rPr lang="en-US" dirty="0" err="1" smtClean="0"/>
              <a:t>eBallot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CA" sz="2800" dirty="0"/>
              <a:t>(</a:t>
            </a:r>
            <a:r>
              <a:rPr lang="en-CA" sz="2800" dirty="0" smtClean="0">
                <a:solidFill>
                  <a:srgbClr val="FF0000"/>
                </a:solidFill>
              </a:rPr>
              <a:t>7.071</a:t>
            </a:r>
            <a:r>
              <a:rPr lang="en-CA" sz="2800" dirty="0" smtClean="0"/>
              <a:t>)   </a:t>
            </a:r>
            <a:r>
              <a:rPr lang="en-US" sz="2800" u="sng" dirty="0" smtClean="0"/>
              <a:t>AC – target release January 2014</a:t>
            </a:r>
          </a:p>
          <a:p>
            <a:r>
              <a:rPr lang="en-US" dirty="0"/>
              <a:t>First draft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mentor.ieee.org/802.11/dcn/13/11-13-1422-01-00ac-p802-11ac-press-release.doc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CA" sz="2800" dirty="0"/>
              <a:t>(</a:t>
            </a:r>
            <a:r>
              <a:rPr lang="en-CA" sz="2800" dirty="0" smtClean="0">
                <a:solidFill>
                  <a:srgbClr val="FF0000"/>
                </a:solidFill>
              </a:rPr>
              <a:t>7.072</a:t>
            </a:r>
            <a:r>
              <a:rPr lang="en-CA" sz="2800" dirty="0" smtClean="0"/>
              <a:t>)  </a:t>
            </a:r>
            <a:r>
              <a:rPr lang="en-US" sz="2800" u="sng" dirty="0" smtClean="0"/>
              <a:t>AF – target release March 2014</a:t>
            </a:r>
          </a:p>
          <a:p>
            <a:r>
              <a:rPr lang="en-US" dirty="0" smtClean="0"/>
              <a:t>First draft</a:t>
            </a:r>
            <a:endParaRPr lang="en-US" dirty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mentor.ieee.org/802.11/dcn/13/11-13-1444-01-0000-p802-11af-press-release.doc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19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914400"/>
          </a:xfrm>
        </p:spPr>
        <p:txBody>
          <a:bodyPr/>
          <a:lstStyle/>
          <a:p>
            <a:r>
              <a:rPr lang="en-CA" dirty="0" smtClean="0"/>
              <a:t>(</a:t>
            </a:r>
            <a:r>
              <a:rPr lang="en-CA" dirty="0" smtClean="0">
                <a:solidFill>
                  <a:srgbClr val="FF0000"/>
                </a:solidFill>
              </a:rPr>
              <a:t>7.073</a:t>
            </a:r>
            <a:r>
              <a:rPr lang="en-CA" dirty="0" smtClean="0"/>
              <a:t>)   802.11 </a:t>
            </a:r>
            <a:r>
              <a:rPr lang="en-CA" dirty="0" smtClean="0"/>
              <a:t>HEW SG WFA Liaison Letter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dirty="0" smtClean="0"/>
              <a:t>Approve the liaison letter to the Wi-Fi Alliance in </a:t>
            </a:r>
            <a:r>
              <a:rPr lang="en-US" dirty="0" smtClean="0"/>
              <a:t>11-13/</a:t>
            </a:r>
            <a:r>
              <a:rPr lang="fr-FR" dirty="0" smtClean="0"/>
              <a:t>1446r0 </a:t>
            </a:r>
            <a:r>
              <a:rPr lang="en-US" dirty="0" smtClean="0"/>
              <a:t>and grant the working group chair editorial rights</a:t>
            </a:r>
            <a:r>
              <a:rPr lang="en-US" dirty="0" smtClean="0"/>
              <a:t>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mentor.ieee.org/802.11/dcn/13/11-13-1446-00-0hew-ieee-802-11-liaison-to-wfa-on-priritization-of-high-efficiency-wlan-hew-usage-scenarios.doc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Moved: Bruce Kraemer</a:t>
            </a:r>
          </a:p>
          <a:p>
            <a:r>
              <a:rPr lang="en-US" dirty="0" smtClean="0"/>
              <a:t>Seconded: </a:t>
            </a:r>
            <a:r>
              <a:rPr lang="en-US" dirty="0"/>
              <a:t>Jon </a:t>
            </a:r>
            <a:r>
              <a:rPr lang="en-US" dirty="0" smtClean="0"/>
              <a:t>Rosdahl</a:t>
            </a:r>
            <a:endParaRPr lang="en-US" dirty="0" smtClean="0"/>
          </a:p>
          <a:p>
            <a:r>
              <a:rPr lang="en-US" dirty="0" smtClean="0"/>
              <a:t>In the WG Result: </a:t>
            </a:r>
            <a:r>
              <a:rPr lang="en-US" dirty="0" smtClean="0"/>
              <a:t>60,0,1 </a:t>
            </a:r>
            <a:r>
              <a:rPr lang="en-US" dirty="0" smtClean="0"/>
              <a:t>- passes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71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r>
              <a:rPr lang="en-US" sz="2800" b="0" dirty="0" smtClean="0"/>
              <a:t>This document contains Motions and supporting material to be brought on behalf of IEEE 802.11 at the </a:t>
            </a:r>
            <a:r>
              <a:rPr lang="en-US" sz="2800" b="0" dirty="0" smtClean="0"/>
              <a:t>November </a:t>
            </a:r>
            <a:r>
              <a:rPr lang="en-US" sz="2800" b="0" dirty="0" smtClean="0"/>
              <a:t>2013 802 EC closing plenary.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(</a:t>
            </a:r>
            <a:r>
              <a:rPr lang="en-CA" dirty="0" smtClean="0">
                <a:solidFill>
                  <a:srgbClr val="FF0000"/>
                </a:solidFill>
              </a:rPr>
              <a:t>7.074</a:t>
            </a:r>
            <a:r>
              <a:rPr lang="en-CA" dirty="0" smtClean="0"/>
              <a:t>)   802.11 JTC1/SC6 ballot responses</a:t>
            </a:r>
            <a:endParaRPr lang="en-CA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Approve </a:t>
            </a:r>
            <a:r>
              <a:rPr lang="en-US" dirty="0" smtClean="0"/>
              <a:t>preparation of a liaison </a:t>
            </a:r>
            <a:r>
              <a:rPr lang="en-US" dirty="0" smtClean="0"/>
              <a:t>letter </a:t>
            </a:r>
            <a:r>
              <a:rPr lang="en-US" dirty="0"/>
              <a:t>to the JTC1/SC6 containing resolutions (in 11-13/</a:t>
            </a:r>
            <a:r>
              <a:rPr lang="fr-FR" dirty="0"/>
              <a:t>0123r5 </a:t>
            </a:r>
            <a:r>
              <a:rPr lang="fr-FR" dirty="0" smtClean="0"/>
              <a:t>) </a:t>
            </a:r>
            <a:r>
              <a:rPr lang="en-US" dirty="0" smtClean="0"/>
              <a:t>to comments received during FDIS ballot on 802.11-2012.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mentor.ieee.org/802.11/dcn/13/11-13-0123-05-000m-iso-jtc1-sc6-8802-11-2012-comments.xls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Moved: Bruce Kraemer</a:t>
            </a:r>
          </a:p>
          <a:p>
            <a:r>
              <a:rPr lang="en-US" dirty="0" smtClean="0"/>
              <a:t>Seconded: </a:t>
            </a:r>
            <a:r>
              <a:rPr lang="en-US" dirty="0" smtClean="0"/>
              <a:t>Jon Rosdahl</a:t>
            </a:r>
            <a:endParaRPr lang="en-US" dirty="0" smtClean="0"/>
          </a:p>
          <a:p>
            <a:r>
              <a:rPr lang="en-US" dirty="0" smtClean="0"/>
              <a:t>In the WG Result: </a:t>
            </a:r>
            <a:r>
              <a:rPr lang="en-US" dirty="0" smtClean="0"/>
              <a:t>53,0,2 </a:t>
            </a:r>
            <a:r>
              <a:rPr lang="en-US" dirty="0" smtClean="0"/>
              <a:t>- passes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97850006-59B2-4400-986A-4581A7F5D1D6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661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0"/>
            <a:ext cx="8077200" cy="1362075"/>
          </a:xfrm>
        </p:spPr>
        <p:txBody>
          <a:bodyPr/>
          <a:lstStyle/>
          <a:p>
            <a:r>
              <a:rPr lang="en-GB" dirty="0"/>
              <a:t>IEEE Standards Board and Sponsor Ballot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99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60960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5.07.1</a:t>
            </a:r>
            <a:r>
              <a:rPr lang="en-US" dirty="0" smtClean="0"/>
              <a:t>) </a:t>
            </a:r>
            <a:r>
              <a:rPr lang="en-US" dirty="0" smtClean="0"/>
              <a:t>P802.11ac to RevCom</a:t>
            </a:r>
            <a:endParaRPr lang="en-US" dirty="0" smtClean="0"/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686800" cy="48768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GB" dirty="0" smtClean="0"/>
              <a:t>Request </a:t>
            </a:r>
            <a:r>
              <a:rPr lang="en-GB" dirty="0" smtClean="0"/>
              <a:t>unconditional approval to submit P802.11ac to RevCom</a:t>
            </a:r>
            <a:endParaRPr lang="en-GB" dirty="0" smtClean="0"/>
          </a:p>
          <a:p>
            <a:r>
              <a:rPr lang="en-GB" sz="2000" dirty="0" smtClean="0"/>
              <a:t>Moved: Bruce Kraemer</a:t>
            </a:r>
          </a:p>
          <a:p>
            <a:r>
              <a:rPr lang="en-GB" sz="2000" dirty="0" smtClean="0"/>
              <a:t>Seconded: Jon Rosdahl</a:t>
            </a:r>
            <a:endParaRPr lang="en-US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In the WG Vote: </a:t>
            </a:r>
            <a:r>
              <a:rPr lang="en-GB" sz="2000" dirty="0" smtClean="0"/>
              <a:t>111,0,0 </a:t>
            </a:r>
            <a:r>
              <a:rPr lang="en-GB" sz="2000" dirty="0" smtClean="0"/>
              <a:t>– passes</a:t>
            </a:r>
          </a:p>
          <a:p>
            <a:r>
              <a:rPr lang="en-GB" sz="2000" dirty="0" smtClean="0"/>
              <a:t>Summary follows</a:t>
            </a:r>
          </a:p>
          <a:p>
            <a:endParaRPr lang="en-GB" sz="2000" dirty="0"/>
          </a:p>
          <a:p>
            <a:r>
              <a:rPr lang="en-GB" sz="2000" dirty="0" smtClean="0"/>
              <a:t>Complete status report is </a:t>
            </a:r>
            <a:r>
              <a:rPr lang="en-GB" sz="2000" dirty="0" smtClean="0"/>
              <a:t>in </a:t>
            </a:r>
            <a:r>
              <a:rPr lang="en-GB" sz="2000" dirty="0" smtClean="0"/>
              <a:t>11-13/1400r1</a:t>
            </a:r>
          </a:p>
          <a:p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mentor.ieee.org/802.11/dcn/13/11-13-1400-01-00ac-p802-11ac-report-to-ec-on-approval-to-forward-draft-to-revcom.pptx</a:t>
            </a:r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57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600563"/>
              </p:ext>
            </p:extLst>
          </p:nvPr>
        </p:nvGraphicFramePr>
        <p:xfrm>
          <a:off x="1066800" y="1524000"/>
          <a:ext cx="7543800" cy="481796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7988"/>
                <a:gridCol w="2519166"/>
                <a:gridCol w="562793"/>
                <a:gridCol w="562793"/>
                <a:gridCol w="401995"/>
                <a:gridCol w="401995"/>
                <a:gridCol w="401995"/>
                <a:gridCol w="562793"/>
                <a:gridCol w="410827"/>
                <a:gridCol w="781455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SB 1 Post 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smtClean="0"/>
                        <a:t>86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168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5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97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Oct 23, 2013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 (unchanged)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188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 3 Post Ballot vote change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5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P802.11ac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591088"/>
              </p:ext>
            </p:extLst>
          </p:nvPr>
        </p:nvGraphicFramePr>
        <p:xfrm>
          <a:off x="762000" y="1905000"/>
          <a:ext cx="70104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2343727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5,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364  (163T , 3 G, 198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45 (35 T, 0 G, 10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Oct 4,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 Recirculation Sponsor Ballot for </a:t>
                      </a:r>
                      <a:r>
                        <a:rPr lang="en-CA" sz="140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 (3T,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23,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Sponsor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 (unchanged)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(0T, 0G, 1E)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8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BlackBerry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CFAECCB-F548-4CF2-B0A5-4C1333168199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5.07.2</a:t>
            </a:r>
            <a:r>
              <a:rPr lang="en-US" dirty="0" smtClean="0"/>
              <a:t>) </a:t>
            </a:r>
            <a:r>
              <a:rPr lang="en-US" dirty="0" smtClean="0"/>
              <a:t>P802.11af </a:t>
            </a:r>
            <a:r>
              <a:rPr lang="en-US" dirty="0" smtClean="0"/>
              <a:t>to RevCom</a:t>
            </a:r>
            <a:endParaRPr lang="en-US" dirty="0" smtClean="0"/>
          </a:p>
        </p:txBody>
      </p:sp>
      <p:sp>
        <p:nvSpPr>
          <p:cNvPr id="4102" name="Content Placeholder 2"/>
          <p:cNvSpPr>
            <a:spLocks noGrp="1"/>
          </p:cNvSpPr>
          <p:nvPr>
            <p:ph idx="4294967295"/>
          </p:nvPr>
        </p:nvSpPr>
        <p:spPr>
          <a:xfrm>
            <a:off x="304800" y="1524000"/>
            <a:ext cx="8686800" cy="4876800"/>
          </a:xfrm>
        </p:spPr>
        <p:txBody>
          <a:bodyPr lIns="91440" tIns="45720" rIns="91440" bIns="45720"/>
          <a:lstStyle/>
          <a:p>
            <a:pPr marL="0" indent="0">
              <a:buNone/>
            </a:pPr>
            <a:r>
              <a:rPr lang="en-GB" dirty="0" smtClean="0"/>
              <a:t>Request </a:t>
            </a:r>
            <a:r>
              <a:rPr lang="en-GB" dirty="0" smtClean="0"/>
              <a:t>unconditional approval to submit P802.11af to RevCom</a:t>
            </a:r>
            <a:endParaRPr lang="en-GB" dirty="0" smtClean="0"/>
          </a:p>
          <a:p>
            <a:r>
              <a:rPr lang="en-GB" sz="2000" dirty="0" smtClean="0"/>
              <a:t>Moved: Bruce Kraemer</a:t>
            </a:r>
          </a:p>
          <a:p>
            <a:r>
              <a:rPr lang="en-GB" sz="2000" dirty="0" smtClean="0"/>
              <a:t>Seconded: Jon Rosdahl</a:t>
            </a:r>
            <a:endParaRPr lang="en-US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In the WG Vote: </a:t>
            </a:r>
            <a:r>
              <a:rPr lang="en-GB" sz="2000" dirty="0" smtClean="0"/>
              <a:t>105,0,0 </a:t>
            </a:r>
            <a:r>
              <a:rPr lang="en-GB" sz="2000" dirty="0" smtClean="0"/>
              <a:t>– passes</a:t>
            </a:r>
          </a:p>
          <a:p>
            <a:r>
              <a:rPr lang="en-GB" sz="2000" dirty="0" smtClean="0"/>
              <a:t>Summary follows</a:t>
            </a:r>
          </a:p>
          <a:p>
            <a:endParaRPr lang="en-GB" sz="2000" dirty="0"/>
          </a:p>
          <a:p>
            <a:r>
              <a:rPr lang="en-GB" sz="2000" dirty="0" smtClean="0"/>
              <a:t>Complete status report is </a:t>
            </a:r>
            <a:r>
              <a:rPr lang="en-GB" sz="2000" dirty="0" smtClean="0"/>
              <a:t>in </a:t>
            </a:r>
            <a:r>
              <a:rPr lang="en-GB" sz="2000" dirty="0" smtClean="0"/>
              <a:t>11-13/1239r0</a:t>
            </a:r>
          </a:p>
          <a:p>
            <a:pPr marL="0" indent="0">
              <a:buNone/>
            </a:pP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mentor.ieee.org/802.11/dcn/13/11-13-1239-00-00af-p802-11af-report-to-ec-on-conditional-approval-to-forward-draft-to-revcom.pptx</a:t>
            </a: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761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820664"/>
              </p:ext>
            </p:extLst>
          </p:nvPr>
        </p:nvGraphicFramePr>
        <p:xfrm>
          <a:off x="1066800" y="1676400"/>
          <a:ext cx="67818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30,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157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99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31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Sponsor Ballot Comments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628274"/>
              </p:ext>
            </p:extLst>
          </p:nvPr>
        </p:nvGraphicFramePr>
        <p:xfrm>
          <a:off x="152400" y="1905000"/>
          <a:ext cx="87630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00200"/>
                <a:gridCol w="4191000"/>
                <a:gridCol w="29718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143 (10 G, 65 E, 68T)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Sponsor Ballot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 (2 G, 7 E, 7 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"/>
                          <a:cs typeface="Arial"/>
                        </a:rPr>
                        <a:t>Oct 30, 2013</a:t>
                      </a:r>
                      <a:endParaRPr lang="en-CA" sz="1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>
                          <a:latin typeface="Arial"/>
                          <a:cs typeface="Arial"/>
                        </a:rPr>
                        <a:t>Second Recirculation Sponsor Ballot</a:t>
                      </a:r>
                      <a:endParaRPr lang="en-CA" sz="18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7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77550</TotalTime>
  <Words>1097</Words>
  <Application>Microsoft Office PowerPoint</Application>
  <PresentationFormat>On-screen Show (4:3)</PresentationFormat>
  <Paragraphs>342</Paragraphs>
  <Slides>20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Default Design</vt:lpstr>
      <vt:lpstr>Microsoft Word 97 - 2003 Document</vt:lpstr>
      <vt:lpstr>Worksheet</vt:lpstr>
      <vt:lpstr>802.11 November 2013 Motions to 802 EC</vt:lpstr>
      <vt:lpstr>Abstract</vt:lpstr>
      <vt:lpstr>IEEE Standards Board and Sponsor Ballot Items</vt:lpstr>
      <vt:lpstr>(5.07.1) P802.11ac to RevCom</vt:lpstr>
      <vt:lpstr>Sponsor Ballot Results – P802.11ac</vt:lpstr>
      <vt:lpstr>Sponsor Ballot Comments – P802.11ac</vt:lpstr>
      <vt:lpstr>(5.07.2) P802.11af to RevCom</vt:lpstr>
      <vt:lpstr>Sponsor Ballot Results – P802.11af</vt:lpstr>
      <vt:lpstr>802.11 WG Sponsor Ballot Comments – P802.11af</vt:lpstr>
      <vt:lpstr>Unsatisfied Technical comments by commenter</vt:lpstr>
      <vt:lpstr>802.11af    Unsatisfied comments</vt:lpstr>
      <vt:lpstr>Executive Committee Study Groups, Working Groups, TAGs</vt:lpstr>
      <vt:lpstr>(6.1.01) 802.11 HEW SG Extension Motion</vt:lpstr>
      <vt:lpstr>HEW Timeline</vt:lpstr>
      <vt:lpstr>HEW SG Status Information</vt:lpstr>
      <vt:lpstr>Attendance Total</vt:lpstr>
      <vt:lpstr>LMSC Liaisons and External Interface</vt:lpstr>
      <vt:lpstr>Publication Press Releases Subject to future EC eBallot </vt:lpstr>
      <vt:lpstr>(7.073)   802.11 HEW SG WFA Liaison Letter</vt:lpstr>
      <vt:lpstr>(7.074)   802.11 JTC1/SC6 ballot responses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Stephens;bkraemer@marvell.com</dc:creator>
  <cp:lastModifiedBy>Marvell</cp:lastModifiedBy>
  <cp:revision>1411</cp:revision>
  <cp:lastPrinted>2013-11-15T13:34:50Z</cp:lastPrinted>
  <dcterms:created xsi:type="dcterms:W3CDTF">1998-02-10T13:07:52Z</dcterms:created>
  <dcterms:modified xsi:type="dcterms:W3CDTF">2013-11-15T16:36:22Z</dcterms:modified>
</cp:coreProperties>
</file>