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57" r:id="rId3"/>
    <p:sldId id="380" r:id="rId4"/>
    <p:sldId id="316" r:id="rId5"/>
    <p:sldId id="337" r:id="rId6"/>
    <p:sldId id="387" r:id="rId7"/>
    <p:sldId id="381" r:id="rId8"/>
    <p:sldId id="385" r:id="rId9"/>
    <p:sldId id="386" r:id="rId10"/>
    <p:sldId id="384" r:id="rId11"/>
    <p:sldId id="301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9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905E270-E2D4-244B-90A9-676D74C86C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kumimoji="0"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E04F12BE-F34E-1248-940B-8EC27E93B9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9B4F10BE-8640-3647-A390-79D9D5117F41}" type="slidenum">
              <a:rPr lang="en-US" altLang="ja-JP">
                <a:cs typeface="ＭＳ Ｐゴシック" charset="-128"/>
              </a:rPr>
              <a:pPr>
                <a:defRPr/>
              </a:pPr>
              <a:t>1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doc.: IEEE 802.19-09/xxxxr0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April 2009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>
                <a:latin typeface="Times New Roman" charset="0"/>
                <a:cs typeface="ＭＳ Ｐゴシック" charset="-128"/>
              </a:rPr>
              <a:t>Rich Kennedy, Research In Motion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>
                <a:cs typeface="ＭＳ Ｐゴシック" charset="-128"/>
              </a:rPr>
              <a:t>Page </a:t>
            </a:r>
            <a:fld id="{24E42ACE-54C0-684C-BB9D-E50577322B6F}" type="slidenum">
              <a:rPr lang="en-US" altLang="ja-JP">
                <a:cs typeface="ＭＳ Ｐゴシック" charset="-128"/>
              </a:rPr>
              <a:pPr>
                <a:defRPr/>
              </a:pPr>
              <a:t>2</a:t>
            </a:fld>
            <a:endParaRPr lang="en-US" altLang="ja-JP">
              <a:cs typeface="ＭＳ Ｐゴシック" charset="-128"/>
            </a:endParaRPr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kumimoji="0"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  <a:cs typeface="ＭＳ Ｐゴシック" pitchFamily="-65" charset="-128"/>
              </a:rPr>
              <a:t>Page </a:t>
            </a:r>
            <a:fld id="{4F3CD8BA-0884-4840-B956-EE9BA92DD1F2}" type="slidenum">
              <a:rPr lang="en-US" altLang="ja-JP">
                <a:latin typeface="Times New Roman" pitchFamily="-65" charset="0"/>
                <a:cs typeface="ＭＳ Ｐゴシック" pitchFamily="-65" charset="-128"/>
              </a:rPr>
              <a:pPr/>
              <a:t>3</a:t>
            </a:fld>
            <a:endParaRPr lang="en-US" altLang="ja-JP">
              <a:latin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7327" y="95706"/>
            <a:ext cx="2194411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doc.: IEEE 802.11-09/xxxxr0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752948" cy="215444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May 2008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709493" y="8985250"/>
            <a:ext cx="1572245" cy="184666"/>
          </a:xfrm>
          <a:noFill/>
        </p:spPr>
        <p:txBody>
          <a:bodyPr/>
          <a:lstStyle/>
          <a:p>
            <a:pPr lvl="4"/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Bruce Kraemer (Marvell)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20836" y="8985250"/>
            <a:ext cx="414552" cy="184666"/>
          </a:xfrm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  <a:cs typeface="ＭＳ Ｐゴシック" pitchFamily="-84" charset="-128"/>
              </a:rPr>
              <a:t>Page </a:t>
            </a:r>
            <a:fld id="{87BF803F-B4E9-DF4C-AC7F-01BAADF0F0A5}" type="slidenum">
              <a:rPr lang="en-US" altLang="ja-JP">
                <a:latin typeface="Times New Roman" pitchFamily="-84" charset="0"/>
                <a:cs typeface="ＭＳ Ｐゴシック" pitchFamily="-84" charset="-128"/>
              </a:rPr>
              <a:pPr/>
              <a:t>7</a:t>
            </a:fld>
            <a:endParaRPr lang="en-US" altLang="ja-JP">
              <a:latin typeface="Times New Roman" pitchFamily="-84" charset="0"/>
              <a:cs typeface="ＭＳ Ｐゴシック" pitchFamily="-84" charset="-128"/>
            </a:endParaRPr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7763" y="696913"/>
            <a:ext cx="4638675" cy="3479800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2793" y="4407617"/>
            <a:ext cx="5548614" cy="4176552"/>
          </a:xfrm>
          <a:noFill/>
          <a:ln/>
        </p:spPr>
        <p:txBody>
          <a:bodyPr/>
          <a:lstStyle/>
          <a:p>
            <a:endParaRPr kumimoji="0" lang="en-GB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5603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ja-JP" altLang="en-US"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9156" name="ヘッダー プレースホル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doc.: IEEE 802.19-09/xxxxr0</a:t>
            </a:r>
          </a:p>
        </p:txBody>
      </p:sp>
      <p:sp>
        <p:nvSpPr>
          <p:cNvPr id="49157" name="日付プレースホルダ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April 2009</a:t>
            </a:r>
          </a:p>
        </p:txBody>
      </p:sp>
      <p:sp>
        <p:nvSpPr>
          <p:cNvPr id="49158" name="フッター プレースホル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Rich Kennedy, Research In Motion</a:t>
            </a:r>
          </a:p>
        </p:txBody>
      </p:sp>
      <p:sp>
        <p:nvSpPr>
          <p:cNvPr id="49159" name="スライド番号プレースホル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t>Page </a:t>
            </a:r>
            <a:fld id="{DCE342CC-A869-8243-8F84-6087C7487882}" type="slidenum">
              <a:rPr lang="en-US" altLang="ja-JP" smtClean="0">
                <a:latin typeface="Times New Roman" pitchFamily="-65" charset="0"/>
                <a:cs typeface="ＭＳ Ｐゴシック" pitchFamily="-65" charset="-128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ADBB542-38F7-9C45-BCDD-DCC7B823100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F55546F9-920E-3A4A-94F7-0B73B8ABAD3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29C8B3A-FD94-074C-8D14-7F9744A2E3C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A5EA9570-58F0-F54E-929D-9A3B14FC28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588B0B6F-BD44-A24E-8797-F8320AF415C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D3E472F8-D8AA-154D-9715-5D93D3475F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231E51B-BD78-D348-92FB-5D900C1310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6334B10A-C981-7D40-9A54-AFAF1785ABE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C56A1BDB-D0D8-8C4A-A719-54CC2599CA4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7207FB9F-40D0-3448-9501-793B3918C3A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Slide </a:t>
            </a:r>
            <a:fld id="{954B80AC-CDD4-5C41-8ADF-1E99C8CDF9D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17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kumimoji="0"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kumimoji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kumimoji="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ja-JP"/>
              <a:t>Slide </a:t>
            </a:r>
            <a:fld id="{09855669-8358-5E44-8EA6-32B31101D0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486400" y="3048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800" b="1" dirty="0"/>
              <a:t>doc.: IEEE 802.11-</a:t>
            </a:r>
            <a:r>
              <a:rPr kumimoji="0" lang="en-US" altLang="ja-JP" sz="1800" b="1" dirty="0" smtClean="0"/>
              <a:t>13/</a:t>
            </a:r>
            <a:r>
              <a:rPr kumimoji="0" lang="en-US" altLang="ja-JP" sz="1800" b="1" dirty="0" smtClean="0"/>
              <a:t>1464r0</a:t>
            </a:r>
            <a:endParaRPr kumimoji="1" lang="en-US" altLang="ja-JP" sz="1200" b="1" kern="1200" dirty="0" smtClean="0">
              <a:solidFill>
                <a:schemeClr val="tx1"/>
              </a:solidFill>
              <a:latin typeface="Times New Roman" pitchFamily="-84" charset="0"/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kumimoji="0" lang="en-US">
                <a:latin typeface="Times New Roman" pitchFamily="18" charset="0"/>
                <a:ea typeface="+mn-ea"/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kumimoji="0" lang="en-US" dirty="0"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private/Draft_Standards/11ai/index.html" TargetMode="External"/><Relationship Id="rId4" Type="http://schemas.openxmlformats.org/officeDocument/2006/relationships/hyperlink" Target="https://mentor.ieee.org/802.11/dcn/13/11-13-1076-03-00ai-tgai-lb-198-comments-for-d1-0.xlsx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mentor.ieee.org/802.11/dcn/13/11-13-1186-00-00ai-tgai-motion-deck.pptx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grouper.ieee.org/groups/802/11/SponsorBallots.html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IEEE 802.11TGai</a:t>
            </a:r>
            <a:b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Closing Report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ja-JP" sz="2000" dirty="0" smtClean="0">
                <a:ea typeface="ＭＳ Ｐゴシック" pitchFamily="-84" charset="-128"/>
                <a:cs typeface="ＭＳ Ｐゴシック" pitchFamily="-84" charset="-128"/>
              </a:rPr>
              <a:t>Date: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 2013</a:t>
            </a:r>
            <a:r>
              <a:rPr lang="en-US" altLang="ja-JP" sz="2000" b="0" dirty="0" smtClean="0">
                <a:ea typeface="ＭＳ Ｐゴシック" pitchFamily="-84" charset="-128"/>
                <a:cs typeface="ＭＳ Ｐゴシック" pitchFamily="-84" charset="-128"/>
              </a:rPr>
              <a:t>-11-15</a:t>
            </a:r>
            <a:endParaRPr lang="en-US" altLang="ja-JP" sz="2000" b="0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7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 eaLnBrk="0" hangingPunct="0">
              <a:spcBef>
                <a:spcPct val="20000"/>
              </a:spcBef>
            </a:pPr>
            <a:r>
              <a:rPr kumimoji="0" lang="en-US" altLang="ja-JP" sz="2000" b="1"/>
              <a:t>Authors:</a:t>
            </a:r>
            <a:endParaRPr kumimoji="0" lang="en-US" altLang="ja-JP" sz="2000"/>
          </a:p>
        </p:txBody>
      </p:sp>
      <p:graphicFrame>
        <p:nvGraphicFramePr>
          <p:cNvPr id="9" name="Group 80"/>
          <p:cNvGraphicFramePr>
            <a:graphicFrameLocks noGrp="1"/>
          </p:cNvGraphicFramePr>
          <p:nvPr/>
        </p:nvGraphicFramePr>
        <p:xfrm>
          <a:off x="533400" y="3429000"/>
          <a:ext cx="8077200" cy="955676"/>
        </p:xfrm>
        <a:graphic>
          <a:graphicData uri="http://schemas.openxmlformats.org/drawingml/2006/table">
            <a:tbl>
              <a:tblPr/>
              <a:tblGrid>
                <a:gridCol w="1616075"/>
                <a:gridCol w="1000125"/>
                <a:gridCol w="2306637"/>
                <a:gridCol w="1384300"/>
                <a:gridCol w="1770063"/>
              </a:tblGrid>
              <a:tr h="32861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Name</a:t>
                      </a:r>
                      <a:endParaRPr kumimoji="1" lang="ja-JP" sz="16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Company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Address</a:t>
                      </a:r>
                      <a:endParaRPr kumimoji="1" lang="ja-JP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Phone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email</a:t>
                      </a:r>
                      <a:endParaRPr kumimoji="1" lang="ja-JP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Hiroshi MANO</a:t>
                      </a:r>
                      <a:endParaRPr kumimoji="1" lang="ja-JP" sz="13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AlliedtelesisR&amp;D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 </a:t>
                      </a:r>
                      <a:r>
                        <a:rPr kumimoji="1" lang="en-US" altLang="ja-JP" sz="13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center,K.K</a:t>
                      </a:r>
                      <a:r>
                        <a:rPr kumimoji="1" lang="en-US" altLang="ja-JP" sz="13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.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8F TOC2 Bldg. 7-21-11 Nishi-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Gotanda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Shinagawa-</a:t>
                      </a: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ku</a:t>
                      </a:r>
                      <a:r>
                        <a:rPr kumimoji="1" lang="en-US" altLang="ja-JP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, Tokyo 141-0031 JAPAN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+81-3-5719-7630</a:t>
                      </a:r>
                      <a:endParaRPr kumimoji="1" lang="ja-JP" sz="13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3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Times New Roman" charset="0"/>
                          <a:cs typeface="Times New Roman" charset="0"/>
                        </a:rPr>
                        <a:t>hmano@root-hq.com</a:t>
                      </a:r>
                      <a:endParaRPr kumimoji="1" lang="ja-JP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ＭＳ 明朝" charset="-128"/>
                        <a:cs typeface="ＭＳ 明朝" charset="-128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11" name="スライド番号プレースホル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  <p:sp>
        <p:nvSpPr>
          <p:cNvPr id="12" name="フッター プレースホル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Reference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altLang="ja-JP" dirty="0" smtClean="0"/>
              <a:t>Motions</a:t>
            </a:r>
          </a:p>
          <a:p>
            <a:pPr lvl="1"/>
            <a:r>
              <a:rPr lang="en-US" altLang="ja-JP" dirty="0" smtClean="0">
                <a:hlinkClick r:id="rId2"/>
              </a:rPr>
              <a:t>https://mentor.ieee.org/802.11/dcn/13/11-13-1186-</a:t>
            </a:r>
            <a:r>
              <a:rPr lang="en-US" altLang="ja-JP" dirty="0" smtClean="0">
                <a:hlinkClick r:id="rId2"/>
              </a:rPr>
              <a:t>01-</a:t>
            </a:r>
            <a:r>
              <a:rPr lang="en-US" altLang="ja-JP" dirty="0" smtClean="0">
                <a:hlinkClick r:id="rId2"/>
              </a:rPr>
              <a:t>00ai-tgai-motion-deck.pptx</a:t>
            </a:r>
            <a:endParaRPr lang="en-US" altLang="ja-JP" dirty="0" smtClean="0"/>
          </a:p>
          <a:p>
            <a:r>
              <a:rPr lang="en-US" altLang="ja-JP" dirty="0" smtClean="0"/>
              <a:t>Draft 1.1 on members area</a:t>
            </a:r>
          </a:p>
          <a:p>
            <a:pPr lvl="1"/>
            <a:r>
              <a:rPr lang="en-US" altLang="ja-JP" dirty="0" smtClean="0">
                <a:hlinkClick r:id="rId3"/>
              </a:rPr>
              <a:t>http://www.ieee802.org/11/private/Draft_Standards/11ai/index.html</a:t>
            </a:r>
            <a:endParaRPr lang="en-US" altLang="ja-JP" dirty="0" smtClean="0"/>
          </a:p>
          <a:p>
            <a:r>
              <a:rPr lang="en-US" altLang="ja-JP" dirty="0" err="1" smtClean="0"/>
              <a:t>TGai</a:t>
            </a:r>
            <a:r>
              <a:rPr lang="en-US" altLang="ja-JP" dirty="0" smtClean="0"/>
              <a:t> LB 198 comments for D1.0</a:t>
            </a:r>
          </a:p>
          <a:p>
            <a:pPr lvl="1"/>
            <a:r>
              <a:rPr lang="en-US" altLang="ja-JP" dirty="0" smtClean="0">
                <a:hlinkClick r:id="rId4"/>
              </a:rPr>
              <a:t>https://mentor.ieee.org/802.11/dcn/13/11-13-1076-03-00ai-tgai-lb-198-comments-for-d1-0.xlsx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>
              <a:buNone/>
            </a:pPr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10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>
                <a:ea typeface="ＭＳ Ｐゴシック" pitchFamily="-84" charset="-128"/>
                <a:cs typeface="ＭＳ Ｐゴシック" pitchFamily="-84" charset="-128"/>
              </a:rPr>
              <a:t>Thanks to all who participated!</a:t>
            </a:r>
          </a:p>
        </p:txBody>
      </p:sp>
      <p:sp>
        <p:nvSpPr>
          <p:cNvPr id="31750" name="サブタイトル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7ADBB542-38F7-9C45-BCDD-DCC7B8231002}" type="slidenum">
              <a:rPr lang="en-US" altLang="ja-JP" smtClean="0"/>
              <a:pPr>
                <a:defRPr/>
              </a:pPr>
              <a:t>11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000">
                <a:ea typeface="ＭＳ Ｐゴシック" pitchFamily="-84" charset="-128"/>
                <a:cs typeface="ＭＳ Ｐゴシック" pitchFamily="-84" charset="-128"/>
              </a:rPr>
              <a:t>Abstract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0010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This presentation is the closing report for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the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Dallas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 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of the IEEE 802.11 </a:t>
            </a:r>
            <a:r>
              <a:rPr lang="en-US" altLang="ja-JP" dirty="0" err="1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 lIns="91440" tIns="45720" rIns="91440" bIns="45720"/>
          <a:lstStyle/>
          <a:p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IEEE 802.11 FILS </a:t>
            </a:r>
            <a:r>
              <a:rPr lang="en-US" altLang="ja-JP" sz="2900" dirty="0" err="1">
                <a:ea typeface="ＭＳ Ｐゴシック" pitchFamily="-65" charset="-128"/>
                <a:cs typeface="ＭＳ Ｐゴシック" pitchFamily="-65" charset="-128"/>
              </a:rPr>
              <a:t>TGai</a:t>
            </a:r>
            <a:r>
              <a:rPr lang="en-US" altLang="ja-JP" sz="2900" dirty="0">
                <a:ea typeface="ＭＳ Ｐゴシック" pitchFamily="-65" charset="-128"/>
                <a:cs typeface="ＭＳ Ｐゴシック" pitchFamily="-65" charset="-128"/>
              </a:rPr>
              <a:t> –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Nov</a:t>
            </a:r>
            <a:r>
              <a:rPr lang="en-US" altLang="ja-JP" sz="28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2013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 </a:t>
            </a:r>
            <a:r>
              <a:rPr lang="en-US" altLang="ja-JP" sz="2900" dirty="0" smtClean="0">
                <a:ea typeface="ＭＳ Ｐゴシック" pitchFamily="-65" charset="-128"/>
                <a:cs typeface="ＭＳ Ｐゴシック" pitchFamily="-65" charset="-128"/>
              </a:rPr>
              <a:t>Dallas</a:t>
            </a:r>
            <a:endParaRPr lang="en-US" altLang="ja-JP" sz="2900" dirty="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686800" cy="51816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LB.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Jan</a:t>
            </a:r>
          </a:p>
          <a:p>
            <a:pPr>
              <a:buNone/>
            </a:pP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865187" cy="276225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Nov 2013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65" charset="0"/>
              </a:rPr>
              <a:t>Hiroshi Mano (ATRD Root Lab)</a:t>
            </a:r>
            <a:endParaRPr lang="en-US" altLang="ja-JP" smtClean="0">
              <a:latin typeface="Times New Roman" pitchFamily="-65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65" charset="0"/>
              </a:rPr>
              <a:t>Slide </a:t>
            </a:r>
            <a:fld id="{BBACC01B-45E7-4047-AA31-BB21121241F2}" type="slidenum">
              <a:rPr lang="en-US" altLang="ja-JP">
                <a:latin typeface="Times New Roman" pitchFamily="-65" charset="0"/>
              </a:rPr>
              <a:pPr/>
              <a:t>3</a:t>
            </a:fld>
            <a:endParaRPr lang="en-US" altLang="ja-JP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1/2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962400"/>
          </a:xfrm>
        </p:spPr>
        <p:txBody>
          <a:bodyPr>
            <a:normAutofit/>
          </a:bodyPr>
          <a:lstStyle/>
          <a:p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Meeting Minutes for the IEEE 802.11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Sep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2013 </a:t>
            </a:r>
            <a:r>
              <a:rPr lang="en-GB" altLang="ja-JP" dirty="0" smtClean="0">
                <a:ea typeface="ＭＳ Ｐゴシック" pitchFamily="-84" charset="-128"/>
                <a:cs typeface="ＭＳ Ｐゴシック" pitchFamily="-84" charset="-128"/>
              </a:rPr>
              <a:t>:   </a:t>
            </a:r>
            <a:endParaRPr lang="en-GB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defRPr/>
            </a:pPr>
            <a:r>
              <a:rPr lang="en-US" altLang="ja-JP" dirty="0" smtClean="0"/>
              <a:t>13-1244r1 Sep Nanjing Session Minutes</a:t>
            </a:r>
          </a:p>
          <a:p>
            <a:pPr lvl="2">
              <a:defRPr/>
            </a:pPr>
            <a:r>
              <a:rPr lang="en-US" altLang="ja-JP" dirty="0" smtClean="0"/>
              <a:t>https://mentor.ieee.org/802.11/dcn/13/11-13-1244-01-00ai-september-2013-nanjing-session-minutes.doc</a:t>
            </a:r>
          </a:p>
          <a:p>
            <a:pPr lvl="1"/>
            <a:endParaRPr lang="en-GB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Approve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teleconference meeting minutes of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Nanjing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to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 Dallas </a:t>
            </a:r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meeting.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defRPr/>
            </a:pPr>
            <a:r>
              <a:rPr lang="en-US" altLang="ja-JP" dirty="0" smtClean="0"/>
              <a:t>13-1251r6 Oct-Nov Teleconference Minutes</a:t>
            </a:r>
          </a:p>
          <a:p>
            <a:pPr lvl="2">
              <a:defRPr/>
            </a:pPr>
            <a:r>
              <a:rPr lang="en-US" altLang="ja-JP" dirty="0" smtClean="0"/>
              <a:t>https://mentor.ieee.org/802.11/dcn/13/11-13-1251-06-00ai-october-november-teleconference-minutes.doc</a:t>
            </a:r>
          </a:p>
          <a:p>
            <a:pPr lvl="1">
              <a:defRPr/>
            </a:pPr>
            <a:endParaRPr lang="en-US" altLang="ja-JP" dirty="0" smtClean="0"/>
          </a:p>
          <a:p>
            <a:pPr lvl="2">
              <a:defRPr/>
            </a:pPr>
            <a:endParaRPr lang="en-US" altLang="ja-JP" dirty="0" smtClean="0"/>
          </a:p>
          <a:p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2013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 Root Lab)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altLang="ja-JP" dirty="0" smtClean="0"/>
              <a:t>Accomplishments  </a:t>
            </a:r>
            <a:r>
              <a:rPr lang="en-US" altLang="ja-JP" dirty="0" err="1" smtClean="0"/>
              <a:t>TGai</a:t>
            </a:r>
            <a:r>
              <a:rPr lang="en-US" altLang="ja-JP" dirty="0" smtClean="0"/>
              <a:t>  2/2</a:t>
            </a:r>
            <a:endParaRPr lang="ja-JP" altLang="en-US" dirty="0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51054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9</a:t>
            </a:r>
            <a:r>
              <a:rPr lang="en-US" altLang="ja-JP" dirty="0" smtClean="0"/>
              <a:t> </a:t>
            </a:r>
            <a:r>
              <a:rPr lang="en-US" altLang="ja-JP" dirty="0" smtClean="0"/>
              <a:t>regular slots were held.</a:t>
            </a:r>
          </a:p>
          <a:p>
            <a:pPr lvl="0"/>
            <a:r>
              <a:rPr lang="en-US" altLang="ja-JP" dirty="0" smtClean="0"/>
              <a:t>1389 </a:t>
            </a:r>
            <a:r>
              <a:rPr lang="en-US" altLang="ja-JP" dirty="0" smtClean="0"/>
              <a:t>comments were received </a:t>
            </a:r>
            <a:r>
              <a:rPr lang="en-GB" altLang="ja-JP" dirty="0" smtClean="0"/>
              <a:t>by WG LB198.</a:t>
            </a:r>
            <a:endParaRPr lang="en-GB" altLang="ja-JP" dirty="0" smtClean="0"/>
          </a:p>
          <a:p>
            <a:r>
              <a:rPr lang="en-US" altLang="ja-JP" dirty="0" smtClean="0"/>
              <a:t>T</a:t>
            </a:r>
            <a:r>
              <a:rPr lang="en-US" altLang="ja-JP" dirty="0" smtClean="0"/>
              <a:t>otal of 479 resolutions were solved. </a:t>
            </a:r>
          </a:p>
          <a:p>
            <a:pPr lvl="1"/>
            <a:r>
              <a:rPr lang="en-US" altLang="ja-JP" dirty="0" smtClean="0"/>
              <a:t>Total of </a:t>
            </a:r>
            <a:r>
              <a:rPr lang="en-US" altLang="ja-JP" dirty="0" smtClean="0"/>
              <a:t>677 approved </a:t>
            </a:r>
            <a:r>
              <a:rPr lang="en-US" altLang="ja-JP" dirty="0" smtClean="0"/>
              <a:t>comment resolutions</a:t>
            </a:r>
            <a:r>
              <a:rPr lang="en-US" altLang="ja-JP" dirty="0" smtClean="0"/>
              <a:t>.</a:t>
            </a:r>
          </a:p>
          <a:p>
            <a:pPr lvl="1"/>
            <a:r>
              <a:rPr lang="en-US" altLang="ja-JP" dirty="0" smtClean="0"/>
              <a:t>417 editorial open </a:t>
            </a:r>
          </a:p>
          <a:p>
            <a:pPr lvl="1"/>
            <a:r>
              <a:rPr lang="en-US" altLang="ja-JP" dirty="0" smtClean="0"/>
              <a:t>295 technical open</a:t>
            </a:r>
            <a:endParaRPr lang="en-US" altLang="ja-JP" dirty="0" smtClean="0"/>
          </a:p>
          <a:p>
            <a:r>
              <a:rPr lang="en-US" altLang="ja-JP" dirty="0" smtClean="0"/>
              <a:t>Approved Timeline</a:t>
            </a:r>
          </a:p>
          <a:p>
            <a:r>
              <a:rPr lang="en-US" altLang="ja-JP" dirty="0" smtClean="0"/>
              <a:t>Approved Teleconference </a:t>
            </a:r>
            <a:r>
              <a:rPr lang="en-US" altLang="ja-JP" dirty="0" smtClean="0"/>
              <a:t>schedule</a:t>
            </a:r>
          </a:p>
          <a:p>
            <a:r>
              <a:rPr lang="en-US" altLang="ja-JP" dirty="0" smtClean="0"/>
              <a:t>Approved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meeting schedule</a:t>
            </a:r>
            <a:endParaRPr lang="en-US" altLang="ja-JP" dirty="0" smtClean="0"/>
          </a:p>
          <a:p>
            <a:r>
              <a:rPr lang="en-US" altLang="ja-JP" dirty="0" smtClean="0"/>
              <a:t>Approved  Plan for </a:t>
            </a:r>
            <a:r>
              <a:rPr lang="en-US" altLang="ja-JP" dirty="0" smtClean="0"/>
              <a:t> </a:t>
            </a:r>
            <a:r>
              <a:rPr lang="en-US" altLang="ja-JP" dirty="0" smtClean="0"/>
              <a:t>Jan</a:t>
            </a:r>
            <a:endParaRPr lang="en-US" altLang="ja-JP" dirty="0" smtClean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 2013</a:t>
            </a:r>
            <a:endParaRPr lang="en-US" dirty="0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ja-JP" smtClean="0"/>
              <a:t>Hiroshi Mano (ATRD Root Lab)</a:t>
            </a:r>
            <a:endParaRPr lang="en-US" dirty="0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ja-JP" smtClean="0"/>
              <a:t>Slide </a:t>
            </a:r>
            <a:fld id="{A5EA9570-58F0-F54E-929D-9A3B14FC28FD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Motion </a:t>
            </a:r>
            <a:r>
              <a:rPr lang="en-US" altLang="ja-JP" dirty="0" err="1" smtClean="0"/>
              <a:t>Adhoc</a:t>
            </a:r>
            <a:r>
              <a:rPr lang="en-US" altLang="ja-JP" dirty="0" smtClean="0"/>
              <a:t> meeting 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Motion:</a:t>
            </a:r>
            <a:endParaRPr lang="ja-JP" altLang="en-US" dirty="0" smtClean="0"/>
          </a:p>
          <a:p>
            <a:pPr lvl="1"/>
            <a:r>
              <a:rPr lang="en-GB" dirty="0" smtClean="0"/>
              <a:t>Authorize </a:t>
            </a:r>
            <a:r>
              <a:rPr lang="en-GB" dirty="0" err="1" smtClean="0"/>
              <a:t>TGai</a:t>
            </a:r>
            <a:r>
              <a:rPr lang="en-GB" dirty="0" smtClean="0"/>
              <a:t> to hold an ad-hoc meeting on </a:t>
            </a:r>
            <a:r>
              <a:rPr lang="en-GB" dirty="0" smtClean="0"/>
              <a:t>19</a:t>
            </a:r>
            <a:r>
              <a:rPr lang="en-GB" baseline="30000" dirty="0" smtClean="0"/>
              <a:t>th</a:t>
            </a:r>
            <a:r>
              <a:rPr lang="en-GB" dirty="0" smtClean="0"/>
              <a:t> Jan </a:t>
            </a:r>
            <a:r>
              <a:rPr lang="en-GB" dirty="0" smtClean="0"/>
              <a:t>at the same venue of </a:t>
            </a:r>
            <a:r>
              <a:rPr lang="en-GB" dirty="0" smtClean="0"/>
              <a:t>Los Angeles Interim 2014  for </a:t>
            </a:r>
            <a:r>
              <a:rPr lang="en-GB" dirty="0" smtClean="0"/>
              <a:t>the purpose of comment resolution.</a:t>
            </a:r>
            <a:endParaRPr lang="en-GB" dirty="0" smtClean="0"/>
          </a:p>
          <a:p>
            <a:pPr lvl="0"/>
            <a:r>
              <a:rPr lang="en-GB" dirty="0" err="1" smtClean="0"/>
              <a:t>Moved:Lei</a:t>
            </a:r>
            <a:endParaRPr lang="en-GB" dirty="0" smtClean="0"/>
          </a:p>
          <a:p>
            <a:pPr lvl="0"/>
            <a:r>
              <a:rPr lang="en-GB" dirty="0" err="1" smtClean="0"/>
              <a:t>Seconded:Jarkko</a:t>
            </a:r>
            <a:endParaRPr lang="en-GB" dirty="0" smtClean="0"/>
          </a:p>
          <a:p>
            <a:pPr lvl="0"/>
            <a:r>
              <a:rPr lang="en-GB" dirty="0" smtClean="0"/>
              <a:t>Result:</a:t>
            </a:r>
            <a:r>
              <a:rPr lang="en-GB" dirty="0" smtClean="0"/>
              <a:t> 5-0 -3 </a:t>
            </a:r>
            <a:endParaRPr lang="ja-JP" altLang="en-US" dirty="0" smtClean="0"/>
          </a:p>
          <a:p>
            <a:endParaRPr lang="ja-JP" alt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May 2013</a:t>
            </a:r>
            <a:endParaRPr 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Hiroshi Mano (ATRD, Root, Lab)</a:t>
            </a:r>
            <a:endParaRPr 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Slide </a:t>
            </a:r>
            <a:fld id="{E275D85B-EEFE-A142-B02B-B9A3C4542434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 lIns="91440" tIns="45720" rIns="91440" bIns="45720"/>
          <a:lstStyle/>
          <a:p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Plan for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 </a:t>
            </a:r>
            <a:r>
              <a:rPr lang="en-US" altLang="ja-JP" sz="2900" dirty="0" smtClean="0">
                <a:ea typeface="ＭＳ Ｐゴシック" pitchFamily="-84" charset="-128"/>
                <a:cs typeface="ＭＳ Ｐゴシック" pitchFamily="-84" charset="-128"/>
              </a:rPr>
              <a:t>Jan</a:t>
            </a:r>
            <a:endParaRPr lang="en-US" altLang="ja-JP" sz="29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 lIns="91440" tIns="45720" rIns="91440" bIns="45720"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Goals for the  Meeting:</a:t>
            </a:r>
          </a:p>
          <a:p>
            <a:pPr lvl="1"/>
            <a:r>
              <a:rPr lang="en-US" altLang="ja-JP" sz="2800" dirty="0" smtClean="0"/>
              <a:t>Approve minutes of past meeting and teleconference</a:t>
            </a:r>
          </a:p>
          <a:p>
            <a:pPr lvl="1"/>
            <a:r>
              <a:rPr lang="en-US" altLang="ja-JP" sz="2800" dirty="0" smtClean="0"/>
              <a:t>Comment resolution of WG LB.</a:t>
            </a:r>
          </a:p>
          <a:p>
            <a:pPr lvl="1"/>
            <a:r>
              <a:rPr lang="en-US" altLang="ja-JP" sz="2800" dirty="0" smtClean="0"/>
              <a:t>Approve to forward the draft to WG </a:t>
            </a:r>
          </a:p>
          <a:p>
            <a:pPr lvl="1"/>
            <a:r>
              <a:rPr lang="en-US" altLang="ja-JP" sz="2800" dirty="0" smtClean="0"/>
              <a:t>Approve Timeline</a:t>
            </a:r>
          </a:p>
          <a:p>
            <a:pPr lvl="1"/>
            <a:r>
              <a:rPr lang="en-US" altLang="ja-JP" sz="2800" dirty="0" smtClean="0"/>
              <a:t>Approve Teleconference schedule</a:t>
            </a:r>
          </a:p>
          <a:p>
            <a:pPr lvl="1"/>
            <a:r>
              <a:rPr lang="en-US" altLang="ja-JP" sz="2800" dirty="0" smtClean="0"/>
              <a:t>Approve Plan for  March</a:t>
            </a:r>
          </a:p>
          <a:p>
            <a:pPr lvl="1">
              <a:buNone/>
            </a:pPr>
            <a:endParaRPr lang="en-US" altLang="ja-JP" sz="2600" dirty="0" smtClean="0"/>
          </a:p>
        </p:txBody>
      </p:sp>
      <p:sp>
        <p:nvSpPr>
          <p:cNvPr id="1536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2013</a:t>
            </a:r>
            <a:endParaRPr lang="en-US" altLang="ja-JP" dirty="0">
              <a:latin typeface="Times New Roman" pitchFamily="-84" charset="0"/>
            </a:endParaRPr>
          </a:p>
        </p:txBody>
      </p:sp>
      <p:sp>
        <p:nvSpPr>
          <p:cNvPr id="1536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1536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>
                <a:latin typeface="Times New Roman" pitchFamily="-84" charset="0"/>
              </a:rPr>
              <a:t>Slide </a:t>
            </a:r>
            <a:fld id="{8D83B171-138C-9B40-B65D-0769730DEDCE}" type="slidenum">
              <a:rPr lang="en-US" altLang="ja-JP">
                <a:latin typeface="Times New Roman" pitchFamily="-84" charset="0"/>
              </a:rPr>
              <a:pPr/>
              <a:t>7</a:t>
            </a:fld>
            <a:endParaRPr lang="en-US" altLang="ja-JP">
              <a:latin typeface="Times New Roman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Time line of </a:t>
            </a:r>
            <a:r>
              <a:rPr lang="en-US" altLang="ja-JP" dirty="0" err="1" smtClean="0">
                <a:ea typeface="ＭＳ Ｐゴシック" pitchFamily="-84" charset="-128"/>
                <a:cs typeface="ＭＳ Ｐゴシック" pitchFamily="-84" charset="-128"/>
              </a:rPr>
              <a:t>TGai</a:t>
            </a:r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4724400"/>
          </a:xfrm>
        </p:spPr>
        <p:txBody>
          <a:bodyPr/>
          <a:lstStyle/>
          <a:p>
            <a:endParaRPr lang="en-US" altLang="ja-JP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lvl="1">
              <a:buFontTx/>
              <a:buNone/>
            </a:pPr>
            <a:r>
              <a:rPr lang="en-US" altLang="ja-JP" dirty="0" smtClean="0"/>
              <a:t>PAR Approved, Modified, or Extended 		2010-12-08</a:t>
            </a:r>
          </a:p>
          <a:p>
            <a:pPr lvl="1"/>
            <a:r>
              <a:rPr lang="en-US" altLang="ja-JP" dirty="0" smtClean="0"/>
              <a:t>WG Letter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		Jan14/Jul14</a:t>
            </a:r>
          </a:p>
          <a:p>
            <a:pPr lvl="1"/>
            <a:r>
              <a:rPr lang="en-US" altLang="ja-JP" dirty="0" smtClean="0"/>
              <a:t>Form Sponsor Ballot Pool / Reform	            	Nov14</a:t>
            </a:r>
          </a:p>
          <a:p>
            <a:pPr lvl="1"/>
            <a:r>
              <a:rPr lang="en-US" altLang="ja-JP" dirty="0" smtClean="0"/>
              <a:t>MEC Done				Nov14		</a:t>
            </a:r>
          </a:p>
          <a:p>
            <a:pPr lvl="1"/>
            <a:r>
              <a:rPr lang="en-US" altLang="ja-JP" dirty="0" smtClean="0"/>
              <a:t>IEEE-SA Sponsor Ballots Initial / </a:t>
            </a:r>
            <a:r>
              <a:rPr lang="en-US" altLang="ja-JP" dirty="0" err="1" smtClean="0"/>
              <a:t>Recirc</a:t>
            </a:r>
            <a:r>
              <a:rPr lang="en-US" altLang="ja-JP" dirty="0" smtClean="0"/>
              <a:t>         Jan15/ Mar 15		</a:t>
            </a:r>
          </a:p>
          <a:p>
            <a:pPr lvl="1"/>
            <a:r>
              <a:rPr lang="en-US" altLang="ja-JP" dirty="0" smtClean="0"/>
              <a:t>Final 802.11 WG Approval	                             Jul 15</a:t>
            </a:r>
          </a:p>
          <a:p>
            <a:pPr lvl="1"/>
            <a:r>
              <a:rPr lang="en-US" altLang="ja-JP" dirty="0" smtClean="0"/>
              <a:t>final or Conditional 802 EC Approval           	Jul 15</a:t>
            </a:r>
          </a:p>
          <a:p>
            <a:pPr lvl="1"/>
            <a:r>
              <a:rPr lang="en-US" altLang="ja-JP" dirty="0" err="1" smtClean="0"/>
              <a:t>RevCom</a:t>
            </a:r>
            <a:r>
              <a:rPr lang="en-US" altLang="ja-JP" dirty="0" smtClean="0"/>
              <a:t> &amp; Standards Board Final or</a:t>
            </a:r>
            <a:br>
              <a:rPr lang="en-US" altLang="ja-JP" dirty="0" smtClean="0"/>
            </a:br>
            <a:r>
              <a:rPr lang="en-US" altLang="ja-JP" dirty="0" smtClean="0"/>
              <a:t> Continuous Process Approval 		Nov 15</a:t>
            </a:r>
          </a:p>
          <a:p>
            <a:pPr lvl="1"/>
            <a:r>
              <a:rPr lang="en-US" altLang="ja-JP" dirty="0" smtClean="0"/>
              <a:t>ANSI Approved				N/A</a:t>
            </a:r>
            <a:endParaRPr lang="en-US" altLang="ja-JP" dirty="0" smtClean="0">
              <a:hlinkClick r:id="rId3"/>
            </a:endParaRPr>
          </a:p>
        </p:txBody>
      </p:sp>
      <p:sp>
        <p:nvSpPr>
          <p:cNvPr id="4813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</p:spPr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Nov 2013</a:t>
            </a:r>
            <a:endParaRPr lang="en-US" altLang="ja-JP" dirty="0">
              <a:latin typeface="Times New Roman" pitchFamily="-65" charset="0"/>
            </a:endParaRPr>
          </a:p>
        </p:txBody>
      </p:sp>
      <p:sp>
        <p:nvSpPr>
          <p:cNvPr id="4813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Hiroshi Mano (ATRD Root Lab)</a:t>
            </a:r>
            <a:endParaRPr lang="en-US" altLang="ja-JP">
              <a:latin typeface="Times New Roman" pitchFamily="-65" charset="0"/>
            </a:endParaRPr>
          </a:p>
        </p:txBody>
      </p:sp>
      <p:sp>
        <p:nvSpPr>
          <p:cNvPr id="481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>
                <a:latin typeface="Times New Roman" pitchFamily="-65" charset="0"/>
              </a:rPr>
              <a:t>Slide </a:t>
            </a:r>
            <a:fld id="{D8ED85B9-6057-E848-AA14-8586BCE1CDB6}" type="slidenum">
              <a:rPr lang="en-US" altLang="ja-JP" smtClean="0">
                <a:latin typeface="Times New Roman" pitchFamily="-65" charset="0"/>
              </a:rPr>
              <a:pPr>
                <a:defRPr/>
              </a:pPr>
              <a:t>8</a:t>
            </a:fld>
            <a:endParaRPr lang="en-US" altLang="ja-JP" smtClean="0">
              <a:latin typeface="Times New Roman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1000"/>
          </a:xfrm>
        </p:spPr>
        <p:txBody>
          <a:bodyPr/>
          <a:lstStyle/>
          <a:p>
            <a:r>
              <a:rPr lang="en-US" altLang="ja-JP" dirty="0" smtClean="0">
                <a:ea typeface="ＭＳ Ｐゴシック" pitchFamily="-84" charset="-128"/>
                <a:cs typeface="ＭＳ Ｐゴシック" pitchFamily="-84" charset="-128"/>
              </a:rPr>
              <a:t>Teleconference Schedule </a:t>
            </a:r>
            <a:endParaRPr lang="ja-JP" altLang="en-US" dirty="0" smtClean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44035" name="コンテンツ プレースホルダ 2"/>
          <p:cNvSpPr>
            <a:spLocks noGrp="1"/>
          </p:cNvSpPr>
          <p:nvPr>
            <p:ph idx="1"/>
          </p:nvPr>
        </p:nvSpPr>
        <p:spPr>
          <a:xfrm>
            <a:off x="419100" y="1066800"/>
            <a:ext cx="7429500" cy="2133600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altLang="ja-JP" dirty="0" smtClean="0"/>
              <a:t>Motion: </a:t>
            </a:r>
            <a:endParaRPr lang="ja-JP" altLang="en-US" dirty="0" smtClean="0"/>
          </a:p>
          <a:p>
            <a:pPr lvl="1">
              <a:defRPr/>
            </a:pPr>
            <a:r>
              <a:rPr lang="en-GB" altLang="ja-JP" dirty="0" smtClean="0"/>
              <a:t>Approve the following schedule of weekly teleconferences.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lvl="1">
              <a:defRPr/>
            </a:pPr>
            <a:r>
              <a:rPr lang="en-US" altLang="ja-JP" dirty="0" smtClean="0"/>
              <a:t> Tuesdays</a:t>
            </a:r>
            <a:r>
              <a:rPr lang="en-US" altLang="ja-JP" dirty="0" smtClean="0"/>
              <a:t> 00:</a:t>
            </a:r>
            <a:r>
              <a:rPr lang="en-US" altLang="ja-JP" dirty="0" smtClean="0"/>
              <a:t>00 </a:t>
            </a:r>
            <a:r>
              <a:rPr lang="en-US" altLang="ja-JP" dirty="0" smtClean="0"/>
              <a:t>ET(23:59.99…. on Monday) 3</a:t>
            </a:r>
            <a:r>
              <a:rPr lang="en-US" altLang="ja-JP" baseline="30000" dirty="0" smtClean="0"/>
              <a:t>rd</a:t>
            </a:r>
            <a:r>
              <a:rPr lang="en-US" altLang="ja-JP" dirty="0" smtClean="0"/>
              <a:t>,10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,17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Dec and 8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Jan 2014</a:t>
            </a:r>
            <a:endParaRPr lang="ja-JP" altLang="en-US" dirty="0" smtClean="0"/>
          </a:p>
          <a:p>
            <a:pPr lvl="1">
              <a:defRPr/>
            </a:pPr>
            <a:r>
              <a:rPr lang="en-US" altLang="ja-JP" dirty="0" smtClean="0"/>
              <a:t>Duration 1Hour</a:t>
            </a:r>
          </a:p>
          <a:p>
            <a:pPr lvl="1">
              <a:defRPr/>
            </a:pPr>
            <a:r>
              <a:rPr lang="en-US" altLang="ja-JP" dirty="0" smtClean="0"/>
              <a:t>Using WEB-EX that will be provided by Task Group Chair</a:t>
            </a:r>
          </a:p>
          <a:p>
            <a:pPr>
              <a:defRPr/>
            </a:pPr>
            <a:r>
              <a:rPr lang="en-US" altLang="ja-JP" dirty="0" smtClean="0">
                <a:solidFill>
                  <a:schemeClr val="bg1"/>
                </a:solidFill>
                <a:ea typeface="ＭＳ Ｐゴシック" pitchFamily="-84" charset="-128"/>
                <a:cs typeface="ＭＳ Ｐゴシック" pitchFamily="-84" charset="-128"/>
              </a:rPr>
              <a:t>Approved  by unanimous </a:t>
            </a:r>
            <a:r>
              <a:rPr lang="en-US" altLang="ja-JP" dirty="0" smtClean="0">
                <a:solidFill>
                  <a:schemeClr val="bg1"/>
                </a:solidFill>
                <a:ea typeface="ＭＳ Ｐゴシック" pitchFamily="-84" charset="-128"/>
                <a:cs typeface="ＭＳ Ｐゴシック" pitchFamily="-84" charset="-128"/>
              </a:rPr>
              <a:t>consent</a:t>
            </a:r>
          </a:p>
          <a:p>
            <a:pPr>
              <a:buNone/>
              <a:defRPr/>
            </a:pPr>
            <a:endParaRPr lang="en-US" altLang="ja-JP" dirty="0" smtClean="0">
              <a:solidFill>
                <a:schemeClr val="accent1"/>
              </a:solidFill>
              <a:ea typeface="ＭＳ Ｐゴシック" pitchFamily="-84" charset="-128"/>
              <a:cs typeface="ＭＳ Ｐゴシック" pitchFamily="-84" charset="-128"/>
            </a:endParaRPr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en-GB" altLang="ja-JP" dirty="0" smtClean="0"/>
          </a:p>
          <a:p>
            <a:pPr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ja-JP" altLang="en-US" dirty="0" smtClean="0"/>
          </a:p>
          <a:p>
            <a:pPr>
              <a:buFontTx/>
              <a:buNone/>
              <a:defRPr/>
            </a:pPr>
            <a:endParaRPr lang="en-GB" altLang="ja-JP" dirty="0" smtClean="0"/>
          </a:p>
        </p:txBody>
      </p:sp>
      <p:sp>
        <p:nvSpPr>
          <p:cNvPr id="59396" name="日付プレースホルダ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076" cy="276999"/>
          </a:xfrm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Nov 2013</a:t>
            </a:r>
            <a:endParaRPr lang="en-US" altLang="ja-JP" dirty="0" smtClean="0">
              <a:latin typeface="Times New Roman" pitchFamily="-84" charset="0"/>
            </a:endParaRPr>
          </a:p>
        </p:txBody>
      </p:sp>
      <p:sp>
        <p:nvSpPr>
          <p:cNvPr id="59397" name="フッター プレースホルダ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Hiroshi Mano (ATRD Root Lab)</a:t>
            </a:r>
            <a:endParaRPr lang="en-US" altLang="ja-JP" smtClean="0">
              <a:latin typeface="Times New Roman" pitchFamily="-84" charset="0"/>
            </a:endParaRPr>
          </a:p>
        </p:txBody>
      </p:sp>
      <p:sp>
        <p:nvSpPr>
          <p:cNvPr id="59398" name="スライド番号プレースホルダ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ja-JP" smtClean="0">
                <a:latin typeface="Times New Roman" pitchFamily="-84" charset="0"/>
              </a:rPr>
              <a:t>Slide </a:t>
            </a:r>
            <a:fld id="{FE68A093-32F7-6643-97B0-2E666CBD850E}" type="slidenum">
              <a:rPr lang="en-US" altLang="ja-JP" smtClean="0">
                <a:latin typeface="Times New Roman" pitchFamily="-84" charset="0"/>
              </a:rPr>
              <a:pPr/>
              <a:t>9</a:t>
            </a:fld>
            <a:endParaRPr lang="en-US" altLang="ja-JP" smtClean="0">
              <a:latin typeface="Times New Roman" pitchFamily="-84" charset="0"/>
            </a:endParaRPr>
          </a:p>
        </p:txBody>
      </p:sp>
      <p:pic>
        <p:nvPicPr>
          <p:cNvPr id="8" name="図 7" descr="スクリーンショット 2013-11-14 22.50.0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2819400"/>
            <a:ext cx="3266140" cy="3765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10817</TotalTime>
  <Words>822</Words>
  <Application>Microsoft Macintosh PowerPoint</Application>
  <PresentationFormat>画面に合わせる (4:3)</PresentationFormat>
  <Paragraphs>139</Paragraphs>
  <Slides>11</Slides>
  <Notes>5</Notes>
  <HiddenSlides>0</HiddenSlides>
  <MMClips>0</MMClips>
  <ScaleCrop>false</ScaleCrop>
  <HeadingPairs>
    <vt:vector size="4" baseType="variant">
      <vt:variant>
        <vt:lpstr>デザイン テンプレート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802-11-Submission</vt:lpstr>
      <vt:lpstr>IEEE 802.11TGai Closing Report</vt:lpstr>
      <vt:lpstr>Abstract</vt:lpstr>
      <vt:lpstr>IEEE 802.11 FILS TGai – Nov 2013 Dallas</vt:lpstr>
      <vt:lpstr>Accomplishments  TGai  1/2</vt:lpstr>
      <vt:lpstr>Accomplishments  TGai  2/2</vt:lpstr>
      <vt:lpstr>Motion Adhoc meeting </vt:lpstr>
      <vt:lpstr>Plan for Jan</vt:lpstr>
      <vt:lpstr>Time line of TGai</vt:lpstr>
      <vt:lpstr>Teleconference Schedule </vt:lpstr>
      <vt:lpstr>Reference</vt:lpstr>
      <vt:lpstr>Thanks to all who participated!</vt:lpstr>
    </vt:vector>
  </TitlesOfParts>
  <Manager/>
  <Company>Root Inc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 2013 Closing Report</dc:title>
  <dc:subject/>
  <dc:creator>Hiroshi Mano</dc:creator>
  <cp:keywords/>
  <dc:description/>
  <cp:lastModifiedBy>真野 浩</cp:lastModifiedBy>
  <cp:revision>521</cp:revision>
  <cp:lastPrinted>1998-02-10T13:28:06Z</cp:lastPrinted>
  <dcterms:created xsi:type="dcterms:W3CDTF">2013-11-14T19:13:17Z</dcterms:created>
  <dcterms:modified xsi:type="dcterms:W3CDTF">2013-11-14T20:11:31Z</dcterms:modified>
  <cp:category/>
</cp:coreProperties>
</file>