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73" r:id="rId4"/>
    <p:sldId id="260" r:id="rId5"/>
    <p:sldId id="282" r:id="rId6"/>
    <p:sldId id="283" r:id="rId7"/>
    <p:sldId id="281" r:id="rId8"/>
    <p:sldId id="267" r:id="rId9"/>
    <p:sldId id="269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9" autoAdjust="0"/>
    <p:restoredTop sz="86425" autoAdjust="0"/>
  </p:normalViewPr>
  <p:slideViewPr>
    <p:cSldViewPr>
      <p:cViewPr varScale="1">
        <p:scale>
          <a:sx n="75" d="100"/>
          <a:sy n="75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5EE7-A770-4619-A45D-E57B6799D912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9FCD-E658-473B-B6E8-D36D2015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Questions: </a:t>
            </a:r>
          </a:p>
          <a:p>
            <a:r>
              <a:rPr lang="en-US" dirty="0" smtClean="0"/>
              <a:t>What is the basis of picking</a:t>
            </a:r>
            <a:r>
              <a:rPr lang="en-US" baseline="0" dirty="0" smtClean="0"/>
              <a:t> OOBE rule? (Mike)</a:t>
            </a:r>
          </a:p>
          <a:p>
            <a:r>
              <a:rPr lang="en-US" baseline="0" dirty="0" smtClean="0"/>
              <a:t>What is band next to DSRC band? (Mike)</a:t>
            </a:r>
          </a:p>
          <a:p>
            <a:r>
              <a:rPr lang="en-US" baseline="0" dirty="0" smtClean="0"/>
              <a:t>What is the current OOBE rule for DSRC channels? (Check with Amir, Roger, John or Sue)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E14EC-7081-4D83-BE23-8C95795DA2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28852"/>
            <a:ext cx="8229600" cy="438148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Date: 2013-10-04</a:t>
            </a:r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90600"/>
            <a:ext cx="8153400" cy="121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dirty="0" smtClean="0"/>
              <a:t>Click to edit slide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107950"/>
            <a:ext cx="8421688" cy="100132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139252"/>
            <a:ext cx="8421688" cy="529488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300"/>
              </a:spcAft>
              <a:defRPr sz="18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300"/>
              </a:spcAft>
              <a:defRPr>
                <a:solidFill>
                  <a:schemeClr val="accent5"/>
                </a:solidFill>
              </a:defRPr>
            </a:lvl2pPr>
            <a:lvl3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3pPr>
            <a:lvl4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4pPr>
            <a:lvl5pPr>
              <a:spcBef>
                <a:spcPts val="0"/>
              </a:spcBef>
              <a:spcAft>
                <a:spcPts val="150"/>
              </a:spcAft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9141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gment cover,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1638" y="2378075"/>
            <a:ext cx="8337550" cy="4479925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0700" y="2484438"/>
            <a:ext cx="8096250" cy="4373562"/>
          </a:xfrm>
          <a:prstGeom prst="rect">
            <a:avLst/>
          </a:prstGeom>
          <a:solidFill>
            <a:srgbClr val="E6E3E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1638" y="2484438"/>
            <a:ext cx="8337550" cy="3567112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8205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1CBC8"/>
              </a:gs>
              <a:gs pos="100000">
                <a:srgbClr val="7C6C6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401638" y="0"/>
            <a:ext cx="5545137" cy="6858000"/>
            <a:chOff x="401638" y="0"/>
            <a:chExt cx="5545137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401638" y="0"/>
              <a:ext cx="5545137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20700" y="0"/>
              <a:ext cx="5307013" cy="6858000"/>
            </a:xfrm>
            <a:prstGeom prst="rect">
              <a:avLst/>
            </a:prstGeom>
            <a:solidFill>
              <a:srgbClr val="E6E3E2">
                <a:alpha val="2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01638" y="1733550"/>
            <a:ext cx="5545137" cy="4551363"/>
          </a:xfrm>
          <a:prstGeom prst="rect">
            <a:avLst/>
          </a:prstGeom>
          <a:solidFill>
            <a:srgbClr val="F4F2F2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449388"/>
            <a:ext cx="33289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C:\Users\Yvette.DUARTE\Desktop\Qualcomm QCT\art\new\tablet_overla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3521075"/>
            <a:ext cx="1430338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825" y="2286000"/>
            <a:ext cx="4029075" cy="2813049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5302250"/>
            <a:ext cx="4057650" cy="908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917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57200" y="335002"/>
            <a:ext cx="15099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smtClean="0"/>
              <a:t>November 2013</a:t>
            </a:r>
            <a:endParaRPr lang="en-US" b="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5243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0" dirty="0"/>
              <a:t>doc.: IEEE </a:t>
            </a:r>
            <a:r>
              <a:rPr lang="en-US" sz="1800" b="0" dirty="0" smtClean="0"/>
              <a:t>802.11-13/1449r2</a:t>
            </a:r>
            <a:endParaRPr lang="en-US" sz="1800" b="0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609599"/>
            <a:ext cx="8229600" cy="2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410200" y="6475413"/>
            <a:ext cx="3276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Tevfik</a:t>
            </a:r>
            <a:r>
              <a:rPr lang="en-US" sz="1200" baseline="0" dirty="0" smtClean="0"/>
              <a:t> Yucek</a:t>
            </a:r>
            <a:r>
              <a:rPr lang="en-US" sz="1200" dirty="0" smtClean="0"/>
              <a:t>, Qualcomm Inc.</a:t>
            </a:r>
            <a:endParaRPr lang="en-US" sz="1200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733800" y="6475412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</a:t>
            </a:r>
            <a:fld id="{7111CE71-169A-4D2F-A398-E56E7D645E4D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57200" y="6475413"/>
            <a:ext cx="152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sz="1200" dirty="0"/>
              <a:t>Submission</a:t>
            </a: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466724" y="6475411"/>
            <a:ext cx="8220075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Date: 2013-11-13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Proposal for UNII-4 band coexistence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89118433"/>
              </p:ext>
            </p:extLst>
          </p:nvPr>
        </p:nvGraphicFramePr>
        <p:xfrm>
          <a:off x="760413" y="3349625"/>
          <a:ext cx="7564437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3" imgW="11241077" imgH="3221927" progId="Word.Document.8">
                  <p:embed/>
                </p:oleObj>
              </mc:Choice>
              <mc:Fallback>
                <p:oleObj name="Document" r:id="rId3" imgW="11241077" imgH="3221927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3349625"/>
                        <a:ext cx="7564437" cy="216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Issues and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Cross-channel interference: </a:t>
            </a:r>
            <a:r>
              <a:rPr lang="en-US" b="1" i="1" dirty="0" smtClean="0">
                <a:solidFill>
                  <a:srgbClr val="00B050"/>
                </a:solidFill>
              </a:rPr>
              <a:t>does the proposed compromise make the cross channel interference worse?</a:t>
            </a:r>
            <a:endParaRPr lang="en-US" b="1" i="1" dirty="0" smtClean="0"/>
          </a:p>
          <a:p>
            <a:pPr lvl="1"/>
            <a:r>
              <a:rPr lang="en-US" dirty="0" smtClean="0"/>
              <a:t>Not really. The two 10MHz channels in dedicated DSRC spectrum will see </a:t>
            </a:r>
            <a:r>
              <a:rPr lang="en-US" b="1" i="1" dirty="0" smtClean="0">
                <a:solidFill>
                  <a:srgbClr val="00B050"/>
                </a:solidFill>
              </a:rPr>
              <a:t>less</a:t>
            </a:r>
            <a:r>
              <a:rPr lang="en-US" dirty="0" smtClean="0"/>
              <a:t> cross-channel interference as compared to the NRPM proposal or current DSRC channelization</a:t>
            </a:r>
          </a:p>
          <a:p>
            <a:pPr lvl="1"/>
            <a:r>
              <a:rPr lang="en-US" dirty="0" smtClean="0"/>
              <a:t>Cross-channel interference has always been a problem between existing service channel and safety channel; the compromise does not make things worse</a:t>
            </a:r>
          </a:p>
          <a:p>
            <a:r>
              <a:rPr lang="en-US" dirty="0" smtClean="0"/>
              <a:t>High power public safety channel (aka Ch184) and potentially other channels requested by other ITS players:</a:t>
            </a:r>
          </a:p>
          <a:p>
            <a:pPr lvl="1"/>
            <a:r>
              <a:rPr lang="en-US" dirty="0" smtClean="0"/>
              <a:t>Ch184 has not been the focus of existing model deployment</a:t>
            </a:r>
          </a:p>
          <a:p>
            <a:pPr lvl="1"/>
            <a:r>
              <a:rPr lang="en-US" dirty="0" smtClean="0"/>
              <a:t>A good time to revisit the need or spectrum allocation for such channel </a:t>
            </a:r>
          </a:p>
          <a:p>
            <a:pPr lvl="2"/>
            <a:r>
              <a:rPr lang="en-US" dirty="0" smtClean="0"/>
              <a:t>May be combined with the V2x safety channel</a:t>
            </a:r>
          </a:p>
          <a:p>
            <a:pPr lvl="2"/>
            <a:r>
              <a:rPr lang="en-US" dirty="0" smtClean="0"/>
              <a:t>May be assigned to the shared spectrum rather than using the dedicated spectrum</a:t>
            </a:r>
          </a:p>
          <a:p>
            <a:r>
              <a:rPr lang="en-US" dirty="0" smtClean="0"/>
              <a:t>20MHz channelization and performance degradation in shared spectrum: </a:t>
            </a:r>
            <a:r>
              <a:rPr lang="en-US" b="1" i="1" dirty="0" smtClean="0">
                <a:solidFill>
                  <a:srgbClr val="00B050"/>
                </a:solidFill>
              </a:rPr>
              <a:t>20MHz channelization does not necessarily lead to performance degradation with the latest receiver technology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61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Cross-Channel Interference Comparison (I)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Previous DSRC channel plan</a:t>
            </a:r>
          </a:p>
          <a:p>
            <a:pPr lvl="1"/>
            <a:r>
              <a:rPr lang="en-US" dirty="0" smtClean="0"/>
              <a:t>Ch172 is 5MHz away from the ISM band</a:t>
            </a:r>
          </a:p>
          <a:p>
            <a:pPr lvl="1"/>
            <a:r>
              <a:rPr lang="en-US" dirty="0" smtClean="0"/>
              <a:t>ISM band has OOBE rule of only -20dBr from the PSD limit (33dBm/MHz with 30dBm peak power)</a:t>
            </a:r>
          </a:p>
          <a:p>
            <a:pPr lvl="1"/>
            <a:r>
              <a:rPr lang="en-US" dirty="0" smtClean="0"/>
              <a:t>Ch172 can potentially see maximum 13dBm/MHz interference leakage from ISM band</a:t>
            </a:r>
          </a:p>
          <a:p>
            <a:pPr lvl="1"/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39791" y="2743200"/>
            <a:ext cx="8047009" cy="3583034"/>
            <a:chOff x="419100" y="2528011"/>
            <a:chExt cx="8534400" cy="4171503"/>
          </a:xfrm>
        </p:grpSpPr>
        <p:sp>
          <p:nvSpPr>
            <p:cNvPr id="4" name="TextBox 27"/>
            <p:cNvSpPr txBox="1">
              <a:spLocks noChangeArrowheads="1"/>
            </p:cNvSpPr>
            <p:nvPr/>
          </p:nvSpPr>
          <p:spPr bwMode="auto">
            <a:xfrm>
              <a:off x="2019300" y="5978700"/>
              <a:ext cx="4800600" cy="584775"/>
            </a:xfrm>
            <a:prstGeom prst="rect">
              <a:avLst/>
            </a:prstGeom>
            <a:solidFill>
              <a:srgbClr val="88F9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600" dirty="0" smtClean="0"/>
                <a:t/>
              </a:r>
              <a:br>
                <a:rPr lang="en-US" sz="1600" dirty="0" smtClean="0"/>
              </a:br>
              <a:r>
                <a:rPr lang="en-US" sz="1600" dirty="0" smtClean="0"/>
                <a:t>Available </a:t>
              </a:r>
              <a:r>
                <a:rPr lang="en-US" sz="1600" dirty="0"/>
                <a:t>for WLAN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819900" y="5964948"/>
              <a:ext cx="1838325" cy="600075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DSRC Band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6900" y="2528011"/>
              <a:ext cx="4953000" cy="12954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" name="Straight Connector 329"/>
            <p:cNvCxnSpPr>
              <a:cxnSpLocks noChangeShapeType="1"/>
            </p:cNvCxnSpPr>
            <p:nvPr/>
          </p:nvCxnSpPr>
          <p:spPr bwMode="auto">
            <a:xfrm>
              <a:off x="419100" y="5957011"/>
              <a:ext cx="822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Box 11"/>
            <p:cNvSpPr txBox="1">
              <a:spLocks noChangeArrowheads="1"/>
            </p:cNvSpPr>
            <p:nvPr/>
          </p:nvSpPr>
          <p:spPr bwMode="auto">
            <a:xfrm>
              <a:off x="7734300" y="5957011"/>
              <a:ext cx="1219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400" dirty="0"/>
                <a:t>Frequency [GHz]</a:t>
              </a:r>
            </a:p>
          </p:txBody>
        </p:sp>
        <p:cxnSp>
          <p:nvCxnSpPr>
            <p:cNvPr id="9" name="Straight Connector 109"/>
            <p:cNvCxnSpPr>
              <a:cxnSpLocks noChangeShapeType="1"/>
            </p:cNvCxnSpPr>
            <p:nvPr/>
          </p:nvCxnSpPr>
          <p:spPr bwMode="auto">
            <a:xfrm>
              <a:off x="647700" y="4433011"/>
              <a:ext cx="7543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Rectangle 9"/>
            <p:cNvSpPr/>
            <p:nvPr/>
          </p:nvSpPr>
          <p:spPr bwMode="auto">
            <a:xfrm>
              <a:off x="647700" y="2528011"/>
              <a:ext cx="1371600" cy="19050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819900" y="2528011"/>
              <a:ext cx="1371600" cy="1905000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12" name="Straight Connector 329"/>
            <p:cNvCxnSpPr>
              <a:cxnSpLocks noChangeShapeType="1"/>
            </p:cNvCxnSpPr>
            <p:nvPr/>
          </p:nvCxnSpPr>
          <p:spPr bwMode="auto">
            <a:xfrm flipV="1">
              <a:off x="4381500" y="2528011"/>
              <a:ext cx="0" cy="3657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41"/>
            <p:cNvSpPr txBox="1">
              <a:spLocks noChangeArrowheads="1"/>
            </p:cNvSpPr>
            <p:nvPr/>
          </p:nvSpPr>
          <p:spPr bwMode="auto">
            <a:xfrm>
              <a:off x="63627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 dirty="0"/>
                <a:t>5.85</a:t>
              </a:r>
            </a:p>
          </p:txBody>
        </p:sp>
        <p:sp>
          <p:nvSpPr>
            <p:cNvPr id="14" name="TextBox 42"/>
            <p:cNvSpPr txBox="1">
              <a:spLocks noChangeArrowheads="1"/>
            </p:cNvSpPr>
            <p:nvPr/>
          </p:nvSpPr>
          <p:spPr bwMode="auto">
            <a:xfrm>
              <a:off x="16383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/>
                <a:t>5.725</a:t>
              </a:r>
            </a:p>
          </p:txBody>
        </p:sp>
        <p:sp>
          <p:nvSpPr>
            <p:cNvPr id="15" name="TextBox 27"/>
            <p:cNvSpPr txBox="1">
              <a:spLocks noChangeArrowheads="1"/>
            </p:cNvSpPr>
            <p:nvPr/>
          </p:nvSpPr>
          <p:spPr bwMode="auto">
            <a:xfrm>
              <a:off x="3238500" y="3594811"/>
              <a:ext cx="11430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dirty="0"/>
                <a:t>0 </a:t>
              </a:r>
              <a:r>
                <a:rPr lang="en-US" sz="1600" dirty="0" err="1"/>
                <a:t>dBr</a:t>
              </a:r>
              <a:endParaRPr lang="en-US" sz="1600" dirty="0"/>
            </a:p>
          </p:txBody>
        </p:sp>
        <p:cxnSp>
          <p:nvCxnSpPr>
            <p:cNvPr id="16" name="Straight Connector 109"/>
            <p:cNvCxnSpPr>
              <a:cxnSpLocks noChangeShapeType="1"/>
            </p:cNvCxnSpPr>
            <p:nvPr/>
          </p:nvCxnSpPr>
          <p:spPr bwMode="auto">
            <a:xfrm>
              <a:off x="4305300" y="3823411"/>
              <a:ext cx="2514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27"/>
            <p:cNvSpPr txBox="1">
              <a:spLocks noChangeArrowheads="1"/>
            </p:cNvSpPr>
            <p:nvPr/>
          </p:nvSpPr>
          <p:spPr bwMode="auto">
            <a:xfrm>
              <a:off x="2552700" y="4585411"/>
              <a:ext cx="160020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b="1"/>
                <a:t>-20 dBr</a:t>
              </a:r>
            </a:p>
            <a:p>
              <a:pPr algn="r"/>
              <a:r>
                <a:rPr lang="en-US" sz="1400"/>
                <a:t>FCC 15.247(d)</a:t>
              </a:r>
            </a:p>
          </p:txBody>
        </p:sp>
        <p:cxnSp>
          <p:nvCxnSpPr>
            <p:cNvPr id="18" name="Shape 47"/>
            <p:cNvCxnSpPr>
              <a:cxnSpLocks noChangeShapeType="1"/>
            </p:cNvCxnSpPr>
            <p:nvPr/>
          </p:nvCxnSpPr>
          <p:spPr bwMode="auto">
            <a:xfrm flipV="1">
              <a:off x="3771900" y="4433011"/>
              <a:ext cx="609600" cy="2286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345"/>
            <p:cNvCxnSpPr>
              <a:cxnSpLocks noChangeShapeType="1"/>
            </p:cNvCxnSpPr>
            <p:nvPr/>
          </p:nvCxnSpPr>
          <p:spPr bwMode="auto">
            <a:xfrm>
              <a:off x="5448300" y="3823411"/>
              <a:ext cx="5334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5029200" y="4166311"/>
              <a:ext cx="7620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8"/>
            <p:cNvCxnSpPr>
              <a:cxnSpLocks noChangeShapeType="1"/>
            </p:cNvCxnSpPr>
            <p:nvPr/>
          </p:nvCxnSpPr>
          <p:spPr bwMode="auto">
            <a:xfrm>
              <a:off x="6057900" y="4585411"/>
              <a:ext cx="6096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50"/>
            <p:cNvCxnSpPr>
              <a:cxnSpLocks noChangeShapeType="1"/>
            </p:cNvCxnSpPr>
            <p:nvPr/>
          </p:nvCxnSpPr>
          <p:spPr bwMode="auto">
            <a:xfrm rot="16200000" flipH="1">
              <a:off x="6591300" y="4814011"/>
              <a:ext cx="685800" cy="533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6"/>
            <p:cNvCxnSpPr>
              <a:cxnSpLocks noChangeShapeType="1"/>
            </p:cNvCxnSpPr>
            <p:nvPr/>
          </p:nvCxnSpPr>
          <p:spPr bwMode="auto">
            <a:xfrm rot="16200000" flipH="1">
              <a:off x="5638800" y="4166311"/>
              <a:ext cx="7620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8"/>
            <p:cNvCxnSpPr>
              <a:cxnSpLocks noChangeShapeType="1"/>
            </p:cNvCxnSpPr>
            <p:nvPr/>
          </p:nvCxnSpPr>
          <p:spPr bwMode="auto">
            <a:xfrm flipH="1">
              <a:off x="4762500" y="4585411"/>
              <a:ext cx="6096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 rot="5400000">
              <a:off x="4152900" y="4814011"/>
              <a:ext cx="685800" cy="533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27"/>
            <p:cNvSpPr txBox="1">
              <a:spLocks noChangeArrowheads="1"/>
            </p:cNvSpPr>
            <p:nvPr/>
          </p:nvSpPr>
          <p:spPr bwMode="auto">
            <a:xfrm>
              <a:off x="4610100" y="2832811"/>
              <a:ext cx="2895600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r"/>
              <a:r>
                <a:rPr lang="en-US" sz="1600" b="1" dirty="0"/>
                <a:t>Total Power ≤ 30 dBm</a:t>
              </a:r>
            </a:p>
            <a:p>
              <a:pPr algn="r"/>
              <a:r>
                <a:rPr lang="en-US" sz="1400" dirty="0"/>
                <a:t>FCC 15.247(b)(3)</a:t>
              </a:r>
            </a:p>
          </p:txBody>
        </p:sp>
        <p:cxnSp>
          <p:nvCxnSpPr>
            <p:cNvPr id="27" name="Shape 47"/>
            <p:cNvCxnSpPr>
              <a:cxnSpLocks noChangeShapeType="1"/>
            </p:cNvCxnSpPr>
            <p:nvPr/>
          </p:nvCxnSpPr>
          <p:spPr bwMode="auto">
            <a:xfrm rot="5400000">
              <a:off x="5448300" y="3442411"/>
              <a:ext cx="685800" cy="7620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TextBox 49"/>
            <p:cNvSpPr txBox="1">
              <a:spLocks noChangeArrowheads="1"/>
            </p:cNvSpPr>
            <p:nvPr/>
          </p:nvSpPr>
          <p:spPr bwMode="auto">
            <a:xfrm>
              <a:off x="6819900" y="5957011"/>
              <a:ext cx="762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/>
              <a:r>
                <a:rPr lang="en-US" sz="1400" dirty="0"/>
                <a:t>5.875</a:t>
              </a:r>
            </a:p>
          </p:txBody>
        </p:sp>
        <p:cxnSp>
          <p:nvCxnSpPr>
            <p:cNvPr id="29" name="Straight Connector 109"/>
            <p:cNvCxnSpPr>
              <a:cxnSpLocks noChangeShapeType="1"/>
            </p:cNvCxnSpPr>
            <p:nvPr/>
          </p:nvCxnSpPr>
          <p:spPr bwMode="auto">
            <a:xfrm rot="5400000">
              <a:off x="5943600" y="5518414"/>
              <a:ext cx="2362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rapezoid 29"/>
            <p:cNvSpPr/>
            <p:nvPr/>
          </p:nvSpPr>
          <p:spPr>
            <a:xfrm>
              <a:off x="6884139" y="3480510"/>
              <a:ext cx="247650" cy="333375"/>
            </a:xfrm>
            <a:prstGeom prst="trapezoid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97195" y="3795777"/>
              <a:ext cx="914400" cy="29771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r>
                <a:rPr lang="en-US" sz="1200" b="1" dirty="0" smtClean="0"/>
                <a:t>172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6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Cross-Channel Interference Comparison (</a:t>
            </a:r>
            <a:r>
              <a:rPr lang="en-US" dirty="0" smtClean="0"/>
              <a:t>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41513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NPRM channel allocation</a:t>
            </a:r>
          </a:p>
          <a:p>
            <a:pPr lvl="1"/>
            <a:r>
              <a:rPr lang="en-US" dirty="0" smtClean="0"/>
              <a:t>Ch172 overlaps Ch173 (20MHz) and corresponding 40MHz, 80MHz and 160MHz channels</a:t>
            </a:r>
          </a:p>
          <a:p>
            <a:pPr lvl="2"/>
            <a:r>
              <a:rPr lang="en-US" dirty="0" smtClean="0"/>
              <a:t>Remaining interference may exist from spectrum sharing techniques</a:t>
            </a:r>
          </a:p>
          <a:p>
            <a:pPr lvl="1"/>
            <a:r>
              <a:rPr lang="en-US" dirty="0" smtClean="0"/>
              <a:t>Ch172 is right next to Ch169 (20MHz) and 10MHz away from Ch177</a:t>
            </a:r>
          </a:p>
          <a:p>
            <a:pPr lvl="2"/>
            <a:r>
              <a:rPr lang="en-US" dirty="0" smtClean="0"/>
              <a:t>Interference from adjacent channels with potentially no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122835" y="3583503"/>
            <a:ext cx="228600" cy="1155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27"/>
          <p:cNvSpPr txBox="1">
            <a:spLocks noChangeArrowheads="1"/>
          </p:cNvSpPr>
          <p:nvPr/>
        </p:nvSpPr>
        <p:spPr bwMode="auto">
          <a:xfrm>
            <a:off x="3834392" y="5439476"/>
            <a:ext cx="4288444" cy="1077218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6" name="Trapezoid 5"/>
          <p:cNvSpPr/>
          <p:nvPr/>
        </p:nvSpPr>
        <p:spPr>
          <a:xfrm>
            <a:off x="4857221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5959" y="5422938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18684" y="3594138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28084" y="3594138"/>
            <a:ext cx="9906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195427" y="3594138"/>
            <a:ext cx="206115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400" dirty="0"/>
              <a:t> </a:t>
            </a:r>
            <a:r>
              <a:rPr lang="en-US" sz="1400" dirty="0" smtClean="0"/>
              <a:t>        U-NII 4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833284" y="3594138"/>
            <a:ext cx="1752600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23284" y="5422938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318684" y="3594138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3833283" y="3593028"/>
            <a:ext cx="2352676" cy="30590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>
            <a:defPPr>
              <a:defRPr lang="en-US"/>
            </a:defPPr>
          </a:lstStyle>
          <a:p>
            <a:pPr algn="ctr"/>
            <a:r>
              <a:rPr lang="en-US" sz="1600" dirty="0"/>
              <a:t>U-NII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80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50185" y="5459451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109384" y="4927638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318684" y="4356138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2766484" y="4356138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3833284" y="3898938"/>
            <a:ext cx="428514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471084" y="4122776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18443" y="3889413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 rot="5400000">
            <a:off x="46333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3661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>
            <a:off x="23284" y="5041938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1354237" y="4737138"/>
            <a:ext cx="69971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 rot="5400000">
            <a:off x="2880784" y="45466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5204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0493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13884" y="544992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33559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39" name="Straight Connector 109"/>
          <p:cNvCxnSpPr>
            <a:cxnSpLocks noChangeShapeType="1"/>
          </p:cNvCxnSpPr>
          <p:nvPr/>
        </p:nvCxnSpPr>
        <p:spPr bwMode="auto">
          <a:xfrm rot="5400000">
            <a:off x="5233459" y="458473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6576484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 rot="5400000">
            <a:off x="7167481" y="4604268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7757584" y="545945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47984" y="544593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4" name="Trapezoid 43"/>
          <p:cNvSpPr/>
          <p:nvPr/>
        </p:nvSpPr>
        <p:spPr>
          <a:xfrm>
            <a:off x="5364262" y="3250129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45" name="Trapezoid 44"/>
          <p:cNvSpPr/>
          <p:nvPr/>
        </p:nvSpPr>
        <p:spPr>
          <a:xfrm>
            <a:off x="5850037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46" name="Trapezoid 45"/>
          <p:cNvSpPr/>
          <p:nvPr/>
        </p:nvSpPr>
        <p:spPr>
          <a:xfrm>
            <a:off x="6354862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47" name="Trapezoid 46"/>
          <p:cNvSpPr/>
          <p:nvPr/>
        </p:nvSpPr>
        <p:spPr>
          <a:xfrm>
            <a:off x="6883499" y="3250130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48" name="Trapezoid 47"/>
          <p:cNvSpPr/>
          <p:nvPr/>
        </p:nvSpPr>
        <p:spPr>
          <a:xfrm>
            <a:off x="7381149" y="3250128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181</a:t>
            </a:r>
            <a:endParaRPr lang="en-US" sz="900" b="1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8362425" y="3583504"/>
            <a:ext cx="676296" cy="147031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" name="Straight Connector 109"/>
          <p:cNvCxnSpPr>
            <a:cxnSpLocks noChangeShapeType="1"/>
          </p:cNvCxnSpPr>
          <p:nvPr/>
        </p:nvCxnSpPr>
        <p:spPr bwMode="auto">
          <a:xfrm rot="5400000">
            <a:off x="7170335" y="456015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09"/>
          <p:cNvCxnSpPr>
            <a:cxnSpLocks noChangeShapeType="1"/>
          </p:cNvCxnSpPr>
          <p:nvPr/>
        </p:nvCxnSpPr>
        <p:spPr bwMode="auto">
          <a:xfrm rot="5400000">
            <a:off x="7398935" y="456015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109"/>
          <p:cNvCxnSpPr>
            <a:cxnSpLocks noChangeShapeType="1"/>
          </p:cNvCxnSpPr>
          <p:nvPr/>
        </p:nvCxnSpPr>
        <p:spPr bwMode="auto">
          <a:xfrm flipH="1">
            <a:off x="8120840" y="3250128"/>
            <a:ext cx="1996" cy="3470953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TextBox 27"/>
          <p:cNvSpPr txBox="1">
            <a:spLocks noChangeArrowheads="1"/>
          </p:cNvSpPr>
          <p:nvPr/>
        </p:nvSpPr>
        <p:spPr bwMode="auto">
          <a:xfrm>
            <a:off x="6195427" y="4484725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 smtClean="0"/>
              <a:t>-17 </a:t>
            </a:r>
            <a:r>
              <a:rPr lang="en-US" sz="1200" dirty="0"/>
              <a:t>- G dBm/MHz</a:t>
            </a:r>
          </a:p>
        </p:txBody>
      </p:sp>
      <p:sp>
        <p:nvSpPr>
          <p:cNvPr id="54" name="Trapezoid 53"/>
          <p:cNvSpPr/>
          <p:nvPr/>
        </p:nvSpPr>
        <p:spPr>
          <a:xfrm>
            <a:off x="6354862" y="2681955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256843" y="3015330"/>
            <a:ext cx="914400" cy="29771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172</a:t>
            </a:r>
          </a:p>
        </p:txBody>
      </p:sp>
    </p:spTree>
    <p:extLst>
      <p:ext uri="{BB962C8B-B14F-4D97-AF65-F5344CB8AC3E}">
        <p14:creationId xmlns:p14="http://schemas.microsoft.com/office/powerpoint/2010/main" val="85607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Cross-Channel Interference Comparison (</a:t>
            </a:r>
            <a:r>
              <a:rPr lang="en-US" dirty="0" smtClean="0"/>
              <a:t>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Proposed compromise scheme</a:t>
            </a:r>
          </a:p>
          <a:p>
            <a:pPr lvl="1"/>
            <a:r>
              <a:rPr lang="en-US" dirty="0" smtClean="0"/>
              <a:t>10MHz away from closet Wi-Fi channel (Ch177) </a:t>
            </a:r>
          </a:p>
          <a:p>
            <a:pPr lvl="1"/>
            <a:r>
              <a:rPr lang="en-US" dirty="0" smtClean="0"/>
              <a:t>Maximum interference limited by -17dBm/MHz (-7dBm over 10MHz channel)</a:t>
            </a:r>
          </a:p>
          <a:p>
            <a:pPr lvl="1"/>
            <a:r>
              <a:rPr lang="en-US" dirty="0" smtClean="0"/>
              <a:t>Practical interference from measurement: Ch182 sees -17dBm/</a:t>
            </a:r>
            <a:r>
              <a:rPr lang="en-US" dirty="0" err="1" smtClean="0"/>
              <a:t>MHz+pathloss</a:t>
            </a:r>
            <a:r>
              <a:rPr lang="en-US" dirty="0" smtClean="0"/>
              <a:t> (35dB attenuation at 10MHz edge); Ch184 sees -27dBm/</a:t>
            </a:r>
            <a:r>
              <a:rPr lang="en-US" dirty="0" err="1" smtClean="0"/>
              <a:t>MHz+pathloss</a:t>
            </a:r>
            <a:r>
              <a:rPr lang="en-US" dirty="0" smtClean="0"/>
              <a:t> (45dB attenuation at 20MHz edge)</a:t>
            </a:r>
          </a:p>
          <a:p>
            <a:pPr lvl="2"/>
            <a:r>
              <a:rPr lang="en-US" dirty="0" smtClean="0"/>
              <a:t>Can further be improved by limiting the maximum transmit power allowed on Ch177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48dB free space pathloss for co-located 5.9GHz transmitter/receiver at 1m apart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246216" y="37102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335"/>
          <p:cNvSpPr txBox="1">
            <a:spLocks noChangeArrowheads="1"/>
          </p:cNvSpPr>
          <p:nvPr/>
        </p:nvSpPr>
        <p:spPr bwMode="auto">
          <a:xfrm>
            <a:off x="4229100" y="37102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6" name="TextBox 27"/>
          <p:cNvSpPr txBox="1">
            <a:spLocks noChangeArrowheads="1"/>
          </p:cNvSpPr>
          <p:nvPr/>
        </p:nvSpPr>
        <p:spPr bwMode="auto">
          <a:xfrm>
            <a:off x="4247323" y="5556855"/>
            <a:ext cx="3792953" cy="892552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8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50910" y="3669848"/>
            <a:ext cx="248195" cy="118342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rapezoid 7"/>
          <p:cNvSpPr/>
          <p:nvPr/>
        </p:nvSpPr>
        <p:spPr>
          <a:xfrm>
            <a:off x="5270153" y="33662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8891" y="55581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31616" y="37102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5216" y="37102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598891" y="3710275"/>
            <a:ext cx="1490974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3" name="Straight Connector 329"/>
          <p:cNvCxnSpPr>
            <a:cxnSpLocks noChangeShapeType="1"/>
          </p:cNvCxnSpPr>
          <p:nvPr/>
        </p:nvCxnSpPr>
        <p:spPr bwMode="auto">
          <a:xfrm>
            <a:off x="436216" y="55390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334"/>
          <p:cNvSpPr txBox="1">
            <a:spLocks noChangeArrowheads="1"/>
          </p:cNvSpPr>
          <p:nvPr/>
        </p:nvSpPr>
        <p:spPr bwMode="auto">
          <a:xfrm>
            <a:off x="1731616" y="37102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93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9647" y="52438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522316" y="50437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731616" y="44722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179416" y="44722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 flipV="1">
            <a:off x="4246216" y="4005550"/>
            <a:ext cx="3799368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84016" y="42389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31375" y="40055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5998816" y="40150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5846416" y="52342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779116" y="46627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62" idx="2"/>
          </p:cNvCxnSpPr>
          <p:nvPr/>
        </p:nvCxnSpPr>
        <p:spPr bwMode="auto">
          <a:xfrm>
            <a:off x="55216" y="5158075"/>
            <a:ext cx="83590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731616" y="48532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293716" y="46627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617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1786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26816" y="55660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39" name="TextBox 27"/>
          <p:cNvSpPr txBox="1">
            <a:spLocks noChangeArrowheads="1"/>
          </p:cNvSpPr>
          <p:nvPr/>
        </p:nvSpPr>
        <p:spPr bwMode="auto">
          <a:xfrm>
            <a:off x="-249584" y="51104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46491" y="55755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1" name="Straight Connector 109"/>
          <p:cNvCxnSpPr>
            <a:cxnSpLocks noChangeShapeType="1"/>
          </p:cNvCxnSpPr>
          <p:nvPr/>
        </p:nvCxnSpPr>
        <p:spPr bwMode="auto">
          <a:xfrm rot="5400000">
            <a:off x="5646391" y="47008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09"/>
          <p:cNvCxnSpPr>
            <a:cxnSpLocks noChangeShapeType="1"/>
          </p:cNvCxnSpPr>
          <p:nvPr/>
        </p:nvCxnSpPr>
        <p:spPr bwMode="auto">
          <a:xfrm>
            <a:off x="7256116" y="40912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6989416" y="55755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 rot="5400000">
            <a:off x="7580413" y="47204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8267796" y="5556132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flipH="1">
            <a:off x="8040277" y="26214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7518384" y="555144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48" name="Trapezoid 47"/>
          <p:cNvSpPr/>
          <p:nvPr/>
        </p:nvSpPr>
        <p:spPr>
          <a:xfrm>
            <a:off x="5777194" y="33662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49" name="Trapezoid 48"/>
          <p:cNvSpPr/>
          <p:nvPr/>
        </p:nvSpPr>
        <p:spPr>
          <a:xfrm>
            <a:off x="6272494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0" name="Trapezoid 49"/>
          <p:cNvSpPr/>
          <p:nvPr/>
        </p:nvSpPr>
        <p:spPr>
          <a:xfrm>
            <a:off x="6786844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1" name="Trapezoid 50"/>
          <p:cNvSpPr/>
          <p:nvPr/>
        </p:nvSpPr>
        <p:spPr>
          <a:xfrm>
            <a:off x="7296431" y="33662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8050346" y="3363251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7827263" y="281912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sp>
        <p:nvSpPr>
          <p:cNvPr id="56" name="TextBox 55"/>
          <p:cNvSpPr txBox="1"/>
          <p:nvPr/>
        </p:nvSpPr>
        <p:spPr>
          <a:xfrm>
            <a:off x="6981574" y="4606842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ea typeface="+mn-ea"/>
              </a:rPr>
              <a:t>-</a:t>
            </a:r>
            <a:r>
              <a:rPr lang="en-US" sz="1050" dirty="0" smtClean="0"/>
              <a:t>17-GdBm/MHz</a:t>
            </a:r>
            <a:endParaRPr lang="en-US" sz="1200" dirty="0">
              <a:ea typeface="+mn-ea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161309" y="4840768"/>
            <a:ext cx="1384337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42621" y="5556955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5905</a:t>
            </a:r>
            <a:endParaRPr lang="en-US" sz="1050" dirty="0">
              <a:ea typeface="+mn-ea"/>
            </a:endParaRPr>
          </a:p>
        </p:txBody>
      </p:sp>
      <p:cxnSp>
        <p:nvCxnSpPr>
          <p:cNvPr id="61" name="Straight Connector 109"/>
          <p:cNvCxnSpPr>
            <a:cxnSpLocks noChangeShapeType="1"/>
          </p:cNvCxnSpPr>
          <p:nvPr/>
        </p:nvCxnSpPr>
        <p:spPr bwMode="auto">
          <a:xfrm>
            <a:off x="7780671" y="4073547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 bwMode="auto">
          <a:xfrm>
            <a:off x="8297165" y="3707571"/>
            <a:ext cx="234195" cy="145050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rapezoid 62"/>
          <p:cNvSpPr/>
          <p:nvPr/>
        </p:nvSpPr>
        <p:spPr>
          <a:xfrm>
            <a:off x="8297996" y="3366267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8107405" y="2819122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3465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Cross-Channel Interference between DSRC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current DSRC channelization, service channel and safety channels are next to each other with no guard band</a:t>
            </a:r>
          </a:p>
          <a:p>
            <a:pPr lvl="1"/>
            <a:r>
              <a:rPr lang="en-US" dirty="0" smtClean="0"/>
              <a:t>When transmitting at service channel, the leakage will contaminate the reception capability on the safety channel</a:t>
            </a:r>
          </a:p>
          <a:p>
            <a:pPr lvl="1"/>
            <a:r>
              <a:rPr lang="en-US" dirty="0" smtClean="0"/>
              <a:t>May be controlled by lowering the maximum allowed power on service channel</a:t>
            </a:r>
          </a:p>
          <a:p>
            <a:r>
              <a:rPr lang="en-US" dirty="0" smtClean="0"/>
              <a:t>May require improved receiver to further mitigate the problem</a:t>
            </a:r>
          </a:p>
          <a:p>
            <a:r>
              <a:rPr lang="en-US" dirty="0" smtClean="0"/>
              <a:t>Proposed compromise does not change or worsen the nature of the problem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24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proposal aims </a:t>
            </a:r>
            <a:endParaRPr lang="en-US" sz="2400" dirty="0" smtClean="0"/>
          </a:p>
          <a:p>
            <a:pPr lvl="1"/>
            <a:r>
              <a:rPr lang="en-US" sz="2000" dirty="0" smtClean="0"/>
              <a:t>to </a:t>
            </a:r>
            <a:r>
              <a:rPr lang="en-US" sz="2000" dirty="0"/>
              <a:t>promote a discussion of a potential compromise </a:t>
            </a:r>
            <a:r>
              <a:rPr lang="en-US" sz="2000" dirty="0" smtClean="0"/>
              <a:t>sharing solution between </a:t>
            </a:r>
            <a:r>
              <a:rPr lang="en-US" sz="2000" dirty="0"/>
              <a:t>the automotive </a:t>
            </a:r>
            <a:r>
              <a:rPr lang="en-US" sz="2000" dirty="0" smtClean="0"/>
              <a:t>use and </a:t>
            </a:r>
            <a:r>
              <a:rPr lang="en-US" sz="2000" dirty="0"/>
              <a:t>Wi-Fi use of the 5850-5925 MHz band (U-NII-4) </a:t>
            </a:r>
          </a:p>
          <a:p>
            <a:pPr lvl="1"/>
            <a:r>
              <a:rPr lang="en-US" sz="2000" dirty="0" smtClean="0"/>
              <a:t>to propose a technical solution that enables sharing in UNII-4 band among different IEEE amendments.</a:t>
            </a:r>
            <a:endParaRPr lang="en-US" dirty="0"/>
          </a:p>
          <a:p>
            <a:r>
              <a:rPr lang="en-US" sz="2400" dirty="0"/>
              <a:t>This document is an updated version of 1276r1.</a:t>
            </a:r>
          </a:p>
        </p:txBody>
      </p:sp>
    </p:spTree>
    <p:extLst>
      <p:ext uri="{BB962C8B-B14F-4D97-AF65-F5344CB8AC3E}">
        <p14:creationId xmlns:p14="http://schemas.microsoft.com/office/powerpoint/2010/main" val="31229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the Previous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 smtClean="0"/>
              <a:t>Upper 30 MHz (5895-5925MHz) use 10MHz 11p waveforms</a:t>
            </a:r>
          </a:p>
          <a:p>
            <a:pPr lvl="1"/>
            <a:r>
              <a:rPr lang="en-US" sz="2700" dirty="0" smtClean="0"/>
              <a:t>Dedicated to the DSRC applications</a:t>
            </a:r>
          </a:p>
          <a:p>
            <a:r>
              <a:rPr lang="en-US" sz="3500" dirty="0" smtClean="0"/>
              <a:t>Lower 45MHz (5850-5895) use 20MHz 11p(a) waveforms</a:t>
            </a:r>
          </a:p>
          <a:p>
            <a:pPr lvl="1"/>
            <a:r>
              <a:rPr lang="en-US" sz="3100" dirty="0" smtClean="0"/>
              <a:t>Implement a sharing mechanism based on 20MHz preamble detection</a:t>
            </a:r>
          </a:p>
          <a:p>
            <a:pPr lvl="1"/>
            <a:r>
              <a:rPr lang="en-US" sz="3100" dirty="0" smtClean="0"/>
              <a:t>Both unlicensed devices and DSRC devices access this spectrum</a:t>
            </a:r>
          </a:p>
          <a:p>
            <a:r>
              <a:rPr lang="en-US" sz="3500" dirty="0" smtClean="0"/>
              <a:t>Unlicensed devices that use the lower UNII-4 spectrum are required to meet a tighter spectral mask</a:t>
            </a:r>
          </a:p>
          <a:p>
            <a:r>
              <a:rPr lang="en-US" dirty="0"/>
              <a:t>Refer to 1276/r1 for </a:t>
            </a:r>
            <a:r>
              <a:rPr lang="en-US" dirty="0" smtClean="0"/>
              <a:t>details</a:t>
            </a:r>
            <a:endParaRPr lang="en-US" sz="3500" dirty="0" smtClean="0"/>
          </a:p>
          <a:p>
            <a:endParaRPr lang="en-US" sz="3100" dirty="0"/>
          </a:p>
          <a:p>
            <a:pPr lvl="1"/>
            <a:endParaRPr lang="en-US" sz="3100" dirty="0"/>
          </a:p>
          <a:p>
            <a:pPr lvl="1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5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Modifications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UNII devices can use the upper 30MHz with the following stricter DFS-like requirements</a:t>
            </a:r>
          </a:p>
          <a:p>
            <a:pPr lvl="1"/>
            <a:r>
              <a:rPr lang="en-US" sz="1800" dirty="0" smtClean="0"/>
              <a:t>Detect DSRC signals at [TBD] (e.g. -90dBm)</a:t>
            </a:r>
          </a:p>
          <a:p>
            <a:pPr lvl="1"/>
            <a:r>
              <a:rPr lang="en-US" sz="1800" dirty="0" smtClean="0"/>
              <a:t>Once DSRC signal is detected, vacate the channel for [TBD] seconds, e.g. (10s)</a:t>
            </a:r>
          </a:p>
          <a:p>
            <a:endParaRPr lang="en-US" sz="2200" dirty="0" smtClean="0"/>
          </a:p>
          <a:p>
            <a:r>
              <a:rPr lang="en-US" sz="2200" dirty="0" smtClean="0"/>
              <a:t>Lower 45MHz of the spectrum can be used by UNII devices given that </a:t>
            </a:r>
          </a:p>
          <a:p>
            <a:pPr lvl="1"/>
            <a:r>
              <a:rPr lang="en-US" sz="1800" dirty="0" smtClean="0"/>
              <a:t>they satisfy the spectral leakage requirements (Spectral mask requirement does not apply to the DSRC devices)</a:t>
            </a:r>
          </a:p>
          <a:p>
            <a:pPr lvl="1"/>
            <a:r>
              <a:rPr lang="en-US" sz="1800" dirty="0"/>
              <a:t>t</a:t>
            </a:r>
            <a:r>
              <a:rPr lang="en-US" sz="1800" dirty="0" smtClean="0"/>
              <a:t>hey implement “listen </a:t>
            </a:r>
            <a:r>
              <a:rPr lang="en-US" sz="1800" dirty="0"/>
              <a:t>before talk” rules based on 802.11 20 MHz detection </a:t>
            </a:r>
            <a:r>
              <a:rPr lang="en-US" sz="1800" dirty="0" smtClean="0"/>
              <a:t>levels and TBD changes to CCA and EDCA parameters</a:t>
            </a:r>
            <a:endParaRPr lang="en-US" sz="1800" dirty="0"/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5375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299931" y="2087067"/>
            <a:ext cx="247649" cy="118981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4495800" y="21100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335"/>
          <p:cNvSpPr txBox="1">
            <a:spLocks noChangeArrowheads="1"/>
          </p:cNvSpPr>
          <p:nvPr/>
        </p:nvSpPr>
        <p:spPr bwMode="auto">
          <a:xfrm>
            <a:off x="4478684" y="21100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7" name="TextBox 27"/>
          <p:cNvSpPr txBox="1">
            <a:spLocks noChangeArrowheads="1"/>
          </p:cNvSpPr>
          <p:nvPr/>
        </p:nvSpPr>
        <p:spPr bwMode="auto">
          <a:xfrm>
            <a:off x="4496908" y="3967288"/>
            <a:ext cx="3555372" cy="830997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052281" y="2069649"/>
            <a:ext cx="247649" cy="84529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Spectrum Allocation and OOBE Requirement</a:t>
            </a:r>
            <a:endParaRPr lang="en-US" sz="2400" dirty="0"/>
          </a:p>
        </p:txBody>
      </p:sp>
      <p:sp>
        <p:nvSpPr>
          <p:cNvPr id="11" name="Trapezoid 10"/>
          <p:cNvSpPr/>
          <p:nvPr/>
        </p:nvSpPr>
        <p:spPr>
          <a:xfrm>
            <a:off x="5519737" y="17660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48475" y="39579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81200" y="21100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21100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6848476" y="2110075"/>
            <a:ext cx="1207458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6" name="Straight Connector 329"/>
          <p:cNvCxnSpPr>
            <a:cxnSpLocks noChangeShapeType="1"/>
          </p:cNvCxnSpPr>
          <p:nvPr/>
        </p:nvCxnSpPr>
        <p:spPr bwMode="auto">
          <a:xfrm>
            <a:off x="685800" y="39388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334"/>
          <p:cNvSpPr txBox="1">
            <a:spLocks noChangeArrowheads="1"/>
          </p:cNvSpPr>
          <p:nvPr/>
        </p:nvSpPr>
        <p:spPr bwMode="auto">
          <a:xfrm>
            <a:off x="1981200" y="21100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43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24800" y="36436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20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771900" y="34435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09"/>
          <p:cNvCxnSpPr>
            <a:cxnSpLocks noChangeShapeType="1"/>
          </p:cNvCxnSpPr>
          <p:nvPr/>
        </p:nvCxnSpPr>
        <p:spPr bwMode="auto">
          <a:xfrm>
            <a:off x="1981200" y="28720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" name="Group 344"/>
          <p:cNvGrpSpPr>
            <a:grpSpLocks/>
          </p:cNvGrpSpPr>
          <p:nvPr/>
        </p:nvGrpSpPr>
        <p:grpSpPr bwMode="auto">
          <a:xfrm>
            <a:off x="3429000" y="2872075"/>
            <a:ext cx="1828800" cy="990600"/>
            <a:chOff x="1752600" y="2514600"/>
            <a:chExt cx="3657600" cy="990600"/>
          </a:xfrm>
        </p:grpSpPr>
        <p:cxnSp>
          <p:nvCxnSpPr>
            <p:cNvPr id="23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0" name="Straight Connector 117"/>
          <p:cNvCxnSpPr>
            <a:cxnSpLocks noChangeShapeType="1"/>
          </p:cNvCxnSpPr>
          <p:nvPr/>
        </p:nvCxnSpPr>
        <p:spPr bwMode="auto">
          <a:xfrm>
            <a:off x="4495800" y="2414875"/>
            <a:ext cx="3581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133600" y="26387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80959" y="24053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6248400" y="24148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 rot="5400000">
            <a:off x="6096000" y="36340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10287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09"/>
          <p:cNvCxnSpPr>
            <a:cxnSpLocks noChangeShapeType="1"/>
            <a:endCxn id="64" idx="2"/>
          </p:cNvCxnSpPr>
          <p:nvPr/>
        </p:nvCxnSpPr>
        <p:spPr bwMode="auto">
          <a:xfrm>
            <a:off x="304800" y="3557875"/>
            <a:ext cx="83594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09"/>
          <p:cNvCxnSpPr>
            <a:cxnSpLocks noChangeShapeType="1"/>
          </p:cNvCxnSpPr>
          <p:nvPr/>
        </p:nvCxnSpPr>
        <p:spPr bwMode="auto">
          <a:xfrm>
            <a:off x="1981200" y="32530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09"/>
          <p:cNvCxnSpPr>
            <a:cxnSpLocks noChangeShapeType="1"/>
          </p:cNvCxnSpPr>
          <p:nvPr/>
        </p:nvCxnSpPr>
        <p:spPr bwMode="auto">
          <a:xfrm rot="5400000">
            <a:off x="35433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5867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6745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676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2" name="TextBox 27"/>
          <p:cNvSpPr txBox="1">
            <a:spLocks noChangeArrowheads="1"/>
          </p:cNvSpPr>
          <p:nvPr/>
        </p:nvSpPr>
        <p:spPr bwMode="auto">
          <a:xfrm>
            <a:off x="0" y="35102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696075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 rot="5400000">
            <a:off x="5895975" y="31006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109"/>
          <p:cNvCxnSpPr>
            <a:cxnSpLocks noChangeShapeType="1"/>
          </p:cNvCxnSpPr>
          <p:nvPr/>
        </p:nvCxnSpPr>
        <p:spPr bwMode="auto">
          <a:xfrm>
            <a:off x="7505700" y="24910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72390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7" name="Straight Connector 109"/>
          <p:cNvCxnSpPr>
            <a:cxnSpLocks noChangeShapeType="1"/>
          </p:cNvCxnSpPr>
          <p:nvPr/>
        </p:nvCxnSpPr>
        <p:spPr bwMode="auto">
          <a:xfrm rot="5400000">
            <a:off x="7829997" y="31202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4201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 flipH="1">
            <a:off x="8055935" y="10212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7810500" y="396187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6026778" y="17660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652207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703642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7546015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5" name="Trapezoid 54"/>
          <p:cNvSpPr/>
          <p:nvPr/>
        </p:nvSpPr>
        <p:spPr>
          <a:xfrm>
            <a:off x="8052280" y="1760640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rapezoid 55"/>
          <p:cNvSpPr/>
          <p:nvPr/>
        </p:nvSpPr>
        <p:spPr>
          <a:xfrm>
            <a:off x="829993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rapezoid 56"/>
          <p:cNvSpPr/>
          <p:nvPr/>
        </p:nvSpPr>
        <p:spPr>
          <a:xfrm>
            <a:off x="854758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 rot="16200000">
            <a:off x="8340411" y="1132518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7854635" y="112775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180</a:t>
            </a:r>
            <a:endParaRPr lang="en-US" b="1" dirty="0" smtClean="0"/>
          </a:p>
        </p:txBody>
      </p:sp>
      <p:sp>
        <p:nvSpPr>
          <p:cNvPr id="60" name="TextBox 59"/>
          <p:cNvSpPr txBox="1"/>
          <p:nvPr/>
        </p:nvSpPr>
        <p:spPr>
          <a:xfrm rot="16200000">
            <a:off x="8097523" y="112775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8042034" y="2914938"/>
            <a:ext cx="253134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rapezoid 61"/>
          <p:cNvSpPr/>
          <p:nvPr/>
        </p:nvSpPr>
        <p:spPr>
          <a:xfrm>
            <a:off x="7017378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rapezoid 62"/>
          <p:cNvSpPr/>
          <p:nvPr/>
        </p:nvSpPr>
        <p:spPr>
          <a:xfrm>
            <a:off x="6050756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 bwMode="auto">
          <a:xfrm>
            <a:off x="8547580" y="2101281"/>
            <a:ext cx="233364" cy="145659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002769" y="335918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/>
              <a:t>-27-G</a:t>
            </a:r>
            <a:r>
              <a:rPr lang="en-US" sz="1050" dirty="0" smtClean="0">
                <a:ea typeface="+mn-ea"/>
              </a:rPr>
              <a:t>dBm/MHz</a:t>
            </a:r>
            <a:endParaRPr lang="en-US" sz="1200" dirty="0">
              <a:ea typeface="+mn-ea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964313" y="2935617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>
                <a:solidFill>
                  <a:srgbClr val="FF0000"/>
                </a:solidFill>
              </a:rPr>
              <a:t>5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83313" y="314850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 smtClean="0">
                <a:solidFill>
                  <a:srgbClr val="FF0000"/>
                </a:solidFill>
              </a:rPr>
              <a:t>17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8830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 you support the proposal outlined in </a:t>
            </a:r>
            <a:r>
              <a:rPr lang="en-US" dirty="0" smtClean="0"/>
              <a:t>Slides 3, 4 and 5 of this document as </a:t>
            </a:r>
            <a:r>
              <a:rPr lang="en-US" dirty="0" smtClean="0"/>
              <a:t>part</a:t>
            </a:r>
            <a:r>
              <a:rPr lang="en-US" dirty="0" smtClean="0"/>
              <a:t> of the possible solutions </a:t>
            </a:r>
            <a:r>
              <a:rPr lang="en-US" dirty="0" smtClean="0"/>
              <a:t>that IEEE </a:t>
            </a:r>
            <a:r>
              <a:rPr lang="en-US" dirty="0" smtClean="0"/>
              <a:t>802, after discussing it in the DSRC coexistence tiger team, might communicate </a:t>
            </a:r>
            <a:r>
              <a:rPr lang="en-US" dirty="0" smtClean="0"/>
              <a:t>to FCC for addressing the sharing problem in the UNII-4 band?</a:t>
            </a:r>
          </a:p>
          <a:p>
            <a:pPr lvl="1"/>
            <a:r>
              <a:rPr lang="en-US" dirty="0" smtClean="0"/>
              <a:t>Y 42</a:t>
            </a:r>
            <a:endParaRPr lang="en-US" dirty="0" smtClean="0"/>
          </a:p>
          <a:p>
            <a:pPr lvl="1"/>
            <a:r>
              <a:rPr lang="en-US" dirty="0" smtClean="0"/>
              <a:t>N 1</a:t>
            </a:r>
            <a:endParaRPr lang="en-US" dirty="0" smtClean="0"/>
          </a:p>
          <a:p>
            <a:pPr lvl="1"/>
            <a:r>
              <a:rPr lang="en-US" dirty="0" smtClean="0"/>
              <a:t>A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7724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 bwMode="auto">
          <a:xfrm>
            <a:off x="8149850" y="2271708"/>
            <a:ext cx="228600" cy="115527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3861407" y="4127681"/>
            <a:ext cx="4288444" cy="1077218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686800" cy="655638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Current Proposed Spectrum Allocation and OOBE Requirements in NPRM </a:t>
            </a:r>
            <a:endParaRPr lang="en-US" sz="2400" dirty="0"/>
          </a:p>
        </p:txBody>
      </p:sp>
      <p:sp>
        <p:nvSpPr>
          <p:cNvPr id="4" name="Trapezoid 3"/>
          <p:cNvSpPr/>
          <p:nvPr/>
        </p:nvSpPr>
        <p:spPr>
          <a:xfrm>
            <a:off x="4884236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12974" y="4111143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45699" y="2282343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55099" y="2282343"/>
            <a:ext cx="9906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6222442" y="2282343"/>
            <a:ext cx="206115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400" dirty="0"/>
              <a:t> </a:t>
            </a:r>
            <a:r>
              <a:rPr lang="en-US" sz="1400" dirty="0" smtClean="0"/>
              <a:t>        U-NII 4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860299" y="2282343"/>
            <a:ext cx="1752600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50299" y="4111143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345699" y="2282343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3860298" y="2281233"/>
            <a:ext cx="2352676" cy="30590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>
            <a:defPPr>
              <a:defRPr lang="en-US"/>
            </a:defPPr>
          </a:lstStyle>
          <a:p>
            <a:pPr algn="ctr"/>
            <a:r>
              <a:rPr lang="en-US" sz="1600" dirty="0"/>
              <a:t>U-NII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7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7200" y="4147656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136399" y="3615843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345699" y="3044343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4"/>
          <p:cNvGrpSpPr/>
          <p:nvPr/>
        </p:nvGrpSpPr>
        <p:grpSpPr>
          <a:xfrm>
            <a:off x="2793499" y="3044343"/>
            <a:ext cx="1828800" cy="990600"/>
            <a:chOff x="2787750" y="2432700"/>
            <a:chExt cx="18288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435450" y="2432700"/>
              <a:ext cx="5334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3130650" y="26613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3092550" y="2966100"/>
              <a:ext cx="2667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045050" y="2966100"/>
              <a:ext cx="2667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740250" y="26613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311750" y="3042300"/>
              <a:ext cx="3048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2787750" y="3042300"/>
              <a:ext cx="3048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3860299" y="2587143"/>
            <a:ext cx="428514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498099" y="2810981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45458" y="2577618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 rot="5400000">
            <a:off x="46603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3931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</p:cNvCxnSpPr>
          <p:nvPr/>
        </p:nvCxnSpPr>
        <p:spPr bwMode="auto">
          <a:xfrm>
            <a:off x="50299" y="3730143"/>
            <a:ext cx="900444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381252" y="3425343"/>
            <a:ext cx="69971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2907799" y="32348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231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3194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40899" y="4138131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-635501" y="3682518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60574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260474" y="327294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603499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194496" y="3292473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7784599" y="414765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74999" y="413414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5391277" y="1938334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5877052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6381877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6910514" y="193833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64" name="Trapezoid 63"/>
          <p:cNvSpPr/>
          <p:nvPr/>
        </p:nvSpPr>
        <p:spPr>
          <a:xfrm>
            <a:off x="7408164" y="1938333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181</a:t>
            </a:r>
            <a:endParaRPr lang="en-US" sz="900" b="1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8389440" y="2271709"/>
            <a:ext cx="676296" cy="147031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" name="Straight Connector 109"/>
          <p:cNvCxnSpPr>
            <a:cxnSpLocks noChangeShapeType="1"/>
          </p:cNvCxnSpPr>
          <p:nvPr/>
        </p:nvCxnSpPr>
        <p:spPr bwMode="auto">
          <a:xfrm rot="5400000">
            <a:off x="7197350" y="324835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Connector 109"/>
          <p:cNvCxnSpPr>
            <a:cxnSpLocks noChangeShapeType="1"/>
          </p:cNvCxnSpPr>
          <p:nvPr/>
        </p:nvCxnSpPr>
        <p:spPr bwMode="auto">
          <a:xfrm rot="5400000">
            <a:off x="7425950" y="324835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Connector 109"/>
          <p:cNvCxnSpPr>
            <a:cxnSpLocks noChangeShapeType="1"/>
          </p:cNvCxnSpPr>
          <p:nvPr/>
        </p:nvCxnSpPr>
        <p:spPr bwMode="auto">
          <a:xfrm flipH="1">
            <a:off x="8147855" y="1938333"/>
            <a:ext cx="1996" cy="3470953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TextBox 27"/>
          <p:cNvSpPr txBox="1">
            <a:spLocks noChangeArrowheads="1"/>
          </p:cNvSpPr>
          <p:nvPr/>
        </p:nvSpPr>
        <p:spPr bwMode="auto">
          <a:xfrm>
            <a:off x="6222442" y="317293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 smtClean="0"/>
              <a:t>-17 </a:t>
            </a:r>
            <a:r>
              <a:rPr lang="en-US" sz="1200" dirty="0"/>
              <a:t>- G dBm/MHz</a:t>
            </a:r>
          </a:p>
        </p:txBody>
      </p:sp>
    </p:spTree>
    <p:extLst>
      <p:ext uri="{BB962C8B-B14F-4D97-AF65-F5344CB8AC3E}">
        <p14:creationId xmlns:p14="http://schemas.microsoft.com/office/powerpoint/2010/main" val="103351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 bwMode="auto">
          <a:xfrm>
            <a:off x="8299931" y="2087067"/>
            <a:ext cx="247649" cy="118981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2110075"/>
            <a:ext cx="2352676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335"/>
          <p:cNvSpPr txBox="1">
            <a:spLocks noChangeArrowheads="1"/>
          </p:cNvSpPr>
          <p:nvPr/>
        </p:nvSpPr>
        <p:spPr bwMode="auto">
          <a:xfrm>
            <a:off x="4478684" y="2110075"/>
            <a:ext cx="23697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 dirty="0"/>
              <a:t>U-NII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4496908" y="3967288"/>
            <a:ext cx="3555372" cy="830997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Available </a:t>
            </a:r>
            <a:r>
              <a:rPr lang="en-US" sz="1600" dirty="0"/>
              <a:t>for WLAN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052281" y="2069649"/>
            <a:ext cx="247649" cy="84529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Proposed Scheme </a:t>
            </a:r>
            <a:r>
              <a:rPr lang="en-US" sz="2400" b="1" i="1" dirty="0" smtClean="0"/>
              <a:t>2</a:t>
            </a:r>
            <a:r>
              <a:rPr lang="en-US" sz="2400" dirty="0" smtClean="0"/>
              <a:t>: Spectrum Allocation and OOBE Requirement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99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Keep Ch180, 182 and 184 for DSRC dedicated use</a:t>
            </a:r>
          </a:p>
          <a:p>
            <a:r>
              <a:rPr lang="en-US" sz="2000" dirty="0" smtClean="0"/>
              <a:t>Relax the OOBE requirement for UNII devices in DSRC band</a:t>
            </a:r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5519737" y="1766067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48475" y="3957925"/>
            <a:ext cx="1946755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81200" y="2110075"/>
            <a:ext cx="2514600" cy="76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04800" y="2110075"/>
            <a:ext cx="1676400" cy="1447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48476" y="2110075"/>
            <a:ext cx="1207458" cy="304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U-NII 4</a:t>
            </a:r>
            <a:endParaRPr lang="en-US" sz="1400" dirty="0"/>
          </a:p>
        </p:txBody>
      </p:sp>
      <p:cxnSp>
        <p:nvCxnSpPr>
          <p:cNvPr id="12" name="Straight Connector 329"/>
          <p:cNvCxnSpPr>
            <a:cxnSpLocks noChangeShapeType="1"/>
          </p:cNvCxnSpPr>
          <p:nvPr/>
        </p:nvCxnSpPr>
        <p:spPr bwMode="auto">
          <a:xfrm>
            <a:off x="685800" y="3938875"/>
            <a:ext cx="8362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334"/>
          <p:cNvSpPr txBox="1">
            <a:spLocks noChangeArrowheads="1"/>
          </p:cNvSpPr>
          <p:nvPr/>
        </p:nvSpPr>
        <p:spPr bwMode="auto">
          <a:xfrm>
            <a:off x="1981200" y="2110075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sz="1400"/>
              <a:t>U-NII Worldwide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43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24800" y="3643600"/>
            <a:ext cx="1219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7" name="Straight Connector 354"/>
          <p:cNvCxnSpPr>
            <a:cxnSpLocks noChangeShapeType="1"/>
          </p:cNvCxnSpPr>
          <p:nvPr/>
        </p:nvCxnSpPr>
        <p:spPr bwMode="auto">
          <a:xfrm rot="5400000" flipH="1" flipV="1">
            <a:off x="3771900" y="3443575"/>
            <a:ext cx="1143000" cy="0"/>
          </a:xfrm>
          <a:prstGeom prst="line">
            <a:avLst/>
          </a:prstGeom>
          <a:noFill/>
          <a:ln w="9525" algn="ctr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9"/>
          <p:cNvCxnSpPr>
            <a:cxnSpLocks noChangeShapeType="1"/>
          </p:cNvCxnSpPr>
          <p:nvPr/>
        </p:nvCxnSpPr>
        <p:spPr bwMode="auto">
          <a:xfrm>
            <a:off x="1981200" y="2872075"/>
            <a:ext cx="251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" name="Group 344"/>
          <p:cNvGrpSpPr>
            <a:grpSpLocks/>
          </p:cNvGrpSpPr>
          <p:nvPr/>
        </p:nvGrpSpPr>
        <p:grpSpPr bwMode="auto">
          <a:xfrm>
            <a:off x="3429000" y="2872075"/>
            <a:ext cx="1828800" cy="990600"/>
            <a:chOff x="1752600" y="2514600"/>
            <a:chExt cx="3657600" cy="990600"/>
          </a:xfrm>
        </p:grpSpPr>
        <p:cxnSp>
          <p:nvCxnSpPr>
            <p:cNvPr id="20" name="Straight Connector 345"/>
            <p:cNvCxnSpPr>
              <a:cxnSpLocks noChangeShapeType="1"/>
            </p:cNvCxnSpPr>
            <p:nvPr/>
          </p:nvCxnSpPr>
          <p:spPr bwMode="auto">
            <a:xfrm>
              <a:off x="3048000" y="2514600"/>
              <a:ext cx="10668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346"/>
            <p:cNvCxnSpPr>
              <a:cxnSpLocks noChangeShapeType="1"/>
            </p:cNvCxnSpPr>
            <p:nvPr/>
          </p:nvCxnSpPr>
          <p:spPr bwMode="auto">
            <a:xfrm rot="5400000">
              <a:off x="27051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347"/>
            <p:cNvCxnSpPr>
              <a:cxnSpLocks noChangeShapeType="1"/>
            </p:cNvCxnSpPr>
            <p:nvPr/>
          </p:nvCxnSpPr>
          <p:spPr bwMode="auto">
            <a:xfrm flipV="1">
              <a:off x="2362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48"/>
            <p:cNvCxnSpPr>
              <a:cxnSpLocks noChangeShapeType="1"/>
            </p:cNvCxnSpPr>
            <p:nvPr/>
          </p:nvCxnSpPr>
          <p:spPr bwMode="auto">
            <a:xfrm>
              <a:off x="4267200" y="3048000"/>
              <a:ext cx="533400" cy="762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49"/>
            <p:cNvCxnSpPr>
              <a:cxnSpLocks noChangeShapeType="1"/>
            </p:cNvCxnSpPr>
            <p:nvPr/>
          </p:nvCxnSpPr>
          <p:spPr bwMode="auto">
            <a:xfrm rot="16200000" flipH="1">
              <a:off x="3924300" y="2705100"/>
              <a:ext cx="533400" cy="1524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50"/>
            <p:cNvCxnSpPr>
              <a:cxnSpLocks noChangeShapeType="1"/>
            </p:cNvCxnSpPr>
            <p:nvPr/>
          </p:nvCxnSpPr>
          <p:spPr bwMode="auto">
            <a:xfrm>
              <a:off x="4800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351"/>
            <p:cNvCxnSpPr>
              <a:cxnSpLocks noChangeShapeType="1"/>
            </p:cNvCxnSpPr>
            <p:nvPr/>
          </p:nvCxnSpPr>
          <p:spPr bwMode="auto">
            <a:xfrm flipH="1">
              <a:off x="1752600" y="3124200"/>
              <a:ext cx="609600" cy="38100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" name="Straight Connector 117"/>
          <p:cNvCxnSpPr>
            <a:cxnSpLocks noChangeShapeType="1"/>
          </p:cNvCxnSpPr>
          <p:nvPr/>
        </p:nvCxnSpPr>
        <p:spPr bwMode="auto">
          <a:xfrm>
            <a:off x="4495800" y="2414875"/>
            <a:ext cx="3581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133600" y="2638713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 dirty="0"/>
              <a:t>24 – 10log</a:t>
            </a:r>
            <a:r>
              <a:rPr lang="en-US" sz="1200" baseline="-25000" dirty="0"/>
              <a:t>10</a:t>
            </a:r>
            <a:r>
              <a:rPr lang="en-US" sz="1200" dirty="0"/>
              <a:t>(B) dBm/MHz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80959" y="2405350"/>
            <a:ext cx="2438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ea typeface="+mn-ea"/>
              </a:rPr>
              <a:t>30 </a:t>
            </a:r>
            <a:r>
              <a:rPr lang="en-US" sz="1200" dirty="0">
                <a:ea typeface="+mn-ea"/>
              </a:rPr>
              <a:t>– 10log</a:t>
            </a:r>
            <a:r>
              <a:rPr lang="en-US" sz="1200" baseline="-25000" dirty="0">
                <a:ea typeface="+mn-ea"/>
              </a:rPr>
              <a:t>10</a:t>
            </a:r>
            <a:r>
              <a:rPr lang="en-US" sz="1200" dirty="0">
                <a:ea typeface="+mn-ea"/>
              </a:rPr>
              <a:t>(B) </a:t>
            </a:r>
            <a:r>
              <a:rPr lang="en-US" sz="1200" dirty="0" err="1">
                <a:ea typeface="+mn-ea"/>
              </a:rPr>
              <a:t>dBm</a:t>
            </a:r>
            <a:r>
              <a:rPr lang="en-US" sz="1200" dirty="0">
                <a:ea typeface="+mn-ea"/>
              </a:rPr>
              <a:t>/MHz</a:t>
            </a:r>
          </a:p>
        </p:txBody>
      </p:sp>
      <p:cxnSp>
        <p:nvCxnSpPr>
          <p:cNvPr id="30" name="Straight Connector 109"/>
          <p:cNvCxnSpPr>
            <a:cxnSpLocks noChangeShapeType="1"/>
          </p:cNvCxnSpPr>
          <p:nvPr/>
        </p:nvCxnSpPr>
        <p:spPr bwMode="auto">
          <a:xfrm>
            <a:off x="6248400" y="2414875"/>
            <a:ext cx="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9"/>
          <p:cNvCxnSpPr>
            <a:cxnSpLocks noChangeShapeType="1"/>
          </p:cNvCxnSpPr>
          <p:nvPr/>
        </p:nvCxnSpPr>
        <p:spPr bwMode="auto">
          <a:xfrm rot="5400000">
            <a:off x="6096000" y="3634075"/>
            <a:ext cx="76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09"/>
          <p:cNvCxnSpPr>
            <a:cxnSpLocks noChangeShapeType="1"/>
          </p:cNvCxnSpPr>
          <p:nvPr/>
        </p:nvCxnSpPr>
        <p:spPr bwMode="auto">
          <a:xfrm rot="5400000">
            <a:off x="10287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109"/>
          <p:cNvCxnSpPr>
            <a:cxnSpLocks noChangeShapeType="1"/>
            <a:endCxn id="64" idx="2"/>
          </p:cNvCxnSpPr>
          <p:nvPr/>
        </p:nvCxnSpPr>
        <p:spPr bwMode="auto">
          <a:xfrm>
            <a:off x="304800" y="3557875"/>
            <a:ext cx="83594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</p:cNvCxnSpPr>
          <p:nvPr/>
        </p:nvCxnSpPr>
        <p:spPr bwMode="auto">
          <a:xfrm>
            <a:off x="1981200" y="3253075"/>
            <a:ext cx="4495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09"/>
          <p:cNvCxnSpPr>
            <a:cxnSpLocks noChangeShapeType="1"/>
          </p:cNvCxnSpPr>
          <p:nvPr/>
        </p:nvCxnSpPr>
        <p:spPr bwMode="auto">
          <a:xfrm rot="5400000">
            <a:off x="3543300" y="30625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5867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6745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76400" y="396586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ea typeface="+mn-ea"/>
              </a:rPr>
              <a:t>5470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0" y="3510250"/>
            <a:ext cx="1981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sz="1200"/>
              <a:t>-27 - G dBm/MHz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96075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43" name="Straight Connector 109"/>
          <p:cNvCxnSpPr>
            <a:cxnSpLocks noChangeShapeType="1"/>
          </p:cNvCxnSpPr>
          <p:nvPr/>
        </p:nvCxnSpPr>
        <p:spPr bwMode="auto">
          <a:xfrm rot="5400000">
            <a:off x="5895975" y="310067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109"/>
          <p:cNvCxnSpPr>
            <a:cxnSpLocks noChangeShapeType="1"/>
          </p:cNvCxnSpPr>
          <p:nvPr/>
        </p:nvCxnSpPr>
        <p:spPr bwMode="auto">
          <a:xfrm>
            <a:off x="7505700" y="2491075"/>
            <a:ext cx="0" cy="1571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72390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46" name="Straight Connector 109"/>
          <p:cNvCxnSpPr>
            <a:cxnSpLocks noChangeShapeType="1"/>
          </p:cNvCxnSpPr>
          <p:nvPr/>
        </p:nvCxnSpPr>
        <p:spPr bwMode="auto">
          <a:xfrm rot="5400000">
            <a:off x="7829997" y="3120205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8420100" y="3975388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cxnSp>
        <p:nvCxnSpPr>
          <p:cNvPr id="49" name="Straight Connector 109"/>
          <p:cNvCxnSpPr>
            <a:cxnSpLocks noChangeShapeType="1"/>
          </p:cNvCxnSpPr>
          <p:nvPr/>
        </p:nvCxnSpPr>
        <p:spPr bwMode="auto">
          <a:xfrm flipH="1">
            <a:off x="8055935" y="1021278"/>
            <a:ext cx="1" cy="4191990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7810500" y="3961876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6026778" y="176606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52" name="Trapezoid 51"/>
          <p:cNvSpPr/>
          <p:nvPr/>
        </p:nvSpPr>
        <p:spPr>
          <a:xfrm>
            <a:off x="652207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53" name="Trapezoid 52"/>
          <p:cNvSpPr/>
          <p:nvPr/>
        </p:nvSpPr>
        <p:spPr>
          <a:xfrm>
            <a:off x="7036428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54" name="Trapezoid 53"/>
          <p:cNvSpPr/>
          <p:nvPr/>
        </p:nvSpPr>
        <p:spPr>
          <a:xfrm>
            <a:off x="7546015" y="1766067"/>
            <a:ext cx="485775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58" name="Trapezoid 57"/>
          <p:cNvSpPr/>
          <p:nvPr/>
        </p:nvSpPr>
        <p:spPr>
          <a:xfrm>
            <a:off x="8052280" y="1760640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rapezoid 58"/>
          <p:cNvSpPr/>
          <p:nvPr/>
        </p:nvSpPr>
        <p:spPr>
          <a:xfrm>
            <a:off x="829993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rapezoid 59"/>
          <p:cNvSpPr/>
          <p:nvPr/>
        </p:nvSpPr>
        <p:spPr>
          <a:xfrm>
            <a:off x="8547580" y="1763051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 rot="16200000">
            <a:off x="8340411" y="1132518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184</a:t>
            </a:r>
            <a:endParaRPr lang="en-US" b="1" dirty="0" smtClean="0"/>
          </a:p>
        </p:txBody>
      </p:sp>
      <p:sp>
        <p:nvSpPr>
          <p:cNvPr id="62" name="TextBox 61"/>
          <p:cNvSpPr txBox="1"/>
          <p:nvPr/>
        </p:nvSpPr>
        <p:spPr>
          <a:xfrm rot="16200000">
            <a:off x="7854635" y="1127757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180</a:t>
            </a:r>
            <a:endParaRPr lang="en-US" b="1" dirty="0" smtClean="0"/>
          </a:p>
        </p:txBody>
      </p:sp>
      <p:sp>
        <p:nvSpPr>
          <p:cNvPr id="63" name="TextBox 62"/>
          <p:cNvSpPr txBox="1"/>
          <p:nvPr/>
        </p:nvSpPr>
        <p:spPr>
          <a:xfrm rot="16200000">
            <a:off x="8097523" y="1127753"/>
            <a:ext cx="638178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200" b="1" dirty="0" smtClean="0"/>
              <a:t>182</a:t>
            </a:r>
            <a:endParaRPr lang="en-US" b="1" dirty="0" smtClean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8042034" y="2914938"/>
            <a:ext cx="253134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rapezoid 67"/>
          <p:cNvSpPr/>
          <p:nvPr/>
        </p:nvSpPr>
        <p:spPr>
          <a:xfrm>
            <a:off x="7017378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/>
          <p:cNvSpPr/>
          <p:nvPr/>
        </p:nvSpPr>
        <p:spPr>
          <a:xfrm>
            <a:off x="6050756" y="1253961"/>
            <a:ext cx="966788" cy="333375"/>
          </a:xfrm>
          <a:prstGeom prst="trapezoid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 bwMode="auto">
          <a:xfrm>
            <a:off x="8547580" y="2101281"/>
            <a:ext cx="233364" cy="145659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8002769" y="335918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/>
              <a:t>-27-G</a:t>
            </a:r>
            <a:r>
              <a:rPr lang="en-US" sz="1050" dirty="0" smtClean="0">
                <a:ea typeface="+mn-ea"/>
              </a:rPr>
              <a:t>dBm/MHz</a:t>
            </a:r>
            <a:endParaRPr lang="en-US" sz="1200" dirty="0">
              <a:ea typeface="+mn-e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964313" y="2935617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>
                <a:solidFill>
                  <a:srgbClr val="FF0000"/>
                </a:solidFill>
              </a:rPr>
              <a:t>5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983313" y="3148503"/>
            <a:ext cx="2438400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 smtClean="0">
                <a:solidFill>
                  <a:srgbClr val="FF0000"/>
                </a:solidFill>
                <a:ea typeface="+mn-ea"/>
              </a:rPr>
              <a:t>-</a:t>
            </a:r>
            <a:r>
              <a:rPr lang="en-US" sz="1050" dirty="0" smtClean="0">
                <a:solidFill>
                  <a:srgbClr val="FF0000"/>
                </a:solidFill>
              </a:rPr>
              <a:t>17</a:t>
            </a:r>
            <a:r>
              <a:rPr lang="en-US" sz="1050" dirty="0" smtClean="0">
                <a:ea typeface="+mn-ea"/>
              </a:rPr>
              <a:t>-GdBm/MHz</a:t>
            </a:r>
            <a:endParaRPr lang="en-US" sz="12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45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1066</Words>
  <Application>Microsoft Office PowerPoint</Application>
  <PresentationFormat>On-screen Show (4:3)</PresentationFormat>
  <Paragraphs>238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Document</vt:lpstr>
      <vt:lpstr>Date: 2013-11-13</vt:lpstr>
      <vt:lpstr>Abstract</vt:lpstr>
      <vt:lpstr>Summary of the Previous Proposal</vt:lpstr>
      <vt:lpstr>Modifications</vt:lpstr>
      <vt:lpstr>PowerPoint Presentation</vt:lpstr>
      <vt:lpstr>Strawpoll</vt:lpstr>
      <vt:lpstr>APPENDIX</vt:lpstr>
      <vt:lpstr>Current Proposed Spectrum Allocation and OOBE Requirements in NPRM </vt:lpstr>
      <vt:lpstr>Proposed Scheme 2: Spectrum Allocation and OOBE Requirement</vt:lpstr>
      <vt:lpstr>Technical Issues and Mitigation</vt:lpstr>
      <vt:lpstr>Cross-Channel Interference Comparison (I)</vt:lpstr>
      <vt:lpstr>Cross-Channel Interference Comparison (II)</vt:lpstr>
      <vt:lpstr>Cross-Channel Interference Comparison (III)</vt:lpstr>
      <vt:lpstr>Cross-Channel Interference between DSRC Channels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Yucek, Tevfik</dc:creator>
  <cp:lastModifiedBy>Tevfik Yucek</cp:lastModifiedBy>
  <cp:revision>39</cp:revision>
  <dcterms:created xsi:type="dcterms:W3CDTF">2006-08-16T00:00:00Z</dcterms:created>
  <dcterms:modified xsi:type="dcterms:W3CDTF">2013-11-13T23:41:45Z</dcterms:modified>
</cp:coreProperties>
</file>