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65" r:id="rId3"/>
    <p:sldId id="366" r:id="rId4"/>
    <p:sldId id="367" r:id="rId5"/>
    <p:sldId id="368" r:id="rId6"/>
    <p:sldId id="364" r:id="rId7"/>
    <p:sldId id="373" r:id="rId8"/>
    <p:sldId id="369" r:id="rId9"/>
    <p:sldId id="374" r:id="rId10"/>
    <p:sldId id="352" r:id="rId11"/>
    <p:sldId id="372" r:id="rId12"/>
    <p:sldId id="370" r:id="rId13"/>
    <p:sldId id="371" r:id="rId14"/>
    <p:sldId id="347" r:id="rId15"/>
    <p:sldId id="37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D6"/>
    <a:srgbClr val="00FF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25" autoAdjust="0"/>
    <p:restoredTop sz="94714" autoAdjust="0"/>
  </p:normalViewPr>
  <p:slideViewPr>
    <p:cSldViewPr>
      <p:cViewPr varScale="1">
        <p:scale>
          <a:sx n="68" d="100"/>
          <a:sy n="68" d="100"/>
        </p:scale>
        <p:origin x="-1840" y="-120"/>
      </p:cViewPr>
      <p:guideLst>
        <p:guide orient="horz" pos="2160"/>
        <p:guide pos="2880"/>
      </p:guideLst>
    </p:cSldViewPr>
  </p:slideViewPr>
  <p:outlineViewPr>
    <p:cViewPr>
      <p:scale>
        <a:sx n="33" d="100"/>
        <a:sy n="33" d="100"/>
      </p:scale>
      <p:origin x="0" y="1022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Motorola Mobility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Motorola Mobility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802.11-12/0455r0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Motorola Mobility</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54113" y="701675"/>
            <a:ext cx="4625975" cy="3468688"/>
          </a:xfrm>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3796" name="Slide Number Placeholder 3"/>
          <p:cNvSpPr>
            <a:spLocks noGrp="1"/>
          </p:cNvSpPr>
          <p:nvPr>
            <p:ph type="sldNum" sz="quarter" idx="5"/>
          </p:nvPr>
        </p:nvSpPr>
        <p:spPr>
          <a:xfrm>
            <a:off x="3222625" y="8985250"/>
            <a:ext cx="51276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BBC3E3E6-7F0B-1C40-8F49-0554BA46D6D1}" type="slidenum">
              <a:rPr lang="en-US">
                <a:latin typeface="Times" charset="0"/>
              </a:rPr>
              <a:pPr/>
              <a:t>10</a:t>
            </a:fld>
            <a:endParaRPr lang="en-US">
              <a:latin typeface="Times"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54113" y="701675"/>
            <a:ext cx="4625975" cy="3468688"/>
          </a:xfrm>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3796" name="Slide Number Placeholder 3"/>
          <p:cNvSpPr>
            <a:spLocks noGrp="1"/>
          </p:cNvSpPr>
          <p:nvPr>
            <p:ph type="sldNum" sz="quarter" idx="5"/>
          </p:nvPr>
        </p:nvSpPr>
        <p:spPr>
          <a:xfrm>
            <a:off x="3222625" y="8985250"/>
            <a:ext cx="51276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BBC3E3E6-7F0B-1C40-8F49-0554BA46D6D1}" type="slidenum">
              <a:rPr lang="en-US">
                <a:latin typeface="Times" charset="0"/>
              </a:rPr>
              <a:pPr/>
              <a:t>11</a:t>
            </a:fld>
            <a:endParaRPr lang="en-US">
              <a:latin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7141297" y="6475413"/>
            <a:ext cx="1402628" cy="184666"/>
          </a:xfrm>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
        <p:nvSpPr>
          <p:cNvPr id="8" name="Date Placeholder 3"/>
          <p:cNvSpPr>
            <a:spLocks noGrp="1"/>
          </p:cNvSpPr>
          <p:nvPr>
            <p:ph type="dt" sz="quarter" idx="4294967295"/>
          </p:nvPr>
        </p:nvSpPr>
        <p:spPr>
          <a:xfrm>
            <a:off x="696913" y="268323"/>
            <a:ext cx="2122487" cy="405555"/>
          </a:xfrm>
          <a:noFill/>
        </p:spPr>
        <p:txBody>
          <a:bodyPr/>
          <a:lstStyle/>
          <a:p>
            <a:r>
              <a:rPr lang="en-US" dirty="0" smtClean="0"/>
              <a:t>November 2013</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
        <p:nvSpPr>
          <p:cNvPr id="7" name="Date Placeholder 3"/>
          <p:cNvSpPr txBox="1">
            <a:spLocks/>
          </p:cNvSpPr>
          <p:nvPr userDrawn="1"/>
        </p:nvSpPr>
        <p:spPr>
          <a:xfrm>
            <a:off x="696913" y="268323"/>
            <a:ext cx="2122487" cy="40555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Calibri"/>
                <a:ea typeface="+mn-ea"/>
                <a:cs typeface="Calibri"/>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mtClean="0"/>
              <a:t>November 2013</a:t>
            </a:r>
            <a:endParaRPr lang="en-US"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
        <p:nvSpPr>
          <p:cNvPr id="8" name="Date Placeholder 3"/>
          <p:cNvSpPr>
            <a:spLocks noGrp="1"/>
          </p:cNvSpPr>
          <p:nvPr>
            <p:ph type="dt" sz="quarter" idx="4294967295"/>
          </p:nvPr>
        </p:nvSpPr>
        <p:spPr>
          <a:xfrm>
            <a:off x="696913" y="268323"/>
            <a:ext cx="2122487" cy="405555"/>
          </a:xfrm>
          <a:noFill/>
        </p:spPr>
        <p:txBody>
          <a:bodyPr/>
          <a:lstStyle/>
          <a:p>
            <a:r>
              <a:rPr lang="en-US" dirty="0" smtClean="0"/>
              <a:t>November 2013</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
        <p:nvSpPr>
          <p:cNvPr id="7" name="Date Placeholder 3"/>
          <p:cNvSpPr>
            <a:spLocks noGrp="1"/>
          </p:cNvSpPr>
          <p:nvPr>
            <p:ph type="dt" sz="quarter" idx="4294967295"/>
          </p:nvPr>
        </p:nvSpPr>
        <p:spPr>
          <a:xfrm>
            <a:off x="696913" y="268323"/>
            <a:ext cx="2122487" cy="405555"/>
          </a:xfrm>
          <a:noFill/>
        </p:spPr>
        <p:txBody>
          <a:bodyPr/>
          <a:lstStyle/>
          <a:p>
            <a:r>
              <a:rPr lang="en-US" dirty="0" smtClean="0"/>
              <a:t>November 2013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96913" y="332601"/>
            <a:ext cx="886473" cy="276999"/>
          </a:xfrm>
          <a:prstGeom prst="rect">
            <a:avLst/>
          </a:prstGeom>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86473" cy="276999"/>
          </a:xfrm>
          <a:prstGeom prst="rect">
            <a:avLst/>
          </a:prstGeom>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86473" cy="276999"/>
          </a:xfrm>
          <a:prstGeom prst="rect">
            <a:avLst/>
          </a:prstGeom>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
        <p:nvSpPr>
          <p:cNvPr id="5" name="Date Placeholder 3"/>
          <p:cNvSpPr>
            <a:spLocks noGrp="1"/>
          </p:cNvSpPr>
          <p:nvPr>
            <p:ph type="dt" sz="quarter" idx="4294967295"/>
          </p:nvPr>
        </p:nvSpPr>
        <p:spPr>
          <a:xfrm>
            <a:off x="696913" y="280245"/>
            <a:ext cx="2122487" cy="405555"/>
          </a:xfrm>
          <a:noFill/>
        </p:spPr>
        <p:txBody>
          <a:bodyPr/>
          <a:lstStyle/>
          <a:p>
            <a:r>
              <a:rPr lang="en-US" dirty="0" smtClean="0"/>
              <a:t>November 2013</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
        <p:nvSpPr>
          <p:cNvPr id="8" name="Date Placeholder 3"/>
          <p:cNvSpPr>
            <a:spLocks noGrp="1"/>
          </p:cNvSpPr>
          <p:nvPr>
            <p:ph type="dt" sz="quarter" idx="4294967295"/>
          </p:nvPr>
        </p:nvSpPr>
        <p:spPr>
          <a:xfrm>
            <a:off x="696913" y="268323"/>
            <a:ext cx="2122487" cy="405555"/>
          </a:xfrm>
          <a:noFill/>
        </p:spPr>
        <p:txBody>
          <a:bodyPr/>
          <a:lstStyle/>
          <a:p>
            <a:r>
              <a:rPr lang="en-US" dirty="0" smtClean="0"/>
              <a:t>November 2013</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
        <p:nvSpPr>
          <p:cNvPr id="8" name="Date Placeholder 3"/>
          <p:cNvSpPr>
            <a:spLocks noGrp="1"/>
          </p:cNvSpPr>
          <p:nvPr>
            <p:ph type="dt" sz="quarter" idx="4294967295"/>
          </p:nvPr>
        </p:nvSpPr>
        <p:spPr>
          <a:xfrm>
            <a:off x="696913" y="268323"/>
            <a:ext cx="2122487" cy="405555"/>
          </a:xfrm>
          <a:noFill/>
        </p:spPr>
        <p:txBody>
          <a:bodyPr/>
          <a:lstStyle/>
          <a:p>
            <a:r>
              <a:rPr lang="en-US" dirty="0" smtClean="0"/>
              <a:t>November 2013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en-US" dirty="0"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7141297" y="6475413"/>
            <a:ext cx="14026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Paul Lambert, Marvell</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pPr>
              <a:defRPr/>
            </a:pPr>
            <a:r>
              <a:rPr lang="en-US" dirty="0" smtClean="0"/>
              <a:t>Slide </a:t>
            </a:r>
            <a:fld id="{5FCE21BC-3A2D-4A13-9E57-C304A74846AF}" type="slidenum">
              <a:rPr lang="en-US" smtClean="0"/>
              <a:pPr>
                <a:defRPr/>
              </a:pPr>
              <a:t>‹#›</a:t>
            </a:fld>
            <a:endParaRPr lang="en-US" dirty="0"/>
          </a:p>
        </p:txBody>
      </p:sp>
      <p:sp>
        <p:nvSpPr>
          <p:cNvPr id="1031" name="Rectangle 7"/>
          <p:cNvSpPr>
            <a:spLocks noChangeArrowheads="1"/>
          </p:cNvSpPr>
          <p:nvPr/>
        </p:nvSpPr>
        <p:spPr bwMode="auto">
          <a:xfrm>
            <a:off x="4975041" y="304800"/>
            <a:ext cx="331982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Calibri" pitchFamily="34" charset="0"/>
                <a:cs typeface="Calibri" pitchFamily="34" charset="0"/>
              </a:rPr>
              <a:t>doc.: IEEE </a:t>
            </a:r>
            <a:r>
              <a:rPr lang="en-US" sz="1800" b="1" dirty="0" smtClean="0">
                <a:latin typeface="Calibri" pitchFamily="34" charset="0"/>
                <a:cs typeface="Calibri" pitchFamily="34" charset="0"/>
              </a:rPr>
              <a:t>802.11-13/1448 r01</a:t>
            </a:r>
            <a:endParaRPr lang="en-US" sz="18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a:defRPr/>
            </a:pPr>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Date Placeholder 3"/>
          <p:cNvSpPr>
            <a:spLocks noGrp="1"/>
          </p:cNvSpPr>
          <p:nvPr>
            <p:ph type="dt" sz="quarter" idx="2"/>
          </p:nvPr>
        </p:nvSpPr>
        <p:spPr>
          <a:xfrm>
            <a:off x="696913" y="268323"/>
            <a:ext cx="2122487" cy="405555"/>
          </a:xfrm>
          <a:prstGeom prst="rect">
            <a:avLst/>
          </a:prstGeom>
          <a:noFill/>
        </p:spPr>
        <p:txBody>
          <a:bodyPr/>
          <a:lstStyle>
            <a:lvl1pPr>
              <a:defRPr sz="1800">
                <a:latin typeface="Calibri"/>
                <a:cs typeface="Calibri"/>
              </a:defRPr>
            </a:lvl1pPr>
          </a:lstStyle>
          <a:p>
            <a:r>
              <a:rPr lang="en-US" smtClean="0"/>
              <a:t>November 2013</a:t>
            </a:r>
            <a:endParaRPr lang="en-US" dirty="0" smtClean="0"/>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Lst>
  <p:hf hdr="0"/>
  <p:txStyles>
    <p:titleStyle>
      <a:lvl1pPr algn="ctr" rtl="0" eaLnBrk="0" fontAlgn="base" hangingPunct="0">
        <a:spcBef>
          <a:spcPct val="0"/>
        </a:spcBef>
        <a:spcAft>
          <a:spcPct val="0"/>
        </a:spcAft>
        <a:defRPr sz="3200" b="1">
          <a:solidFill>
            <a:schemeClr val="tx2"/>
          </a:solidFill>
          <a:latin typeface="Calibri" pitchFamily="34" charset="0"/>
          <a:ea typeface="+mj-ea"/>
          <a:cs typeface="Calibri" pitchFamily="34"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0" fontAlgn="base" hangingPunct="0">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6"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hyperlink" Target="http://en.wikipedia.org/wiki/Privac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dangerousprototypes.com/2013/08/10/creepydol-wifi-surveillance-project-debuts-at-blackhatdefcon/" TargetMode="External"/><Relationship Id="rId4" Type="http://schemas.openxmlformats.org/officeDocument/2006/relationships/hyperlink" Target="http://www.internetevolution.com/author.asp?section_id=466&amp;doc_id=260514&amp;" TargetMode="External"/><Relationship Id="rId5" Type="http://schemas.openxmlformats.org/officeDocument/2006/relationships/hyperlink" Target="file:///\\localhost\Wi-Fi%20Trashcans%20Now%20Silently%20Tracking%20Your%20Smartphone%20Data%20%20Read%20more\%20http\::www.storyleak.com:wi-fi-trashcans-tracking-your-smartphone-data:" TargetMode="External"/><Relationship Id="rId1" Type="http://schemas.openxmlformats.org/officeDocument/2006/relationships/slideLayout" Target="../slideLayouts/slideLayout2.xml"/><Relationship Id="rId2" Type="http://schemas.openxmlformats.org/officeDocument/2006/relationships/hyperlink" Target="http://www.infowars.com/seattle-police-deactivate-wi-fi-spy-grid-after-privacy-outcr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n-location-alliance.com/en/usecases" TargetMode="External"/><Relationship Id="rId4" Type="http://schemas.openxmlformats.org/officeDocument/2006/relationships/hyperlink" Target="http://renewlondon.com/reach/" TargetMode="External"/><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hyperlink" Target="http://www.networkworld.com/news/tech/2013/101013-wifi-location-services-274734.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5994894" y="6475413"/>
            <a:ext cx="2549031" cy="184666"/>
          </a:xfrm>
          <a:noFill/>
        </p:spPr>
        <p:txBody>
          <a:bodyPr/>
          <a:lstStyle/>
          <a:p>
            <a:r>
              <a:rPr lang="en-US" smtClean="0"/>
              <a:t>Paul A. Lambert, Marvell Semiconductor</a:t>
            </a:r>
            <a:endParaRPr lang="en-US" dirty="0" smtClean="0"/>
          </a:p>
        </p:txBody>
      </p:sp>
      <p:sp>
        <p:nvSpPr>
          <p:cNvPr id="1029" name="Slide Number Placeholder 5"/>
          <p:cNvSpPr>
            <a:spLocks noGrp="1"/>
          </p:cNvSpPr>
          <p:nvPr>
            <p:ph type="sldNum" sz="quarter" idx="12"/>
          </p:nvPr>
        </p:nvSpPr>
        <p:spPr>
          <a:xfrm>
            <a:off x="4404114" y="6475413"/>
            <a:ext cx="411972" cy="184666"/>
          </a:xfrm>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802.11 Privacy</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2013-11-14</a:t>
            </a:r>
          </a:p>
        </p:txBody>
      </p:sp>
      <p:graphicFrame>
        <p:nvGraphicFramePr>
          <p:cNvPr id="1026" name="Object 11"/>
          <p:cNvGraphicFramePr>
            <a:graphicFrameLocks noChangeAspect="1"/>
          </p:cNvGraphicFramePr>
          <p:nvPr>
            <p:extLst>
              <p:ext uri="{D42A27DB-BD31-4B8C-83A1-F6EECF244321}">
                <p14:modId xmlns:p14="http://schemas.microsoft.com/office/powerpoint/2010/main" val="1856540055"/>
              </p:ext>
            </p:extLst>
          </p:nvPr>
        </p:nvGraphicFramePr>
        <p:xfrm>
          <a:off x="533400" y="3427413"/>
          <a:ext cx="8018463" cy="1455737"/>
        </p:xfrm>
        <a:graphic>
          <a:graphicData uri="http://schemas.openxmlformats.org/presentationml/2006/ole">
            <mc:AlternateContent xmlns:mc="http://schemas.openxmlformats.org/markup-compatibility/2006">
              <mc:Choice xmlns:v="urn:schemas-microsoft-com:vml" Requires="v">
                <p:oleObj spid="_x0000_s1129" name="Document" r:id="rId4" imgW="9033120" imgH="1636560" progId="Word.Document.8">
                  <p:embed/>
                </p:oleObj>
              </mc:Choice>
              <mc:Fallback>
                <p:oleObj name="Document" r:id="rId4" imgW="9033120" imgH="1636560" progId="Word.Document.8">
                  <p:embed/>
                  <p:pic>
                    <p:nvPicPr>
                      <p:cNvPr id="0" name="Picture 10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427413"/>
                        <a:ext cx="8018463" cy="1455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743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latin typeface="Calibri" pitchFamily="34" charset="0"/>
                <a:cs typeface="Calibri" pitchFamily="34" charset="0"/>
              </a:rPr>
              <a:t>Authors:</a:t>
            </a:r>
            <a:endParaRPr lang="en-US" sz="2000" dirty="0">
              <a:latin typeface="Calibri" pitchFamily="34" charset="0"/>
              <a:cs typeface="Calibri" pitchFamily="34" charset="0"/>
            </a:endParaRPr>
          </a:p>
        </p:txBody>
      </p:sp>
      <p:sp>
        <p:nvSpPr>
          <p:cNvPr id="9" name="Rectangle 6"/>
          <p:cNvSpPr txBox="1">
            <a:spLocks noChangeArrowheads="1"/>
          </p:cNvSpPr>
          <p:nvPr/>
        </p:nvSpPr>
        <p:spPr bwMode="auto">
          <a:xfrm>
            <a:off x="685800" y="57912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0" fontAlgn="base" hangingPunct="0">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ctr" eaLnBrk="1" hangingPunct="1">
              <a:buFontTx/>
              <a:buNone/>
            </a:pPr>
            <a:endParaRPr lang="en-US" sz="2000" b="0" dirty="0" smtClean="0"/>
          </a:p>
        </p:txBody>
      </p:sp>
      <p:sp>
        <p:nvSpPr>
          <p:cNvPr id="12" name="Date Placeholder 3"/>
          <p:cNvSpPr>
            <a:spLocks noGrp="1"/>
          </p:cNvSpPr>
          <p:nvPr>
            <p:ph type="dt" sz="quarter" idx="4294967295"/>
          </p:nvPr>
        </p:nvSpPr>
        <p:spPr>
          <a:xfrm>
            <a:off x="696913" y="268323"/>
            <a:ext cx="2122487" cy="405555"/>
          </a:xfrm>
          <a:noFill/>
        </p:spPr>
        <p:txBody>
          <a:bodyPr/>
          <a:lstStyle/>
          <a:p>
            <a:r>
              <a:rPr lang="en-US" dirty="0" smtClean="0"/>
              <a:t>November 2013</a:t>
            </a:r>
          </a:p>
        </p:txBody>
      </p:sp>
      <p:pic>
        <p:nvPicPr>
          <p:cNvPr id="14"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19800" y="990600"/>
            <a:ext cx="60960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4800" y="533400"/>
            <a:ext cx="8077200" cy="533400"/>
          </a:xfrm>
        </p:spPr>
        <p:txBody>
          <a:bodyPr/>
          <a:lstStyle/>
          <a:p>
            <a:r>
              <a:rPr lang="en-US" sz="2400" dirty="0">
                <a:latin typeface="Antique Olive Roman" charset="0"/>
              </a:rPr>
              <a:t>Attack Vectors for </a:t>
            </a:r>
            <a:r>
              <a:rPr lang="en-US" sz="2400" dirty="0" smtClean="0">
                <a:latin typeface="Antique Olive Roman" charset="0"/>
              </a:rPr>
              <a:t>802.11 Communications</a:t>
            </a:r>
            <a:endParaRPr lang="en-US" sz="2400" dirty="0">
              <a:latin typeface="Antique Olive Roman" charset="0"/>
            </a:endParaRPr>
          </a:p>
        </p:txBody>
      </p:sp>
      <p:pic>
        <p:nvPicPr>
          <p:cNvPr id="174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913" y="1476375"/>
            <a:ext cx="7667625" cy="464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412" name="Straight Arrow Connector 4"/>
          <p:cNvCxnSpPr>
            <a:cxnSpLocks noChangeShapeType="1"/>
          </p:cNvCxnSpPr>
          <p:nvPr/>
        </p:nvCxnSpPr>
        <p:spPr bwMode="auto">
          <a:xfrm rot="5400000" flipH="1" flipV="1">
            <a:off x="1693069" y="2980532"/>
            <a:ext cx="1671637" cy="44450"/>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a:noFill/>
              </a14:hiddenFill>
            </a:ext>
          </a:extLst>
        </p:spPr>
      </p:cxnSp>
      <p:cxnSp>
        <p:nvCxnSpPr>
          <p:cNvPr id="17413" name="Straight Arrow Connector 6"/>
          <p:cNvCxnSpPr>
            <a:cxnSpLocks noChangeShapeType="1"/>
          </p:cNvCxnSpPr>
          <p:nvPr/>
        </p:nvCxnSpPr>
        <p:spPr bwMode="auto">
          <a:xfrm rot="5400000" flipH="1" flipV="1">
            <a:off x="4860131" y="3471069"/>
            <a:ext cx="563563" cy="34925"/>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a:noFill/>
              </a14:hiddenFill>
            </a:ext>
          </a:extLst>
        </p:spPr>
      </p:cxnSp>
      <p:cxnSp>
        <p:nvCxnSpPr>
          <p:cNvPr id="17414" name="Straight Arrow Connector 12"/>
          <p:cNvCxnSpPr>
            <a:cxnSpLocks noChangeShapeType="1"/>
          </p:cNvCxnSpPr>
          <p:nvPr/>
        </p:nvCxnSpPr>
        <p:spPr bwMode="auto">
          <a:xfrm rot="10800000" flipV="1">
            <a:off x="1287463" y="4006850"/>
            <a:ext cx="1851025" cy="34925"/>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7415" name="Straight Arrow Connector 13"/>
          <p:cNvCxnSpPr>
            <a:cxnSpLocks noChangeShapeType="1"/>
          </p:cNvCxnSpPr>
          <p:nvPr/>
        </p:nvCxnSpPr>
        <p:spPr bwMode="auto">
          <a:xfrm rot="5400000" flipH="1" flipV="1">
            <a:off x="2077244" y="4087019"/>
            <a:ext cx="1117600" cy="1004888"/>
          </a:xfrm>
          <a:prstGeom prst="straightConnector1">
            <a:avLst/>
          </a:prstGeom>
          <a:noFill/>
          <a:ln w="28575">
            <a:solidFill>
              <a:srgbClr val="FF0000"/>
            </a:solidFill>
            <a:round/>
            <a:headEnd type="arrow" w="med" len="med"/>
            <a:tailEnd/>
          </a:ln>
          <a:extLst>
            <a:ext uri="{909E8E84-426E-40dd-AFC4-6F175D3DCCD1}">
              <a14:hiddenFill xmlns:a14="http://schemas.microsoft.com/office/drawing/2010/main">
                <a:noFill/>
              </a14:hiddenFill>
            </a:ext>
          </a:extLst>
        </p:spPr>
      </p:cxnSp>
      <p:cxnSp>
        <p:nvCxnSpPr>
          <p:cNvPr id="17416" name="Straight Arrow Connector 22"/>
          <p:cNvCxnSpPr>
            <a:cxnSpLocks noChangeShapeType="1"/>
          </p:cNvCxnSpPr>
          <p:nvPr/>
        </p:nvCxnSpPr>
        <p:spPr bwMode="auto">
          <a:xfrm rot="5400000">
            <a:off x="959644" y="2912269"/>
            <a:ext cx="1004887" cy="282575"/>
          </a:xfrm>
          <a:prstGeom prst="straightConnector1">
            <a:avLst/>
          </a:prstGeom>
          <a:noFill/>
          <a:ln w="19050">
            <a:solidFill>
              <a:srgbClr val="3333CC"/>
            </a:solidFill>
            <a:round/>
            <a:headEnd type="arrow" w="med" len="med"/>
            <a:tailEnd type="arrow" w="med" len="med"/>
          </a:ln>
          <a:extLst>
            <a:ext uri="{909E8E84-426E-40dd-AFC4-6F175D3DCCD1}">
              <a14:hiddenFill xmlns:a14="http://schemas.microsoft.com/office/drawing/2010/main">
                <a:noFill/>
              </a14:hiddenFill>
            </a:ext>
          </a:extLst>
        </p:spPr>
      </p:cxnSp>
      <p:cxnSp>
        <p:nvCxnSpPr>
          <p:cNvPr id="17417" name="Straight Arrow Connector 27"/>
          <p:cNvCxnSpPr>
            <a:cxnSpLocks noChangeShapeType="1"/>
          </p:cNvCxnSpPr>
          <p:nvPr/>
        </p:nvCxnSpPr>
        <p:spPr bwMode="auto">
          <a:xfrm rot="16200000" flipH="1">
            <a:off x="5424488" y="3900487"/>
            <a:ext cx="361950" cy="282575"/>
          </a:xfrm>
          <a:prstGeom prst="straightConnector1">
            <a:avLst/>
          </a:prstGeom>
          <a:noFill/>
          <a:ln w="28575">
            <a:solidFill>
              <a:srgbClr val="660066"/>
            </a:solidFill>
            <a:round/>
            <a:headEnd type="arrow" w="med" len="med"/>
            <a:tailEnd type="arrow" w="med" len="med"/>
          </a:ln>
          <a:extLst>
            <a:ext uri="{909E8E84-426E-40dd-AFC4-6F175D3DCCD1}">
              <a14:hiddenFill xmlns:a14="http://schemas.microsoft.com/office/drawing/2010/main">
                <a:noFill/>
              </a14:hiddenFill>
            </a:ext>
          </a:extLst>
        </p:spPr>
      </p:cxnSp>
      <p:cxnSp>
        <p:nvCxnSpPr>
          <p:cNvPr id="17418" name="Straight Arrow Connector 28"/>
          <p:cNvCxnSpPr>
            <a:cxnSpLocks noChangeShapeType="1"/>
          </p:cNvCxnSpPr>
          <p:nvPr/>
        </p:nvCxnSpPr>
        <p:spPr bwMode="auto">
          <a:xfrm rot="10800000" flipV="1">
            <a:off x="1354138" y="3929063"/>
            <a:ext cx="3352800" cy="11112"/>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7419" name="Straight Arrow Connector 31"/>
          <p:cNvCxnSpPr>
            <a:cxnSpLocks noChangeShapeType="1"/>
          </p:cNvCxnSpPr>
          <p:nvPr/>
        </p:nvCxnSpPr>
        <p:spPr bwMode="auto">
          <a:xfrm flipV="1">
            <a:off x="6208713" y="3871913"/>
            <a:ext cx="249237" cy="225425"/>
          </a:xfrm>
          <a:prstGeom prst="straightConnector1">
            <a:avLst/>
          </a:prstGeom>
          <a:noFill/>
          <a:ln w="28575">
            <a:solidFill>
              <a:srgbClr val="660066"/>
            </a:solidFill>
            <a:round/>
            <a:headEnd type="arrow" w="med" len="med"/>
            <a:tailEnd type="arrow" w="med" len="med"/>
          </a:ln>
          <a:extLst>
            <a:ext uri="{909E8E84-426E-40dd-AFC4-6F175D3DCCD1}">
              <a14:hiddenFill xmlns:a14="http://schemas.microsoft.com/office/drawing/2010/main">
                <a:noFill/>
              </a14:hiddenFill>
            </a:ext>
          </a:extLst>
        </p:spPr>
      </p:cxnSp>
      <p:cxnSp>
        <p:nvCxnSpPr>
          <p:cNvPr id="17420" name="Straight Arrow Connector 37"/>
          <p:cNvCxnSpPr>
            <a:cxnSpLocks noChangeShapeType="1"/>
          </p:cNvCxnSpPr>
          <p:nvPr/>
        </p:nvCxnSpPr>
        <p:spPr bwMode="auto">
          <a:xfrm>
            <a:off x="1196975" y="4222750"/>
            <a:ext cx="2663825" cy="461963"/>
          </a:xfrm>
          <a:prstGeom prst="straightConnector1">
            <a:avLst/>
          </a:prstGeom>
          <a:noFill/>
          <a:ln w="28575">
            <a:solidFill>
              <a:srgbClr val="660066"/>
            </a:solidFill>
            <a:prstDash val="dash"/>
            <a:round/>
            <a:headEnd type="arrow" w="med" len="med"/>
            <a:tailEnd type="arrow" w="med" len="med"/>
          </a:ln>
          <a:extLst>
            <a:ext uri="{909E8E84-426E-40dd-AFC4-6F175D3DCCD1}">
              <a14:hiddenFill xmlns:a14="http://schemas.microsoft.com/office/drawing/2010/main">
                <a:noFill/>
              </a14:hiddenFill>
            </a:ext>
          </a:extLst>
        </p:spPr>
      </p:cxnSp>
      <p:cxnSp>
        <p:nvCxnSpPr>
          <p:cNvPr id="17421" name="Straight Arrow Connector 42"/>
          <p:cNvCxnSpPr>
            <a:cxnSpLocks noChangeShapeType="1"/>
          </p:cNvCxnSpPr>
          <p:nvPr/>
        </p:nvCxnSpPr>
        <p:spPr bwMode="auto">
          <a:xfrm rot="10800000">
            <a:off x="4695825" y="3917950"/>
            <a:ext cx="949325" cy="879475"/>
          </a:xfrm>
          <a:prstGeom prst="straightConnector1">
            <a:avLst/>
          </a:prstGeom>
          <a:noFill/>
          <a:ln w="28575">
            <a:solidFill>
              <a:srgbClr val="FF0000"/>
            </a:solidFill>
            <a:round/>
            <a:headEnd/>
            <a:tailEnd/>
          </a:ln>
          <a:extLst>
            <a:ext uri="{909E8E84-426E-40dd-AFC4-6F175D3DCCD1}">
              <a14:hiddenFill xmlns:a14="http://schemas.microsoft.com/office/drawing/2010/main">
                <a:noFill/>
              </a14:hiddenFill>
            </a:ext>
          </a:extLst>
        </p:spPr>
      </p:cxnSp>
      <p:cxnSp>
        <p:nvCxnSpPr>
          <p:cNvPr id="17422" name="Straight Arrow Connector 52"/>
          <p:cNvCxnSpPr>
            <a:cxnSpLocks noChangeShapeType="1"/>
          </p:cNvCxnSpPr>
          <p:nvPr/>
        </p:nvCxnSpPr>
        <p:spPr bwMode="auto">
          <a:xfrm>
            <a:off x="1760538" y="2495550"/>
            <a:ext cx="1727200" cy="1082675"/>
          </a:xfrm>
          <a:prstGeom prst="straightConnector1">
            <a:avLst/>
          </a:prstGeom>
          <a:noFill/>
          <a:ln w="19050">
            <a:solidFill>
              <a:srgbClr val="3333CC"/>
            </a:solidFill>
            <a:round/>
            <a:headEnd type="arrow" w="med" len="med"/>
            <a:tailEnd type="arrow" w="med" len="med"/>
          </a:ln>
          <a:extLst>
            <a:ext uri="{909E8E84-426E-40dd-AFC4-6F175D3DCCD1}">
              <a14:hiddenFill xmlns:a14="http://schemas.microsoft.com/office/drawing/2010/main">
                <a:noFill/>
              </a14:hiddenFill>
            </a:ext>
          </a:extLst>
        </p:spPr>
      </p:cxnSp>
      <p:sp>
        <p:nvSpPr>
          <p:cNvPr id="59" name="Rectangle 58"/>
          <p:cNvSpPr/>
          <p:nvPr/>
        </p:nvSpPr>
        <p:spPr>
          <a:xfrm>
            <a:off x="4572000" y="1447800"/>
            <a:ext cx="4572000" cy="923925"/>
          </a:xfrm>
          <a:prstGeom prst="rect">
            <a:avLst/>
          </a:prstGeom>
        </p:spPr>
        <p:txBody>
          <a:bodyPr>
            <a:spAutoFit/>
          </a:bodyPr>
          <a:lstStyle/>
          <a:p>
            <a:pPr>
              <a:defRPr/>
            </a:pPr>
            <a:r>
              <a:rPr lang="en-US" sz="1800" b="1" dirty="0">
                <a:solidFill>
                  <a:schemeClr val="accent1">
                    <a:lumMod val="50000"/>
                  </a:schemeClr>
                </a:solidFill>
                <a:latin typeface="Antique Olive Roman" pitchFamily="34" charset="0"/>
                <a:ea typeface="+mn-ea"/>
              </a:rPr>
              <a:t>The location and capabilities of an attacker in the network is a useful way to categorize vulnerabilities.</a:t>
            </a:r>
          </a:p>
        </p:txBody>
      </p:sp>
      <p:cxnSp>
        <p:nvCxnSpPr>
          <p:cNvPr id="17424" name="Straight Arrow Connector 59"/>
          <p:cNvCxnSpPr>
            <a:cxnSpLocks noChangeShapeType="1"/>
          </p:cNvCxnSpPr>
          <p:nvPr/>
        </p:nvCxnSpPr>
        <p:spPr bwMode="auto">
          <a:xfrm flipV="1">
            <a:off x="1287463" y="4132263"/>
            <a:ext cx="1636712" cy="0"/>
          </a:xfrm>
          <a:prstGeom prst="straightConnector1">
            <a:avLst/>
          </a:prstGeom>
          <a:noFill/>
          <a:ln w="34925">
            <a:solidFill>
              <a:srgbClr val="FF00FF"/>
            </a:solidFill>
            <a:prstDash val="sysDot"/>
            <a:round/>
            <a:headEnd/>
            <a:tailEnd/>
          </a:ln>
          <a:extLst>
            <a:ext uri="{909E8E84-426E-40dd-AFC4-6F175D3DCCD1}">
              <a14:hiddenFill xmlns:a14="http://schemas.microsoft.com/office/drawing/2010/main">
                <a:noFill/>
              </a14:hiddenFill>
            </a:ext>
          </a:extLst>
        </p:spPr>
      </p:cxnSp>
      <p:cxnSp>
        <p:nvCxnSpPr>
          <p:cNvPr id="17425" name="Straight Arrow Connector 63"/>
          <p:cNvCxnSpPr>
            <a:cxnSpLocks noChangeShapeType="1"/>
          </p:cNvCxnSpPr>
          <p:nvPr/>
        </p:nvCxnSpPr>
        <p:spPr bwMode="auto">
          <a:xfrm rot="5400000">
            <a:off x="2082801" y="4183062"/>
            <a:ext cx="812800" cy="733425"/>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a:noFill/>
              </a14:hiddenFill>
            </a:ext>
          </a:extLst>
        </p:spPr>
      </p:cxnSp>
      <p:cxnSp>
        <p:nvCxnSpPr>
          <p:cNvPr id="17426" name="Straight Arrow Connector 28"/>
          <p:cNvCxnSpPr>
            <a:cxnSpLocks noChangeShapeType="1"/>
          </p:cNvCxnSpPr>
          <p:nvPr/>
        </p:nvCxnSpPr>
        <p:spPr bwMode="auto">
          <a:xfrm rot="10800000">
            <a:off x="4064000" y="3824288"/>
            <a:ext cx="776288" cy="17462"/>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7427" name="Straight Arrow Connector 42"/>
          <p:cNvCxnSpPr>
            <a:cxnSpLocks noChangeShapeType="1"/>
          </p:cNvCxnSpPr>
          <p:nvPr/>
        </p:nvCxnSpPr>
        <p:spPr bwMode="auto">
          <a:xfrm rot="10800000">
            <a:off x="4830763" y="3833813"/>
            <a:ext cx="885825" cy="858837"/>
          </a:xfrm>
          <a:prstGeom prst="straightConnector1">
            <a:avLst/>
          </a:prstGeom>
          <a:noFill/>
          <a:ln w="28575">
            <a:solidFill>
              <a:srgbClr val="FF0000"/>
            </a:solidFill>
            <a:round/>
            <a:headEnd/>
            <a:tailEnd/>
          </a:ln>
          <a:extLst>
            <a:ext uri="{909E8E84-426E-40dd-AFC4-6F175D3DCCD1}">
              <a14:hiddenFill xmlns:a14="http://schemas.microsoft.com/office/drawing/2010/main">
                <a:noFill/>
              </a14:hiddenFill>
            </a:ext>
          </a:extLst>
        </p:spPr>
      </p:cxnSp>
      <p:cxnSp>
        <p:nvCxnSpPr>
          <p:cNvPr id="17428" name="Straight Arrow Connector 12"/>
          <p:cNvCxnSpPr>
            <a:cxnSpLocks noChangeShapeType="1"/>
          </p:cNvCxnSpPr>
          <p:nvPr/>
        </p:nvCxnSpPr>
        <p:spPr bwMode="auto">
          <a:xfrm rot="16200000" flipV="1">
            <a:off x="1019969" y="4391819"/>
            <a:ext cx="776288" cy="488950"/>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sp>
        <p:nvSpPr>
          <p:cNvPr id="17430" name="Slide Number Placeholder 2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atin typeface="Antique Olive Roman" charset="0"/>
              </a:rPr>
              <a:t>Slide </a:t>
            </a:r>
            <a:fld id="{7732E300-00F2-0B4C-8623-8AA2AA790655}" type="slidenum">
              <a:rPr lang="en-US">
                <a:latin typeface="Antique Olive Roman" charset="0"/>
              </a:rPr>
              <a:pPr/>
              <a:t>10</a:t>
            </a:fld>
            <a:endParaRPr lang="en-US">
              <a:latin typeface="Antique Olive Roman" charset="0"/>
            </a:endParaRPr>
          </a:p>
        </p:txBody>
      </p:sp>
      <p:sp>
        <p:nvSpPr>
          <p:cNvPr id="17431" name="Footer Placeholder 2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atin typeface="Antique Olive Roman" charset="0"/>
              </a:rPr>
              <a:t>Paull Lambert - Marvell</a:t>
            </a:r>
          </a:p>
        </p:txBody>
      </p:sp>
      <p:sp>
        <p:nvSpPr>
          <p:cNvPr id="25" name="Date Placeholder 5"/>
          <p:cNvSpPr>
            <a:spLocks noGrp="1"/>
          </p:cNvSpPr>
          <p:nvPr>
            <p:ph type="dt" sz="quarter" idx="4294967295"/>
          </p:nvPr>
        </p:nvSpPr>
        <p:spPr>
          <a:xfrm>
            <a:off x="696913" y="268323"/>
            <a:ext cx="2122487" cy="405555"/>
          </a:xfrm>
        </p:spPr>
        <p:txBody>
          <a:bodyPr/>
          <a:lstStyle/>
          <a:p>
            <a:r>
              <a:rPr lang="en-US" dirty="0" smtClean="0"/>
              <a:t>November 2013</a:t>
            </a:r>
          </a:p>
        </p:txBody>
      </p:sp>
    </p:spTree>
    <p:extLst>
      <p:ext uri="{BB962C8B-B14F-4D97-AF65-F5344CB8AC3E}">
        <p14:creationId xmlns:p14="http://schemas.microsoft.com/office/powerpoint/2010/main" val="10828839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4800" y="533400"/>
            <a:ext cx="8077200" cy="533400"/>
          </a:xfrm>
        </p:spPr>
        <p:txBody>
          <a:bodyPr/>
          <a:lstStyle/>
          <a:p>
            <a:r>
              <a:rPr lang="en-US" sz="2400" dirty="0" smtClean="0">
                <a:latin typeface="Antique Olive Roman" charset="0"/>
              </a:rPr>
              <a:t>Passive Scanning and Monitor APs</a:t>
            </a:r>
            <a:endParaRPr lang="en-US" sz="2400" dirty="0">
              <a:latin typeface="Antique Olive Roman" charset="0"/>
            </a:endParaRPr>
          </a:p>
        </p:txBody>
      </p:sp>
      <p:pic>
        <p:nvPicPr>
          <p:cNvPr id="174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913" y="1476375"/>
            <a:ext cx="7667625" cy="464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412" name="Straight Arrow Connector 4"/>
          <p:cNvCxnSpPr>
            <a:cxnSpLocks noChangeShapeType="1"/>
          </p:cNvCxnSpPr>
          <p:nvPr/>
        </p:nvCxnSpPr>
        <p:spPr bwMode="auto">
          <a:xfrm rot="5400000" flipH="1" flipV="1">
            <a:off x="1693069" y="2980532"/>
            <a:ext cx="1671637" cy="44450"/>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a:noFill/>
              </a14:hiddenFill>
            </a:ext>
          </a:extLst>
        </p:spPr>
      </p:cxnSp>
      <p:cxnSp>
        <p:nvCxnSpPr>
          <p:cNvPr id="17413" name="Straight Arrow Connector 6"/>
          <p:cNvCxnSpPr>
            <a:cxnSpLocks noChangeShapeType="1"/>
          </p:cNvCxnSpPr>
          <p:nvPr/>
        </p:nvCxnSpPr>
        <p:spPr bwMode="auto">
          <a:xfrm rot="5400000" flipH="1" flipV="1">
            <a:off x="4860131" y="3471069"/>
            <a:ext cx="563563" cy="34925"/>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a:noFill/>
              </a14:hiddenFill>
            </a:ext>
          </a:extLst>
        </p:spPr>
      </p:cxnSp>
      <p:cxnSp>
        <p:nvCxnSpPr>
          <p:cNvPr id="17414" name="Straight Arrow Connector 12"/>
          <p:cNvCxnSpPr>
            <a:cxnSpLocks noChangeShapeType="1"/>
          </p:cNvCxnSpPr>
          <p:nvPr/>
        </p:nvCxnSpPr>
        <p:spPr bwMode="auto">
          <a:xfrm rot="10800000" flipV="1">
            <a:off x="1287463" y="4006850"/>
            <a:ext cx="1851025" cy="34925"/>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7415" name="Straight Arrow Connector 13"/>
          <p:cNvCxnSpPr>
            <a:cxnSpLocks noChangeShapeType="1"/>
          </p:cNvCxnSpPr>
          <p:nvPr/>
        </p:nvCxnSpPr>
        <p:spPr bwMode="auto">
          <a:xfrm rot="5400000" flipH="1" flipV="1">
            <a:off x="2077244" y="4087019"/>
            <a:ext cx="1117600" cy="1004888"/>
          </a:xfrm>
          <a:prstGeom prst="straightConnector1">
            <a:avLst/>
          </a:prstGeom>
          <a:noFill/>
          <a:ln w="28575">
            <a:solidFill>
              <a:srgbClr val="FF0000"/>
            </a:solidFill>
            <a:round/>
            <a:headEnd type="arrow" w="med" len="med"/>
            <a:tailEnd/>
          </a:ln>
          <a:extLst>
            <a:ext uri="{909E8E84-426E-40dd-AFC4-6F175D3DCCD1}">
              <a14:hiddenFill xmlns:a14="http://schemas.microsoft.com/office/drawing/2010/main">
                <a:noFill/>
              </a14:hiddenFill>
            </a:ext>
          </a:extLst>
        </p:spPr>
      </p:cxnSp>
      <p:cxnSp>
        <p:nvCxnSpPr>
          <p:cNvPr id="17416" name="Straight Arrow Connector 22"/>
          <p:cNvCxnSpPr>
            <a:cxnSpLocks noChangeShapeType="1"/>
          </p:cNvCxnSpPr>
          <p:nvPr/>
        </p:nvCxnSpPr>
        <p:spPr bwMode="auto">
          <a:xfrm rot="5400000">
            <a:off x="959644" y="2912269"/>
            <a:ext cx="1004887" cy="282575"/>
          </a:xfrm>
          <a:prstGeom prst="straightConnector1">
            <a:avLst/>
          </a:prstGeom>
          <a:noFill/>
          <a:ln w="19050">
            <a:solidFill>
              <a:srgbClr val="3333CC"/>
            </a:solidFill>
            <a:round/>
            <a:headEnd type="arrow" w="med" len="med"/>
            <a:tailEnd type="arrow" w="med" len="med"/>
          </a:ln>
          <a:extLst>
            <a:ext uri="{909E8E84-426E-40dd-AFC4-6F175D3DCCD1}">
              <a14:hiddenFill xmlns:a14="http://schemas.microsoft.com/office/drawing/2010/main">
                <a:noFill/>
              </a14:hiddenFill>
            </a:ext>
          </a:extLst>
        </p:spPr>
      </p:cxnSp>
      <p:cxnSp>
        <p:nvCxnSpPr>
          <p:cNvPr id="17417" name="Straight Arrow Connector 27"/>
          <p:cNvCxnSpPr>
            <a:cxnSpLocks noChangeShapeType="1"/>
          </p:cNvCxnSpPr>
          <p:nvPr/>
        </p:nvCxnSpPr>
        <p:spPr bwMode="auto">
          <a:xfrm rot="16200000" flipH="1">
            <a:off x="5424488" y="3900487"/>
            <a:ext cx="361950" cy="282575"/>
          </a:xfrm>
          <a:prstGeom prst="straightConnector1">
            <a:avLst/>
          </a:prstGeom>
          <a:noFill/>
          <a:ln w="28575">
            <a:solidFill>
              <a:srgbClr val="660066"/>
            </a:solidFill>
            <a:round/>
            <a:headEnd type="arrow" w="med" len="med"/>
            <a:tailEnd type="arrow" w="med" len="med"/>
          </a:ln>
          <a:extLst>
            <a:ext uri="{909E8E84-426E-40dd-AFC4-6F175D3DCCD1}">
              <a14:hiddenFill xmlns:a14="http://schemas.microsoft.com/office/drawing/2010/main">
                <a:noFill/>
              </a14:hiddenFill>
            </a:ext>
          </a:extLst>
        </p:spPr>
      </p:cxnSp>
      <p:cxnSp>
        <p:nvCxnSpPr>
          <p:cNvPr id="17418" name="Straight Arrow Connector 28"/>
          <p:cNvCxnSpPr>
            <a:cxnSpLocks noChangeShapeType="1"/>
          </p:cNvCxnSpPr>
          <p:nvPr/>
        </p:nvCxnSpPr>
        <p:spPr bwMode="auto">
          <a:xfrm rot="10800000" flipV="1">
            <a:off x="1354138" y="3929063"/>
            <a:ext cx="3352800" cy="11112"/>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7419" name="Straight Arrow Connector 31"/>
          <p:cNvCxnSpPr>
            <a:cxnSpLocks noChangeShapeType="1"/>
          </p:cNvCxnSpPr>
          <p:nvPr/>
        </p:nvCxnSpPr>
        <p:spPr bwMode="auto">
          <a:xfrm flipV="1">
            <a:off x="6208713" y="3871913"/>
            <a:ext cx="249237" cy="225425"/>
          </a:xfrm>
          <a:prstGeom prst="straightConnector1">
            <a:avLst/>
          </a:prstGeom>
          <a:noFill/>
          <a:ln w="28575">
            <a:solidFill>
              <a:srgbClr val="660066"/>
            </a:solidFill>
            <a:round/>
            <a:headEnd type="arrow" w="med" len="med"/>
            <a:tailEnd type="arrow" w="med" len="med"/>
          </a:ln>
          <a:extLst>
            <a:ext uri="{909E8E84-426E-40dd-AFC4-6F175D3DCCD1}">
              <a14:hiddenFill xmlns:a14="http://schemas.microsoft.com/office/drawing/2010/main">
                <a:noFill/>
              </a14:hiddenFill>
            </a:ext>
          </a:extLst>
        </p:spPr>
      </p:cxnSp>
      <p:cxnSp>
        <p:nvCxnSpPr>
          <p:cNvPr id="17420" name="Straight Arrow Connector 37"/>
          <p:cNvCxnSpPr>
            <a:cxnSpLocks noChangeShapeType="1"/>
          </p:cNvCxnSpPr>
          <p:nvPr/>
        </p:nvCxnSpPr>
        <p:spPr bwMode="auto">
          <a:xfrm>
            <a:off x="1196975" y="4222750"/>
            <a:ext cx="2663825" cy="461963"/>
          </a:xfrm>
          <a:prstGeom prst="straightConnector1">
            <a:avLst/>
          </a:prstGeom>
          <a:noFill/>
          <a:ln w="28575">
            <a:solidFill>
              <a:srgbClr val="660066"/>
            </a:solidFill>
            <a:prstDash val="dash"/>
            <a:round/>
            <a:headEnd type="arrow" w="med" len="med"/>
            <a:tailEnd type="arrow" w="med" len="med"/>
          </a:ln>
          <a:extLst>
            <a:ext uri="{909E8E84-426E-40dd-AFC4-6F175D3DCCD1}">
              <a14:hiddenFill xmlns:a14="http://schemas.microsoft.com/office/drawing/2010/main">
                <a:noFill/>
              </a14:hiddenFill>
            </a:ext>
          </a:extLst>
        </p:spPr>
      </p:cxnSp>
      <p:cxnSp>
        <p:nvCxnSpPr>
          <p:cNvPr id="17421" name="Straight Arrow Connector 42"/>
          <p:cNvCxnSpPr>
            <a:cxnSpLocks noChangeShapeType="1"/>
          </p:cNvCxnSpPr>
          <p:nvPr/>
        </p:nvCxnSpPr>
        <p:spPr bwMode="auto">
          <a:xfrm rot="10800000">
            <a:off x="4695825" y="3917950"/>
            <a:ext cx="949325" cy="879475"/>
          </a:xfrm>
          <a:prstGeom prst="straightConnector1">
            <a:avLst/>
          </a:prstGeom>
          <a:noFill/>
          <a:ln w="28575">
            <a:solidFill>
              <a:srgbClr val="FF0000"/>
            </a:solidFill>
            <a:round/>
            <a:headEnd/>
            <a:tailEnd/>
          </a:ln>
          <a:extLst>
            <a:ext uri="{909E8E84-426E-40dd-AFC4-6F175D3DCCD1}">
              <a14:hiddenFill xmlns:a14="http://schemas.microsoft.com/office/drawing/2010/main">
                <a:noFill/>
              </a14:hiddenFill>
            </a:ext>
          </a:extLst>
        </p:spPr>
      </p:cxnSp>
      <p:cxnSp>
        <p:nvCxnSpPr>
          <p:cNvPr id="17422" name="Straight Arrow Connector 52"/>
          <p:cNvCxnSpPr>
            <a:cxnSpLocks noChangeShapeType="1"/>
          </p:cNvCxnSpPr>
          <p:nvPr/>
        </p:nvCxnSpPr>
        <p:spPr bwMode="auto">
          <a:xfrm>
            <a:off x="1760538" y="2495550"/>
            <a:ext cx="1727200" cy="1082675"/>
          </a:xfrm>
          <a:prstGeom prst="straightConnector1">
            <a:avLst/>
          </a:prstGeom>
          <a:noFill/>
          <a:ln w="19050">
            <a:solidFill>
              <a:srgbClr val="3333CC"/>
            </a:solidFill>
            <a:round/>
            <a:headEnd type="arrow" w="med" len="med"/>
            <a:tailEnd type="arrow" w="med" len="med"/>
          </a:ln>
          <a:extLst>
            <a:ext uri="{909E8E84-426E-40dd-AFC4-6F175D3DCCD1}">
              <a14:hiddenFill xmlns:a14="http://schemas.microsoft.com/office/drawing/2010/main">
                <a:noFill/>
              </a14:hiddenFill>
            </a:ext>
          </a:extLst>
        </p:spPr>
      </p:cxnSp>
      <p:sp>
        <p:nvSpPr>
          <p:cNvPr id="59" name="Rectangle 58"/>
          <p:cNvSpPr/>
          <p:nvPr/>
        </p:nvSpPr>
        <p:spPr>
          <a:xfrm>
            <a:off x="4419600" y="1219200"/>
            <a:ext cx="4572000" cy="1200329"/>
          </a:xfrm>
          <a:prstGeom prst="rect">
            <a:avLst/>
          </a:prstGeom>
        </p:spPr>
        <p:txBody>
          <a:bodyPr>
            <a:spAutoFit/>
          </a:bodyPr>
          <a:lstStyle/>
          <a:p>
            <a:pPr>
              <a:defRPr/>
            </a:pPr>
            <a:r>
              <a:rPr lang="en-US" sz="1800" b="1" dirty="0" smtClean="0">
                <a:latin typeface="Antique Olive Roman" pitchFamily="34" charset="0"/>
                <a:ea typeface="+mn-ea"/>
              </a:rPr>
              <a:t>The primary scenarios to consider that are “threat” and not “services” are passive monitoring and APs used for monitoring</a:t>
            </a:r>
            <a:endParaRPr lang="en-US" sz="1800" b="1" dirty="0">
              <a:latin typeface="Antique Olive Roman" pitchFamily="34" charset="0"/>
              <a:ea typeface="+mn-ea"/>
            </a:endParaRPr>
          </a:p>
        </p:txBody>
      </p:sp>
      <p:cxnSp>
        <p:nvCxnSpPr>
          <p:cNvPr id="17424" name="Straight Arrow Connector 59"/>
          <p:cNvCxnSpPr>
            <a:cxnSpLocks noChangeShapeType="1"/>
          </p:cNvCxnSpPr>
          <p:nvPr/>
        </p:nvCxnSpPr>
        <p:spPr bwMode="auto">
          <a:xfrm flipV="1">
            <a:off x="1287463" y="4132263"/>
            <a:ext cx="1636712" cy="0"/>
          </a:xfrm>
          <a:prstGeom prst="straightConnector1">
            <a:avLst/>
          </a:prstGeom>
          <a:noFill/>
          <a:ln w="34925">
            <a:solidFill>
              <a:srgbClr val="FF00FF"/>
            </a:solidFill>
            <a:prstDash val="sysDot"/>
            <a:round/>
            <a:headEnd/>
            <a:tailEnd/>
          </a:ln>
          <a:extLst>
            <a:ext uri="{909E8E84-426E-40dd-AFC4-6F175D3DCCD1}">
              <a14:hiddenFill xmlns:a14="http://schemas.microsoft.com/office/drawing/2010/main">
                <a:noFill/>
              </a14:hiddenFill>
            </a:ext>
          </a:extLst>
        </p:spPr>
      </p:cxnSp>
      <p:cxnSp>
        <p:nvCxnSpPr>
          <p:cNvPr id="17425" name="Straight Arrow Connector 63"/>
          <p:cNvCxnSpPr>
            <a:cxnSpLocks noChangeShapeType="1"/>
          </p:cNvCxnSpPr>
          <p:nvPr/>
        </p:nvCxnSpPr>
        <p:spPr bwMode="auto">
          <a:xfrm rot="5400000">
            <a:off x="2082801" y="4183062"/>
            <a:ext cx="812800" cy="733425"/>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a:noFill/>
              </a14:hiddenFill>
            </a:ext>
          </a:extLst>
        </p:spPr>
      </p:cxnSp>
      <p:cxnSp>
        <p:nvCxnSpPr>
          <p:cNvPr id="17426" name="Straight Arrow Connector 28"/>
          <p:cNvCxnSpPr>
            <a:cxnSpLocks noChangeShapeType="1"/>
          </p:cNvCxnSpPr>
          <p:nvPr/>
        </p:nvCxnSpPr>
        <p:spPr bwMode="auto">
          <a:xfrm rot="10800000">
            <a:off x="4064000" y="3824288"/>
            <a:ext cx="776288" cy="17462"/>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7427" name="Straight Arrow Connector 42"/>
          <p:cNvCxnSpPr>
            <a:cxnSpLocks noChangeShapeType="1"/>
          </p:cNvCxnSpPr>
          <p:nvPr/>
        </p:nvCxnSpPr>
        <p:spPr bwMode="auto">
          <a:xfrm rot="10800000">
            <a:off x="4830763" y="3833813"/>
            <a:ext cx="885825" cy="858837"/>
          </a:xfrm>
          <a:prstGeom prst="straightConnector1">
            <a:avLst/>
          </a:prstGeom>
          <a:noFill/>
          <a:ln w="28575">
            <a:solidFill>
              <a:srgbClr val="FF0000"/>
            </a:solidFill>
            <a:round/>
            <a:headEnd/>
            <a:tailEnd/>
          </a:ln>
          <a:extLst>
            <a:ext uri="{909E8E84-426E-40dd-AFC4-6F175D3DCCD1}">
              <a14:hiddenFill xmlns:a14="http://schemas.microsoft.com/office/drawing/2010/main">
                <a:noFill/>
              </a14:hiddenFill>
            </a:ext>
          </a:extLst>
        </p:spPr>
      </p:cxnSp>
      <p:cxnSp>
        <p:nvCxnSpPr>
          <p:cNvPr id="17428" name="Straight Arrow Connector 12"/>
          <p:cNvCxnSpPr>
            <a:cxnSpLocks noChangeShapeType="1"/>
          </p:cNvCxnSpPr>
          <p:nvPr/>
        </p:nvCxnSpPr>
        <p:spPr bwMode="auto">
          <a:xfrm rot="16200000" flipV="1">
            <a:off x="1019969" y="4391819"/>
            <a:ext cx="776288" cy="488950"/>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sp>
        <p:nvSpPr>
          <p:cNvPr id="17430" name="Slide Number Placeholder 2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atin typeface="Antique Olive Roman" charset="0"/>
              </a:rPr>
              <a:t>Slide </a:t>
            </a:r>
            <a:fld id="{7732E300-00F2-0B4C-8623-8AA2AA790655}" type="slidenum">
              <a:rPr lang="en-US">
                <a:latin typeface="Antique Olive Roman" charset="0"/>
              </a:rPr>
              <a:pPr/>
              <a:t>11</a:t>
            </a:fld>
            <a:endParaRPr lang="en-US">
              <a:latin typeface="Antique Olive Roman" charset="0"/>
            </a:endParaRPr>
          </a:p>
        </p:txBody>
      </p:sp>
      <p:sp>
        <p:nvSpPr>
          <p:cNvPr id="17431" name="Footer Placeholder 2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atin typeface="Antique Olive Roman" charset="0"/>
              </a:rPr>
              <a:t>Paull Lambert - Marvell</a:t>
            </a:r>
          </a:p>
        </p:txBody>
      </p:sp>
      <p:sp>
        <p:nvSpPr>
          <p:cNvPr id="24" name="Date Placeholder 5"/>
          <p:cNvSpPr>
            <a:spLocks noGrp="1"/>
          </p:cNvSpPr>
          <p:nvPr>
            <p:ph type="dt" sz="quarter" idx="4294967295"/>
          </p:nvPr>
        </p:nvSpPr>
        <p:spPr>
          <a:xfrm>
            <a:off x="696913" y="268323"/>
            <a:ext cx="2122487" cy="405555"/>
          </a:xfrm>
        </p:spPr>
        <p:txBody>
          <a:bodyPr/>
          <a:lstStyle/>
          <a:p>
            <a:r>
              <a:rPr lang="en-US" dirty="0" smtClean="0"/>
              <a:t>November 2013</a:t>
            </a:r>
          </a:p>
        </p:txBody>
      </p:sp>
      <p:sp>
        <p:nvSpPr>
          <p:cNvPr id="2" name="Oval 1"/>
          <p:cNvSpPr/>
          <p:nvPr/>
        </p:nvSpPr>
        <p:spPr bwMode="auto">
          <a:xfrm>
            <a:off x="1905000" y="1219200"/>
            <a:ext cx="1828800" cy="1676400"/>
          </a:xfrm>
          <a:prstGeom prst="ellipse">
            <a:avLst/>
          </a:prstGeom>
          <a:noFill/>
          <a:ln w="762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Oval 26"/>
          <p:cNvSpPr/>
          <p:nvPr/>
        </p:nvSpPr>
        <p:spPr bwMode="auto">
          <a:xfrm>
            <a:off x="3276600" y="4038600"/>
            <a:ext cx="1828800" cy="1676400"/>
          </a:xfrm>
          <a:prstGeom prst="ellipse">
            <a:avLst/>
          </a:prstGeom>
          <a:noFill/>
          <a:ln w="762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618253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Technical Solutions</a:t>
            </a:r>
            <a:endParaRPr lang="en-US" dirty="0"/>
          </a:p>
        </p:txBody>
      </p:sp>
      <p:sp>
        <p:nvSpPr>
          <p:cNvPr id="3" name="Content Placeholder 2"/>
          <p:cNvSpPr>
            <a:spLocks noGrp="1"/>
          </p:cNvSpPr>
          <p:nvPr>
            <p:ph idx="1"/>
          </p:nvPr>
        </p:nvSpPr>
        <p:spPr/>
        <p:txBody>
          <a:bodyPr/>
          <a:lstStyle/>
          <a:p>
            <a:r>
              <a:rPr lang="en-US" dirty="0" smtClean="0"/>
              <a:t>Ephemeral MAC Addresses </a:t>
            </a:r>
          </a:p>
          <a:p>
            <a:pPr lvl="1"/>
            <a:r>
              <a:rPr lang="en-US" dirty="0" smtClean="0"/>
              <a:t>use local addresses that change occasionally</a:t>
            </a:r>
          </a:p>
          <a:p>
            <a:pPr lvl="1"/>
            <a:endParaRPr lang="en-US" dirty="0" smtClean="0"/>
          </a:p>
          <a:p>
            <a:r>
              <a:rPr lang="en-US" dirty="0" smtClean="0"/>
              <a:t>Limit active scanning</a:t>
            </a:r>
          </a:p>
          <a:p>
            <a:pPr marL="0" indent="0">
              <a:buNone/>
            </a:pPr>
            <a:endParaRPr lang="en-US" dirty="0"/>
          </a:p>
          <a:p>
            <a:r>
              <a:rPr lang="en-US" dirty="0" smtClean="0"/>
              <a:t>Capability bits to indicate “willingness to be tracked”</a:t>
            </a:r>
          </a:p>
          <a:p>
            <a:endParaRPr lang="en-US" dirty="0"/>
          </a:p>
          <a:p>
            <a:r>
              <a:rPr lang="en-US" dirty="0" smtClean="0"/>
              <a:t>Others?</a:t>
            </a:r>
            <a:endParaRPr lang="en-US" dirty="0"/>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6" name="Date Placeholder 5"/>
          <p:cNvSpPr>
            <a:spLocks noGrp="1"/>
          </p:cNvSpPr>
          <p:nvPr>
            <p:ph type="dt" sz="quarter" idx="4294967295"/>
          </p:nvPr>
        </p:nvSpPr>
        <p:spPr/>
        <p:txBody>
          <a:bodyPr/>
          <a:lstStyle/>
          <a:p>
            <a:r>
              <a:rPr lang="en-US" smtClean="0"/>
              <a:t>November 2013</a:t>
            </a:r>
            <a:endParaRPr lang="en-US" dirty="0" smtClean="0"/>
          </a:p>
        </p:txBody>
      </p:sp>
    </p:spTree>
    <p:extLst>
      <p:ext uri="{BB962C8B-B14F-4D97-AF65-F5344CB8AC3E}">
        <p14:creationId xmlns:p14="http://schemas.microsoft.com/office/powerpoint/2010/main" val="2744267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Ephemeral MAC Addresses</a:t>
            </a:r>
            <a:endParaRPr lang="en-US" dirty="0"/>
          </a:p>
        </p:txBody>
      </p:sp>
      <p:sp>
        <p:nvSpPr>
          <p:cNvPr id="3" name="Content Placeholder 2"/>
          <p:cNvSpPr>
            <a:spLocks noGrp="1"/>
          </p:cNvSpPr>
          <p:nvPr>
            <p:ph idx="1"/>
          </p:nvPr>
        </p:nvSpPr>
        <p:spPr>
          <a:xfrm>
            <a:off x="685800" y="1295400"/>
            <a:ext cx="7772400" cy="4800600"/>
          </a:xfrm>
        </p:spPr>
        <p:txBody>
          <a:bodyPr/>
          <a:lstStyle/>
          <a:p>
            <a:r>
              <a:rPr lang="en-US" sz="2000" dirty="0" smtClean="0"/>
              <a:t>Virtual STAs could be defined that allow a device to have a different MAC address for each BSSID</a:t>
            </a:r>
            <a:endParaRPr lang="en-US" sz="2000" dirty="0"/>
          </a:p>
          <a:p>
            <a:r>
              <a:rPr lang="en-US" sz="2000" dirty="0" smtClean="0"/>
              <a:t>What happens to DHCP allocation and routing tables?</a:t>
            </a:r>
          </a:p>
          <a:p>
            <a:pPr lvl="1"/>
            <a:r>
              <a:rPr lang="en-US" sz="1600" dirty="0" smtClean="0"/>
              <a:t>Rapid changes are a problem, occasional changes are enough to prevent correlation of a device to a human</a:t>
            </a:r>
            <a:endParaRPr lang="en-US" dirty="0"/>
          </a:p>
          <a:p>
            <a:r>
              <a:rPr lang="en-US" sz="2000" dirty="0" smtClean="0"/>
              <a:t>Not easy to change with an active association</a:t>
            </a:r>
          </a:p>
          <a:p>
            <a:pPr lvl="1"/>
            <a:r>
              <a:rPr lang="en-US" sz="1600" dirty="0" smtClean="0"/>
              <a:t>But could only change on new connections</a:t>
            </a:r>
          </a:p>
          <a:p>
            <a:r>
              <a:rPr lang="en-US" sz="2000" dirty="0" smtClean="0"/>
              <a:t>Roaming and fast handoff might be impacted</a:t>
            </a:r>
          </a:p>
          <a:p>
            <a:pPr lvl="1"/>
            <a:r>
              <a:rPr lang="en-US" sz="1800" dirty="0" smtClean="0"/>
              <a:t>But MAC addresses could remain the same for roaming and only change when not actively associated</a:t>
            </a:r>
          </a:p>
          <a:p>
            <a:pPr lvl="1"/>
            <a:endParaRPr lang="en-US" dirty="0"/>
          </a:p>
          <a:p>
            <a:pPr marL="0" indent="0">
              <a:buNone/>
            </a:pPr>
            <a:r>
              <a:rPr lang="en-US" dirty="0" smtClean="0">
                <a:solidFill>
                  <a:schemeClr val="accent1">
                    <a:lumMod val="75000"/>
                  </a:schemeClr>
                </a:solidFill>
              </a:rPr>
              <a:t>While there are issues with Ephemeral MAC Addresses to solve, it appears viable to define procedures for MAC address privacy!</a:t>
            </a:r>
            <a:endParaRPr lang="en-US" dirty="0">
              <a:solidFill>
                <a:schemeClr val="accent1">
                  <a:lumMod val="75000"/>
                </a:schemeClr>
              </a:solidFill>
            </a:endParaRPr>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6" name="Date Placeholder 5"/>
          <p:cNvSpPr>
            <a:spLocks noGrp="1"/>
          </p:cNvSpPr>
          <p:nvPr>
            <p:ph type="dt" sz="quarter" idx="4294967295"/>
          </p:nvPr>
        </p:nvSpPr>
        <p:spPr>
          <a:xfrm>
            <a:off x="696913" y="268323"/>
            <a:ext cx="2122487" cy="405555"/>
          </a:xfrm>
        </p:spPr>
        <p:txBody>
          <a:bodyPr/>
          <a:lstStyle/>
          <a:p>
            <a:r>
              <a:rPr lang="en-US" smtClean="0"/>
              <a:t>November 2013</a:t>
            </a:r>
            <a:endParaRPr lang="en-US" dirty="0" smtClean="0"/>
          </a:p>
        </p:txBody>
      </p:sp>
    </p:spTree>
    <p:extLst>
      <p:ext uri="{BB962C8B-B14F-4D97-AF65-F5344CB8AC3E}">
        <p14:creationId xmlns:p14="http://schemas.microsoft.com/office/powerpoint/2010/main" val="3483219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latin typeface="Arial" charset="0"/>
                <a:cs typeface="Arial" charset="0"/>
              </a:rPr>
              <a:t>Straw </a:t>
            </a:r>
            <a:r>
              <a:rPr lang="en-US" dirty="0" smtClean="0">
                <a:latin typeface="Arial" charset="0"/>
                <a:cs typeface="Arial" charset="0"/>
              </a:rPr>
              <a:t>Poll #1</a:t>
            </a:r>
            <a:endParaRPr lang="en-US" dirty="0">
              <a:latin typeface="Arial" charset="0"/>
              <a:cs typeface="Arial" charset="0"/>
            </a:endParaRPr>
          </a:p>
        </p:txBody>
      </p:sp>
      <p:sp>
        <p:nvSpPr>
          <p:cNvPr id="18435" name="Content Placeholder 2"/>
          <p:cNvSpPr>
            <a:spLocks noGrp="1"/>
          </p:cNvSpPr>
          <p:nvPr>
            <p:ph idx="1"/>
          </p:nvPr>
        </p:nvSpPr>
        <p:spPr/>
        <p:txBody>
          <a:bodyPr/>
          <a:lstStyle/>
          <a:p>
            <a:pPr>
              <a:buFontTx/>
              <a:buNone/>
            </a:pPr>
            <a:r>
              <a:rPr lang="en-US" dirty="0">
                <a:latin typeface="Arial" charset="0"/>
                <a:cs typeface="Arial" charset="0"/>
              </a:rPr>
              <a:t>	Would  this group support the definition of </a:t>
            </a:r>
            <a:r>
              <a:rPr lang="en-US" dirty="0" smtClean="0">
                <a:latin typeface="Arial" charset="0"/>
                <a:cs typeface="Arial" charset="0"/>
              </a:rPr>
              <a:t>privacy mechanisms </a:t>
            </a:r>
            <a:r>
              <a:rPr lang="en-US" dirty="0">
                <a:latin typeface="Arial" charset="0"/>
                <a:cs typeface="Arial" charset="0"/>
              </a:rPr>
              <a:t>for IEEE 802.11?</a:t>
            </a:r>
          </a:p>
          <a:p>
            <a:pPr>
              <a:buFontTx/>
              <a:buNone/>
            </a:pPr>
            <a:endParaRPr lang="en-US" dirty="0">
              <a:latin typeface="Arial" charset="0"/>
              <a:cs typeface="Arial" charset="0"/>
            </a:endParaRPr>
          </a:p>
          <a:p>
            <a:pPr lvl="1">
              <a:buFontTx/>
              <a:buNone/>
            </a:pPr>
            <a:r>
              <a:rPr lang="en-US" dirty="0">
                <a:latin typeface="Arial" charset="0"/>
                <a:cs typeface="Arial" charset="0"/>
              </a:rPr>
              <a:t>	yes:</a:t>
            </a:r>
          </a:p>
          <a:p>
            <a:pPr lvl="1">
              <a:buFontTx/>
              <a:buNone/>
            </a:pPr>
            <a:r>
              <a:rPr lang="en-US" dirty="0">
                <a:latin typeface="Arial" charset="0"/>
                <a:cs typeface="Arial" charset="0"/>
              </a:rPr>
              <a:t>	no:</a:t>
            </a:r>
          </a:p>
          <a:p>
            <a:pPr lvl="1">
              <a:buFontTx/>
              <a:buNone/>
            </a:pPr>
            <a:r>
              <a:rPr lang="en-US" dirty="0">
                <a:latin typeface="Arial" charset="0"/>
                <a:cs typeface="Arial" charset="0"/>
              </a:rPr>
              <a:t>	abstain:</a:t>
            </a:r>
          </a:p>
        </p:txBody>
      </p:sp>
      <p:sp>
        <p:nvSpPr>
          <p:cNvPr id="184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latin typeface="Arial" charset="0"/>
                <a:cs typeface="Arial" charset="0"/>
              </a:rPr>
              <a:t>Paul A. Lambert (Marvell)</a:t>
            </a:r>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latin typeface="Arial" charset="0"/>
              </a:rPr>
              <a:t>Slide </a:t>
            </a:r>
            <a:fld id="{1BF12A72-EAEE-8540-85A0-31939B4EC8DB}" type="slidenum">
              <a:rPr lang="en-GB">
                <a:latin typeface="Arial" charset="0"/>
              </a:rPr>
              <a:pPr/>
              <a:t>14</a:t>
            </a:fld>
            <a:endParaRPr lang="en-GB">
              <a:latin typeface="Arial" charset="0"/>
            </a:endParaRPr>
          </a:p>
        </p:txBody>
      </p:sp>
      <p:sp>
        <p:nvSpPr>
          <p:cNvPr id="7" name="Date Placeholder 5"/>
          <p:cNvSpPr>
            <a:spLocks noGrp="1"/>
          </p:cNvSpPr>
          <p:nvPr>
            <p:ph type="dt" sz="quarter" idx="4294967295"/>
          </p:nvPr>
        </p:nvSpPr>
        <p:spPr>
          <a:xfrm>
            <a:off x="696913" y="268323"/>
            <a:ext cx="2122487" cy="405555"/>
          </a:xfrm>
        </p:spPr>
        <p:txBody>
          <a:bodyPr/>
          <a:lstStyle/>
          <a:p>
            <a:r>
              <a:rPr lang="en-US" smtClean="0"/>
              <a:t>November 2013</a:t>
            </a:r>
            <a:endParaRPr lang="en-US" dirty="0" smtClean="0"/>
          </a:p>
        </p:txBody>
      </p:sp>
    </p:spTree>
    <p:extLst>
      <p:ext uri="{BB962C8B-B14F-4D97-AF65-F5344CB8AC3E}">
        <p14:creationId xmlns:p14="http://schemas.microsoft.com/office/powerpoint/2010/main" val="2462353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latin typeface="Arial" charset="0"/>
                <a:cs typeface="Arial" charset="0"/>
              </a:rPr>
              <a:t>Straw </a:t>
            </a:r>
            <a:r>
              <a:rPr lang="en-US" dirty="0" smtClean="0">
                <a:latin typeface="Arial" charset="0"/>
                <a:cs typeface="Arial" charset="0"/>
              </a:rPr>
              <a:t>Poll #2</a:t>
            </a:r>
            <a:endParaRPr lang="en-US" dirty="0">
              <a:latin typeface="Arial" charset="0"/>
              <a:cs typeface="Arial" charset="0"/>
            </a:endParaRPr>
          </a:p>
        </p:txBody>
      </p:sp>
      <p:sp>
        <p:nvSpPr>
          <p:cNvPr id="18435" name="Content Placeholder 2"/>
          <p:cNvSpPr>
            <a:spLocks noGrp="1"/>
          </p:cNvSpPr>
          <p:nvPr>
            <p:ph idx="1"/>
          </p:nvPr>
        </p:nvSpPr>
        <p:spPr/>
        <p:txBody>
          <a:bodyPr/>
          <a:lstStyle/>
          <a:p>
            <a:pPr>
              <a:buFontTx/>
              <a:buNone/>
            </a:pPr>
            <a:r>
              <a:rPr lang="en-US" dirty="0">
                <a:latin typeface="Arial" charset="0"/>
                <a:cs typeface="Arial" charset="0"/>
              </a:rPr>
              <a:t>	Would  this group support the definition of </a:t>
            </a:r>
            <a:r>
              <a:rPr lang="en-US" dirty="0" smtClean="0">
                <a:latin typeface="Arial" charset="0"/>
                <a:cs typeface="Arial" charset="0"/>
              </a:rPr>
              <a:t>ephemeral MAC addresses for </a:t>
            </a:r>
            <a:r>
              <a:rPr lang="en-US" dirty="0">
                <a:latin typeface="Arial" charset="0"/>
                <a:cs typeface="Arial" charset="0"/>
              </a:rPr>
              <a:t>IEEE 802.11?</a:t>
            </a:r>
          </a:p>
          <a:p>
            <a:pPr>
              <a:buFontTx/>
              <a:buNone/>
            </a:pPr>
            <a:endParaRPr lang="en-US" dirty="0">
              <a:latin typeface="Arial" charset="0"/>
              <a:cs typeface="Arial" charset="0"/>
            </a:endParaRPr>
          </a:p>
          <a:p>
            <a:pPr lvl="1">
              <a:buFontTx/>
              <a:buNone/>
            </a:pPr>
            <a:r>
              <a:rPr lang="en-US" dirty="0">
                <a:latin typeface="Arial" charset="0"/>
                <a:cs typeface="Arial" charset="0"/>
              </a:rPr>
              <a:t>	yes:</a:t>
            </a:r>
          </a:p>
          <a:p>
            <a:pPr lvl="1">
              <a:buFontTx/>
              <a:buNone/>
            </a:pPr>
            <a:r>
              <a:rPr lang="en-US" dirty="0">
                <a:latin typeface="Arial" charset="0"/>
                <a:cs typeface="Arial" charset="0"/>
              </a:rPr>
              <a:t>	no:</a:t>
            </a:r>
          </a:p>
          <a:p>
            <a:pPr lvl="1">
              <a:buFontTx/>
              <a:buNone/>
            </a:pPr>
            <a:r>
              <a:rPr lang="en-US" dirty="0">
                <a:latin typeface="Arial" charset="0"/>
                <a:cs typeface="Arial" charset="0"/>
              </a:rPr>
              <a:t>	abstain:</a:t>
            </a:r>
          </a:p>
        </p:txBody>
      </p:sp>
      <p:sp>
        <p:nvSpPr>
          <p:cNvPr id="184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latin typeface="Arial" charset="0"/>
                <a:cs typeface="Arial" charset="0"/>
              </a:rPr>
              <a:t>Paul A. Lambert (Marvell)</a:t>
            </a:r>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latin typeface="Arial" charset="0"/>
              </a:rPr>
              <a:t>Slide </a:t>
            </a:r>
            <a:fld id="{1BF12A72-EAEE-8540-85A0-31939B4EC8DB}" type="slidenum">
              <a:rPr lang="en-GB">
                <a:latin typeface="Arial" charset="0"/>
              </a:rPr>
              <a:pPr/>
              <a:t>15</a:t>
            </a:fld>
            <a:endParaRPr lang="en-GB">
              <a:latin typeface="Arial" charset="0"/>
            </a:endParaRPr>
          </a:p>
        </p:txBody>
      </p:sp>
      <p:sp>
        <p:nvSpPr>
          <p:cNvPr id="7" name="Date Placeholder 5"/>
          <p:cNvSpPr>
            <a:spLocks noGrp="1"/>
          </p:cNvSpPr>
          <p:nvPr>
            <p:ph type="dt" sz="quarter" idx="4294967295"/>
          </p:nvPr>
        </p:nvSpPr>
        <p:spPr>
          <a:xfrm>
            <a:off x="696913" y="268323"/>
            <a:ext cx="2122487" cy="405555"/>
          </a:xfrm>
        </p:spPr>
        <p:txBody>
          <a:bodyPr/>
          <a:lstStyle/>
          <a:p>
            <a:r>
              <a:rPr lang="en-US" smtClean="0"/>
              <a:t>November 2013</a:t>
            </a:r>
            <a:endParaRPr lang="en-US" dirty="0" smtClean="0"/>
          </a:p>
        </p:txBody>
      </p:sp>
    </p:spTree>
    <p:extLst>
      <p:ext uri="{BB962C8B-B14F-4D97-AF65-F5344CB8AC3E}">
        <p14:creationId xmlns:p14="http://schemas.microsoft.com/office/powerpoint/2010/main" val="2462353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Privacy</a:t>
            </a:r>
            <a:endParaRPr lang="en-US" dirty="0"/>
          </a:p>
        </p:txBody>
      </p:sp>
      <p:pic>
        <p:nvPicPr>
          <p:cNvPr id="7" name="Content Placeholder 6"/>
          <p:cNvPicPr>
            <a:picLocks noGrp="1" noChangeAspect="1"/>
          </p:cNvPicPr>
          <p:nvPr>
            <p:ph idx="1"/>
          </p:nvPr>
        </p:nvPicPr>
        <p:blipFill>
          <a:blip r:embed="rId2" cstate="print"/>
          <a:srcRect l="4660" r="4660"/>
          <a:stretch>
            <a:fillRect/>
          </a:stretch>
        </p:blipFill>
        <p:spPr>
          <a:xfrm>
            <a:off x="533400" y="914400"/>
            <a:ext cx="8348133" cy="4419600"/>
          </a:xfrm>
        </p:spPr>
      </p:pic>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
        <p:nvSpPr>
          <p:cNvPr id="6" name="Date Placeholder 5"/>
          <p:cNvSpPr>
            <a:spLocks noGrp="1"/>
          </p:cNvSpPr>
          <p:nvPr>
            <p:ph type="dt" sz="quarter" idx="4294967295"/>
          </p:nvPr>
        </p:nvSpPr>
        <p:spPr/>
        <p:txBody>
          <a:bodyPr/>
          <a:lstStyle/>
          <a:p>
            <a:r>
              <a:rPr lang="en-US" smtClean="0"/>
              <a:t>November 2013</a:t>
            </a:r>
            <a:endParaRPr lang="en-US" dirty="0" smtClean="0"/>
          </a:p>
        </p:txBody>
      </p:sp>
    </p:spTree>
    <p:extLst>
      <p:ext uri="{BB962C8B-B14F-4D97-AF65-F5344CB8AC3E}">
        <p14:creationId xmlns:p14="http://schemas.microsoft.com/office/powerpoint/2010/main" val="2198953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153400" cy="685800"/>
          </a:xfrm>
        </p:spPr>
        <p:txBody>
          <a:bodyPr/>
          <a:lstStyle/>
          <a:p>
            <a:r>
              <a:rPr lang="en-US" dirty="0"/>
              <a:t>Communication privacy is not a new issue.</a:t>
            </a:r>
            <a:br>
              <a:rPr lang="en-US" dirty="0"/>
            </a:br>
            <a:endParaRPr lang="en-US" dirty="0"/>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6" name="Date Placeholder 5"/>
          <p:cNvSpPr>
            <a:spLocks noGrp="1"/>
          </p:cNvSpPr>
          <p:nvPr>
            <p:ph type="dt" sz="quarter" idx="4294967295"/>
          </p:nvPr>
        </p:nvSpPr>
        <p:spPr/>
        <p:txBody>
          <a:bodyPr/>
          <a:lstStyle/>
          <a:p>
            <a:r>
              <a:rPr lang="en-US" dirty="0" smtClean="0"/>
              <a:t>November 2013</a:t>
            </a:r>
          </a:p>
        </p:txBody>
      </p:sp>
      <p:pic>
        <p:nvPicPr>
          <p:cNvPr id="10" name="Picture 9"/>
          <p:cNvPicPr>
            <a:picLocks noChangeAspect="1"/>
          </p:cNvPicPr>
          <p:nvPr/>
        </p:nvPicPr>
        <p:blipFill>
          <a:blip r:embed="rId2" cstate="print"/>
          <a:stretch>
            <a:fillRect/>
          </a:stretch>
        </p:blipFill>
        <p:spPr>
          <a:xfrm>
            <a:off x="533400" y="1205345"/>
            <a:ext cx="3429000" cy="5195455"/>
          </a:xfrm>
          <a:prstGeom prst="rect">
            <a:avLst/>
          </a:prstGeom>
        </p:spPr>
      </p:pic>
      <p:sp>
        <p:nvSpPr>
          <p:cNvPr id="11" name="Content Placeholder 2"/>
          <p:cNvSpPr>
            <a:spLocks noGrp="1"/>
          </p:cNvSpPr>
          <p:nvPr>
            <p:ph idx="1"/>
          </p:nvPr>
        </p:nvSpPr>
        <p:spPr>
          <a:xfrm>
            <a:off x="4419600" y="1524000"/>
            <a:ext cx="3810000" cy="3886200"/>
          </a:xfrm>
        </p:spPr>
        <p:txBody>
          <a:bodyPr/>
          <a:lstStyle/>
          <a:p>
            <a:pPr marL="0" indent="0">
              <a:buNone/>
            </a:pPr>
            <a:r>
              <a:rPr lang="en-US" dirty="0" smtClean="0"/>
              <a:t>Privacy was an important selling point for dial based phones (1912) since they did not require an operator.</a:t>
            </a:r>
            <a:endParaRPr lang="en-US" dirty="0"/>
          </a:p>
        </p:txBody>
      </p:sp>
      <p:sp>
        <p:nvSpPr>
          <p:cNvPr id="12" name="Rectangle 11"/>
          <p:cNvSpPr/>
          <p:nvPr/>
        </p:nvSpPr>
        <p:spPr>
          <a:xfrm>
            <a:off x="4114800" y="5943600"/>
            <a:ext cx="2428870" cy="276999"/>
          </a:xfrm>
          <a:prstGeom prst="rect">
            <a:avLst/>
          </a:prstGeom>
        </p:spPr>
        <p:txBody>
          <a:bodyPr wrap="none">
            <a:spAutoFit/>
          </a:bodyPr>
          <a:lstStyle/>
          <a:p>
            <a:r>
              <a:rPr lang="en-US" dirty="0">
                <a:hlinkClick r:id="rId3"/>
              </a:rPr>
              <a:t>http://en.wikipedia.org/wiki/</a:t>
            </a:r>
            <a:r>
              <a:rPr lang="en-US" dirty="0" smtClean="0">
                <a:hlinkClick r:id="rId3"/>
              </a:rPr>
              <a:t>Privacy</a:t>
            </a:r>
            <a:r>
              <a:rPr lang="en-US" dirty="0" smtClean="0"/>
              <a:t> </a:t>
            </a:r>
            <a:endParaRPr lang="en-US" dirty="0"/>
          </a:p>
        </p:txBody>
      </p:sp>
    </p:spTree>
    <p:extLst>
      <p:ext uri="{BB962C8B-B14F-4D97-AF65-F5344CB8AC3E}">
        <p14:creationId xmlns:p14="http://schemas.microsoft.com/office/powerpoint/2010/main" val="913638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Wi-Fi Privacy Concerns</a:t>
            </a:r>
            <a:endParaRPr lang="en-US" dirty="0"/>
          </a:p>
        </p:txBody>
      </p:sp>
      <p:sp>
        <p:nvSpPr>
          <p:cNvPr id="3" name="Content Placeholder 2"/>
          <p:cNvSpPr>
            <a:spLocks noGrp="1"/>
          </p:cNvSpPr>
          <p:nvPr>
            <p:ph idx="1"/>
          </p:nvPr>
        </p:nvSpPr>
        <p:spPr>
          <a:xfrm>
            <a:off x="685800" y="1752600"/>
            <a:ext cx="8153400" cy="4343400"/>
          </a:xfrm>
        </p:spPr>
        <p:txBody>
          <a:bodyPr/>
          <a:lstStyle/>
          <a:p>
            <a:pPr marL="0" indent="0">
              <a:buNone/>
            </a:pPr>
            <a:r>
              <a:rPr lang="en-US" sz="2000" b="0" dirty="0" smtClean="0">
                <a:hlinkClick r:id="rId2"/>
              </a:rPr>
              <a:t>Seattle Police Deactivate Wi-Fi Spy Grid After Privacy Outcry</a:t>
            </a:r>
            <a:r>
              <a:rPr lang="en-US" sz="2000" b="0" dirty="0" smtClean="0"/>
              <a:t> (Nov 2013)</a:t>
            </a:r>
          </a:p>
          <a:p>
            <a:pPr marL="400050" lvl="1" indent="0">
              <a:buNone/>
            </a:pPr>
            <a:r>
              <a:rPr lang="en-US" sz="1600" b="0" dirty="0" smtClean="0"/>
              <a:t>A DHS and Seattle police network collecting location information</a:t>
            </a:r>
            <a:endParaRPr lang="en-US" sz="1600" b="0" dirty="0"/>
          </a:p>
          <a:p>
            <a:pPr marL="0" indent="0">
              <a:buNone/>
            </a:pPr>
            <a:r>
              <a:rPr lang="en-US" sz="2000" b="0" dirty="0">
                <a:hlinkClick r:id="rId3"/>
              </a:rPr>
              <a:t>CreepyDOL WiFi surveillance project debuts at Blackhat/</a:t>
            </a:r>
            <a:r>
              <a:rPr lang="en-US" sz="2000" b="0" dirty="0" smtClean="0">
                <a:hlinkClick r:id="rId3"/>
              </a:rPr>
              <a:t>DEFCON</a:t>
            </a:r>
            <a:r>
              <a:rPr lang="en-US" sz="2000" b="0" dirty="0" smtClean="0"/>
              <a:t> (Aug 2013)</a:t>
            </a:r>
            <a:endParaRPr lang="en-US" sz="2000" b="0" dirty="0"/>
          </a:p>
          <a:p>
            <a:pPr marL="400050" lvl="1" indent="0">
              <a:buNone/>
            </a:pPr>
            <a:r>
              <a:rPr lang="en-US" sz="1600" dirty="0" smtClean="0"/>
              <a:t>DIY surveillance with low-cost Wi-Fi based sensors that capture MAC addresses</a:t>
            </a:r>
            <a:endParaRPr lang="en-US" sz="2000" b="0" dirty="0" smtClean="0">
              <a:hlinkClick r:id="rId4"/>
            </a:endParaRPr>
          </a:p>
          <a:p>
            <a:pPr marL="0" indent="0">
              <a:buNone/>
            </a:pPr>
            <a:r>
              <a:rPr lang="en-US" sz="2000" b="0" dirty="0" smtClean="0">
                <a:hlinkClick r:id="rId5" action="ppaction://hlinkfile"/>
              </a:rPr>
              <a:t>Wi-Fi Trashcans Now Silently Tracking Your Smartphone Data</a:t>
            </a:r>
            <a:r>
              <a:rPr lang="en-US" sz="2000" b="0" dirty="0" smtClean="0"/>
              <a:t> (Aug 2013</a:t>
            </a:r>
            <a:r>
              <a:rPr lang="en-US" sz="2000" b="0" dirty="0"/>
              <a:t>)</a:t>
            </a:r>
          </a:p>
          <a:p>
            <a:pPr marL="400050" lvl="1" indent="0">
              <a:buNone/>
            </a:pPr>
            <a:r>
              <a:rPr lang="en-US" sz="1600" i="1" dirty="0"/>
              <a:t> ... the company boasted that the cans, which included LCD advertising screens, "provide an unparalleled insight into the past behavior of unique devices"—and hence of the people who carry them around</a:t>
            </a:r>
          </a:p>
          <a:p>
            <a:pPr marL="0" indent="0">
              <a:buNone/>
            </a:pPr>
            <a:r>
              <a:rPr lang="en-US" sz="2000" b="0" dirty="0">
                <a:hlinkClick r:id="rId4"/>
              </a:rPr>
              <a:t>"Technopanic" mounts over Google's Wi-Fi Privacy violations</a:t>
            </a:r>
            <a:r>
              <a:rPr lang="en-US" sz="2000" b="0" dirty="0"/>
              <a:t> (Mar 2013)</a:t>
            </a:r>
          </a:p>
          <a:p>
            <a:pPr marL="400050" lvl="1" indent="0">
              <a:buNone/>
            </a:pPr>
            <a:r>
              <a:rPr lang="en-US" sz="1600" dirty="0"/>
              <a:t>A DHS and Seattle police network collecting location information</a:t>
            </a:r>
            <a:endParaRPr lang="en-US" dirty="0"/>
          </a:p>
          <a:p>
            <a:pPr marL="57150" indent="0">
              <a:buNone/>
            </a:pPr>
            <a:endParaRPr lang="en-US" dirty="0" smtClean="0"/>
          </a:p>
          <a:p>
            <a:pPr marL="57150" indent="0">
              <a:buNone/>
            </a:pPr>
            <a:endParaRPr lang="en-US" dirty="0" smtClean="0"/>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6" name="Date Placeholder 5"/>
          <p:cNvSpPr>
            <a:spLocks noGrp="1"/>
          </p:cNvSpPr>
          <p:nvPr>
            <p:ph type="dt" sz="quarter" idx="4294967295"/>
          </p:nvPr>
        </p:nvSpPr>
        <p:spPr/>
        <p:txBody>
          <a:bodyPr/>
          <a:lstStyle/>
          <a:p>
            <a:r>
              <a:rPr lang="en-US" smtClean="0"/>
              <a:t>November 2013</a:t>
            </a:r>
            <a:endParaRPr lang="en-US" dirty="0" smtClean="0"/>
          </a:p>
        </p:txBody>
      </p:sp>
    </p:spTree>
    <p:extLst>
      <p:ext uri="{BB962C8B-B14F-4D97-AF65-F5344CB8AC3E}">
        <p14:creationId xmlns:p14="http://schemas.microsoft.com/office/powerpoint/2010/main" val="818495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But wait – Wi-Fi “location” is also a service!</a:t>
            </a:r>
            <a:endParaRPr lang="en-US" dirty="0"/>
          </a:p>
        </p:txBody>
      </p:sp>
      <p:sp>
        <p:nvSpPr>
          <p:cNvPr id="3" name="Content Placeholder 2"/>
          <p:cNvSpPr>
            <a:spLocks noGrp="1"/>
          </p:cNvSpPr>
          <p:nvPr>
            <p:ph idx="1"/>
          </p:nvPr>
        </p:nvSpPr>
        <p:spPr>
          <a:xfrm>
            <a:off x="304800" y="1676400"/>
            <a:ext cx="8458200" cy="4419600"/>
          </a:xfrm>
        </p:spPr>
        <p:txBody>
          <a:bodyPr/>
          <a:lstStyle/>
          <a:p>
            <a:pPr marL="0" indent="0">
              <a:buNone/>
            </a:pPr>
            <a:r>
              <a:rPr lang="en-US" sz="2000" b="0" dirty="0" smtClean="0">
                <a:hlinkClick r:id="rId2"/>
              </a:rPr>
              <a:t>Location-based Wi-Fi services can add immediate value to Wi-Fi deployments </a:t>
            </a:r>
            <a:r>
              <a:rPr lang="en-US" sz="2000" b="0" dirty="0" smtClean="0"/>
              <a:t> (Oct 2013</a:t>
            </a:r>
            <a:r>
              <a:rPr lang="en-US" sz="2000" b="0" dirty="0"/>
              <a:t>)</a:t>
            </a:r>
          </a:p>
          <a:p>
            <a:pPr marL="400050" lvl="1" indent="0">
              <a:buNone/>
            </a:pPr>
            <a:r>
              <a:rPr lang="en-US" sz="1600" dirty="0"/>
              <a:t>“Knowing where someone is can be important because you are then in a better position to do something for or with them</a:t>
            </a:r>
            <a:r>
              <a:rPr lang="en-US" sz="1600" dirty="0" smtClean="0"/>
              <a:t>.”</a:t>
            </a:r>
          </a:p>
          <a:p>
            <a:pPr marL="400050" lvl="1" indent="0">
              <a:buNone/>
            </a:pPr>
            <a:endParaRPr lang="en-US" sz="1600" dirty="0"/>
          </a:p>
          <a:p>
            <a:pPr marL="0" indent="0">
              <a:buNone/>
            </a:pPr>
            <a:r>
              <a:rPr lang="en-US" sz="2000" b="0" dirty="0" smtClean="0">
                <a:hlinkClick r:id="rId3"/>
              </a:rPr>
              <a:t>In-Location Alliance</a:t>
            </a:r>
            <a:r>
              <a:rPr lang="en-US" sz="2000" b="0" dirty="0" smtClean="0"/>
              <a:t> (</a:t>
            </a:r>
            <a:r>
              <a:rPr lang="en-US" sz="2000" b="0" dirty="0"/>
              <a:t>Nov 2013)</a:t>
            </a:r>
          </a:p>
          <a:p>
            <a:pPr marL="400050" lvl="1" indent="0">
              <a:buNone/>
            </a:pPr>
            <a:r>
              <a:rPr lang="en-US" sz="1600" dirty="0" smtClean="0"/>
              <a:t>“There </a:t>
            </a:r>
            <a:r>
              <a:rPr lang="en-US" sz="1600" dirty="0"/>
              <a:t>are countless uses for accurate indoor positioning </a:t>
            </a:r>
            <a:r>
              <a:rPr lang="en-US" sz="1600" dirty="0" smtClean="0"/>
              <a:t>...”</a:t>
            </a:r>
          </a:p>
          <a:p>
            <a:pPr marL="400050" lvl="1" indent="0">
              <a:buNone/>
            </a:pPr>
            <a:endParaRPr lang="en-US" sz="1600" dirty="0"/>
          </a:p>
          <a:p>
            <a:pPr marL="0" indent="0">
              <a:buNone/>
            </a:pPr>
            <a:r>
              <a:rPr lang="en-US" sz="2000" b="0" dirty="0" smtClean="0">
                <a:hlinkClick r:id="rId4"/>
              </a:rPr>
              <a:t>Renew - Wi-Fi based market information </a:t>
            </a:r>
            <a:r>
              <a:rPr lang="en-US" sz="2000" b="0" dirty="0" smtClean="0"/>
              <a:t>(</a:t>
            </a:r>
            <a:r>
              <a:rPr lang="en-US" sz="2000" b="0" dirty="0"/>
              <a:t>Nov 2013)</a:t>
            </a:r>
          </a:p>
          <a:p>
            <a:pPr marL="400050" lvl="1" indent="0">
              <a:buNone/>
            </a:pPr>
            <a:r>
              <a:rPr lang="en-US" sz="1600" dirty="0"/>
              <a:t>The Renew Network extends to over three million professionals in the City of London everyday. Our units have been strategically placed to achieve optimum viewing time, enabling our clients to receive a constant and continuous space to </a:t>
            </a:r>
            <a:r>
              <a:rPr lang="en-US" sz="1600" dirty="0" smtClean="0"/>
              <a:t>accommodate </a:t>
            </a:r>
            <a:r>
              <a:rPr lang="en-US" sz="1600" dirty="0"/>
              <a:t>commercial campaigns.</a:t>
            </a:r>
            <a:endParaRPr lang="en-US" dirty="0"/>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6" name="Date Placeholder 5"/>
          <p:cNvSpPr>
            <a:spLocks noGrp="1"/>
          </p:cNvSpPr>
          <p:nvPr>
            <p:ph type="dt" sz="quarter" idx="4294967295"/>
          </p:nvPr>
        </p:nvSpPr>
        <p:spPr/>
        <p:txBody>
          <a:bodyPr/>
          <a:lstStyle/>
          <a:p>
            <a:r>
              <a:rPr lang="en-US" smtClean="0"/>
              <a:t>November 2013</a:t>
            </a:r>
            <a:endParaRPr lang="en-US" dirty="0" smtClean="0"/>
          </a:p>
        </p:txBody>
      </p:sp>
      <p:pic>
        <p:nvPicPr>
          <p:cNvPr id="7" name="Picture 6"/>
          <p:cNvPicPr>
            <a:picLocks noChangeAspect="1"/>
          </p:cNvPicPr>
          <p:nvPr/>
        </p:nvPicPr>
        <p:blipFill>
          <a:blip r:embed="rId5" cstate="print"/>
          <a:stretch>
            <a:fillRect/>
          </a:stretch>
        </p:blipFill>
        <p:spPr>
          <a:xfrm>
            <a:off x="4419600" y="5410200"/>
            <a:ext cx="1752600" cy="967581"/>
          </a:xfrm>
          <a:prstGeom prst="rect">
            <a:avLst/>
          </a:prstGeom>
        </p:spPr>
      </p:pic>
    </p:spTree>
    <p:extLst>
      <p:ext uri="{BB962C8B-B14F-4D97-AF65-F5344CB8AC3E}">
        <p14:creationId xmlns:p14="http://schemas.microsoft.com/office/powerpoint/2010/main" val="1849152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latin typeface="Antique Olive Roman" charset="0"/>
              </a:rPr>
              <a:t>Risk </a:t>
            </a:r>
            <a:r>
              <a:rPr lang="en-US" dirty="0" smtClean="0">
                <a:latin typeface="Antique Olive Roman" charset="0"/>
              </a:rPr>
              <a:t>Analysis and Privacy </a:t>
            </a:r>
            <a:endParaRPr lang="en-US" dirty="0"/>
          </a:p>
        </p:txBody>
      </p:sp>
      <p:sp>
        <p:nvSpPr>
          <p:cNvPr id="3" name="Content Placeholder 2"/>
          <p:cNvSpPr>
            <a:spLocks noGrp="1"/>
          </p:cNvSpPr>
          <p:nvPr>
            <p:ph idx="1"/>
          </p:nvPr>
        </p:nvSpPr>
        <p:spPr>
          <a:xfrm>
            <a:off x="533400" y="1524000"/>
            <a:ext cx="6629400" cy="4800600"/>
          </a:xfrm>
        </p:spPr>
        <p:txBody>
          <a:bodyPr/>
          <a:lstStyle/>
          <a:p>
            <a:pPr>
              <a:buFontTx/>
              <a:buNone/>
            </a:pPr>
            <a:r>
              <a:rPr lang="en-US" dirty="0">
                <a:latin typeface="Antique Olive Roman" charset="0"/>
              </a:rPr>
              <a:t>Risk = Vulnerability x Threat x Cost  </a:t>
            </a:r>
          </a:p>
          <a:p>
            <a:pPr lvl="1">
              <a:spcBef>
                <a:spcPts val="0"/>
              </a:spcBef>
              <a:buFontTx/>
              <a:buNone/>
            </a:pPr>
            <a:endParaRPr lang="en-US" b="1" dirty="0" smtClean="0">
              <a:latin typeface="Antique Olive Roman" charset="0"/>
            </a:endParaRPr>
          </a:p>
          <a:p>
            <a:pPr lvl="1">
              <a:spcBef>
                <a:spcPts val="0"/>
              </a:spcBef>
              <a:buFontTx/>
              <a:buNone/>
            </a:pPr>
            <a:r>
              <a:rPr lang="en-US" b="1" dirty="0" smtClean="0">
                <a:latin typeface="Antique Olive Roman" charset="0"/>
              </a:rPr>
              <a:t>Vulnerability</a:t>
            </a:r>
            <a:r>
              <a:rPr lang="en-US" b="1" dirty="0">
                <a:latin typeface="Antique Olive Roman" charset="0"/>
              </a:rPr>
              <a:t>:</a:t>
            </a:r>
            <a:r>
              <a:rPr lang="en-US" dirty="0">
                <a:latin typeface="Antique Olive Roman" charset="0"/>
              </a:rPr>
              <a:t/>
            </a:r>
            <a:br>
              <a:rPr lang="en-US" dirty="0">
                <a:latin typeface="Antique Olive Roman" charset="0"/>
              </a:rPr>
            </a:br>
            <a:r>
              <a:rPr lang="en-US" sz="1600" dirty="0">
                <a:latin typeface="Antique Olive Roman" charset="0"/>
              </a:rPr>
              <a:t>is the probability of success of an attack for a particular threat category. The </a:t>
            </a:r>
            <a:r>
              <a:rPr lang="ja-JP" altLang="en-US" sz="1600" dirty="0">
                <a:latin typeface="Antique Olive Roman" charset="0"/>
              </a:rPr>
              <a:t>“</a:t>
            </a:r>
            <a:r>
              <a:rPr lang="en-US" sz="1600" dirty="0">
                <a:latin typeface="Antique Olive Roman" charset="0"/>
              </a:rPr>
              <a:t>value</a:t>
            </a:r>
            <a:r>
              <a:rPr lang="ja-JP" altLang="en-US" sz="1600" dirty="0">
                <a:latin typeface="Antique Olive Roman" charset="0"/>
              </a:rPr>
              <a:t>”</a:t>
            </a:r>
            <a:r>
              <a:rPr lang="en-US" sz="1600" dirty="0">
                <a:latin typeface="Antique Olive Roman" charset="0"/>
              </a:rPr>
              <a:t> of vulnerability in the risk equation can vary depending on the </a:t>
            </a:r>
            <a:r>
              <a:rPr lang="en-US" sz="1600" dirty="0" smtClean="0">
                <a:latin typeface="Antique Olive Roman" charset="0"/>
              </a:rPr>
              <a:t>type of </a:t>
            </a:r>
            <a:r>
              <a:rPr lang="en-US" sz="1600" dirty="0">
                <a:latin typeface="Antique Olive Roman" charset="0"/>
              </a:rPr>
              <a:t>attacker, for example a government may have more resources to </a:t>
            </a:r>
            <a:r>
              <a:rPr lang="en-US" sz="1600" dirty="0" smtClean="0">
                <a:latin typeface="Antique Olive Roman" charset="0"/>
              </a:rPr>
              <a:t>be successful </a:t>
            </a:r>
            <a:r>
              <a:rPr lang="en-US" sz="1600" dirty="0">
                <a:latin typeface="Antique Olive Roman" charset="0"/>
              </a:rPr>
              <a:t>than a single hacker</a:t>
            </a:r>
            <a:r>
              <a:rPr lang="en-US" dirty="0" smtClean="0">
                <a:latin typeface="Antique Olive Roman" charset="0"/>
              </a:rPr>
              <a:t>.</a:t>
            </a:r>
            <a:endParaRPr lang="en-US" dirty="0">
              <a:latin typeface="Antique Olive Roman" charset="0"/>
            </a:endParaRPr>
          </a:p>
          <a:p>
            <a:pPr lvl="1">
              <a:buFontTx/>
              <a:buNone/>
            </a:pPr>
            <a:r>
              <a:rPr lang="en-US" b="1" dirty="0">
                <a:latin typeface="Antique Olive Roman" charset="0"/>
              </a:rPr>
              <a:t>Threat:</a:t>
            </a:r>
            <a:r>
              <a:rPr lang="en-US" dirty="0">
                <a:latin typeface="Antique Olive Roman" charset="0"/>
              </a:rPr>
              <a:t/>
            </a:r>
            <a:br>
              <a:rPr lang="en-US" dirty="0">
                <a:latin typeface="Antique Olive Roman" charset="0"/>
              </a:rPr>
            </a:br>
            <a:r>
              <a:rPr lang="en-US" sz="1600" dirty="0">
                <a:latin typeface="Antique Olive Roman" charset="0"/>
              </a:rPr>
              <a:t>is the likelihood of an adverse event.  It is based on a particular  threat category (hacker, </a:t>
            </a:r>
            <a:r>
              <a:rPr lang="en-US" sz="1600" dirty="0" smtClean="0">
                <a:latin typeface="Antique Olive Roman" charset="0"/>
              </a:rPr>
              <a:t>paparazzi, disgruntled </a:t>
            </a:r>
            <a:r>
              <a:rPr lang="en-US" sz="1600" dirty="0">
                <a:latin typeface="Antique Olive Roman" charset="0"/>
              </a:rPr>
              <a:t>employee, government agency). </a:t>
            </a:r>
          </a:p>
          <a:p>
            <a:pPr lvl="1">
              <a:buFontTx/>
              <a:buNone/>
            </a:pPr>
            <a:r>
              <a:rPr lang="en-US" b="1" dirty="0">
                <a:latin typeface="Antique Olive Roman" charset="0"/>
              </a:rPr>
              <a:t>Cost:</a:t>
            </a:r>
            <a:r>
              <a:rPr lang="en-US" dirty="0">
                <a:latin typeface="Antique Olive Roman" charset="0"/>
              </a:rPr>
              <a:t/>
            </a:r>
            <a:br>
              <a:rPr lang="en-US" dirty="0">
                <a:latin typeface="Antique Olive Roman" charset="0"/>
              </a:rPr>
            </a:br>
            <a:r>
              <a:rPr lang="en-US" sz="1600" dirty="0">
                <a:latin typeface="Antique Olive Roman" charset="0"/>
              </a:rPr>
              <a:t>is the impact of an attack against the vulnerability by the particular threat. Breaking into an online banking account typically has a higher cost than a denial of service attack against a single user.</a:t>
            </a:r>
          </a:p>
          <a:p>
            <a:pPr>
              <a:buFontTx/>
              <a:buNone/>
            </a:pPr>
            <a:r>
              <a:rPr lang="en-US" sz="1800" dirty="0">
                <a:latin typeface="Antique Olive Roman" charset="0"/>
              </a:rPr>
              <a:t>	</a:t>
            </a:r>
            <a:endParaRPr lang="en-US" dirty="0">
              <a:latin typeface="Antique Olive Roman" charset="0"/>
            </a:endParaRP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6" name="Date Placeholder 5"/>
          <p:cNvSpPr>
            <a:spLocks noGrp="1"/>
          </p:cNvSpPr>
          <p:nvPr>
            <p:ph type="dt" sz="quarter" idx="4294967295"/>
          </p:nvPr>
        </p:nvSpPr>
        <p:spPr/>
        <p:txBody>
          <a:bodyPr/>
          <a:lstStyle/>
          <a:p>
            <a:r>
              <a:rPr lang="en-US" dirty="0" smtClean="0"/>
              <a:t>November 2013</a:t>
            </a:r>
          </a:p>
        </p:txBody>
      </p:sp>
      <p:pic>
        <p:nvPicPr>
          <p:cNvPr id="8"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75396" y="2362200"/>
            <a:ext cx="182228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5334000"/>
            <a:ext cx="7842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696200" y="3733800"/>
            <a:ext cx="762000" cy="147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635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6800"/>
          </a:xfrm>
        </p:spPr>
        <p:txBody>
          <a:bodyPr/>
          <a:lstStyle/>
          <a:p>
            <a:r>
              <a:rPr lang="en-US" dirty="0" smtClean="0"/>
              <a:t>Privacy versus other Security Services in 802.11</a:t>
            </a:r>
            <a:endParaRPr lang="en-US" dirty="0"/>
          </a:p>
        </p:txBody>
      </p:sp>
      <p:sp>
        <p:nvSpPr>
          <p:cNvPr id="3" name="Content Placeholder 2"/>
          <p:cNvSpPr>
            <a:spLocks noGrp="1"/>
          </p:cNvSpPr>
          <p:nvPr>
            <p:ph idx="1"/>
          </p:nvPr>
        </p:nvSpPr>
        <p:spPr>
          <a:xfrm>
            <a:off x="304800" y="1981200"/>
            <a:ext cx="8610600" cy="4114800"/>
          </a:xfrm>
        </p:spPr>
        <p:txBody>
          <a:bodyPr/>
          <a:lstStyle/>
          <a:p>
            <a:pPr marL="0" indent="0">
              <a:buNone/>
            </a:pPr>
            <a:r>
              <a:rPr lang="en-US" dirty="0" smtClean="0"/>
              <a:t>Privacy protection is provided by encryption and authentication</a:t>
            </a:r>
          </a:p>
          <a:p>
            <a:pPr lvl="1"/>
            <a:r>
              <a:rPr lang="en-US" dirty="0" smtClean="0"/>
              <a:t>But this just protects the disclosure “data”</a:t>
            </a:r>
          </a:p>
          <a:p>
            <a:pPr lvl="1"/>
            <a:r>
              <a:rPr lang="en-US" dirty="0" smtClean="0"/>
              <a:t>Good security (e.g. RSN) is a first step and is not the subject of this analysis and is assumed as a starting point</a:t>
            </a:r>
          </a:p>
          <a:p>
            <a:endParaRPr lang="en-US" dirty="0" smtClean="0"/>
          </a:p>
          <a:p>
            <a:pPr marL="0" indent="0">
              <a:buNone/>
            </a:pPr>
            <a:r>
              <a:rPr lang="en-US" dirty="0" smtClean="0"/>
              <a:t>Privacy of identity and location must consider other information in 802.11 frames that can be used to track a device</a:t>
            </a:r>
          </a:p>
          <a:p>
            <a:pPr lvl="1"/>
            <a:r>
              <a:rPr lang="en-US" dirty="0" smtClean="0"/>
              <a:t>Like the MAC address </a:t>
            </a:r>
            <a:endParaRPr lang="en-US" dirty="0"/>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6" name="Date Placeholder 5"/>
          <p:cNvSpPr>
            <a:spLocks noGrp="1"/>
          </p:cNvSpPr>
          <p:nvPr>
            <p:ph type="dt" sz="quarter" idx="4294967295"/>
          </p:nvPr>
        </p:nvSpPr>
        <p:spPr/>
        <p:txBody>
          <a:bodyPr/>
          <a:lstStyle/>
          <a:p>
            <a:r>
              <a:rPr lang="en-US" smtClean="0"/>
              <a:t>November 2013</a:t>
            </a:r>
            <a:endParaRPr lang="en-US" dirty="0" smtClean="0"/>
          </a:p>
        </p:txBody>
      </p:sp>
    </p:spTree>
    <p:extLst>
      <p:ext uri="{BB962C8B-B14F-4D97-AF65-F5344CB8AC3E}">
        <p14:creationId xmlns:p14="http://schemas.microsoft.com/office/powerpoint/2010/main" val="3787429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Where are the privacy vulnerabilities?</a:t>
            </a:r>
            <a:endParaRPr lang="en-US" dirty="0"/>
          </a:p>
        </p:txBody>
      </p:sp>
      <p:sp>
        <p:nvSpPr>
          <p:cNvPr id="3" name="Content Placeholder 2"/>
          <p:cNvSpPr>
            <a:spLocks noGrp="1"/>
          </p:cNvSpPr>
          <p:nvPr>
            <p:ph idx="1"/>
          </p:nvPr>
        </p:nvSpPr>
        <p:spPr>
          <a:xfrm>
            <a:off x="685800" y="1447800"/>
            <a:ext cx="7772400" cy="4648200"/>
          </a:xfrm>
        </p:spPr>
        <p:txBody>
          <a:bodyPr/>
          <a:lstStyle/>
          <a:p>
            <a:pPr marL="0" indent="0">
              <a:buNone/>
            </a:pPr>
            <a:r>
              <a:rPr lang="en-US" dirty="0" smtClean="0"/>
              <a:t>MAC Addresses are unique per device</a:t>
            </a:r>
          </a:p>
          <a:p>
            <a:pPr lvl="1"/>
            <a:r>
              <a:rPr lang="en-US" dirty="0" smtClean="0"/>
              <a:t>Enable detailed tracking by passive capture</a:t>
            </a:r>
          </a:p>
          <a:p>
            <a:pPr lvl="1"/>
            <a:r>
              <a:rPr lang="en-US" dirty="0" smtClean="0"/>
              <a:t>MAC addresses may be used in IPv6 addresses and carried beyond the WLAN and will directly identify the connecting device</a:t>
            </a:r>
          </a:p>
          <a:p>
            <a:pPr marL="0" indent="0">
              <a:buNone/>
            </a:pPr>
            <a:r>
              <a:rPr lang="en-US" dirty="0" smtClean="0"/>
              <a:t>SSIDs are sometimes unique</a:t>
            </a:r>
          </a:p>
          <a:p>
            <a:pPr lvl="1"/>
            <a:r>
              <a:rPr lang="en-US" dirty="0" smtClean="0"/>
              <a:t>Enable tracking when used in probe requests and indicate a devices commonly used APs</a:t>
            </a:r>
          </a:p>
          <a:p>
            <a:pPr lvl="1"/>
            <a:r>
              <a:rPr lang="en-US" dirty="0" smtClean="0"/>
              <a:t>The profile of multiple SSIDs used in probing are a good fingerprint of a users identity</a:t>
            </a:r>
          </a:p>
          <a:p>
            <a:pPr marL="0" indent="0">
              <a:buNone/>
            </a:pPr>
            <a:r>
              <a:rPr lang="en-US" dirty="0" smtClean="0"/>
              <a:t>802.11u is unprotected and may indicate user interests</a:t>
            </a:r>
          </a:p>
          <a:p>
            <a:pPr lvl="1"/>
            <a:endParaRPr lang="en-US" dirty="0"/>
          </a:p>
          <a:p>
            <a:pPr marL="0" indent="0">
              <a:buNone/>
            </a:pPr>
            <a:r>
              <a:rPr lang="en-US" dirty="0" smtClean="0"/>
              <a:t>Others?</a:t>
            </a:r>
          </a:p>
          <a:p>
            <a:endParaRPr lang="en-US" dirty="0"/>
          </a:p>
          <a:p>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6" name="Date Placeholder 5"/>
          <p:cNvSpPr>
            <a:spLocks noGrp="1"/>
          </p:cNvSpPr>
          <p:nvPr>
            <p:ph type="dt" sz="quarter" idx="4294967295"/>
          </p:nvPr>
        </p:nvSpPr>
        <p:spPr/>
        <p:txBody>
          <a:bodyPr/>
          <a:lstStyle/>
          <a:p>
            <a:r>
              <a:rPr lang="en-US" smtClean="0"/>
              <a:t>November 2013</a:t>
            </a:r>
            <a:endParaRPr lang="en-US" dirty="0" smtClean="0"/>
          </a:p>
        </p:txBody>
      </p:sp>
    </p:spTree>
    <p:extLst>
      <p:ext uri="{BB962C8B-B14F-4D97-AF65-F5344CB8AC3E}">
        <p14:creationId xmlns:p14="http://schemas.microsoft.com/office/powerpoint/2010/main" val="272263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Threats</a:t>
            </a:r>
            <a:endParaRPr lang="en-US" dirty="0"/>
          </a:p>
        </p:txBody>
      </p:sp>
      <p:sp>
        <p:nvSpPr>
          <p:cNvPr id="3" name="Content Placeholder 2"/>
          <p:cNvSpPr>
            <a:spLocks noGrp="1"/>
          </p:cNvSpPr>
          <p:nvPr>
            <p:ph idx="1"/>
          </p:nvPr>
        </p:nvSpPr>
        <p:spPr>
          <a:xfrm>
            <a:off x="685800" y="1676400"/>
            <a:ext cx="7772400" cy="4419600"/>
          </a:xfrm>
        </p:spPr>
        <p:txBody>
          <a:bodyPr/>
          <a:lstStyle/>
          <a:p>
            <a:pPr marL="0" indent="0">
              <a:buNone/>
            </a:pPr>
            <a:r>
              <a:rPr lang="en-US" dirty="0" smtClean="0"/>
              <a:t>Source of Threats:</a:t>
            </a:r>
          </a:p>
          <a:p>
            <a:pPr lvl="1"/>
            <a:r>
              <a:rPr lang="en-US" dirty="0" smtClean="0"/>
              <a:t>Hackers, private investigators, stalkers, paparazzi</a:t>
            </a:r>
          </a:p>
          <a:p>
            <a:pPr lvl="1"/>
            <a:r>
              <a:rPr lang="en-US" dirty="0" smtClean="0"/>
              <a:t>Marketing firms and retail outlets</a:t>
            </a:r>
          </a:p>
          <a:p>
            <a:pPr lvl="1"/>
            <a:r>
              <a:rPr lang="en-US" dirty="0" smtClean="0"/>
              <a:t>Police, Government Agencies</a:t>
            </a:r>
          </a:p>
          <a:p>
            <a:pPr marL="0" indent="0">
              <a:buNone/>
            </a:pPr>
            <a:r>
              <a:rPr lang="en-US" dirty="0" smtClean="0"/>
              <a:t>Non-threats:</a:t>
            </a:r>
          </a:p>
          <a:p>
            <a:pPr lvl="1" indent="-342900"/>
            <a:r>
              <a:rPr lang="en-US" dirty="0" smtClean="0"/>
              <a:t>Marketing firms and retail outlets (with user approval)</a:t>
            </a:r>
          </a:p>
          <a:p>
            <a:pPr lvl="1" indent="-342900"/>
            <a:r>
              <a:rPr lang="en-US" dirty="0" smtClean="0"/>
              <a:t>Personal home automation (of home user)</a:t>
            </a:r>
          </a:p>
          <a:p>
            <a:pPr lvl="1" indent="-342900"/>
            <a:r>
              <a:rPr lang="en-US" dirty="0" smtClean="0"/>
              <a:t>... Etc.</a:t>
            </a:r>
          </a:p>
          <a:p>
            <a:pPr marL="0" indent="0">
              <a:buNone/>
            </a:pPr>
            <a:r>
              <a:rPr lang="en-US" dirty="0" smtClean="0"/>
              <a:t>It is very important to identify ways to enable tracking when it is a “service”, but prevent unauthorized tracking</a:t>
            </a:r>
            <a:endParaRPr lang="en-US" dirty="0"/>
          </a:p>
        </p:txBody>
      </p:sp>
      <p:sp>
        <p:nvSpPr>
          <p:cNvPr id="4" name="Footer Placeholder 3"/>
          <p:cNvSpPr>
            <a:spLocks noGrp="1"/>
          </p:cNvSpPr>
          <p:nvPr>
            <p:ph type="ftr" sz="quarter" idx="11"/>
          </p:nvPr>
        </p:nvSpPr>
        <p:spPr/>
        <p:txBody>
          <a:bodyPr/>
          <a:lstStyle/>
          <a:p>
            <a:pPr>
              <a:defRPr/>
            </a:pPr>
            <a:r>
              <a:rPr lang="en-US" smtClean="0"/>
              <a:t>Paul Lambert,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6" name="Date Placeholder 5"/>
          <p:cNvSpPr>
            <a:spLocks noGrp="1"/>
          </p:cNvSpPr>
          <p:nvPr>
            <p:ph type="dt" sz="quarter" idx="4294967295"/>
          </p:nvPr>
        </p:nvSpPr>
        <p:spPr/>
        <p:txBody>
          <a:bodyPr/>
          <a:lstStyle/>
          <a:p>
            <a:r>
              <a:rPr lang="en-US" smtClean="0"/>
              <a:t>November 2013</a:t>
            </a:r>
            <a:endParaRPr lang="en-US" dirty="0" smtClean="0"/>
          </a:p>
        </p:txBody>
      </p:sp>
    </p:spTree>
    <p:extLst>
      <p:ext uri="{BB962C8B-B14F-4D97-AF65-F5344CB8AC3E}">
        <p14:creationId xmlns:p14="http://schemas.microsoft.com/office/powerpoint/2010/main" val="2550979652"/>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10846</TotalTime>
  <Words>903</Words>
  <Application>Microsoft Macintosh PowerPoint</Application>
  <PresentationFormat>On-screen Show (4:3)</PresentationFormat>
  <Paragraphs>146</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802-11-PathProtection</vt:lpstr>
      <vt:lpstr>Document</vt:lpstr>
      <vt:lpstr>802.11 Privacy</vt:lpstr>
      <vt:lpstr>Privacy</vt:lpstr>
      <vt:lpstr>Communication privacy is not a new issue. </vt:lpstr>
      <vt:lpstr>Wi-Fi Privacy Concerns</vt:lpstr>
      <vt:lpstr>But wait – Wi-Fi “location” is also a service!</vt:lpstr>
      <vt:lpstr>Risk Analysis and Privacy </vt:lpstr>
      <vt:lpstr>Privacy versus other Security Services in 802.11</vt:lpstr>
      <vt:lpstr>Where are the privacy vulnerabilities?</vt:lpstr>
      <vt:lpstr>Privacy Threats</vt:lpstr>
      <vt:lpstr>Attack Vectors for 802.11 Communications</vt:lpstr>
      <vt:lpstr>Passive Scanning and Monitor APs</vt:lpstr>
      <vt:lpstr>Possible Technical Solutions</vt:lpstr>
      <vt:lpstr>Ephemeral MAC Addresses</vt:lpstr>
      <vt:lpstr>Straw Poll #1</vt:lpstr>
      <vt:lpstr>Straw Poll #2</vt:lpstr>
    </vt:vector>
  </TitlesOfParts>
  <Company>Marvell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Par and 5C Requirements</dc:title>
  <dc:creator>Paul A. Lambert</dc:creator>
  <cp:keywords>HEW PAR 5C Requirements Security</cp:keywords>
  <dc:description>11-13-1164-00-0hew</dc:description>
  <cp:lastModifiedBy>Paul Lambert</cp:lastModifiedBy>
  <cp:revision>353</cp:revision>
  <cp:lastPrinted>1998-02-10T13:28:06Z</cp:lastPrinted>
  <dcterms:created xsi:type="dcterms:W3CDTF">2009-11-09T00:32:22Z</dcterms:created>
  <dcterms:modified xsi:type="dcterms:W3CDTF">2013-11-14T15:32:01Z</dcterms:modified>
</cp:coreProperties>
</file>