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5" r:id="rId1"/>
  </p:sldMasterIdLst>
  <p:notesMasterIdLst>
    <p:notesMasterId r:id="rId28"/>
  </p:notesMasterIdLst>
  <p:handoutMasterIdLst>
    <p:handoutMasterId r:id="rId29"/>
  </p:handoutMasterIdLst>
  <p:sldIdLst>
    <p:sldId id="306" r:id="rId2"/>
    <p:sldId id="359" r:id="rId3"/>
    <p:sldId id="388" r:id="rId4"/>
    <p:sldId id="397" r:id="rId5"/>
    <p:sldId id="398" r:id="rId6"/>
    <p:sldId id="399" r:id="rId7"/>
    <p:sldId id="400" r:id="rId8"/>
    <p:sldId id="401" r:id="rId9"/>
    <p:sldId id="402" r:id="rId10"/>
    <p:sldId id="404" r:id="rId11"/>
    <p:sldId id="405" r:id="rId12"/>
    <p:sldId id="406" r:id="rId13"/>
    <p:sldId id="403" r:id="rId14"/>
    <p:sldId id="407" r:id="rId15"/>
    <p:sldId id="408" r:id="rId16"/>
    <p:sldId id="413" r:id="rId17"/>
    <p:sldId id="409" r:id="rId18"/>
    <p:sldId id="414" r:id="rId19"/>
    <p:sldId id="410" r:id="rId20"/>
    <p:sldId id="415" r:id="rId21"/>
    <p:sldId id="411" r:id="rId22"/>
    <p:sldId id="416" r:id="rId23"/>
    <p:sldId id="417" r:id="rId24"/>
    <p:sldId id="347" r:id="rId25"/>
    <p:sldId id="412" r:id="rId26"/>
    <p:sldId id="391" r:id="rId2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 Yingpei" initials="LY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FF00"/>
    <a:srgbClr val="99CCFF"/>
    <a:srgbClr val="FF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73" autoAdjust="0"/>
    <p:restoredTop sz="96522" autoAdjust="0"/>
  </p:normalViewPr>
  <p:slideViewPr>
    <p:cSldViewPr>
      <p:cViewPr>
        <p:scale>
          <a:sx n="63" d="100"/>
          <a:sy n="63" d="100"/>
        </p:scale>
        <p:origin x="-78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856" y="-108"/>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43017" y="175081"/>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ea typeface="굴림" charset="-127"/>
              </a:defRPr>
            </a:lvl1pPr>
          </a:lstStyle>
          <a:p>
            <a:pPr>
              <a:defRPr/>
            </a:pPr>
            <a:r>
              <a:rPr lang="en-US" altLang="ko-KR" dirty="0"/>
              <a:t>doc.: IEEE </a:t>
            </a:r>
            <a:r>
              <a:rPr lang="en-US" altLang="ko-KR" dirty="0" smtClean="0"/>
              <a:t>802.11-13/xxxxr0</a:t>
            </a:r>
            <a:endParaRPr lang="en-US" altLang="ko-KR" dirty="0"/>
          </a:p>
        </p:txBody>
      </p:sp>
      <p:sp>
        <p:nvSpPr>
          <p:cNvPr id="3075" name="Rectangle 3"/>
          <p:cNvSpPr>
            <a:spLocks noGrp="1" noChangeArrowheads="1"/>
          </p:cNvSpPr>
          <p:nvPr>
            <p:ph type="dt" sz="quarter" idx="1"/>
          </p:nvPr>
        </p:nvSpPr>
        <p:spPr bwMode="auto">
          <a:xfrm>
            <a:off x="695325" y="175081"/>
            <a:ext cx="73257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ea typeface="굴림" charset="-127"/>
              </a:defRPr>
            </a:lvl1pPr>
          </a:lstStyle>
          <a:p>
            <a:pPr>
              <a:defRPr/>
            </a:pPr>
            <a:r>
              <a:rPr lang="en-US" altLang="ko-KR" dirty="0" smtClean="0"/>
              <a:t>July 2013</a:t>
            </a:r>
            <a:endParaRPr lang="en-US" altLang="ko-KR" dirty="0"/>
          </a:p>
        </p:txBody>
      </p:sp>
      <p:sp>
        <p:nvSpPr>
          <p:cNvPr id="3076" name="Rectangle 4"/>
          <p:cNvSpPr>
            <a:spLocks noGrp="1" noChangeArrowheads="1"/>
          </p:cNvSpPr>
          <p:nvPr>
            <p:ph type="ftr" sz="quarter" idx="2"/>
          </p:nvPr>
        </p:nvSpPr>
        <p:spPr bwMode="auto">
          <a:xfrm>
            <a:off x="4099245" y="8982075"/>
            <a:ext cx="221900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ea typeface="굴림" charset="-127"/>
              </a:defRPr>
            </a:lvl1pPr>
          </a:lstStyle>
          <a:p>
            <a:pPr>
              <a:defRPr/>
            </a:pPr>
            <a:r>
              <a:rPr lang="en-US" altLang="ko-KR" dirty="0" err="1" smtClean="0"/>
              <a:t>Yingpei</a:t>
            </a:r>
            <a:r>
              <a:rPr lang="en-US" altLang="ko-KR" dirty="0" smtClean="0"/>
              <a:t> Lin (</a:t>
            </a:r>
            <a:r>
              <a:rPr lang="en-US" altLang="ko-KR" dirty="0" err="1" smtClean="0"/>
              <a:t>Huawei</a:t>
            </a:r>
            <a:r>
              <a:rPr lang="en-US" altLang="ko-KR" dirty="0" smtClean="0"/>
              <a:t> Technologies)</a:t>
            </a:r>
            <a:endParaRPr lang="en-US" altLang="ko-KR" dirty="0"/>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ea typeface="굴림" charset="-127"/>
              </a:defRPr>
            </a:lvl1pPr>
          </a:lstStyle>
          <a:p>
            <a:pPr>
              <a:defRPr/>
            </a:pPr>
            <a:r>
              <a:rPr lang="en-US" altLang="ko-KR"/>
              <a:t>Page </a:t>
            </a:r>
            <a:fld id="{D78EA437-FC61-47EA-BA49-9762C85F74DD}" type="slidenum">
              <a:rPr lang="en-US" altLang="ko-KR"/>
              <a:pPr>
                <a:defRP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tLang="ko-KR">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extLst>
      <p:ext uri="{BB962C8B-B14F-4D97-AF65-F5344CB8AC3E}">
        <p14:creationId xmlns:p14="http://schemas.microsoft.com/office/powerpoint/2010/main" val="2413332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ea typeface="굴림" charset="-127"/>
              </a:defRPr>
            </a:lvl1pPr>
          </a:lstStyle>
          <a:p>
            <a:pPr>
              <a:defRPr/>
            </a:pPr>
            <a:r>
              <a:rPr lang="en-US" altLang="ko-KR" dirty="0" smtClean="0"/>
              <a:t>doc.: IEEE 802.11-13/0787r0</a:t>
            </a:r>
            <a:endParaRPr lang="en-US" altLang="ko-KR" dirty="0"/>
          </a:p>
        </p:txBody>
      </p:sp>
      <p:sp>
        <p:nvSpPr>
          <p:cNvPr id="2051" name="Rectangle 3"/>
          <p:cNvSpPr>
            <a:spLocks noGrp="1" noChangeArrowheads="1"/>
          </p:cNvSpPr>
          <p:nvPr>
            <p:ph type="dt" idx="1"/>
          </p:nvPr>
        </p:nvSpPr>
        <p:spPr bwMode="auto">
          <a:xfrm>
            <a:off x="654050" y="95706"/>
            <a:ext cx="73257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ea typeface="굴림" charset="-127"/>
              </a:defRPr>
            </a:lvl1pPr>
          </a:lstStyle>
          <a:p>
            <a:pPr>
              <a:defRPr/>
            </a:pPr>
            <a:r>
              <a:rPr lang="en-US" altLang="ko-KR" dirty="0" smtClean="0"/>
              <a:t>July 2013</a:t>
            </a:r>
            <a:endParaRPr lang="en-US" altLang="ko-KR" dirty="0"/>
          </a:p>
        </p:txBody>
      </p:sp>
      <p:sp>
        <p:nvSpPr>
          <p:cNvPr id="3277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601068" y="8985250"/>
            <a:ext cx="26806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ea typeface="굴림" charset="-127"/>
              </a:defRPr>
            </a:lvl5pPr>
          </a:lstStyle>
          <a:p>
            <a:pPr lvl="4">
              <a:defRPr/>
            </a:pPr>
            <a:r>
              <a:rPr lang="en-US" altLang="ko-KR" dirty="0" err="1" smtClean="0"/>
              <a:t>Yingpei</a:t>
            </a:r>
            <a:r>
              <a:rPr lang="en-US" altLang="ko-KR" dirty="0" smtClean="0"/>
              <a:t> Lin (</a:t>
            </a:r>
            <a:r>
              <a:rPr lang="en-US" altLang="ko-KR" dirty="0" err="1" smtClean="0"/>
              <a:t>Huawei</a:t>
            </a:r>
            <a:r>
              <a:rPr lang="en-US" altLang="ko-KR" dirty="0" smtClean="0"/>
              <a:t> Technologies)</a:t>
            </a:r>
            <a:endParaRPr lang="en-US" altLang="ko-KR" dirty="0"/>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ea typeface="굴림" charset="-127"/>
              </a:defRPr>
            </a:lvl1pPr>
          </a:lstStyle>
          <a:p>
            <a:pPr>
              <a:defRPr/>
            </a:pPr>
            <a:r>
              <a:rPr lang="en-US" altLang="ko-KR"/>
              <a:t>Page </a:t>
            </a:r>
            <a:fld id="{BFE52EA4-3055-4938-A5E3-369C60EA7563}" type="slidenum">
              <a:rPr lang="en-US" altLang="ko-KR"/>
              <a:pPr>
                <a:defRP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extLst>
      <p:ext uri="{BB962C8B-B14F-4D97-AF65-F5344CB8AC3E}">
        <p14:creationId xmlns:p14="http://schemas.microsoft.com/office/powerpoint/2010/main" val="3040948650"/>
      </p:ext>
    </p:extLst>
  </p:cSld>
  <p:clrMap bg1="lt1" tx1="dk1" bg2="lt2" tx2="dk2" accent1="accent1" accent2="accent2" accent3="accent3" accent4="accent4" accent5="accent5" accent6="accent6" hlink="hlink" folHlink="folHlink"/>
  <p:hf/>
  <p:notesStyle>
    <a:lvl1pPr algn="l" defTabSz="933450" rtl="0" fontAlgn="base">
      <a:spcBef>
        <a:spcPct val="30000"/>
      </a:spcBef>
      <a:spcAft>
        <a:spcPct val="0"/>
      </a:spcAft>
      <a:defRPr sz="1200" kern="1200">
        <a:solidFill>
          <a:schemeClr val="tx1"/>
        </a:solidFill>
        <a:latin typeface="Times New Roman" pitchFamily="18" charset="0"/>
        <a:ea typeface="+mn-ea"/>
        <a:cs typeface="Arial" charset="0"/>
      </a:defRPr>
    </a:lvl1pPr>
    <a:lvl2pPr marL="114300" algn="l" defTabSz="933450" rtl="0" fontAlgn="base">
      <a:spcBef>
        <a:spcPct val="30000"/>
      </a:spcBef>
      <a:spcAft>
        <a:spcPct val="0"/>
      </a:spcAft>
      <a:defRPr sz="1200" kern="1200">
        <a:solidFill>
          <a:schemeClr val="tx1"/>
        </a:solidFill>
        <a:latin typeface="Times New Roman" pitchFamily="18" charset="0"/>
        <a:ea typeface="+mn-ea"/>
        <a:cs typeface="Arial" charset="0"/>
      </a:defRPr>
    </a:lvl2pPr>
    <a:lvl3pPr marL="228600" algn="l" defTabSz="933450" rtl="0" fontAlgn="base">
      <a:spcBef>
        <a:spcPct val="30000"/>
      </a:spcBef>
      <a:spcAft>
        <a:spcPct val="0"/>
      </a:spcAft>
      <a:defRPr sz="1200" kern="1200">
        <a:solidFill>
          <a:schemeClr val="tx1"/>
        </a:solidFill>
        <a:latin typeface="Times New Roman" pitchFamily="18" charset="0"/>
        <a:ea typeface="+mn-ea"/>
        <a:cs typeface="Arial" charset="0"/>
      </a:defRPr>
    </a:lvl3pPr>
    <a:lvl4pPr marL="342900" algn="l" defTabSz="933450" rtl="0" fontAlgn="base">
      <a:spcBef>
        <a:spcPct val="30000"/>
      </a:spcBef>
      <a:spcAft>
        <a:spcPct val="0"/>
      </a:spcAft>
      <a:defRPr sz="1200" kern="1200">
        <a:solidFill>
          <a:schemeClr val="tx1"/>
        </a:solidFill>
        <a:latin typeface="Times New Roman" pitchFamily="18" charset="0"/>
        <a:ea typeface="+mn-ea"/>
        <a:cs typeface="Arial" charset="0"/>
      </a:defRPr>
    </a:lvl4pPr>
    <a:lvl5pPr marL="457200" algn="l" defTabSz="933450"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3795"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3796"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3797"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CBA724C8-E5A7-4639-BAE9-F1E5F0880C97}" type="slidenum">
              <a:rPr lang="en-US" altLang="ko-KR" smtClean="0">
                <a:ea typeface="굴림" pitchFamily="34" charset="-127"/>
              </a:rPr>
              <a:pPr/>
              <a:t>1</a:t>
            </a:fld>
            <a:endParaRPr lang="en-US" altLang="ko-KR" dirty="0" smtClean="0">
              <a:ea typeface="굴림" pitchFamily="34" charset="-127"/>
            </a:endParaRPr>
          </a:p>
        </p:txBody>
      </p:sp>
      <p:sp>
        <p:nvSpPr>
          <p:cNvPr id="33798" name="Rectangle 2"/>
          <p:cNvSpPr>
            <a:spLocks noGrp="1" noRot="1" noChangeAspect="1" noChangeArrowheads="1" noTextEdit="1"/>
          </p:cNvSpPr>
          <p:nvPr>
            <p:ph type="sldImg"/>
          </p:nvPr>
        </p:nvSpPr>
        <p:spPr>
          <a:xfrm>
            <a:off x="1154113" y="701675"/>
            <a:ext cx="4625975" cy="3468688"/>
          </a:xfrm>
          <a:ln/>
        </p:spPr>
      </p:sp>
      <p:sp>
        <p:nvSpPr>
          <p:cNvPr id="33799" name="Rectangle 3"/>
          <p:cNvSpPr>
            <a:spLocks noGrp="1" noChangeArrowheads="1"/>
          </p:cNvSpPr>
          <p:nvPr>
            <p:ph type="body" idx="1"/>
          </p:nvPr>
        </p:nvSpPr>
        <p:spPr>
          <a:noFill/>
          <a:ln/>
        </p:spPr>
        <p:txBody>
          <a:bodyPr/>
          <a:lstStyle/>
          <a:p>
            <a:endParaRPr lang="ko-KR" altLang="ko-KR" smtClean="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10</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10</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11</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11</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12</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12</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13</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13</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14</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14</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15</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15</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16</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16</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17</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17</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18</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18</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19</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19</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2</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2</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20</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20</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21</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21</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22</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22</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23</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23</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a:ea typeface="굴림" pitchFamily="34" charset="-127"/>
              </a:rPr>
              <a:t>doc.: IEEE 802.11-08/1021r0</a:t>
            </a:r>
          </a:p>
        </p:txBody>
      </p:sp>
      <p:sp>
        <p:nvSpPr>
          <p:cNvPr id="819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a:ea typeface="굴림" pitchFamily="34" charset="-127"/>
              </a:rPr>
              <a:t>July 2008</a:t>
            </a:r>
          </a:p>
        </p:txBody>
      </p:sp>
      <p:sp>
        <p:nvSpPr>
          <p:cNvPr id="819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a:ea typeface="굴림" pitchFamily="34" charset="-127"/>
              </a:rPr>
              <a:t>Peter Loc</a:t>
            </a:r>
          </a:p>
        </p:txBody>
      </p:sp>
      <p:sp>
        <p:nvSpPr>
          <p:cNvPr id="819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a:ea typeface="굴림" pitchFamily="34" charset="-127"/>
              </a:rPr>
              <a:t>Page </a:t>
            </a:r>
            <a:fld id="{37DADD0C-D8EA-405B-8CC5-2D18D024DA1D}" type="slidenum">
              <a:rPr lang="en-US" altLang="ko-KR">
                <a:ea typeface="굴림" pitchFamily="34" charset="-127"/>
              </a:rPr>
              <a:pPr algn="r" defTabSz="933450"/>
              <a:t>24</a:t>
            </a:fld>
            <a:endParaRPr lang="en-US" altLang="ko-KR">
              <a:ea typeface="굴림" pitchFamily="34" charset="-127"/>
            </a:endParaRPr>
          </a:p>
        </p:txBody>
      </p:sp>
      <p:sp>
        <p:nvSpPr>
          <p:cNvPr id="81926"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a:ea typeface="ＭＳ Ｐゴシック" pitchFamily="34" charset="-128"/>
              </a:rPr>
              <a:t>doc.: IEEE 802.11-08/1101r3</a:t>
            </a:r>
          </a:p>
        </p:txBody>
      </p:sp>
      <p:sp>
        <p:nvSpPr>
          <p:cNvPr id="81927"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a:ea typeface="ＭＳ Ｐゴシック" pitchFamily="34" charset="-128"/>
              </a:rPr>
              <a:t>September 2008</a:t>
            </a:r>
          </a:p>
        </p:txBody>
      </p:sp>
      <p:sp>
        <p:nvSpPr>
          <p:cNvPr id="81928"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a:ea typeface="ＭＳ Ｐゴシック" pitchFamily="34" charset="-128"/>
              </a:rPr>
              <a:t>John R. Barr, Motorola, Inc.</a:t>
            </a:r>
          </a:p>
        </p:txBody>
      </p:sp>
      <p:sp>
        <p:nvSpPr>
          <p:cNvPr id="81929"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a:ea typeface="ＭＳ Ｐゴシック" pitchFamily="34" charset="-128"/>
              </a:rPr>
              <a:t>Page </a:t>
            </a:r>
            <a:fld id="{0FD92D8B-DA16-468F-B903-88AC14D967BB}" type="slidenum">
              <a:rPr lang="en-US" altLang="ko-KR">
                <a:ea typeface="ＭＳ Ｐゴシック" pitchFamily="34" charset="-128"/>
              </a:rPr>
              <a:pPr algn="r" defTabSz="933450"/>
              <a:t>24</a:t>
            </a:fld>
            <a:endParaRPr lang="en-US" altLang="ko-KR">
              <a:ea typeface="ＭＳ Ｐゴシック" pitchFamily="34" charset="-128"/>
            </a:endParaRPr>
          </a:p>
        </p:txBody>
      </p:sp>
      <p:sp>
        <p:nvSpPr>
          <p:cNvPr id="81930" name="Rectangle 2"/>
          <p:cNvSpPr>
            <a:spLocks noGrp="1" noRot="1" noChangeAspect="1" noChangeArrowheads="1" noTextEdit="1"/>
          </p:cNvSpPr>
          <p:nvPr>
            <p:ph type="sldImg"/>
          </p:nvPr>
        </p:nvSpPr>
        <p:spPr>
          <a:xfrm>
            <a:off x="1154113" y="701675"/>
            <a:ext cx="4625975" cy="3468688"/>
          </a:xfrm>
          <a:ln cap="flat"/>
        </p:spPr>
      </p:sp>
      <p:sp>
        <p:nvSpPr>
          <p:cNvPr id="81931" name="Rectangle 3"/>
          <p:cNvSpPr>
            <a:spLocks noGrp="1" noChangeArrowheads="1"/>
          </p:cNvSpPr>
          <p:nvPr>
            <p:ph type="body" idx="1"/>
          </p:nvPr>
        </p:nvSpPr>
        <p:spPr>
          <a:noFill/>
          <a:ln/>
        </p:spPr>
        <p:txBody>
          <a:bodyPr lIns="95250" rIns="95250"/>
          <a:lstStyle/>
          <a:p>
            <a:endParaRPr lang="ko-KR" altLang="ko-KR" dirty="0" smtClean="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a:ea typeface="굴림" pitchFamily="34" charset="-127"/>
              </a:rPr>
              <a:t>doc.: IEEE 802.11-08/1021r0</a:t>
            </a:r>
          </a:p>
        </p:txBody>
      </p:sp>
      <p:sp>
        <p:nvSpPr>
          <p:cNvPr id="819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a:ea typeface="굴림" pitchFamily="34" charset="-127"/>
              </a:rPr>
              <a:t>July 2008</a:t>
            </a:r>
          </a:p>
        </p:txBody>
      </p:sp>
      <p:sp>
        <p:nvSpPr>
          <p:cNvPr id="819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a:ea typeface="굴림" pitchFamily="34" charset="-127"/>
              </a:rPr>
              <a:t>Peter Loc</a:t>
            </a:r>
          </a:p>
        </p:txBody>
      </p:sp>
      <p:sp>
        <p:nvSpPr>
          <p:cNvPr id="819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a:ea typeface="굴림" pitchFamily="34" charset="-127"/>
              </a:rPr>
              <a:t>Page </a:t>
            </a:r>
            <a:fld id="{37DADD0C-D8EA-405B-8CC5-2D18D024DA1D}" type="slidenum">
              <a:rPr lang="en-US" altLang="ko-KR">
                <a:ea typeface="굴림" pitchFamily="34" charset="-127"/>
              </a:rPr>
              <a:pPr algn="r" defTabSz="933450"/>
              <a:t>25</a:t>
            </a:fld>
            <a:endParaRPr lang="en-US" altLang="ko-KR">
              <a:ea typeface="굴림" pitchFamily="34" charset="-127"/>
            </a:endParaRPr>
          </a:p>
        </p:txBody>
      </p:sp>
      <p:sp>
        <p:nvSpPr>
          <p:cNvPr id="81926"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a:ea typeface="ＭＳ Ｐゴシック" pitchFamily="34" charset="-128"/>
              </a:rPr>
              <a:t>doc.: IEEE 802.11-08/1101r3</a:t>
            </a:r>
          </a:p>
        </p:txBody>
      </p:sp>
      <p:sp>
        <p:nvSpPr>
          <p:cNvPr id="81927"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a:ea typeface="ＭＳ Ｐゴシック" pitchFamily="34" charset="-128"/>
              </a:rPr>
              <a:t>September 2008</a:t>
            </a:r>
          </a:p>
        </p:txBody>
      </p:sp>
      <p:sp>
        <p:nvSpPr>
          <p:cNvPr id="81928"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a:ea typeface="ＭＳ Ｐゴシック" pitchFamily="34" charset="-128"/>
              </a:rPr>
              <a:t>John R. Barr, Motorola, Inc.</a:t>
            </a:r>
          </a:p>
        </p:txBody>
      </p:sp>
      <p:sp>
        <p:nvSpPr>
          <p:cNvPr id="81929"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a:ea typeface="ＭＳ Ｐゴシック" pitchFamily="34" charset="-128"/>
              </a:rPr>
              <a:t>Page </a:t>
            </a:r>
            <a:fld id="{0FD92D8B-DA16-468F-B903-88AC14D967BB}" type="slidenum">
              <a:rPr lang="en-US" altLang="ko-KR">
                <a:ea typeface="ＭＳ Ｐゴシック" pitchFamily="34" charset="-128"/>
              </a:rPr>
              <a:pPr algn="r" defTabSz="933450"/>
              <a:t>25</a:t>
            </a:fld>
            <a:endParaRPr lang="en-US" altLang="ko-KR">
              <a:ea typeface="ＭＳ Ｐゴシック" pitchFamily="34" charset="-128"/>
            </a:endParaRPr>
          </a:p>
        </p:txBody>
      </p:sp>
      <p:sp>
        <p:nvSpPr>
          <p:cNvPr id="81930" name="Rectangle 2"/>
          <p:cNvSpPr>
            <a:spLocks noGrp="1" noRot="1" noChangeAspect="1" noChangeArrowheads="1" noTextEdit="1"/>
          </p:cNvSpPr>
          <p:nvPr>
            <p:ph type="sldImg"/>
          </p:nvPr>
        </p:nvSpPr>
        <p:spPr>
          <a:xfrm>
            <a:off x="1154113" y="701675"/>
            <a:ext cx="4625975" cy="3468688"/>
          </a:xfrm>
          <a:ln cap="flat"/>
        </p:spPr>
      </p:sp>
      <p:sp>
        <p:nvSpPr>
          <p:cNvPr id="81931" name="Rectangle 3"/>
          <p:cNvSpPr>
            <a:spLocks noGrp="1" noChangeArrowheads="1"/>
          </p:cNvSpPr>
          <p:nvPr>
            <p:ph type="body" idx="1"/>
          </p:nvPr>
        </p:nvSpPr>
        <p:spPr>
          <a:noFill/>
          <a:ln/>
        </p:spPr>
        <p:txBody>
          <a:bodyPr lIns="95250" rIns="95250"/>
          <a:lstStyle/>
          <a:p>
            <a:endParaRPr lang="ko-KR" altLang="ko-KR" dirty="0" smtClean="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a:ea typeface="굴림" pitchFamily="34" charset="-127"/>
              </a:rPr>
              <a:t>doc.: IEEE 802.11-08/1021r0</a:t>
            </a:r>
          </a:p>
        </p:txBody>
      </p:sp>
      <p:sp>
        <p:nvSpPr>
          <p:cNvPr id="819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a:ea typeface="굴림" pitchFamily="34" charset="-127"/>
              </a:rPr>
              <a:t>July 2008</a:t>
            </a:r>
          </a:p>
        </p:txBody>
      </p:sp>
      <p:sp>
        <p:nvSpPr>
          <p:cNvPr id="819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a:ea typeface="굴림" pitchFamily="34" charset="-127"/>
              </a:rPr>
              <a:t>Peter Loc</a:t>
            </a:r>
          </a:p>
        </p:txBody>
      </p:sp>
      <p:sp>
        <p:nvSpPr>
          <p:cNvPr id="819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a:ea typeface="굴림" pitchFamily="34" charset="-127"/>
              </a:rPr>
              <a:t>Page </a:t>
            </a:r>
            <a:fld id="{37DADD0C-D8EA-405B-8CC5-2D18D024DA1D}" type="slidenum">
              <a:rPr lang="en-US" altLang="ko-KR">
                <a:ea typeface="굴림" pitchFamily="34" charset="-127"/>
              </a:rPr>
              <a:pPr algn="r" defTabSz="933450"/>
              <a:t>26</a:t>
            </a:fld>
            <a:endParaRPr lang="en-US" altLang="ko-KR">
              <a:ea typeface="굴림" pitchFamily="34" charset="-127"/>
            </a:endParaRPr>
          </a:p>
        </p:txBody>
      </p:sp>
      <p:sp>
        <p:nvSpPr>
          <p:cNvPr id="81926"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a:ea typeface="ＭＳ Ｐゴシック" pitchFamily="34" charset="-128"/>
              </a:rPr>
              <a:t>doc.: IEEE 802.11-08/1101r3</a:t>
            </a:r>
          </a:p>
        </p:txBody>
      </p:sp>
      <p:sp>
        <p:nvSpPr>
          <p:cNvPr id="81927"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a:ea typeface="ＭＳ Ｐゴシック" pitchFamily="34" charset="-128"/>
              </a:rPr>
              <a:t>September 2008</a:t>
            </a:r>
          </a:p>
        </p:txBody>
      </p:sp>
      <p:sp>
        <p:nvSpPr>
          <p:cNvPr id="81928"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a:ea typeface="ＭＳ Ｐゴシック" pitchFamily="34" charset="-128"/>
              </a:rPr>
              <a:t>John R. Barr, Motorola, Inc.</a:t>
            </a:r>
          </a:p>
        </p:txBody>
      </p:sp>
      <p:sp>
        <p:nvSpPr>
          <p:cNvPr id="81929"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a:ea typeface="ＭＳ Ｐゴシック" pitchFamily="34" charset="-128"/>
              </a:rPr>
              <a:t>Page </a:t>
            </a:r>
            <a:fld id="{0FD92D8B-DA16-468F-B903-88AC14D967BB}" type="slidenum">
              <a:rPr lang="en-US" altLang="ko-KR">
                <a:ea typeface="ＭＳ Ｐゴシック" pitchFamily="34" charset="-128"/>
              </a:rPr>
              <a:pPr algn="r" defTabSz="933450"/>
              <a:t>26</a:t>
            </a:fld>
            <a:endParaRPr lang="en-US" altLang="ko-KR">
              <a:ea typeface="ＭＳ Ｐゴシック" pitchFamily="34" charset="-128"/>
            </a:endParaRPr>
          </a:p>
        </p:txBody>
      </p:sp>
      <p:sp>
        <p:nvSpPr>
          <p:cNvPr id="81930" name="Rectangle 2"/>
          <p:cNvSpPr>
            <a:spLocks noGrp="1" noRot="1" noChangeAspect="1" noChangeArrowheads="1" noTextEdit="1"/>
          </p:cNvSpPr>
          <p:nvPr>
            <p:ph type="sldImg"/>
          </p:nvPr>
        </p:nvSpPr>
        <p:spPr>
          <a:xfrm>
            <a:off x="1154113" y="701675"/>
            <a:ext cx="4625975" cy="3468688"/>
          </a:xfrm>
          <a:ln cap="flat"/>
        </p:spPr>
      </p:sp>
      <p:sp>
        <p:nvSpPr>
          <p:cNvPr id="81931" name="Rectangle 3"/>
          <p:cNvSpPr>
            <a:spLocks noGrp="1" noChangeArrowheads="1"/>
          </p:cNvSpPr>
          <p:nvPr>
            <p:ph type="body" idx="1"/>
          </p:nvPr>
        </p:nvSpPr>
        <p:spPr>
          <a:noFill/>
          <a:ln/>
        </p:spPr>
        <p:txBody>
          <a:bodyPr lIns="95250" rIns="95250"/>
          <a:lstStyle/>
          <a:p>
            <a:endParaRPr lang="ko-KR" altLang="ko-KR" dirty="0"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3</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3</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4</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4</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5</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5</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6</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6</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7</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7</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8</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8</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ko-KR" dirty="0" smtClean="0">
                <a:ea typeface="굴림" pitchFamily="34" charset="-127"/>
              </a:rPr>
              <a:t>doc.: IEEE 802.11-08/1021r0</a:t>
            </a:r>
          </a:p>
        </p:txBody>
      </p:sp>
      <p:sp>
        <p:nvSpPr>
          <p:cNvPr id="34819" name="Rectangle 3"/>
          <p:cNvSpPr>
            <a:spLocks noGrp="1" noChangeArrowheads="1"/>
          </p:cNvSpPr>
          <p:nvPr>
            <p:ph type="dt" sz="quarter" idx="1"/>
          </p:nvPr>
        </p:nvSpPr>
        <p:spPr>
          <a:noFill/>
        </p:spPr>
        <p:txBody>
          <a:bodyPr/>
          <a:lstStyle/>
          <a:p>
            <a:r>
              <a:rPr lang="en-US" altLang="ko-KR" dirty="0" smtClean="0">
                <a:ea typeface="굴림" pitchFamily="34" charset="-127"/>
              </a:rPr>
              <a:t>July 2008</a:t>
            </a:r>
          </a:p>
        </p:txBody>
      </p:sp>
      <p:sp>
        <p:nvSpPr>
          <p:cNvPr id="34820" name="Rectangle 6"/>
          <p:cNvSpPr>
            <a:spLocks noGrp="1" noChangeArrowheads="1"/>
          </p:cNvSpPr>
          <p:nvPr>
            <p:ph type="ftr" sz="quarter" idx="4"/>
          </p:nvPr>
        </p:nvSpPr>
        <p:spPr>
          <a:noFill/>
        </p:spPr>
        <p:txBody>
          <a:bodyPr/>
          <a:lstStyle/>
          <a:p>
            <a:pPr lvl="4"/>
            <a:r>
              <a:rPr lang="en-US" altLang="ko-KR" dirty="0" smtClean="0">
                <a:ea typeface="굴림" pitchFamily="34" charset="-127"/>
              </a:rPr>
              <a:t>Peter Loc</a:t>
            </a:r>
          </a:p>
        </p:txBody>
      </p:sp>
      <p:sp>
        <p:nvSpPr>
          <p:cNvPr id="34821" name="Rectangle 7"/>
          <p:cNvSpPr>
            <a:spLocks noGrp="1" noChangeArrowheads="1"/>
          </p:cNvSpPr>
          <p:nvPr>
            <p:ph type="sldNum" sz="quarter" idx="5"/>
          </p:nvPr>
        </p:nvSpPr>
        <p:spPr>
          <a:noFill/>
        </p:spPr>
        <p:txBody>
          <a:bodyPr/>
          <a:lstStyle/>
          <a:p>
            <a:r>
              <a:rPr lang="en-US" altLang="ko-KR" dirty="0" smtClean="0">
                <a:ea typeface="굴림" pitchFamily="34" charset="-127"/>
              </a:rPr>
              <a:t>Page </a:t>
            </a:r>
            <a:fld id="{7BA2D049-57D4-4E25-BAA5-B5AC83149BF7}" type="slidenum">
              <a:rPr lang="en-US" altLang="ko-KR" smtClean="0">
                <a:ea typeface="굴림" pitchFamily="34" charset="-127"/>
              </a:rPr>
              <a:pPr/>
              <a:t>9</a:t>
            </a:fld>
            <a:endParaRPr lang="en-US" altLang="ko-KR" dirty="0" smtClean="0">
              <a:ea typeface="굴림" pitchFamily="34" charset="-127"/>
            </a:endParaRPr>
          </a:p>
        </p:txBody>
      </p:sp>
      <p:sp>
        <p:nvSpPr>
          <p:cNvPr id="34822" name="Rectangle 2"/>
          <p:cNvSpPr txBox="1">
            <a:spLocks noGrp="1" noChangeArrowheads="1"/>
          </p:cNvSpPr>
          <p:nvPr/>
        </p:nvSpPr>
        <p:spPr bwMode="auto">
          <a:xfrm>
            <a:off x="5640388" y="98425"/>
            <a:ext cx="641350" cy="212725"/>
          </a:xfrm>
          <a:prstGeom prst="rect">
            <a:avLst/>
          </a:prstGeom>
          <a:noFill/>
          <a:ln w="9525">
            <a:noFill/>
            <a:miter lim="800000"/>
            <a:headEnd/>
            <a:tailEnd/>
          </a:ln>
        </p:spPr>
        <p:txBody>
          <a:bodyPr wrap="none" lIns="0" tIns="0" rIns="0" bIns="0" anchor="b">
            <a:spAutoFit/>
          </a:bodyPr>
          <a:lstStyle/>
          <a:p>
            <a:pPr algn="r" defTabSz="933450"/>
            <a:r>
              <a:rPr lang="en-US" altLang="ko-KR" sz="1400" b="1" dirty="0">
                <a:ea typeface="ＭＳ Ｐゴシック" pitchFamily="34" charset="-128"/>
              </a:rPr>
              <a:t>doc.: IEEE 802.11-08/1101r3</a:t>
            </a:r>
          </a:p>
        </p:txBody>
      </p:sp>
      <p:sp>
        <p:nvSpPr>
          <p:cNvPr id="3482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altLang="ko-KR" sz="1400" b="1" dirty="0">
                <a:ea typeface="ＭＳ Ｐゴシック" pitchFamily="34" charset="-128"/>
              </a:rPr>
              <a:t>September 2008</a:t>
            </a:r>
          </a:p>
        </p:txBody>
      </p:sp>
      <p:sp>
        <p:nvSpPr>
          <p:cNvPr id="34824" name="Rectangle 6"/>
          <p:cNvSpPr txBox="1">
            <a:spLocks noGrp="1" noChangeArrowheads="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ltLang="ko-KR" dirty="0">
                <a:ea typeface="ＭＳ Ｐゴシック" pitchFamily="34" charset="-128"/>
              </a:rPr>
              <a:t>John R. Barr, Motorola, Inc.</a:t>
            </a:r>
          </a:p>
        </p:txBody>
      </p:sp>
      <p:sp>
        <p:nvSpPr>
          <p:cNvPr id="34825" name="Rectangle 7"/>
          <p:cNvSpPr txBox="1">
            <a:spLocks noGrp="1" noChangeArrowheads="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ltLang="ko-KR" dirty="0">
                <a:ea typeface="ＭＳ Ｐゴシック" pitchFamily="34" charset="-128"/>
              </a:rPr>
              <a:t>Page </a:t>
            </a:r>
            <a:fld id="{88A39CC0-09D7-4CFC-8936-4D49D9232FBB}" type="slidenum">
              <a:rPr lang="en-US" altLang="ko-KR">
                <a:ea typeface="ＭＳ Ｐゴシック" pitchFamily="34" charset="-128"/>
              </a:rPr>
              <a:pPr algn="r" defTabSz="933450"/>
              <a:t>9</a:t>
            </a:fld>
            <a:endParaRPr lang="en-US" altLang="ko-KR" dirty="0">
              <a:ea typeface="ＭＳ Ｐゴシック" pitchFamily="34" charset="-128"/>
            </a:endParaRPr>
          </a:p>
        </p:txBody>
      </p:sp>
      <p:sp>
        <p:nvSpPr>
          <p:cNvPr id="34826" name="Rectangle 2"/>
          <p:cNvSpPr>
            <a:spLocks noGrp="1" noRot="1" noChangeAspect="1" noChangeArrowheads="1" noTextEdit="1"/>
          </p:cNvSpPr>
          <p:nvPr>
            <p:ph type="sldImg"/>
          </p:nvPr>
        </p:nvSpPr>
        <p:spPr>
          <a:xfrm>
            <a:off x="1154113" y="701675"/>
            <a:ext cx="4625975" cy="3468688"/>
          </a:xfrm>
          <a:ln cap="flat"/>
        </p:spPr>
      </p:sp>
      <p:sp>
        <p:nvSpPr>
          <p:cNvPr id="34827" name="Rectangle 3"/>
          <p:cNvSpPr>
            <a:spLocks noGrp="1" noChangeArrowheads="1"/>
          </p:cNvSpPr>
          <p:nvPr>
            <p:ph type="body" idx="1"/>
          </p:nvPr>
        </p:nvSpPr>
        <p:spPr>
          <a:noFill/>
          <a:ln/>
        </p:spPr>
        <p:txBody>
          <a:bodyPr lIns="95250" rIns="95250"/>
          <a:lstStyle/>
          <a:p>
            <a:endParaRPr lang="ko-KR" altLang="ko-KR"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a:r>
              <a:rPr lang="en-US" altLang="ko-KR" sz="1800" b="1" dirty="0">
                <a:ea typeface="굴림" pitchFamily="34" charset="-127"/>
              </a:rPr>
              <a:t>doc.: IEEE </a:t>
            </a:r>
            <a:r>
              <a:rPr lang="en-US" altLang="ko-KR" sz="1800" b="1" dirty="0" smtClean="0">
                <a:ea typeface="굴림" pitchFamily="34" charset="-127"/>
              </a:rPr>
              <a:t>802.11-13/1438r0</a:t>
            </a:r>
            <a:endParaRPr lang="en-US" altLang="ko-KR" sz="1800" b="1" dirty="0">
              <a:ea typeface="굴림" pitchFamily="34" charset="-127"/>
            </a:endParaRPr>
          </a:p>
        </p:txBody>
      </p:sp>
      <p:sp>
        <p:nvSpPr>
          <p:cNvPr id="3"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4"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altLang="ko-KR" dirty="0">
                <a:ea typeface="굴림" charset="-127"/>
              </a:rPr>
              <a:t>Submission</a:t>
            </a:r>
          </a:p>
        </p:txBody>
      </p:sp>
      <p:sp>
        <p:nvSpPr>
          <p:cNvPr id="5"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6" name="날짜 개체 틀 1"/>
          <p:cNvSpPr>
            <a:spLocks noGrp="1"/>
          </p:cNvSpPr>
          <p:nvPr>
            <p:ph type="dt" sz="half" idx="10"/>
          </p:nvPr>
        </p:nvSpPr>
        <p:spPr>
          <a:xfrm>
            <a:off x="696913" y="332601"/>
            <a:ext cx="1541128" cy="276999"/>
          </a:xfrm>
        </p:spPr>
        <p:txBody>
          <a:bodyPr/>
          <a:lstStyle>
            <a:lvl1pPr>
              <a:defRPr/>
            </a:lvl1pPr>
          </a:lstStyle>
          <a:p>
            <a:pPr>
              <a:defRPr/>
            </a:pPr>
            <a:r>
              <a:rPr lang="en-US" altLang="ko-KR" dirty="0" smtClean="0"/>
              <a:t>November 2013</a:t>
            </a:r>
            <a:endParaRPr lang="en-US" altLang="ko-KR" dirty="0"/>
          </a:p>
        </p:txBody>
      </p:sp>
      <p:sp>
        <p:nvSpPr>
          <p:cNvPr id="8" name="슬라이드 번호 개체 틀 3"/>
          <p:cNvSpPr>
            <a:spLocks noGrp="1"/>
          </p:cNvSpPr>
          <p:nvPr>
            <p:ph type="sldNum" sz="quarter" idx="12"/>
          </p:nvPr>
        </p:nvSpPr>
        <p:spPr/>
        <p:txBody>
          <a:bodyPr/>
          <a:lstStyle>
            <a:lvl1pPr>
              <a:defRPr/>
            </a:lvl1pPr>
          </a:lstStyle>
          <a:p>
            <a:pPr>
              <a:defRPr/>
            </a:pPr>
            <a:r>
              <a:rPr lang="en-US" altLang="ko-KR"/>
              <a:t>Slide </a:t>
            </a:r>
            <a:fld id="{78CBCF7A-1E0D-49A7-8A4E-07EEBC7D2FAE}"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bwMode="auto">
          <a:xfrm>
            <a:off x="685800" y="6096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8439" name="Rectangle 3"/>
          <p:cNvSpPr>
            <a:spLocks noGrp="1" noChangeArrowheads="1"/>
          </p:cNvSpPr>
          <p:nvPr>
            <p:ph type="body" idx="1"/>
          </p:nvPr>
        </p:nvSpPr>
        <p:spPr bwMode="auto">
          <a:xfrm>
            <a:off x="762000" y="1752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1" name="날짜 개체 틀 1"/>
          <p:cNvSpPr>
            <a:spLocks noGrp="1"/>
          </p:cNvSpPr>
          <p:nvPr>
            <p:ph type="dt" sz="half" idx="2"/>
          </p:nvPr>
        </p:nvSpPr>
        <p:spPr bwMode="auto">
          <a:xfrm>
            <a:off x="696913" y="381000"/>
            <a:ext cx="1541128" cy="276999"/>
          </a:xfrm>
          <a:prstGeom prst="rect">
            <a:avLst/>
          </a:prstGeom>
          <a:ln>
            <a:miter lim="800000"/>
            <a:headEnd/>
            <a:tailEnd/>
          </a:ln>
        </p:spPr>
        <p:txBody>
          <a:bodyPr vert="horz" wrap="none" lIns="0" tIns="0" rIns="0" bIns="0" numCol="1" anchor="b" anchorCtr="0" compatLnSpc="1">
            <a:prstTxWarp prst="textNoShape">
              <a:avLst/>
            </a:prstTxWarp>
            <a:spAutoFit/>
          </a:bodyPr>
          <a:lstStyle>
            <a:lvl1pPr>
              <a:defRPr sz="1800" b="1">
                <a:ea typeface="굴림" charset="-127"/>
              </a:defRPr>
            </a:lvl1pPr>
          </a:lstStyle>
          <a:p>
            <a:pPr>
              <a:defRPr/>
            </a:pPr>
            <a:r>
              <a:rPr lang="en-US" altLang="ko-KR" dirty="0" smtClean="0"/>
              <a:t>November 2013</a:t>
            </a:r>
            <a:endParaRPr lang="en-US" altLang="ko-KR" dirty="0"/>
          </a:p>
        </p:txBody>
      </p:sp>
      <p:sp>
        <p:nvSpPr>
          <p:cNvPr id="13" name="슬라이드 번호 개체 틀 3"/>
          <p:cNvSpPr>
            <a:spLocks noGrp="1"/>
          </p:cNvSpPr>
          <p:nvPr>
            <p:ph type="sldNum" sz="quarter" idx="4"/>
          </p:nvPr>
        </p:nvSpPr>
        <p:spPr bwMode="auto">
          <a:xfrm>
            <a:off x="4344988" y="6475413"/>
            <a:ext cx="5302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ctr">
              <a:defRPr>
                <a:ea typeface="굴림" charset="-127"/>
              </a:defRPr>
            </a:lvl1pPr>
          </a:lstStyle>
          <a:p>
            <a:pPr>
              <a:defRPr/>
            </a:pPr>
            <a:r>
              <a:rPr lang="en-US" altLang="ko-KR"/>
              <a:t>Slide </a:t>
            </a:r>
            <a:fld id="{60050092-9108-44CD-920C-9A015721E60E}" type="slidenum">
              <a:rPr lang="en-US" altLang="ko-KR"/>
              <a:pPr>
                <a:defRPr/>
              </a:pPr>
              <a:t>‹#›</a:t>
            </a:fld>
            <a:endParaRPr lang="en-US" altLang="ko-KR"/>
          </a:p>
        </p:txBody>
      </p:sp>
      <p:sp>
        <p:nvSpPr>
          <p:cNvPr id="7" name="바닥글 개체 틀 2"/>
          <p:cNvSpPr txBox="1">
            <a:spLocks/>
          </p:cNvSpPr>
          <p:nvPr userDrawn="1"/>
        </p:nvSpPr>
        <p:spPr>
          <a:xfrm>
            <a:off x="6349677" y="6432330"/>
            <a:ext cx="2489524" cy="27327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Lin </a:t>
            </a:r>
            <a:r>
              <a:rPr kumimoji="0" lang="en-US" altLang="ko-KR" sz="1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Yingpei</a:t>
            </a:r>
            <a:r>
              <a:rPr kumimoji="0" lang="en-US" altLang="ko-K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en-US" altLang="ko-KR" sz="1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Huawei</a:t>
            </a:r>
            <a:r>
              <a:rPr kumimoji="0" lang="en-US" altLang="ko-K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Technologies)</a:t>
            </a:r>
            <a:endParaRPr kumimoji="0" lang="en-US" altLang="ko-KR"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716" r:id="rId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날짜 개체 틀 4"/>
          <p:cNvSpPr>
            <a:spLocks noGrp="1"/>
          </p:cNvSpPr>
          <p:nvPr>
            <p:ph type="dt" sz="quarter" idx="10"/>
          </p:nvPr>
        </p:nvSpPr>
        <p:spPr>
          <a:xfrm>
            <a:off x="696913" y="304800"/>
            <a:ext cx="1541128" cy="276999"/>
          </a:xfrm>
          <a:noFill/>
        </p:spPr>
        <p:txBody>
          <a:bodyPr/>
          <a:lstStyle/>
          <a:p>
            <a:r>
              <a:rPr lang="en-US" altLang="ko-KR" dirty="0" smtClean="0">
                <a:ea typeface="굴림" pitchFamily="34" charset="-127"/>
              </a:rPr>
              <a:t>November 2013</a:t>
            </a:r>
          </a:p>
        </p:txBody>
      </p:sp>
      <p:sp>
        <p:nvSpPr>
          <p:cNvPr id="1029" name="슬라이드 번호 개체 틀 6"/>
          <p:cNvSpPr>
            <a:spLocks noGrp="1"/>
          </p:cNvSpPr>
          <p:nvPr>
            <p:ph type="sldNum" sz="quarter" idx="12"/>
          </p:nvPr>
        </p:nvSpPr>
        <p:spPr>
          <a:noFill/>
        </p:spPr>
        <p:txBody>
          <a:bodyPr/>
          <a:lstStyle/>
          <a:p>
            <a:r>
              <a:rPr lang="en-US" altLang="ko-KR" dirty="0" smtClean="0">
                <a:ea typeface="굴림" pitchFamily="34" charset="-127"/>
              </a:rPr>
              <a:t>Slide </a:t>
            </a:r>
            <a:fld id="{4883C6A0-A99F-4D4B-BED4-FEEACDB547CE}" type="slidenum">
              <a:rPr lang="en-US" altLang="ko-KR" smtClean="0">
                <a:ea typeface="굴림" pitchFamily="34" charset="-127"/>
              </a:rPr>
              <a:pPr/>
              <a:t>1</a:t>
            </a:fld>
            <a:endParaRPr lang="en-US" altLang="ko-KR" dirty="0" smtClean="0">
              <a:ea typeface="굴림" pitchFamily="34" charset="-127"/>
            </a:endParaRPr>
          </a:p>
        </p:txBody>
      </p:sp>
      <p:sp>
        <p:nvSpPr>
          <p:cNvPr id="1030" name="Rectangle 2"/>
          <p:cNvSpPr>
            <a:spLocks noGrp="1" noChangeArrowheads="1"/>
          </p:cNvSpPr>
          <p:nvPr>
            <p:ph type="title" idx="4294967295"/>
          </p:nvPr>
        </p:nvSpPr>
        <p:spPr>
          <a:xfrm>
            <a:off x="685800" y="685800"/>
            <a:ext cx="7772400" cy="1066800"/>
          </a:xfrm>
          <a:noFill/>
        </p:spPr>
        <p:txBody>
          <a:bodyPr/>
          <a:lstStyle/>
          <a:p>
            <a:r>
              <a:rPr lang="en-US" altLang="zh-CN" dirty="0" smtClean="0">
                <a:latin typeface="Times New Roman" pitchFamily="18" charset="0"/>
                <a:ea typeface="굴림" pitchFamily="34" charset="-127"/>
              </a:rPr>
              <a:t>Traffic Observation and Study on Virtual Desktop Infrastructure </a:t>
            </a:r>
            <a:endParaRPr lang="en-US" altLang="ko-KR" dirty="0" smtClean="0">
              <a:latin typeface="Times New Roman" pitchFamily="18" charset="0"/>
              <a:ea typeface="굴림" pitchFamily="34" charset="-127"/>
            </a:endParaRPr>
          </a:p>
        </p:txBody>
      </p:sp>
      <p:sp>
        <p:nvSpPr>
          <p:cNvPr id="1031" name="Rectangle 3"/>
          <p:cNvSpPr>
            <a:spLocks noGrp="1" noChangeArrowheads="1"/>
          </p:cNvSpPr>
          <p:nvPr>
            <p:ph type="body" sz="half" idx="4294967295"/>
          </p:nvPr>
        </p:nvSpPr>
        <p:spPr>
          <a:xfrm>
            <a:off x="685800" y="1828800"/>
            <a:ext cx="7696200" cy="381000"/>
          </a:xfrm>
          <a:noFill/>
        </p:spPr>
        <p:txBody>
          <a:bodyPr/>
          <a:lstStyle/>
          <a:p>
            <a:pPr algn="ctr">
              <a:buFontTx/>
              <a:buNone/>
            </a:pPr>
            <a:r>
              <a:rPr lang="en-US" altLang="ko-KR" sz="1800" dirty="0" smtClean="0">
                <a:latin typeface="Times New Roman" pitchFamily="18" charset="0"/>
                <a:ea typeface="굴림" pitchFamily="34" charset="-127"/>
              </a:rPr>
              <a:t>Date:</a:t>
            </a:r>
            <a:r>
              <a:rPr lang="en-US" altLang="ko-KR" sz="1800" b="0" dirty="0" smtClean="0">
                <a:latin typeface="Times New Roman" pitchFamily="18" charset="0"/>
                <a:ea typeface="굴림" pitchFamily="34" charset="-127"/>
              </a:rPr>
              <a:t> </a:t>
            </a:r>
            <a:r>
              <a:rPr lang="en-US" altLang="ko-KR" sz="1800" b="0" dirty="0" smtClean="0">
                <a:latin typeface="Times New Roman" pitchFamily="18" charset="0"/>
                <a:ea typeface="굴림" pitchFamily="34" charset="-127"/>
              </a:rPr>
              <a:t>2013-11-1</a:t>
            </a:r>
            <a:r>
              <a:rPr lang="en-US" altLang="ko-KR" sz="1800" b="0" dirty="0">
                <a:latin typeface="Times New Roman" pitchFamily="18" charset="0"/>
                <a:ea typeface="굴림" pitchFamily="34" charset="-127"/>
              </a:rPr>
              <a:t>2</a:t>
            </a:r>
            <a:endParaRPr lang="en-US" altLang="ko-KR" sz="1800" b="0" dirty="0" smtClean="0">
              <a:latin typeface="Times New Roman" pitchFamily="18" charset="0"/>
              <a:ea typeface="굴림" pitchFamily="34" charset="-127"/>
            </a:endParaRPr>
          </a:p>
        </p:txBody>
      </p:sp>
      <p:sp>
        <p:nvSpPr>
          <p:cNvPr id="1032" name="Rectangle 4"/>
          <p:cNvSpPr>
            <a:spLocks noChangeArrowheads="1"/>
          </p:cNvSpPr>
          <p:nvPr/>
        </p:nvSpPr>
        <p:spPr bwMode="auto">
          <a:xfrm>
            <a:off x="609600" y="25146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altLang="ko-KR" sz="2000" b="1" dirty="0">
                <a:ea typeface="굴림" pitchFamily="34" charset="-127"/>
              </a:rPr>
              <a:t>Authors:</a:t>
            </a:r>
            <a:endParaRPr lang="en-US" altLang="ko-KR" sz="2000" dirty="0">
              <a:ea typeface="굴림" pitchFamily="34" charset="-127"/>
            </a:endParaRPr>
          </a:p>
        </p:txBody>
      </p:sp>
      <p:graphicFrame>
        <p:nvGraphicFramePr>
          <p:cNvPr id="1028" name="Object 11"/>
          <p:cNvGraphicFramePr>
            <a:graphicFrameLocks noChangeAspect="1"/>
          </p:cNvGraphicFramePr>
          <p:nvPr/>
        </p:nvGraphicFramePr>
        <p:xfrm>
          <a:off x="685800" y="3278187"/>
          <a:ext cx="7939087" cy="3043799"/>
        </p:xfrm>
        <a:graphic>
          <a:graphicData uri="http://schemas.openxmlformats.org/presentationml/2006/ole">
            <mc:AlternateContent xmlns:mc="http://schemas.openxmlformats.org/markup-compatibility/2006">
              <mc:Choice xmlns:v="urn:schemas-microsoft-com:vml" Requires="v">
                <p:oleObj spid="_x0000_s1036" name="Document" r:id="rId5" imgW="8602509" imgH="3303633" progId="Word.Document.8">
                  <p:embed/>
                </p:oleObj>
              </mc:Choice>
              <mc:Fallback>
                <p:oleObj name="Document" r:id="rId5" imgW="8602509" imgH="3303633" progId="Word.Documen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278187"/>
                        <a:ext cx="7939087" cy="3043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10</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CDF comparison for word service</a:t>
            </a:r>
          </a:p>
        </p:txBody>
      </p:sp>
      <p:pic>
        <p:nvPicPr>
          <p:cNvPr id="9" name="内容占位符 3" descr="word.bmp"/>
          <p:cNvPicPr>
            <a:picLocks noChangeAspect="1"/>
          </p:cNvPicPr>
          <p:nvPr/>
        </p:nvPicPr>
        <p:blipFill>
          <a:blip r:embed="rId3" cstate="print"/>
          <a:stretch>
            <a:fillRect/>
          </a:stretch>
        </p:blipFill>
        <p:spPr>
          <a:xfrm>
            <a:off x="0" y="1943100"/>
            <a:ext cx="5334000" cy="4000500"/>
          </a:xfrm>
          <a:prstGeom prst="rect">
            <a:avLst/>
          </a:prstGeom>
        </p:spPr>
      </p:pic>
      <p:graphicFrame>
        <p:nvGraphicFramePr>
          <p:cNvPr id="10" name="表格 9"/>
          <p:cNvGraphicFramePr>
            <a:graphicFrameLocks noGrp="1"/>
          </p:cNvGraphicFramePr>
          <p:nvPr/>
        </p:nvGraphicFramePr>
        <p:xfrm>
          <a:off x="5220072" y="2204864"/>
          <a:ext cx="3635896" cy="1112520"/>
        </p:xfrm>
        <a:graphic>
          <a:graphicData uri="http://schemas.openxmlformats.org/drawingml/2006/table">
            <a:tbl>
              <a:tblPr firstRow="1" bandRow="1">
                <a:tableStyleId>{5C22544A-7EE6-4342-B048-85BDC9FD1C3A}</a:tableStyleId>
              </a:tblPr>
              <a:tblGrid>
                <a:gridCol w="1817948"/>
                <a:gridCol w="1817948"/>
              </a:tblGrid>
              <a:tr h="370840">
                <a:tc>
                  <a:txBody>
                    <a:bodyPr/>
                    <a:lstStyle/>
                    <a:p>
                      <a:pPr algn="ctr"/>
                      <a:r>
                        <a:rPr lang="en-US" altLang="zh-CN" dirty="0" smtClean="0"/>
                        <a:t>Word service</a:t>
                      </a:r>
                      <a:endParaRPr lang="zh-CN" altLang="en-US" dirty="0"/>
                    </a:p>
                  </a:txBody>
                  <a:tcPr anchor="ctr"/>
                </a:tc>
                <a:tc>
                  <a:txBody>
                    <a:bodyPr/>
                    <a:lstStyle/>
                    <a:p>
                      <a:pPr algn="ctr"/>
                      <a:r>
                        <a:rPr lang="en-US" altLang="zh-CN" dirty="0" smtClean="0"/>
                        <a:t>Lambda</a:t>
                      </a:r>
                    </a:p>
                  </a:txBody>
                  <a:tcPr anchor="ctr"/>
                </a:tc>
              </a:tr>
              <a:tr h="370840">
                <a:tc>
                  <a:txBody>
                    <a:bodyPr/>
                    <a:lstStyle/>
                    <a:p>
                      <a:pPr algn="ctr"/>
                      <a:r>
                        <a:rPr lang="en-US" altLang="zh-CN" dirty="0" smtClean="0"/>
                        <a:t>Uplink</a:t>
                      </a:r>
                      <a:endParaRPr lang="zh-CN" altLang="en-US" dirty="0"/>
                    </a:p>
                  </a:txBody>
                  <a:tcPr anchor="ctr"/>
                </a:tc>
                <a:tc>
                  <a:txBody>
                    <a:bodyPr/>
                    <a:lstStyle/>
                    <a:p>
                      <a:pPr algn="ctr"/>
                      <a:r>
                        <a:rPr lang="en-US" altLang="zh-CN" dirty="0" smtClean="0"/>
                        <a:t>53.698</a:t>
                      </a:r>
                      <a:endParaRPr lang="zh-CN" altLang="en-US" dirty="0"/>
                    </a:p>
                  </a:txBody>
                  <a:tcPr anchor="ctr"/>
                </a:tc>
              </a:tr>
              <a:tr h="370840">
                <a:tc>
                  <a:txBody>
                    <a:bodyPr/>
                    <a:lstStyle/>
                    <a:p>
                      <a:pPr algn="ctr"/>
                      <a:r>
                        <a:rPr lang="en-US" altLang="zh-CN" dirty="0" smtClean="0"/>
                        <a:t>Downlink</a:t>
                      </a:r>
                      <a:endParaRPr lang="zh-CN" altLang="en-US" dirty="0"/>
                    </a:p>
                  </a:txBody>
                  <a:tcPr anchor="ctr"/>
                </a:tc>
                <a:tc>
                  <a:txBody>
                    <a:bodyPr/>
                    <a:lstStyle/>
                    <a:p>
                      <a:pPr algn="ctr"/>
                      <a:r>
                        <a:rPr lang="en-US" altLang="zh-CN" dirty="0" smtClean="0"/>
                        <a:t>80.079</a:t>
                      </a:r>
                      <a:endParaRPr lang="zh-CN" altLang="en-US" dirty="0"/>
                    </a:p>
                  </a:txBody>
                  <a:tcPr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11</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normAutofit fontScale="90000"/>
          </a:bodyPr>
          <a:lstStyle/>
          <a:p>
            <a:r>
              <a:rPr lang="en-US" altLang="ko-KR" dirty="0" smtClean="0">
                <a:latin typeface="Times New Roman" pitchFamily="18" charset="0"/>
                <a:ea typeface="굴림" pitchFamily="34" charset="-127"/>
              </a:rPr>
              <a:t>CDF comparison for network browsing service</a:t>
            </a:r>
          </a:p>
        </p:txBody>
      </p:sp>
      <p:pic>
        <p:nvPicPr>
          <p:cNvPr id="9" name="内容占位符 3" descr="network browsing.bmp"/>
          <p:cNvPicPr>
            <a:picLocks noChangeAspect="1"/>
          </p:cNvPicPr>
          <p:nvPr/>
        </p:nvPicPr>
        <p:blipFill>
          <a:blip r:embed="rId3" cstate="print"/>
          <a:stretch>
            <a:fillRect/>
          </a:stretch>
        </p:blipFill>
        <p:spPr>
          <a:xfrm>
            <a:off x="0" y="1943100"/>
            <a:ext cx="5334000" cy="4000500"/>
          </a:xfrm>
          <a:prstGeom prst="rect">
            <a:avLst/>
          </a:prstGeom>
        </p:spPr>
      </p:pic>
      <p:graphicFrame>
        <p:nvGraphicFramePr>
          <p:cNvPr id="10" name="表格 9"/>
          <p:cNvGraphicFramePr>
            <a:graphicFrameLocks noGrp="1"/>
          </p:cNvGraphicFramePr>
          <p:nvPr/>
        </p:nvGraphicFramePr>
        <p:xfrm>
          <a:off x="5220072" y="2204864"/>
          <a:ext cx="3635896" cy="1656080"/>
        </p:xfrm>
        <a:graphic>
          <a:graphicData uri="http://schemas.openxmlformats.org/drawingml/2006/table">
            <a:tbl>
              <a:tblPr firstRow="1" bandRow="1">
                <a:tableStyleId>{5C22544A-7EE6-4342-B048-85BDC9FD1C3A}</a:tableStyleId>
              </a:tblPr>
              <a:tblGrid>
                <a:gridCol w="1817948"/>
                <a:gridCol w="1817948"/>
              </a:tblGrid>
              <a:tr h="370840">
                <a:tc>
                  <a:txBody>
                    <a:bodyPr/>
                    <a:lstStyle/>
                    <a:p>
                      <a:pPr algn="ctr"/>
                      <a:r>
                        <a:rPr lang="en-US" altLang="zh-CN" dirty="0" smtClean="0"/>
                        <a:t>Network browsing service</a:t>
                      </a:r>
                      <a:endParaRPr lang="zh-CN" altLang="en-US" dirty="0"/>
                    </a:p>
                  </a:txBody>
                  <a:tcPr anchor="ctr"/>
                </a:tc>
                <a:tc>
                  <a:txBody>
                    <a:bodyPr/>
                    <a:lstStyle/>
                    <a:p>
                      <a:pPr algn="ctr"/>
                      <a:r>
                        <a:rPr lang="en-US" altLang="zh-CN" dirty="0" smtClean="0"/>
                        <a:t>Lambda</a:t>
                      </a:r>
                      <a:endParaRPr lang="zh-CN" altLang="en-US" dirty="0"/>
                    </a:p>
                  </a:txBody>
                  <a:tcPr anchor="ctr"/>
                </a:tc>
              </a:tr>
              <a:tr h="370840">
                <a:tc>
                  <a:txBody>
                    <a:bodyPr/>
                    <a:lstStyle/>
                    <a:p>
                      <a:pPr algn="ctr"/>
                      <a:r>
                        <a:rPr lang="en-US" altLang="zh-CN" dirty="0" smtClean="0"/>
                        <a:t>Uplink</a:t>
                      </a:r>
                      <a:endParaRPr lang="zh-CN" altLang="en-US" dirty="0"/>
                    </a:p>
                  </a:txBody>
                  <a:tcPr anchor="ctr"/>
                </a:tc>
                <a:tc>
                  <a:txBody>
                    <a:bodyPr/>
                    <a:lstStyle/>
                    <a:p>
                      <a:pPr algn="ctr"/>
                      <a:r>
                        <a:rPr lang="en-US" altLang="zh-CN" dirty="0" smtClean="0"/>
                        <a:t>24.744</a:t>
                      </a:r>
                      <a:endParaRPr lang="zh-CN" altLang="en-US" dirty="0"/>
                    </a:p>
                  </a:txBody>
                  <a:tcPr anchor="ctr"/>
                </a:tc>
              </a:tr>
              <a:tr h="370840">
                <a:tc>
                  <a:txBody>
                    <a:bodyPr/>
                    <a:lstStyle/>
                    <a:p>
                      <a:pPr algn="ctr"/>
                      <a:r>
                        <a:rPr lang="en-US" altLang="zh-CN" dirty="0" smtClean="0"/>
                        <a:t>Downlink</a:t>
                      </a:r>
                      <a:endParaRPr lang="zh-CN" altLang="en-US" dirty="0"/>
                    </a:p>
                  </a:txBody>
                  <a:tcPr anchor="ctr"/>
                </a:tc>
                <a:tc>
                  <a:txBody>
                    <a:bodyPr/>
                    <a:lstStyle/>
                    <a:p>
                      <a:pPr algn="ctr"/>
                      <a:r>
                        <a:rPr lang="en-US" altLang="zh-CN" dirty="0" smtClean="0"/>
                        <a:t>25.312</a:t>
                      </a:r>
                      <a:endParaRPr lang="zh-CN" altLang="en-US" dirty="0"/>
                    </a:p>
                  </a:txBody>
                  <a:tcPr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12</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normAutofit fontScale="90000"/>
          </a:bodyPr>
          <a:lstStyle/>
          <a:p>
            <a:r>
              <a:rPr lang="en-US" altLang="ko-KR" dirty="0" smtClean="0">
                <a:latin typeface="Times New Roman" pitchFamily="18" charset="0"/>
                <a:ea typeface="굴림" pitchFamily="34" charset="-127"/>
              </a:rPr>
              <a:t>CDF comparison for desktop operation service</a:t>
            </a:r>
          </a:p>
        </p:txBody>
      </p:sp>
      <p:graphicFrame>
        <p:nvGraphicFramePr>
          <p:cNvPr id="13" name="表格 12"/>
          <p:cNvGraphicFramePr>
            <a:graphicFrameLocks noGrp="1"/>
          </p:cNvGraphicFramePr>
          <p:nvPr/>
        </p:nvGraphicFramePr>
        <p:xfrm>
          <a:off x="5220072" y="2286000"/>
          <a:ext cx="3635896" cy="1656080"/>
        </p:xfrm>
        <a:graphic>
          <a:graphicData uri="http://schemas.openxmlformats.org/drawingml/2006/table">
            <a:tbl>
              <a:tblPr firstRow="1" bandRow="1">
                <a:tableStyleId>{5C22544A-7EE6-4342-B048-85BDC9FD1C3A}</a:tableStyleId>
              </a:tblPr>
              <a:tblGrid>
                <a:gridCol w="1817948"/>
                <a:gridCol w="1817948"/>
              </a:tblGrid>
              <a:tr h="370840">
                <a:tc>
                  <a:txBody>
                    <a:bodyPr/>
                    <a:lstStyle/>
                    <a:p>
                      <a:pPr algn="ctr"/>
                      <a:r>
                        <a:rPr lang="en-US" altLang="zh-CN" dirty="0" smtClean="0"/>
                        <a:t>Network browsing service</a:t>
                      </a:r>
                      <a:endParaRPr lang="zh-CN" altLang="en-US" dirty="0"/>
                    </a:p>
                  </a:txBody>
                  <a:tcPr anchor="ctr"/>
                </a:tc>
                <a:tc>
                  <a:txBody>
                    <a:bodyPr/>
                    <a:lstStyle/>
                    <a:p>
                      <a:pPr algn="ctr"/>
                      <a:r>
                        <a:rPr lang="en-US" altLang="zh-CN" dirty="0" smtClean="0"/>
                        <a:t>Lambda</a:t>
                      </a:r>
                      <a:endParaRPr lang="zh-CN" altLang="en-US" dirty="0"/>
                    </a:p>
                  </a:txBody>
                  <a:tcPr anchor="ctr"/>
                </a:tc>
              </a:tr>
              <a:tr h="370840">
                <a:tc>
                  <a:txBody>
                    <a:bodyPr/>
                    <a:lstStyle/>
                    <a:p>
                      <a:pPr algn="ctr"/>
                      <a:r>
                        <a:rPr lang="en-US" altLang="zh-CN" dirty="0" smtClean="0"/>
                        <a:t>Uplink</a:t>
                      </a:r>
                      <a:endParaRPr lang="zh-CN" altLang="en-US" dirty="0"/>
                    </a:p>
                  </a:txBody>
                  <a:tcPr anchor="ctr"/>
                </a:tc>
                <a:tc>
                  <a:txBody>
                    <a:bodyPr/>
                    <a:lstStyle/>
                    <a:p>
                      <a:pPr algn="ctr"/>
                      <a:r>
                        <a:rPr lang="en-US" altLang="zh-CN" dirty="0" smtClean="0"/>
                        <a:t>90.872</a:t>
                      </a:r>
                      <a:endParaRPr lang="zh-CN" altLang="en-US" dirty="0"/>
                    </a:p>
                  </a:txBody>
                  <a:tcPr anchor="ctr"/>
                </a:tc>
              </a:tr>
              <a:tr h="370840">
                <a:tc>
                  <a:txBody>
                    <a:bodyPr/>
                    <a:lstStyle/>
                    <a:p>
                      <a:pPr algn="ctr"/>
                      <a:r>
                        <a:rPr lang="en-US" altLang="zh-CN" dirty="0" smtClean="0"/>
                        <a:t>Downlink</a:t>
                      </a:r>
                      <a:endParaRPr lang="zh-CN" altLang="en-US" dirty="0"/>
                    </a:p>
                  </a:txBody>
                  <a:tcPr anchor="ctr"/>
                </a:tc>
                <a:tc>
                  <a:txBody>
                    <a:bodyPr/>
                    <a:lstStyle/>
                    <a:p>
                      <a:pPr algn="ctr"/>
                      <a:r>
                        <a:rPr lang="en-US" altLang="zh-CN" dirty="0" smtClean="0"/>
                        <a:t>107.57</a:t>
                      </a:r>
                      <a:endParaRPr lang="zh-CN" altLang="en-US" dirty="0"/>
                    </a:p>
                  </a:txBody>
                  <a:tcPr anchor="ctr"/>
                </a:tc>
              </a:tr>
            </a:tbl>
          </a:graphicData>
        </a:graphic>
      </p:graphicFrame>
      <p:pic>
        <p:nvPicPr>
          <p:cNvPr id="14" name="内容占位符 9" descr="desktop operation arrival.bmp"/>
          <p:cNvPicPr>
            <a:picLocks noChangeAspect="1"/>
          </p:cNvPicPr>
          <p:nvPr/>
        </p:nvPicPr>
        <p:blipFill>
          <a:blip r:embed="rId3" cstate="print"/>
          <a:stretch>
            <a:fillRect/>
          </a:stretch>
        </p:blipFill>
        <p:spPr>
          <a:xfrm>
            <a:off x="106288" y="1971675"/>
            <a:ext cx="5257800" cy="38957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13</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Packet length sampling</a:t>
            </a:r>
          </a:p>
        </p:txBody>
      </p:sp>
      <p:sp>
        <p:nvSpPr>
          <p:cNvPr id="6" name="TextBox 5"/>
          <p:cNvSpPr txBox="1"/>
          <p:nvPr/>
        </p:nvSpPr>
        <p:spPr>
          <a:xfrm>
            <a:off x="685800" y="1676400"/>
            <a:ext cx="7772400" cy="2779222"/>
          </a:xfrm>
          <a:prstGeom prst="rect">
            <a:avLst/>
          </a:prstGeom>
          <a:noFill/>
        </p:spPr>
        <p:txBody>
          <a:bodyPr wrap="square" rtlCol="0">
            <a:spAutoFit/>
          </a:bodyPr>
          <a:lstStyle/>
          <a:p>
            <a:pPr algn="just">
              <a:lnSpc>
                <a:spcPct val="114000"/>
              </a:lnSpc>
              <a:spcBef>
                <a:spcPts val="1200"/>
              </a:spcBef>
              <a:buFont typeface="Wingdings" pitchFamily="2" charset="2"/>
              <a:buChar char="ü"/>
            </a:pPr>
            <a:r>
              <a:rPr lang="en-US" altLang="zh-CN" sz="2000" b="1" dirty="0" smtClean="0"/>
              <a:t>Packet samples are divided into different groupings according to packet length. </a:t>
            </a:r>
          </a:p>
          <a:p>
            <a:pPr lvl="1" algn="just">
              <a:lnSpc>
                <a:spcPct val="114000"/>
              </a:lnSpc>
              <a:spcBef>
                <a:spcPts val="600"/>
              </a:spcBef>
              <a:buSzPct val="50000"/>
              <a:buFont typeface="Wingdings" pitchFamily="2" charset="2"/>
              <a:buChar char="p"/>
            </a:pPr>
            <a:r>
              <a:rPr lang="en-US" altLang="zh-CN" sz="2000" dirty="0" smtClean="0"/>
              <a:t>Sample in both UL and DL </a:t>
            </a:r>
          </a:p>
          <a:p>
            <a:pPr lvl="1" algn="just">
              <a:lnSpc>
                <a:spcPct val="114000"/>
              </a:lnSpc>
              <a:spcBef>
                <a:spcPts val="600"/>
              </a:spcBef>
              <a:buSzPct val="50000"/>
              <a:buFont typeface="Wingdings" pitchFamily="2" charset="2"/>
              <a:buChar char="p"/>
            </a:pPr>
            <a:r>
              <a:rPr lang="en-US" altLang="zh-CN" sz="2000" dirty="0" smtClean="0"/>
              <a:t>Take statistics on probability of the packet samples falling into different packet length ranges.</a:t>
            </a:r>
          </a:p>
          <a:p>
            <a:pPr lvl="1" algn="just">
              <a:lnSpc>
                <a:spcPct val="114000"/>
              </a:lnSpc>
              <a:spcBef>
                <a:spcPts val="600"/>
              </a:spcBef>
              <a:buSzPct val="50000"/>
              <a:buFont typeface="Wingdings" pitchFamily="2" charset="2"/>
              <a:buChar char="p"/>
            </a:pPr>
            <a:r>
              <a:rPr lang="en-US" altLang="zh-CN" sz="2000" dirty="0" smtClean="0"/>
              <a:t> Take statistics on average packet length of the packet samples in each packet length range.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14</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Uplink packet length distribution</a:t>
            </a:r>
          </a:p>
        </p:txBody>
      </p:sp>
      <p:sp>
        <p:nvSpPr>
          <p:cNvPr id="6" name="TextBox 5"/>
          <p:cNvSpPr txBox="1"/>
          <p:nvPr/>
        </p:nvSpPr>
        <p:spPr>
          <a:xfrm>
            <a:off x="685800" y="1752600"/>
            <a:ext cx="7772400" cy="2428357"/>
          </a:xfrm>
          <a:prstGeom prst="rect">
            <a:avLst/>
          </a:prstGeom>
          <a:noFill/>
        </p:spPr>
        <p:txBody>
          <a:bodyPr wrap="square" rtlCol="0">
            <a:spAutoFit/>
          </a:bodyPr>
          <a:lstStyle/>
          <a:p>
            <a:pPr algn="just">
              <a:lnSpc>
                <a:spcPct val="114000"/>
              </a:lnSpc>
              <a:spcBef>
                <a:spcPts val="1800"/>
              </a:spcBef>
            </a:pPr>
            <a:r>
              <a:rPr lang="en-US" altLang="zh-CN" sz="2000" b="1" dirty="0" smtClean="0"/>
              <a:t>All of the sampled uplink packets are small packets, less than 80 bytes.</a:t>
            </a:r>
          </a:p>
          <a:p>
            <a:pPr algn="just">
              <a:lnSpc>
                <a:spcPct val="114000"/>
              </a:lnSpc>
              <a:spcBef>
                <a:spcPts val="1800"/>
              </a:spcBef>
            </a:pPr>
            <a:r>
              <a:rPr lang="en-US" altLang="zh-CN" sz="2000" b="1" dirty="0" smtClean="0"/>
              <a:t>Since all sampled packets are small packets with a fairly consistent mean and small standard deviation, it is reasonable to use a normal distribution with mean packet length of the packet samples as the packet length in the model.</a:t>
            </a:r>
          </a:p>
        </p:txBody>
      </p:sp>
      <p:graphicFrame>
        <p:nvGraphicFramePr>
          <p:cNvPr id="7" name="表格 6"/>
          <p:cNvGraphicFramePr>
            <a:graphicFrameLocks noGrp="1"/>
          </p:cNvGraphicFramePr>
          <p:nvPr/>
        </p:nvGraphicFramePr>
        <p:xfrm>
          <a:off x="611560" y="4149080"/>
          <a:ext cx="8064895" cy="1920240"/>
        </p:xfrm>
        <a:graphic>
          <a:graphicData uri="http://schemas.openxmlformats.org/drawingml/2006/table">
            <a:tbl>
              <a:tblPr firstRow="1" bandRow="1">
                <a:tableStyleId>{5C22544A-7EE6-4342-B048-85BDC9FD1C3A}</a:tableStyleId>
              </a:tblPr>
              <a:tblGrid>
                <a:gridCol w="1612979"/>
                <a:gridCol w="1612979"/>
                <a:gridCol w="1612979"/>
                <a:gridCol w="1612979"/>
                <a:gridCol w="1612979"/>
              </a:tblGrid>
              <a:tr h="370840">
                <a:tc>
                  <a:txBody>
                    <a:bodyPr/>
                    <a:lstStyle/>
                    <a:p>
                      <a:pPr algn="ctr"/>
                      <a:r>
                        <a:rPr lang="en-US" altLang="zh-CN" dirty="0" smtClean="0"/>
                        <a:t>Service</a:t>
                      </a:r>
                      <a:r>
                        <a:rPr lang="en-US" altLang="zh-CN" baseline="0" dirty="0" smtClean="0"/>
                        <a:t> type</a:t>
                      </a:r>
                      <a:endParaRPr lang="zh-CN" altLang="en-US" dirty="0"/>
                    </a:p>
                  </a:txBody>
                  <a:tcPr anchor="ctr"/>
                </a:tc>
                <a:tc>
                  <a:txBody>
                    <a:bodyPr/>
                    <a:lstStyle/>
                    <a:p>
                      <a:pPr algn="ctr"/>
                      <a:r>
                        <a:rPr lang="en-US" altLang="zh-CN" dirty="0" err="1" smtClean="0"/>
                        <a:t>ppt</a:t>
                      </a:r>
                      <a:endParaRPr lang="zh-CN" altLang="en-US" dirty="0"/>
                    </a:p>
                  </a:txBody>
                  <a:tcPr anchor="ctr"/>
                </a:tc>
                <a:tc>
                  <a:txBody>
                    <a:bodyPr/>
                    <a:lstStyle/>
                    <a:p>
                      <a:pPr algn="ctr"/>
                      <a:r>
                        <a:rPr lang="en-US" altLang="zh-CN" dirty="0" smtClean="0"/>
                        <a:t>word</a:t>
                      </a:r>
                      <a:endParaRPr lang="zh-CN" altLang="en-US" dirty="0"/>
                    </a:p>
                  </a:txBody>
                  <a:tcPr anchor="ctr"/>
                </a:tc>
                <a:tc>
                  <a:txBody>
                    <a:bodyPr/>
                    <a:lstStyle/>
                    <a:p>
                      <a:pPr algn="ctr"/>
                      <a:r>
                        <a:rPr lang="en-US" altLang="zh-CN" dirty="0" smtClean="0"/>
                        <a:t>network</a:t>
                      </a:r>
                      <a:r>
                        <a:rPr lang="en-US" altLang="zh-CN" baseline="0" dirty="0" smtClean="0"/>
                        <a:t> browsing</a:t>
                      </a:r>
                      <a:endParaRPr lang="zh-CN" altLang="en-US" dirty="0"/>
                    </a:p>
                  </a:txBody>
                  <a:tcPr anchor="ctr"/>
                </a:tc>
                <a:tc>
                  <a:txBody>
                    <a:bodyPr/>
                    <a:lstStyle/>
                    <a:p>
                      <a:pPr marL="0" algn="ctr" defTabSz="914400" rtl="0" eaLnBrk="1" latinLnBrk="0" hangingPunct="1"/>
                      <a:r>
                        <a:rPr lang="en-US" altLang="zh-CN" sz="1800" b="1" kern="1200" dirty="0" smtClean="0">
                          <a:solidFill>
                            <a:schemeClr val="lt1"/>
                          </a:solidFill>
                          <a:latin typeface="+mn-lt"/>
                          <a:ea typeface="+mn-ea"/>
                          <a:cs typeface="+mn-cs"/>
                        </a:rPr>
                        <a:t>desktop operation</a:t>
                      </a:r>
                      <a:endParaRPr lang="zh-CN" altLang="en-US" sz="1800" b="1" kern="1200" dirty="0">
                        <a:solidFill>
                          <a:schemeClr val="lt1"/>
                        </a:solidFill>
                        <a:latin typeface="+mn-lt"/>
                        <a:ea typeface="+mn-ea"/>
                        <a:cs typeface="+mn-cs"/>
                      </a:endParaRPr>
                    </a:p>
                  </a:txBody>
                  <a:tcPr anchor="ctr"/>
                </a:tc>
              </a:tr>
              <a:tr h="370840">
                <a:tc>
                  <a:txBody>
                    <a:bodyPr/>
                    <a:lstStyle/>
                    <a:p>
                      <a:pPr algn="ctr"/>
                      <a:r>
                        <a:rPr lang="en-US" altLang="zh-CN" dirty="0" smtClean="0"/>
                        <a:t>mean packet</a:t>
                      </a:r>
                      <a:r>
                        <a:rPr lang="en-US" altLang="zh-CN" baseline="0" dirty="0" smtClean="0"/>
                        <a:t> length (Byte)</a:t>
                      </a:r>
                      <a:endParaRPr lang="zh-CN" altLang="en-US" dirty="0"/>
                    </a:p>
                  </a:txBody>
                  <a:tcPr anchor="ctr"/>
                </a:tc>
                <a:tc>
                  <a:txBody>
                    <a:bodyPr/>
                    <a:lstStyle/>
                    <a:p>
                      <a:pPr algn="ctr"/>
                      <a:r>
                        <a:rPr lang="en-US" altLang="zh-CN" dirty="0" smtClean="0"/>
                        <a:t>65.883</a:t>
                      </a:r>
                      <a:endParaRPr lang="zh-CN" altLang="en-US" dirty="0"/>
                    </a:p>
                  </a:txBody>
                  <a:tcPr anchor="ctr"/>
                </a:tc>
                <a:tc>
                  <a:txBody>
                    <a:bodyPr/>
                    <a:lstStyle/>
                    <a:p>
                      <a:pPr algn="ctr"/>
                      <a:r>
                        <a:rPr lang="en-US" altLang="zh-CN" dirty="0" smtClean="0"/>
                        <a:t>63.994</a:t>
                      </a:r>
                      <a:endParaRPr lang="zh-CN" altLang="en-US" dirty="0"/>
                    </a:p>
                  </a:txBody>
                  <a:tcPr anchor="ctr"/>
                </a:tc>
                <a:tc>
                  <a:txBody>
                    <a:bodyPr/>
                    <a:lstStyle/>
                    <a:p>
                      <a:pPr algn="ctr"/>
                      <a:r>
                        <a:rPr lang="en-US" altLang="zh-CN" dirty="0" smtClean="0"/>
                        <a:t>63.943</a:t>
                      </a:r>
                      <a:endParaRPr lang="zh-CN" altLang="en-US" dirty="0"/>
                    </a:p>
                  </a:txBody>
                  <a:tcPr anchor="ctr"/>
                </a:tc>
                <a:tc>
                  <a:txBody>
                    <a:bodyPr/>
                    <a:lstStyle/>
                    <a:p>
                      <a:pPr algn="ctr"/>
                      <a:r>
                        <a:rPr lang="en-US" altLang="zh-CN" dirty="0" smtClean="0"/>
                        <a:t>62.843</a:t>
                      </a:r>
                      <a:endParaRPr lang="zh-CN" altLang="en-US" dirty="0"/>
                    </a:p>
                  </a:txBody>
                  <a:tcPr anchor="ctr"/>
                </a:tc>
              </a:tr>
              <a:tr h="370840">
                <a:tc>
                  <a:txBody>
                    <a:bodyPr/>
                    <a:lstStyle/>
                    <a:p>
                      <a:pPr algn="ctr"/>
                      <a:r>
                        <a:rPr lang="en-US" altLang="zh-CN" dirty="0" smtClean="0"/>
                        <a:t>Standard</a:t>
                      </a:r>
                      <a:r>
                        <a:rPr lang="en-US" altLang="zh-CN" baseline="0" dirty="0" smtClean="0"/>
                        <a:t> deviation</a:t>
                      </a:r>
                      <a:endParaRPr lang="zh-CN" altLang="en-US" dirty="0"/>
                    </a:p>
                  </a:txBody>
                  <a:tcPr anchor="ctr"/>
                </a:tc>
                <a:tc>
                  <a:txBody>
                    <a:bodyPr/>
                    <a:lstStyle/>
                    <a:p>
                      <a:pPr algn="ctr"/>
                      <a:r>
                        <a:rPr lang="en-US" altLang="zh-CN" dirty="0" smtClean="0"/>
                        <a:t>4.9353</a:t>
                      </a:r>
                      <a:endParaRPr lang="zh-CN" altLang="en-US" dirty="0"/>
                    </a:p>
                  </a:txBody>
                  <a:tcPr anchor="ctr"/>
                </a:tc>
                <a:tc>
                  <a:txBody>
                    <a:bodyPr/>
                    <a:lstStyle/>
                    <a:p>
                      <a:pPr algn="ctr"/>
                      <a:r>
                        <a:rPr lang="en-US" altLang="zh-CN" dirty="0" smtClean="0"/>
                        <a:t>4.7817</a:t>
                      </a:r>
                      <a:endParaRPr lang="zh-CN" altLang="en-US" dirty="0"/>
                    </a:p>
                  </a:txBody>
                  <a:tcPr anchor="ctr"/>
                </a:tc>
                <a:tc>
                  <a:txBody>
                    <a:bodyPr/>
                    <a:lstStyle/>
                    <a:p>
                      <a:pPr algn="ctr"/>
                      <a:r>
                        <a:rPr lang="en-US" altLang="zh-CN" dirty="0" smtClean="0"/>
                        <a:t>5.1703</a:t>
                      </a:r>
                      <a:endParaRPr lang="zh-CN" altLang="en-US" dirty="0"/>
                    </a:p>
                  </a:txBody>
                  <a:tcPr anchor="ctr"/>
                </a:tc>
                <a:tc>
                  <a:txBody>
                    <a:bodyPr/>
                    <a:lstStyle/>
                    <a:p>
                      <a:pPr algn="ctr"/>
                      <a:r>
                        <a:rPr lang="en-US" altLang="zh-CN" dirty="0" smtClean="0"/>
                        <a:t>4.7846</a:t>
                      </a:r>
                      <a:endParaRPr lang="zh-CN" altLang="en-US" dirty="0"/>
                    </a:p>
                  </a:txBody>
                  <a:tcPr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15</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Sample Downlink packet length distribution for </a:t>
            </a:r>
            <a:r>
              <a:rPr lang="en-US" altLang="ko-KR" dirty="0" err="1" smtClean="0">
                <a:latin typeface="Times New Roman" pitchFamily="18" charset="0"/>
                <a:ea typeface="굴림" pitchFamily="34" charset="-127"/>
              </a:rPr>
              <a:t>ppt</a:t>
            </a:r>
            <a:r>
              <a:rPr lang="en-US" altLang="ko-KR" dirty="0" smtClean="0">
                <a:latin typeface="Times New Roman" pitchFamily="18" charset="0"/>
                <a:ea typeface="굴림" pitchFamily="34" charset="-127"/>
              </a:rPr>
              <a:t> service</a:t>
            </a:r>
          </a:p>
        </p:txBody>
      </p:sp>
      <p:pic>
        <p:nvPicPr>
          <p:cNvPr id="7" name="内容占位符 3" descr="ppt length distribution.bmp"/>
          <p:cNvPicPr>
            <a:picLocks noChangeAspect="1"/>
          </p:cNvPicPr>
          <p:nvPr/>
        </p:nvPicPr>
        <p:blipFill>
          <a:blip r:embed="rId3" cstate="print"/>
          <a:stretch>
            <a:fillRect/>
          </a:stretch>
        </p:blipFill>
        <p:spPr>
          <a:xfrm>
            <a:off x="0" y="2009775"/>
            <a:ext cx="5334000" cy="3933825"/>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2413078864"/>
              </p:ext>
            </p:extLst>
          </p:nvPr>
        </p:nvGraphicFramePr>
        <p:xfrm>
          <a:off x="4953000" y="2297807"/>
          <a:ext cx="4114800" cy="3168351"/>
        </p:xfrm>
        <a:graphic>
          <a:graphicData uri="http://schemas.openxmlformats.org/drawingml/2006/table">
            <a:tbl>
              <a:tblPr firstRow="1" bandRow="1">
                <a:tableStyleId>{5C22544A-7EE6-4342-B048-85BDC9FD1C3A}</a:tableStyleId>
              </a:tblPr>
              <a:tblGrid>
                <a:gridCol w="1143000"/>
                <a:gridCol w="1072662"/>
                <a:gridCol w="870438"/>
                <a:gridCol w="1028700"/>
              </a:tblGrid>
              <a:tr h="707823">
                <a:tc>
                  <a:txBody>
                    <a:bodyPr/>
                    <a:lstStyle/>
                    <a:p>
                      <a:r>
                        <a:rPr lang="en-US" altLang="zh-CN" sz="1200" dirty="0" smtClean="0">
                          <a:latin typeface="Arial" pitchFamily="34" charset="0"/>
                          <a:cs typeface="Arial" pitchFamily="34" charset="0"/>
                        </a:rPr>
                        <a:t>Packet length range</a:t>
                      </a:r>
                    </a:p>
                    <a:p>
                      <a:r>
                        <a:rPr lang="en-US" altLang="zh-CN" sz="1200" dirty="0" smtClean="0">
                          <a:latin typeface="Arial" pitchFamily="34" charset="0"/>
                          <a:cs typeface="Arial" pitchFamily="34" charset="0"/>
                        </a:rPr>
                        <a:t>(Byte)</a:t>
                      </a:r>
                      <a:endParaRPr lang="zh-CN" altLang="en-US" sz="1200" dirty="0">
                        <a:latin typeface="Arial" pitchFamily="34" charset="0"/>
                        <a:cs typeface="Arial" pitchFamily="34" charset="0"/>
                      </a:endParaRPr>
                    </a:p>
                  </a:txBody>
                  <a:tcPr anchor="ctr"/>
                </a:tc>
                <a:tc>
                  <a:txBody>
                    <a:bodyPr/>
                    <a:lstStyle/>
                    <a:p>
                      <a:r>
                        <a:rPr lang="en-US" altLang="zh-CN" sz="1200" dirty="0" smtClean="0">
                          <a:latin typeface="Arial" pitchFamily="34" charset="0"/>
                          <a:cs typeface="Arial" pitchFamily="34" charset="0"/>
                        </a:rPr>
                        <a:t>Probability</a:t>
                      </a:r>
                      <a:endParaRPr lang="zh-CN" altLang="en-US" sz="1200" dirty="0">
                        <a:latin typeface="Arial" pitchFamily="34" charset="0"/>
                        <a:cs typeface="Arial" pitchFamily="34" charset="0"/>
                      </a:endParaRPr>
                    </a:p>
                  </a:txBody>
                  <a:tcPr anchor="ctr"/>
                </a:tc>
                <a:tc>
                  <a:txBody>
                    <a:bodyPr/>
                    <a:lstStyle/>
                    <a:p>
                      <a:r>
                        <a:rPr lang="en-US" altLang="zh-CN" sz="1200" dirty="0" smtClean="0">
                          <a:latin typeface="Arial" pitchFamily="34" charset="0"/>
                          <a:cs typeface="Arial" pitchFamily="34" charset="0"/>
                        </a:rPr>
                        <a:t>Mean</a:t>
                      </a:r>
                    </a:p>
                    <a:p>
                      <a:r>
                        <a:rPr lang="en-US" altLang="zh-CN" sz="1200" dirty="0" smtClean="0">
                          <a:latin typeface="Arial" pitchFamily="34" charset="0"/>
                          <a:cs typeface="Arial" pitchFamily="34" charset="0"/>
                        </a:rPr>
                        <a:t>length (Byte)</a:t>
                      </a:r>
                      <a:endParaRPr lang="zh-CN" altLang="en-US" sz="1200" dirty="0">
                        <a:latin typeface="Arial" pitchFamily="34" charset="0"/>
                        <a:cs typeface="Arial" pitchFamily="34" charset="0"/>
                      </a:endParaRPr>
                    </a:p>
                  </a:txBody>
                  <a:tcPr anchor="ctr"/>
                </a:tc>
                <a:tc>
                  <a:txBody>
                    <a:bodyPr/>
                    <a:lstStyle/>
                    <a:p>
                      <a:r>
                        <a:rPr lang="en-US" altLang="zh-CN" sz="1200" dirty="0" smtClean="0">
                          <a:latin typeface="Arial" pitchFamily="34" charset="0"/>
                          <a:cs typeface="Arial" pitchFamily="34" charset="0"/>
                        </a:rPr>
                        <a:t>Standard</a:t>
                      </a:r>
                      <a:r>
                        <a:rPr lang="en-US" altLang="zh-CN" sz="1200" baseline="0" dirty="0" smtClean="0">
                          <a:latin typeface="Arial" pitchFamily="34" charset="0"/>
                          <a:cs typeface="Arial" pitchFamily="34" charset="0"/>
                        </a:rPr>
                        <a:t> deviation</a:t>
                      </a:r>
                      <a:endParaRPr lang="zh-CN" altLang="en-US" sz="12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0~79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0.6428</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55.166</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4.3002</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80~159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0.060441</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104.06</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21.799</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160~319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0.031854</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226.64</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46.76</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320~639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0.05064</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478.51</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87.029</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640~1279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0.032126</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900.39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177.97</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&gt;1280</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0.18214</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1488.3</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26.945</a:t>
                      </a:r>
                      <a:endParaRPr lang="zh-CN" altLang="en-US" sz="1400"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ppt length model.bmp"/>
          <p:cNvPicPr>
            <a:picLocks noChangeAspect="1"/>
          </p:cNvPicPr>
          <p:nvPr/>
        </p:nvPicPr>
        <p:blipFill>
          <a:blip r:embed="rId3" cstate="print"/>
          <a:stretch>
            <a:fillRect/>
          </a:stretch>
        </p:blipFill>
        <p:spPr>
          <a:xfrm>
            <a:off x="0" y="1752600"/>
            <a:ext cx="5334000" cy="4000500"/>
          </a:xfrm>
          <a:prstGeom prst="rect">
            <a:avLst/>
          </a:prstGeom>
        </p:spPr>
      </p:pic>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16</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Downlink packets’ length </a:t>
            </a:r>
            <a:r>
              <a:rPr lang="en-US" altLang="ko-KR" dirty="0" smtClean="0">
                <a:solidFill>
                  <a:srgbClr val="FF0000"/>
                </a:solidFill>
                <a:latin typeface="Times New Roman" pitchFamily="18" charset="0"/>
                <a:ea typeface="굴림" pitchFamily="34" charset="-127"/>
              </a:rPr>
              <a:t>model</a:t>
            </a:r>
            <a:r>
              <a:rPr lang="en-US" altLang="ko-KR" dirty="0" smtClean="0">
                <a:latin typeface="Times New Roman" pitchFamily="18" charset="0"/>
                <a:ea typeface="굴림" pitchFamily="34" charset="-127"/>
              </a:rPr>
              <a:t> for </a:t>
            </a:r>
            <a:r>
              <a:rPr lang="en-US" altLang="ko-KR" dirty="0" err="1" smtClean="0">
                <a:latin typeface="Times New Roman" pitchFamily="18" charset="0"/>
                <a:ea typeface="굴림" pitchFamily="34" charset="-127"/>
              </a:rPr>
              <a:t>ppt</a:t>
            </a:r>
            <a:r>
              <a:rPr lang="en-US" altLang="ko-KR" dirty="0" smtClean="0">
                <a:latin typeface="Times New Roman" pitchFamily="18" charset="0"/>
                <a:ea typeface="굴림" pitchFamily="34" charset="-127"/>
              </a:rPr>
              <a:t> service</a:t>
            </a:r>
          </a:p>
        </p:txBody>
      </p:sp>
      <p:graphicFrame>
        <p:nvGraphicFramePr>
          <p:cNvPr id="8" name="表格 7"/>
          <p:cNvGraphicFramePr>
            <a:graphicFrameLocks noGrp="1"/>
          </p:cNvGraphicFramePr>
          <p:nvPr/>
        </p:nvGraphicFramePr>
        <p:xfrm>
          <a:off x="4953000" y="2297807"/>
          <a:ext cx="4114800" cy="1938087"/>
        </p:xfrm>
        <a:graphic>
          <a:graphicData uri="http://schemas.openxmlformats.org/drawingml/2006/table">
            <a:tbl>
              <a:tblPr firstRow="1" bandRow="1">
                <a:tableStyleId>{5C22544A-7EE6-4342-B048-85BDC9FD1C3A}</a:tableStyleId>
              </a:tblPr>
              <a:tblGrid>
                <a:gridCol w="1143000"/>
                <a:gridCol w="1072662"/>
                <a:gridCol w="870438"/>
                <a:gridCol w="1028700"/>
              </a:tblGrid>
              <a:tr h="707823">
                <a:tc>
                  <a:txBody>
                    <a:bodyPr/>
                    <a:lstStyle/>
                    <a:p>
                      <a:r>
                        <a:rPr lang="en-US" altLang="zh-CN" sz="1200" dirty="0" smtClean="0">
                          <a:latin typeface="Arial" pitchFamily="34" charset="0"/>
                          <a:cs typeface="Arial" pitchFamily="34" charset="0"/>
                        </a:rPr>
                        <a:t>Packet length range</a:t>
                      </a:r>
                    </a:p>
                    <a:p>
                      <a:r>
                        <a:rPr lang="en-US" altLang="zh-CN" sz="1200" dirty="0" smtClean="0">
                          <a:latin typeface="Arial" pitchFamily="34" charset="0"/>
                          <a:cs typeface="Arial" pitchFamily="34" charset="0"/>
                        </a:rPr>
                        <a:t>(Byte)</a:t>
                      </a:r>
                      <a:endParaRPr lang="zh-CN" altLang="en-US" sz="1200" dirty="0">
                        <a:latin typeface="Arial" pitchFamily="34" charset="0"/>
                        <a:cs typeface="Arial" pitchFamily="34" charset="0"/>
                      </a:endParaRPr>
                    </a:p>
                  </a:txBody>
                  <a:tcPr anchor="ctr"/>
                </a:tc>
                <a:tc>
                  <a:txBody>
                    <a:bodyPr/>
                    <a:lstStyle/>
                    <a:p>
                      <a:r>
                        <a:rPr lang="en-US" altLang="zh-CN" sz="1200" dirty="0" smtClean="0">
                          <a:latin typeface="Arial" pitchFamily="34" charset="0"/>
                          <a:cs typeface="Arial" pitchFamily="34" charset="0"/>
                        </a:rPr>
                        <a:t>Probability</a:t>
                      </a:r>
                      <a:endParaRPr lang="zh-CN" altLang="en-US" sz="1200" dirty="0">
                        <a:latin typeface="Arial" pitchFamily="34" charset="0"/>
                        <a:cs typeface="Arial" pitchFamily="34" charset="0"/>
                      </a:endParaRPr>
                    </a:p>
                  </a:txBody>
                  <a:tcPr anchor="ctr"/>
                </a:tc>
                <a:tc>
                  <a:txBody>
                    <a:bodyPr/>
                    <a:lstStyle/>
                    <a:p>
                      <a:r>
                        <a:rPr lang="en-US" altLang="zh-CN" sz="1200" dirty="0" smtClean="0">
                          <a:latin typeface="Arial" pitchFamily="34" charset="0"/>
                          <a:cs typeface="Arial" pitchFamily="34" charset="0"/>
                        </a:rPr>
                        <a:t>Mean length (Byte)</a:t>
                      </a:r>
                      <a:endParaRPr lang="zh-CN" altLang="en-US" sz="1200" dirty="0">
                        <a:latin typeface="Arial" pitchFamily="34" charset="0"/>
                        <a:cs typeface="Arial" pitchFamily="34" charset="0"/>
                      </a:endParaRPr>
                    </a:p>
                  </a:txBody>
                  <a:tcPr anchor="ctr"/>
                </a:tc>
                <a:tc>
                  <a:txBody>
                    <a:bodyPr/>
                    <a:lstStyle/>
                    <a:p>
                      <a:r>
                        <a:rPr lang="en-US" altLang="zh-CN" sz="1200" dirty="0" smtClean="0">
                          <a:latin typeface="Arial" pitchFamily="34" charset="0"/>
                          <a:cs typeface="Arial" pitchFamily="34" charset="0"/>
                        </a:rPr>
                        <a:t>Standard</a:t>
                      </a:r>
                      <a:r>
                        <a:rPr lang="en-US" altLang="zh-CN" sz="1200" baseline="0" dirty="0" smtClean="0">
                          <a:latin typeface="Arial" pitchFamily="34" charset="0"/>
                          <a:cs typeface="Arial" pitchFamily="34" charset="0"/>
                        </a:rPr>
                        <a:t> deviation</a:t>
                      </a:r>
                      <a:endParaRPr lang="zh-CN" altLang="en-US" sz="12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0~79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0.6428</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55.166</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4.3002</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80~1279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0.17506</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380.82</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302.84</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&gt;1280</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0.18214</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1488.3</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26.945</a:t>
                      </a:r>
                      <a:endParaRPr lang="zh-CN" altLang="en-US" sz="1400"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17</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Sample Downlink packet length distribution for word service</a:t>
            </a:r>
          </a:p>
        </p:txBody>
      </p:sp>
      <p:pic>
        <p:nvPicPr>
          <p:cNvPr id="9" name="内容占位符 3" descr="word length distribution.bmp"/>
          <p:cNvPicPr>
            <a:picLocks noChangeAspect="1"/>
          </p:cNvPicPr>
          <p:nvPr/>
        </p:nvPicPr>
        <p:blipFill>
          <a:blip r:embed="rId3" cstate="print"/>
          <a:stretch>
            <a:fillRect/>
          </a:stretch>
        </p:blipFill>
        <p:spPr>
          <a:xfrm>
            <a:off x="0" y="2133600"/>
            <a:ext cx="5334000" cy="4000500"/>
          </a:xfrm>
          <a:prstGeom prst="rect">
            <a:avLst/>
          </a:prstGeom>
        </p:spPr>
      </p:pic>
      <p:graphicFrame>
        <p:nvGraphicFramePr>
          <p:cNvPr id="10" name="表格 9"/>
          <p:cNvGraphicFramePr>
            <a:graphicFrameLocks noGrp="1"/>
          </p:cNvGraphicFramePr>
          <p:nvPr/>
        </p:nvGraphicFramePr>
        <p:xfrm>
          <a:off x="4953000" y="2438400"/>
          <a:ext cx="4038600" cy="3168351"/>
        </p:xfrm>
        <a:graphic>
          <a:graphicData uri="http://schemas.openxmlformats.org/drawingml/2006/table">
            <a:tbl>
              <a:tblPr firstRow="1" bandRow="1">
                <a:tableStyleId>{5C22544A-7EE6-4342-B048-85BDC9FD1C3A}</a:tableStyleId>
              </a:tblPr>
              <a:tblGrid>
                <a:gridCol w="1219200"/>
                <a:gridCol w="990600"/>
                <a:gridCol w="819150"/>
                <a:gridCol w="1009650"/>
              </a:tblGrid>
              <a:tr h="707823">
                <a:tc>
                  <a:txBody>
                    <a:bodyPr/>
                    <a:lstStyle/>
                    <a:p>
                      <a:r>
                        <a:rPr lang="en-US" altLang="zh-CN" sz="1200" dirty="0" smtClean="0">
                          <a:latin typeface="Arial" pitchFamily="34" charset="0"/>
                          <a:cs typeface="Arial" pitchFamily="34" charset="0"/>
                        </a:rPr>
                        <a:t>Packet length</a:t>
                      </a:r>
                    </a:p>
                    <a:p>
                      <a:r>
                        <a:rPr lang="en-US" altLang="zh-CN" sz="1200" dirty="0" smtClean="0">
                          <a:latin typeface="Arial" pitchFamily="34" charset="0"/>
                          <a:cs typeface="Arial" pitchFamily="34" charset="0"/>
                        </a:rPr>
                        <a:t>range (Byte)</a:t>
                      </a:r>
                      <a:endParaRPr lang="zh-CN" altLang="en-US" sz="1200" dirty="0">
                        <a:latin typeface="Arial" pitchFamily="34" charset="0"/>
                        <a:cs typeface="Arial" pitchFamily="34" charset="0"/>
                      </a:endParaRPr>
                    </a:p>
                  </a:txBody>
                  <a:tcPr anchor="ctr"/>
                </a:tc>
                <a:tc>
                  <a:txBody>
                    <a:bodyPr/>
                    <a:lstStyle/>
                    <a:p>
                      <a:r>
                        <a:rPr lang="en-US" altLang="zh-CN" sz="1200" dirty="0" smtClean="0">
                          <a:latin typeface="Arial" pitchFamily="34" charset="0"/>
                          <a:cs typeface="Arial" pitchFamily="34" charset="0"/>
                        </a:rPr>
                        <a:t>Probability</a:t>
                      </a:r>
                      <a:endParaRPr lang="zh-CN" altLang="en-US" sz="1200" dirty="0">
                        <a:latin typeface="Arial" pitchFamily="34" charset="0"/>
                        <a:cs typeface="Arial" pitchFamily="34" charset="0"/>
                      </a:endParaRPr>
                    </a:p>
                  </a:txBody>
                  <a:tcPr anchor="ctr"/>
                </a:tc>
                <a:tc>
                  <a:txBody>
                    <a:bodyPr/>
                    <a:lstStyle/>
                    <a:p>
                      <a:r>
                        <a:rPr lang="en-US" altLang="zh-CN" sz="1200" dirty="0" smtClean="0">
                          <a:latin typeface="Arial" pitchFamily="34" charset="0"/>
                          <a:cs typeface="Arial" pitchFamily="34" charset="0"/>
                        </a:rPr>
                        <a:t>Mean length (Byte)</a:t>
                      </a:r>
                      <a:endParaRPr lang="zh-CN" altLang="en-US" sz="1200" dirty="0">
                        <a:latin typeface="Arial" pitchFamily="34" charset="0"/>
                        <a:cs typeface="Arial" pitchFamily="34" charset="0"/>
                      </a:endParaRPr>
                    </a:p>
                  </a:txBody>
                  <a:tcPr anchor="ctr"/>
                </a:tc>
                <a:tc>
                  <a:txBody>
                    <a:bodyPr/>
                    <a:lstStyle/>
                    <a:p>
                      <a:r>
                        <a:rPr lang="en-US" altLang="zh-CN" sz="1200" dirty="0" smtClean="0">
                          <a:latin typeface="Arial" pitchFamily="34" charset="0"/>
                          <a:cs typeface="Arial" pitchFamily="34" charset="0"/>
                        </a:rPr>
                        <a:t>Standard deviation</a:t>
                      </a:r>
                      <a:endParaRPr lang="zh-CN" altLang="en-US" sz="12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0~79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0.55754</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62.322</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8.8023</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80~159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0.11856</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97.784</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23.317</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160~319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0.11391</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241.08</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43.705</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320~639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0.11817</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439.53</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86.262</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640~1279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0.026346</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798.76</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164.99</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&gt;1280</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0.065478</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1478.9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43.77</a:t>
                      </a:r>
                      <a:endParaRPr lang="zh-CN" altLang="en-US" sz="1400"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word length model.bmp"/>
          <p:cNvPicPr>
            <a:picLocks noChangeAspect="1"/>
          </p:cNvPicPr>
          <p:nvPr/>
        </p:nvPicPr>
        <p:blipFill>
          <a:blip r:embed="rId3" cstate="print"/>
          <a:stretch>
            <a:fillRect/>
          </a:stretch>
        </p:blipFill>
        <p:spPr>
          <a:xfrm>
            <a:off x="0" y="2171700"/>
            <a:ext cx="5334000" cy="4000500"/>
          </a:xfrm>
          <a:prstGeom prst="rect">
            <a:avLst/>
          </a:prstGeom>
        </p:spPr>
      </p:pic>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18</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Downlink packets’ length </a:t>
            </a:r>
            <a:r>
              <a:rPr lang="en-US" altLang="ko-KR" dirty="0" smtClean="0">
                <a:solidFill>
                  <a:srgbClr val="FF0000"/>
                </a:solidFill>
                <a:latin typeface="Times New Roman" pitchFamily="18" charset="0"/>
                <a:ea typeface="굴림" pitchFamily="34" charset="-127"/>
              </a:rPr>
              <a:t>model</a:t>
            </a:r>
            <a:r>
              <a:rPr lang="en-US" altLang="ko-KR" dirty="0" smtClean="0">
                <a:latin typeface="Times New Roman" pitchFamily="18" charset="0"/>
                <a:ea typeface="굴림" pitchFamily="34" charset="-127"/>
              </a:rPr>
              <a:t> for word service</a:t>
            </a:r>
          </a:p>
        </p:txBody>
      </p:sp>
      <p:graphicFrame>
        <p:nvGraphicFramePr>
          <p:cNvPr id="10" name="表格 9"/>
          <p:cNvGraphicFramePr>
            <a:graphicFrameLocks noGrp="1"/>
          </p:cNvGraphicFramePr>
          <p:nvPr/>
        </p:nvGraphicFramePr>
        <p:xfrm>
          <a:off x="4953000" y="2438400"/>
          <a:ext cx="4038600" cy="1938087"/>
        </p:xfrm>
        <a:graphic>
          <a:graphicData uri="http://schemas.openxmlformats.org/drawingml/2006/table">
            <a:tbl>
              <a:tblPr firstRow="1" bandRow="1">
                <a:tableStyleId>{5C22544A-7EE6-4342-B048-85BDC9FD1C3A}</a:tableStyleId>
              </a:tblPr>
              <a:tblGrid>
                <a:gridCol w="1219200"/>
                <a:gridCol w="990600"/>
                <a:gridCol w="819150"/>
                <a:gridCol w="1009650"/>
              </a:tblGrid>
              <a:tr h="707823">
                <a:tc>
                  <a:txBody>
                    <a:bodyPr/>
                    <a:lstStyle/>
                    <a:p>
                      <a:r>
                        <a:rPr lang="en-US" altLang="zh-CN" sz="1200" dirty="0" smtClean="0">
                          <a:latin typeface="Arial" pitchFamily="34" charset="0"/>
                          <a:cs typeface="Arial" pitchFamily="34" charset="0"/>
                        </a:rPr>
                        <a:t>Packet length</a:t>
                      </a:r>
                    </a:p>
                    <a:p>
                      <a:r>
                        <a:rPr lang="en-US" altLang="zh-CN" sz="1200" dirty="0" smtClean="0">
                          <a:latin typeface="Arial" pitchFamily="34" charset="0"/>
                          <a:cs typeface="Arial" pitchFamily="34" charset="0"/>
                        </a:rPr>
                        <a:t>range (Byte)</a:t>
                      </a:r>
                      <a:endParaRPr lang="zh-CN" altLang="en-US" sz="1200" dirty="0">
                        <a:latin typeface="Arial" pitchFamily="34" charset="0"/>
                        <a:cs typeface="Arial" pitchFamily="34" charset="0"/>
                      </a:endParaRPr>
                    </a:p>
                  </a:txBody>
                  <a:tcPr anchor="ctr"/>
                </a:tc>
                <a:tc>
                  <a:txBody>
                    <a:bodyPr/>
                    <a:lstStyle/>
                    <a:p>
                      <a:r>
                        <a:rPr lang="en-US" altLang="zh-CN" sz="1200" dirty="0" smtClean="0">
                          <a:latin typeface="Arial" pitchFamily="34" charset="0"/>
                          <a:cs typeface="Arial" pitchFamily="34" charset="0"/>
                        </a:rPr>
                        <a:t>Probability</a:t>
                      </a:r>
                      <a:endParaRPr lang="zh-CN" altLang="en-US" sz="1200" dirty="0">
                        <a:latin typeface="Arial" pitchFamily="34" charset="0"/>
                        <a:cs typeface="Arial" pitchFamily="34" charset="0"/>
                      </a:endParaRPr>
                    </a:p>
                  </a:txBody>
                  <a:tcPr anchor="ctr"/>
                </a:tc>
                <a:tc>
                  <a:txBody>
                    <a:bodyPr/>
                    <a:lstStyle/>
                    <a:p>
                      <a:r>
                        <a:rPr lang="en-US" altLang="zh-CN" sz="1200" dirty="0" smtClean="0">
                          <a:latin typeface="Arial" pitchFamily="34" charset="0"/>
                          <a:cs typeface="Arial" pitchFamily="34" charset="0"/>
                        </a:rPr>
                        <a:t>Mean length (Byte)</a:t>
                      </a:r>
                      <a:endParaRPr lang="zh-CN" altLang="en-US" sz="1200" dirty="0">
                        <a:latin typeface="Arial" pitchFamily="34" charset="0"/>
                        <a:cs typeface="Arial" pitchFamily="34" charset="0"/>
                      </a:endParaRPr>
                    </a:p>
                  </a:txBody>
                  <a:tcPr anchor="ctr"/>
                </a:tc>
                <a:tc>
                  <a:txBody>
                    <a:bodyPr/>
                    <a:lstStyle/>
                    <a:p>
                      <a:r>
                        <a:rPr lang="en-US" altLang="zh-CN" sz="1200" dirty="0" smtClean="0">
                          <a:latin typeface="Arial" pitchFamily="34" charset="0"/>
                          <a:cs typeface="Arial" pitchFamily="34" charset="0"/>
                        </a:rPr>
                        <a:t>Standard deviation</a:t>
                      </a:r>
                      <a:endParaRPr lang="zh-CN" altLang="en-US" sz="12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0~79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0.55754</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62.322</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8.8023</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80~1279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0.37699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297.2</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205.86</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&gt;1280</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0.065478</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1478.9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43.77</a:t>
                      </a:r>
                      <a:endParaRPr lang="zh-CN" altLang="en-US" sz="1400"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19</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Sample Downlink packet length distribution for network browsing service</a:t>
            </a:r>
          </a:p>
        </p:txBody>
      </p:sp>
      <p:pic>
        <p:nvPicPr>
          <p:cNvPr id="9" name="内容占位符 3" descr="network browsing length distribution.bmp"/>
          <p:cNvPicPr>
            <a:picLocks noChangeAspect="1"/>
          </p:cNvPicPr>
          <p:nvPr/>
        </p:nvPicPr>
        <p:blipFill>
          <a:blip r:embed="rId3" cstate="print"/>
          <a:stretch>
            <a:fillRect/>
          </a:stretch>
        </p:blipFill>
        <p:spPr>
          <a:xfrm>
            <a:off x="0" y="2019300"/>
            <a:ext cx="5334000" cy="4000500"/>
          </a:xfrm>
          <a:prstGeom prst="rect">
            <a:avLst/>
          </a:prstGeom>
        </p:spPr>
      </p:pic>
      <p:graphicFrame>
        <p:nvGraphicFramePr>
          <p:cNvPr id="10" name="表格 9"/>
          <p:cNvGraphicFramePr>
            <a:graphicFrameLocks noGrp="1"/>
          </p:cNvGraphicFramePr>
          <p:nvPr/>
        </p:nvGraphicFramePr>
        <p:xfrm>
          <a:off x="4953000" y="2307332"/>
          <a:ext cx="4038600" cy="3168351"/>
        </p:xfrm>
        <a:graphic>
          <a:graphicData uri="http://schemas.openxmlformats.org/drawingml/2006/table">
            <a:tbl>
              <a:tblPr firstRow="1" bandRow="1">
                <a:tableStyleId>{5C22544A-7EE6-4342-B048-85BDC9FD1C3A}</a:tableStyleId>
              </a:tblPr>
              <a:tblGrid>
                <a:gridCol w="1066800"/>
                <a:gridCol w="1066800"/>
                <a:gridCol w="895350"/>
                <a:gridCol w="1009650"/>
              </a:tblGrid>
              <a:tr h="707823">
                <a:tc>
                  <a:txBody>
                    <a:bodyPr/>
                    <a:lstStyle/>
                    <a:p>
                      <a:pPr algn="ctr"/>
                      <a:r>
                        <a:rPr lang="en-US" altLang="zh-CN" sz="1200" dirty="0" smtClean="0">
                          <a:latin typeface="Arial" pitchFamily="34" charset="0"/>
                          <a:cs typeface="Arial" pitchFamily="34" charset="0"/>
                        </a:rPr>
                        <a:t>Packet length range (Byte)</a:t>
                      </a:r>
                      <a:endParaRPr lang="zh-CN" altLang="en-US" sz="1200" dirty="0">
                        <a:latin typeface="Arial" pitchFamily="34" charset="0"/>
                        <a:cs typeface="Arial" pitchFamily="34" charset="0"/>
                      </a:endParaRPr>
                    </a:p>
                  </a:txBody>
                  <a:tcPr anchor="ctr"/>
                </a:tc>
                <a:tc>
                  <a:txBody>
                    <a:bodyPr/>
                    <a:lstStyle/>
                    <a:p>
                      <a:pPr algn="ctr"/>
                      <a:r>
                        <a:rPr lang="en-US" altLang="zh-CN" sz="1200" dirty="0" smtClean="0">
                          <a:latin typeface="Arial" pitchFamily="34" charset="0"/>
                          <a:cs typeface="Arial" pitchFamily="34" charset="0"/>
                        </a:rPr>
                        <a:t>Probability</a:t>
                      </a:r>
                      <a:endParaRPr lang="zh-CN" altLang="en-US" sz="1200" dirty="0">
                        <a:latin typeface="Arial" pitchFamily="34" charset="0"/>
                        <a:cs typeface="Arial" pitchFamily="34" charset="0"/>
                      </a:endParaRPr>
                    </a:p>
                  </a:txBody>
                  <a:tcPr anchor="ctr"/>
                </a:tc>
                <a:tc>
                  <a:txBody>
                    <a:bodyPr/>
                    <a:lstStyle/>
                    <a:p>
                      <a:pPr algn="ctr"/>
                      <a:r>
                        <a:rPr lang="en-US" altLang="zh-CN" sz="1200" dirty="0" smtClean="0">
                          <a:latin typeface="Arial" pitchFamily="34" charset="0"/>
                          <a:cs typeface="Arial" pitchFamily="34" charset="0"/>
                        </a:rPr>
                        <a:t>Mean length (Byte)</a:t>
                      </a:r>
                      <a:endParaRPr lang="zh-CN" altLang="en-US" sz="1200" dirty="0">
                        <a:latin typeface="Arial" pitchFamily="34" charset="0"/>
                        <a:cs typeface="Arial" pitchFamily="34" charset="0"/>
                      </a:endParaRPr>
                    </a:p>
                  </a:txBody>
                  <a:tcPr anchor="ctr"/>
                </a:tc>
                <a:tc>
                  <a:txBody>
                    <a:bodyPr/>
                    <a:lstStyle/>
                    <a:p>
                      <a:pPr algn="ctr"/>
                      <a:r>
                        <a:rPr lang="en-US" altLang="zh-CN" sz="1200" dirty="0" smtClean="0">
                          <a:latin typeface="Arial" pitchFamily="34" charset="0"/>
                          <a:cs typeface="Arial" pitchFamily="34" charset="0"/>
                        </a:rPr>
                        <a:t>Standard deviation</a:t>
                      </a:r>
                      <a:endParaRPr lang="zh-CN" altLang="en-US" sz="12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0~79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0.33476</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56.628</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6.0693</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80~159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0.047019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104.81</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22.277</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160~319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0.023397</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222.15</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44.254</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320~639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0.034646</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463.84</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95.105</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640~1279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0.037795</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932.19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197.07</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&gt;1280</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0.52238</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1491.7</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17.81</a:t>
                      </a:r>
                      <a:endParaRPr lang="zh-CN" altLang="en-US" sz="1400"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2</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Abstract</a:t>
            </a:r>
          </a:p>
        </p:txBody>
      </p:sp>
      <p:sp>
        <p:nvSpPr>
          <p:cNvPr id="6" name="TextBox 5"/>
          <p:cNvSpPr txBox="1"/>
          <p:nvPr/>
        </p:nvSpPr>
        <p:spPr>
          <a:xfrm>
            <a:off x="685800" y="1905000"/>
            <a:ext cx="7772400" cy="1938992"/>
          </a:xfrm>
          <a:prstGeom prst="rect">
            <a:avLst/>
          </a:prstGeom>
          <a:noFill/>
        </p:spPr>
        <p:txBody>
          <a:bodyPr wrap="square" rtlCol="0">
            <a:spAutoFit/>
          </a:bodyPr>
          <a:lstStyle/>
          <a:p>
            <a:pPr algn="just"/>
            <a:r>
              <a:rPr lang="en-US" sz="2400" b="1" dirty="0" smtClean="0"/>
              <a:t>This presentation provides observations of actual Virtual Desktop Infrastructure (VDI) traffic in a live enterprise system. The study is intended to provide insight into VDI traffic for future modeling and abstraction, for inclusion in Systems Simulation for Enterprise scenario</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network browsing length model.bmp"/>
          <p:cNvPicPr>
            <a:picLocks noChangeAspect="1"/>
          </p:cNvPicPr>
          <p:nvPr/>
        </p:nvPicPr>
        <p:blipFill>
          <a:blip r:embed="rId3" cstate="print"/>
          <a:stretch>
            <a:fillRect/>
          </a:stretch>
        </p:blipFill>
        <p:spPr>
          <a:xfrm>
            <a:off x="0" y="2019300"/>
            <a:ext cx="5334000" cy="4000500"/>
          </a:xfrm>
          <a:prstGeom prst="rect">
            <a:avLst/>
          </a:prstGeom>
        </p:spPr>
      </p:pic>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20</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Downlink packet length </a:t>
            </a:r>
            <a:r>
              <a:rPr lang="en-US" altLang="ko-KR" dirty="0" smtClean="0">
                <a:solidFill>
                  <a:srgbClr val="FF0000"/>
                </a:solidFill>
                <a:latin typeface="Times New Roman" pitchFamily="18" charset="0"/>
                <a:ea typeface="굴림" pitchFamily="34" charset="-127"/>
              </a:rPr>
              <a:t>model</a:t>
            </a:r>
            <a:r>
              <a:rPr lang="en-US" altLang="ko-KR" dirty="0" smtClean="0">
                <a:latin typeface="Times New Roman" pitchFamily="18" charset="0"/>
                <a:ea typeface="굴림" pitchFamily="34" charset="-127"/>
              </a:rPr>
              <a:t> for network browsing service</a:t>
            </a:r>
          </a:p>
        </p:txBody>
      </p:sp>
      <p:graphicFrame>
        <p:nvGraphicFramePr>
          <p:cNvPr id="10" name="表格 9"/>
          <p:cNvGraphicFramePr>
            <a:graphicFrameLocks noGrp="1"/>
          </p:cNvGraphicFramePr>
          <p:nvPr/>
        </p:nvGraphicFramePr>
        <p:xfrm>
          <a:off x="4953000" y="2307332"/>
          <a:ext cx="4038600" cy="1938087"/>
        </p:xfrm>
        <a:graphic>
          <a:graphicData uri="http://schemas.openxmlformats.org/drawingml/2006/table">
            <a:tbl>
              <a:tblPr firstRow="1" bandRow="1">
                <a:tableStyleId>{5C22544A-7EE6-4342-B048-85BDC9FD1C3A}</a:tableStyleId>
              </a:tblPr>
              <a:tblGrid>
                <a:gridCol w="1066800"/>
                <a:gridCol w="1066800"/>
                <a:gridCol w="895350"/>
                <a:gridCol w="1009650"/>
              </a:tblGrid>
              <a:tr h="707823">
                <a:tc>
                  <a:txBody>
                    <a:bodyPr/>
                    <a:lstStyle/>
                    <a:p>
                      <a:pPr algn="ctr"/>
                      <a:r>
                        <a:rPr lang="en-US" altLang="zh-CN" sz="1200" dirty="0" smtClean="0">
                          <a:latin typeface="Arial" pitchFamily="34" charset="0"/>
                          <a:cs typeface="Arial" pitchFamily="34" charset="0"/>
                        </a:rPr>
                        <a:t>Packet length range (Byte)</a:t>
                      </a:r>
                      <a:endParaRPr lang="zh-CN" altLang="en-US" sz="1200" dirty="0">
                        <a:latin typeface="Arial" pitchFamily="34" charset="0"/>
                        <a:cs typeface="Arial" pitchFamily="34" charset="0"/>
                      </a:endParaRPr>
                    </a:p>
                  </a:txBody>
                  <a:tcPr anchor="ctr"/>
                </a:tc>
                <a:tc>
                  <a:txBody>
                    <a:bodyPr/>
                    <a:lstStyle/>
                    <a:p>
                      <a:pPr algn="ctr"/>
                      <a:r>
                        <a:rPr lang="en-US" altLang="zh-CN" sz="1200" dirty="0" smtClean="0">
                          <a:latin typeface="Arial" pitchFamily="34" charset="0"/>
                          <a:cs typeface="Arial" pitchFamily="34" charset="0"/>
                        </a:rPr>
                        <a:t>Probability</a:t>
                      </a:r>
                      <a:endParaRPr lang="zh-CN" altLang="en-US" sz="1200" dirty="0">
                        <a:latin typeface="Arial" pitchFamily="34" charset="0"/>
                        <a:cs typeface="Arial" pitchFamily="34" charset="0"/>
                      </a:endParaRPr>
                    </a:p>
                  </a:txBody>
                  <a:tcPr anchor="ctr"/>
                </a:tc>
                <a:tc>
                  <a:txBody>
                    <a:bodyPr/>
                    <a:lstStyle/>
                    <a:p>
                      <a:pPr algn="ctr"/>
                      <a:r>
                        <a:rPr lang="en-US" altLang="zh-CN" sz="1200" dirty="0" smtClean="0">
                          <a:latin typeface="Arial" pitchFamily="34" charset="0"/>
                          <a:cs typeface="Arial" pitchFamily="34" charset="0"/>
                        </a:rPr>
                        <a:t>Mean length (Byte)</a:t>
                      </a:r>
                      <a:endParaRPr lang="zh-CN" altLang="en-US" sz="1200" dirty="0">
                        <a:latin typeface="Arial" pitchFamily="34" charset="0"/>
                        <a:cs typeface="Arial" pitchFamily="34" charset="0"/>
                      </a:endParaRPr>
                    </a:p>
                  </a:txBody>
                  <a:tcPr anchor="ctr"/>
                </a:tc>
                <a:tc>
                  <a:txBody>
                    <a:bodyPr/>
                    <a:lstStyle/>
                    <a:p>
                      <a:pPr algn="ctr"/>
                      <a:r>
                        <a:rPr lang="en-US" altLang="zh-CN" sz="1200" dirty="0" smtClean="0">
                          <a:latin typeface="Arial" pitchFamily="34" charset="0"/>
                          <a:cs typeface="Arial" pitchFamily="34" charset="0"/>
                        </a:rPr>
                        <a:t>Standard deviation</a:t>
                      </a:r>
                      <a:endParaRPr lang="zh-CN" altLang="en-US" sz="12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0~79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0.33476</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56.628</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6.0693</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80~1279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0.14286</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430</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349.21</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&gt;1280</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0.52238</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1491.7</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17.81</a:t>
                      </a:r>
                      <a:endParaRPr lang="zh-CN" altLang="en-US" sz="1400"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21</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Sample Downlink packet length distribution for desktop operation service</a:t>
            </a:r>
          </a:p>
        </p:txBody>
      </p:sp>
      <p:pic>
        <p:nvPicPr>
          <p:cNvPr id="11" name="内容占位符 8" descr="static screen length distribution.bmp"/>
          <p:cNvPicPr>
            <a:picLocks noChangeAspect="1"/>
          </p:cNvPicPr>
          <p:nvPr/>
        </p:nvPicPr>
        <p:blipFill>
          <a:blip r:embed="rId3" cstate="print"/>
          <a:stretch>
            <a:fillRect/>
          </a:stretch>
        </p:blipFill>
        <p:spPr>
          <a:xfrm>
            <a:off x="30088" y="2247900"/>
            <a:ext cx="5334000" cy="4000500"/>
          </a:xfrm>
          <a:prstGeom prst="rect">
            <a:avLst/>
          </a:prstGeom>
        </p:spPr>
      </p:pic>
      <p:graphicFrame>
        <p:nvGraphicFramePr>
          <p:cNvPr id="12" name="表格 11"/>
          <p:cNvGraphicFramePr>
            <a:graphicFrameLocks noGrp="1"/>
          </p:cNvGraphicFramePr>
          <p:nvPr/>
        </p:nvGraphicFramePr>
        <p:xfrm>
          <a:off x="5029200" y="2514600"/>
          <a:ext cx="3923928" cy="3168351"/>
        </p:xfrm>
        <a:graphic>
          <a:graphicData uri="http://schemas.openxmlformats.org/drawingml/2006/table">
            <a:tbl>
              <a:tblPr firstRow="1" bandRow="1">
                <a:tableStyleId>{5C22544A-7EE6-4342-B048-85BDC9FD1C3A}</a:tableStyleId>
              </a:tblPr>
              <a:tblGrid>
                <a:gridCol w="1066800"/>
                <a:gridCol w="990600"/>
                <a:gridCol w="885546"/>
                <a:gridCol w="980982"/>
              </a:tblGrid>
              <a:tr h="707823">
                <a:tc>
                  <a:txBody>
                    <a:bodyPr/>
                    <a:lstStyle/>
                    <a:p>
                      <a:pPr algn="ctr"/>
                      <a:r>
                        <a:rPr lang="en-US" altLang="zh-CN" sz="1200" dirty="0" smtClean="0">
                          <a:latin typeface="Arial" pitchFamily="34" charset="0"/>
                          <a:cs typeface="Arial" pitchFamily="34" charset="0"/>
                        </a:rPr>
                        <a:t>Packet length range (Byte)</a:t>
                      </a:r>
                      <a:endParaRPr lang="zh-CN" altLang="en-US" sz="1200" dirty="0">
                        <a:latin typeface="Arial" pitchFamily="34" charset="0"/>
                        <a:cs typeface="Arial" pitchFamily="34" charset="0"/>
                      </a:endParaRPr>
                    </a:p>
                  </a:txBody>
                  <a:tcPr anchor="ctr"/>
                </a:tc>
                <a:tc>
                  <a:txBody>
                    <a:bodyPr/>
                    <a:lstStyle/>
                    <a:p>
                      <a:pPr algn="ctr"/>
                      <a:r>
                        <a:rPr lang="en-US" altLang="zh-CN" sz="1200" dirty="0" smtClean="0">
                          <a:latin typeface="Arial" pitchFamily="34" charset="0"/>
                          <a:cs typeface="Arial" pitchFamily="34" charset="0"/>
                        </a:rPr>
                        <a:t>Probability</a:t>
                      </a:r>
                      <a:endParaRPr lang="zh-CN" altLang="en-US" sz="1200" dirty="0">
                        <a:latin typeface="Arial" pitchFamily="34" charset="0"/>
                        <a:cs typeface="Arial" pitchFamily="34" charset="0"/>
                      </a:endParaRPr>
                    </a:p>
                  </a:txBody>
                  <a:tcPr anchor="ctr"/>
                </a:tc>
                <a:tc>
                  <a:txBody>
                    <a:bodyPr/>
                    <a:lstStyle/>
                    <a:p>
                      <a:pPr algn="ctr"/>
                      <a:r>
                        <a:rPr lang="en-US" altLang="zh-CN" sz="1200" dirty="0" smtClean="0">
                          <a:latin typeface="Arial" pitchFamily="34" charset="0"/>
                          <a:cs typeface="Arial" pitchFamily="34" charset="0"/>
                        </a:rPr>
                        <a:t>Mean length (Byte)</a:t>
                      </a:r>
                      <a:endParaRPr lang="zh-CN" altLang="en-US" sz="1200" dirty="0">
                        <a:latin typeface="Arial" pitchFamily="34" charset="0"/>
                        <a:cs typeface="Arial" pitchFamily="34" charset="0"/>
                      </a:endParaRPr>
                    </a:p>
                  </a:txBody>
                  <a:tcPr anchor="ctr"/>
                </a:tc>
                <a:tc>
                  <a:txBody>
                    <a:bodyPr/>
                    <a:lstStyle/>
                    <a:p>
                      <a:pPr algn="ctr"/>
                      <a:r>
                        <a:rPr lang="en-US" altLang="zh-CN" sz="1200" dirty="0" smtClean="0">
                          <a:latin typeface="Arial" pitchFamily="34" charset="0"/>
                          <a:cs typeface="Arial" pitchFamily="34" charset="0"/>
                        </a:rPr>
                        <a:t>Standard deviation</a:t>
                      </a:r>
                      <a:endParaRPr lang="zh-CN" altLang="en-US" sz="12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0~79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0.46145</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65.689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8.9701</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80~159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0.20285</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87.035</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11.572</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160~319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0.13167</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268.17</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28.83</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320~639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0.073547</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422.94</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89.635</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640~1279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0.036773</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944.74</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196.67</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&gt;1280</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0.093713</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1485.8</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30.812</a:t>
                      </a:r>
                      <a:endParaRPr lang="zh-CN" altLang="en-US" sz="1400"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static screen length model.bmp"/>
          <p:cNvPicPr>
            <a:picLocks noChangeAspect="1"/>
          </p:cNvPicPr>
          <p:nvPr/>
        </p:nvPicPr>
        <p:blipFill>
          <a:blip r:embed="rId3" cstate="print"/>
          <a:stretch>
            <a:fillRect/>
          </a:stretch>
        </p:blipFill>
        <p:spPr>
          <a:xfrm>
            <a:off x="0" y="2238375"/>
            <a:ext cx="5334000" cy="3933825"/>
          </a:xfrm>
          <a:prstGeom prst="rect">
            <a:avLst/>
          </a:prstGeom>
        </p:spPr>
      </p:pic>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22</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Downlink packets’ length </a:t>
            </a:r>
            <a:r>
              <a:rPr lang="en-US" altLang="ko-KR" dirty="0" smtClean="0">
                <a:solidFill>
                  <a:srgbClr val="FF0000"/>
                </a:solidFill>
                <a:latin typeface="Times New Roman" pitchFamily="18" charset="0"/>
                <a:ea typeface="굴림" pitchFamily="34" charset="-127"/>
              </a:rPr>
              <a:t>model</a:t>
            </a:r>
            <a:r>
              <a:rPr lang="en-US" altLang="ko-KR" dirty="0" smtClean="0">
                <a:latin typeface="Times New Roman" pitchFamily="18" charset="0"/>
                <a:ea typeface="굴림" pitchFamily="34" charset="-127"/>
              </a:rPr>
              <a:t> for desktop operation service</a:t>
            </a:r>
          </a:p>
        </p:txBody>
      </p:sp>
      <p:graphicFrame>
        <p:nvGraphicFramePr>
          <p:cNvPr id="12" name="表格 11"/>
          <p:cNvGraphicFramePr>
            <a:graphicFrameLocks noGrp="1"/>
          </p:cNvGraphicFramePr>
          <p:nvPr/>
        </p:nvGraphicFramePr>
        <p:xfrm>
          <a:off x="5029200" y="2514600"/>
          <a:ext cx="3923928" cy="1938087"/>
        </p:xfrm>
        <a:graphic>
          <a:graphicData uri="http://schemas.openxmlformats.org/drawingml/2006/table">
            <a:tbl>
              <a:tblPr firstRow="1" bandRow="1">
                <a:tableStyleId>{5C22544A-7EE6-4342-B048-85BDC9FD1C3A}</a:tableStyleId>
              </a:tblPr>
              <a:tblGrid>
                <a:gridCol w="1066800"/>
                <a:gridCol w="990600"/>
                <a:gridCol w="885546"/>
                <a:gridCol w="980982"/>
              </a:tblGrid>
              <a:tr h="707823">
                <a:tc>
                  <a:txBody>
                    <a:bodyPr/>
                    <a:lstStyle/>
                    <a:p>
                      <a:pPr algn="ctr"/>
                      <a:r>
                        <a:rPr lang="en-US" altLang="zh-CN" sz="1200" dirty="0" smtClean="0">
                          <a:latin typeface="Arial" pitchFamily="34" charset="0"/>
                          <a:cs typeface="Arial" pitchFamily="34" charset="0"/>
                        </a:rPr>
                        <a:t>Packet length range (Byte)</a:t>
                      </a:r>
                      <a:endParaRPr lang="zh-CN" altLang="en-US" sz="1200" dirty="0">
                        <a:latin typeface="Arial" pitchFamily="34" charset="0"/>
                        <a:cs typeface="Arial" pitchFamily="34" charset="0"/>
                      </a:endParaRPr>
                    </a:p>
                  </a:txBody>
                  <a:tcPr anchor="ctr"/>
                </a:tc>
                <a:tc>
                  <a:txBody>
                    <a:bodyPr/>
                    <a:lstStyle/>
                    <a:p>
                      <a:pPr algn="ctr"/>
                      <a:r>
                        <a:rPr lang="en-US" altLang="zh-CN" sz="1200" dirty="0" smtClean="0">
                          <a:latin typeface="Arial" pitchFamily="34" charset="0"/>
                          <a:cs typeface="Arial" pitchFamily="34" charset="0"/>
                        </a:rPr>
                        <a:t>Probability</a:t>
                      </a:r>
                      <a:endParaRPr lang="zh-CN" altLang="en-US" sz="1200" dirty="0">
                        <a:latin typeface="Arial" pitchFamily="34" charset="0"/>
                        <a:cs typeface="Arial" pitchFamily="34" charset="0"/>
                      </a:endParaRPr>
                    </a:p>
                  </a:txBody>
                  <a:tcPr anchor="ctr"/>
                </a:tc>
                <a:tc>
                  <a:txBody>
                    <a:bodyPr/>
                    <a:lstStyle/>
                    <a:p>
                      <a:pPr algn="ctr"/>
                      <a:r>
                        <a:rPr lang="en-US" altLang="zh-CN" sz="1200" dirty="0" smtClean="0">
                          <a:latin typeface="Arial" pitchFamily="34" charset="0"/>
                          <a:cs typeface="Arial" pitchFamily="34" charset="0"/>
                        </a:rPr>
                        <a:t>Mean length (Byte)</a:t>
                      </a:r>
                      <a:endParaRPr lang="zh-CN" altLang="en-US" sz="1200" dirty="0">
                        <a:latin typeface="Arial" pitchFamily="34" charset="0"/>
                        <a:cs typeface="Arial" pitchFamily="34" charset="0"/>
                      </a:endParaRPr>
                    </a:p>
                  </a:txBody>
                  <a:tcPr anchor="ctr"/>
                </a:tc>
                <a:tc>
                  <a:txBody>
                    <a:bodyPr/>
                    <a:lstStyle/>
                    <a:p>
                      <a:pPr algn="ctr"/>
                      <a:r>
                        <a:rPr lang="en-US" altLang="zh-CN" sz="1200" dirty="0" smtClean="0">
                          <a:latin typeface="Arial" pitchFamily="34" charset="0"/>
                          <a:cs typeface="Arial" pitchFamily="34" charset="0"/>
                        </a:rPr>
                        <a:t>Standard deviation</a:t>
                      </a:r>
                      <a:endParaRPr lang="zh-CN" altLang="en-US" sz="12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0~79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0.46145</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65.689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8.9701</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80~1279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0.44484</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267.09</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248.26</a:t>
                      </a:r>
                      <a:endParaRPr lang="zh-CN" altLang="en-US" sz="1400" dirty="0">
                        <a:latin typeface="Arial" pitchFamily="34" charset="0"/>
                        <a:cs typeface="Arial" pitchFamily="34" charset="0"/>
                      </a:endParaRPr>
                    </a:p>
                  </a:txBody>
                  <a:tcPr anchor="ctr"/>
                </a:tc>
              </a:tr>
              <a:tr h="410088">
                <a:tc>
                  <a:txBody>
                    <a:bodyPr/>
                    <a:lstStyle/>
                    <a:p>
                      <a:pPr algn="ctr"/>
                      <a:r>
                        <a:rPr lang="en-US" altLang="zh-CN" sz="1400" dirty="0" smtClean="0">
                          <a:latin typeface="Arial" pitchFamily="34" charset="0"/>
                          <a:cs typeface="Arial" pitchFamily="34" charset="0"/>
                        </a:rPr>
                        <a:t>&gt;1280</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0.093713</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1485.8</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30.812</a:t>
                      </a:r>
                      <a:endParaRPr lang="zh-CN" altLang="en-US" sz="1400"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23</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Packet length analysis</a:t>
            </a:r>
          </a:p>
        </p:txBody>
      </p:sp>
      <p:sp>
        <p:nvSpPr>
          <p:cNvPr id="6" name="TextBox 5"/>
          <p:cNvSpPr txBox="1"/>
          <p:nvPr/>
        </p:nvSpPr>
        <p:spPr>
          <a:xfrm>
            <a:off x="685800" y="1676400"/>
            <a:ext cx="7772400" cy="2351413"/>
          </a:xfrm>
          <a:prstGeom prst="rect">
            <a:avLst/>
          </a:prstGeom>
          <a:noFill/>
        </p:spPr>
        <p:txBody>
          <a:bodyPr wrap="square" rtlCol="0">
            <a:spAutoFit/>
          </a:bodyPr>
          <a:lstStyle/>
          <a:p>
            <a:pPr algn="just">
              <a:lnSpc>
                <a:spcPct val="114000"/>
              </a:lnSpc>
              <a:spcBef>
                <a:spcPts val="1200"/>
              </a:spcBef>
              <a:buFont typeface="Wingdings" pitchFamily="2" charset="2"/>
              <a:buChar char="ü"/>
            </a:pPr>
            <a:r>
              <a:rPr lang="en-US" altLang="zh-CN" sz="2000" b="1" dirty="0" smtClean="0"/>
              <a:t>The packet length can be fitted to satisfy certain CDF. However, it is too complicated for the model and simulation.</a:t>
            </a:r>
          </a:p>
          <a:p>
            <a:pPr algn="just">
              <a:lnSpc>
                <a:spcPct val="114000"/>
              </a:lnSpc>
              <a:spcBef>
                <a:spcPts val="1200"/>
              </a:spcBef>
              <a:buFont typeface="Wingdings" pitchFamily="2" charset="2"/>
              <a:buChar char="ü"/>
            </a:pPr>
            <a:r>
              <a:rPr lang="en-US" altLang="zh-CN" sz="2000" b="1" dirty="0" smtClean="0"/>
              <a:t>To generate the packet length in the service model, choose one of the values of above average length with certain probability. This probability is that of the packet samples falling into different packet length ranges.</a:t>
            </a:r>
            <a:endParaRPr lang="en-US" sz="2400" dirty="0"/>
          </a:p>
        </p:txBody>
      </p:sp>
    </p:spTree>
    <p:extLst>
      <p:ext uri="{BB962C8B-B14F-4D97-AF65-F5344CB8AC3E}">
        <p14:creationId xmlns:p14="http://schemas.microsoft.com/office/powerpoint/2010/main" val="856854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날짜 개체 틀 1"/>
          <p:cNvSpPr txBox="1">
            <a:spLocks noGrp="1"/>
          </p:cNvSpPr>
          <p:nvPr/>
        </p:nvSpPr>
        <p:spPr bwMode="auto">
          <a:xfrm>
            <a:off x="696913" y="304800"/>
            <a:ext cx="1583767" cy="276999"/>
          </a:xfrm>
          <a:prstGeom prst="rect">
            <a:avLst/>
          </a:prstGeom>
          <a:noFill/>
          <a:ln w="9525">
            <a:noFill/>
            <a:miter lim="800000"/>
            <a:headEnd/>
            <a:tailEnd/>
          </a:ln>
        </p:spPr>
        <p:txBody>
          <a:bodyPr wrap="none" lIns="0" tIns="0" rIns="0" bIns="0" anchor="b">
            <a:spAutoFit/>
          </a:bodyPr>
          <a:lstStyle/>
          <a:p>
            <a:pPr>
              <a:defRPr/>
            </a:pPr>
            <a:r>
              <a:rPr lang="en-US" altLang="ko-KR" sz="1800" b="1" dirty="0" smtClean="0">
                <a:solidFill>
                  <a:srgbClr val="000000"/>
                </a:solidFill>
                <a:ea typeface="굴림" pitchFamily="34" charset="-127"/>
              </a:rPr>
              <a:t>November</a:t>
            </a:r>
            <a:r>
              <a:rPr lang="en-US" altLang="ko-KR" sz="1800" dirty="0" smtClean="0">
                <a:ea typeface="굴림" pitchFamily="34" charset="-127"/>
              </a:rPr>
              <a:t> </a:t>
            </a:r>
            <a:r>
              <a:rPr lang="en-US" altLang="ko-KR" sz="1800" b="1" dirty="0" smtClean="0"/>
              <a:t>2013</a:t>
            </a:r>
            <a:endParaRPr lang="en-US" altLang="ko-KR" sz="1800" b="1" dirty="0"/>
          </a:p>
        </p:txBody>
      </p:sp>
      <p:sp>
        <p:nvSpPr>
          <p:cNvPr id="80900" name="슬라이드 번호 개체 틀 3"/>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a:r>
              <a:rPr lang="en-US" altLang="ko-KR">
                <a:ea typeface="굴림" pitchFamily="34" charset="-127"/>
              </a:rPr>
              <a:t>Slide </a:t>
            </a:r>
            <a:fld id="{72DF6BE3-DCDF-4B37-B4EF-AD164A0B6B9E}" type="slidenum">
              <a:rPr lang="en-US" altLang="ko-KR">
                <a:ea typeface="굴림" pitchFamily="34" charset="-127"/>
              </a:rPr>
              <a:pPr algn="ctr"/>
              <a:t>24</a:t>
            </a:fld>
            <a:endParaRPr lang="en-US" altLang="ko-KR">
              <a:ea typeface="굴림" pitchFamily="34" charset="-127"/>
            </a:endParaRPr>
          </a:p>
        </p:txBody>
      </p:sp>
      <p:sp>
        <p:nvSpPr>
          <p:cNvPr id="80901"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a:r>
              <a:rPr lang="en-US" altLang="ko-KR">
                <a:ea typeface="ＭＳ Ｐゴシック" pitchFamily="34" charset="-128"/>
              </a:rPr>
              <a:t>Slide </a:t>
            </a:r>
            <a:fld id="{001FA9C5-C407-413C-A61D-627A8A9A1246}" type="slidenum">
              <a:rPr lang="en-US" altLang="ko-KR">
                <a:ea typeface="ＭＳ Ｐゴシック" pitchFamily="34" charset="-128"/>
              </a:rPr>
              <a:pPr algn="ctr"/>
              <a:t>24</a:t>
            </a:fld>
            <a:endParaRPr lang="en-US" altLang="ko-KR">
              <a:ea typeface="ＭＳ Ｐゴシック" pitchFamily="34" charset="-128"/>
            </a:endParaRPr>
          </a:p>
        </p:txBody>
      </p:sp>
      <p:sp>
        <p:nvSpPr>
          <p:cNvPr id="7" name="Rectangle 2"/>
          <p:cNvSpPr txBox="1">
            <a:spLocks noChangeArrowheads="1"/>
          </p:cNvSpPr>
          <p:nvPr/>
        </p:nvSpPr>
        <p:spPr bwMode="auto">
          <a:xfrm>
            <a:off x="609600" y="762000"/>
            <a:ext cx="7772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ko-KR" sz="3200" b="1" kern="0" dirty="0" smtClean="0">
                <a:ea typeface="굴림" pitchFamily="34" charset="-127"/>
                <a:cs typeface="+mj-cs"/>
              </a:rPr>
              <a:t>Summary</a:t>
            </a:r>
            <a:endParaRPr kumimoji="0" lang="en-US" altLang="ko-KR" sz="3200" b="1" i="0" u="none" strike="noStrike" kern="0" cap="none" spc="0" normalizeH="0" baseline="0" noProof="0" dirty="0" smtClean="0">
              <a:ln>
                <a:noFill/>
              </a:ln>
              <a:effectLst/>
              <a:uLnTx/>
              <a:uFillTx/>
              <a:latin typeface="Times New Roman" pitchFamily="18" charset="0"/>
              <a:ea typeface="굴림" pitchFamily="34" charset="-127"/>
              <a:cs typeface="+mj-cs"/>
            </a:endParaRPr>
          </a:p>
        </p:txBody>
      </p:sp>
      <p:sp>
        <p:nvSpPr>
          <p:cNvPr id="9" name="TextBox 8"/>
          <p:cNvSpPr txBox="1"/>
          <p:nvPr/>
        </p:nvSpPr>
        <p:spPr>
          <a:xfrm>
            <a:off x="685800" y="1600200"/>
            <a:ext cx="7772400" cy="2869632"/>
          </a:xfrm>
          <a:prstGeom prst="rect">
            <a:avLst/>
          </a:prstGeom>
          <a:noFill/>
        </p:spPr>
        <p:txBody>
          <a:bodyPr wrap="square" rtlCol="0">
            <a:spAutoFit/>
          </a:bodyPr>
          <a:lstStyle/>
          <a:p>
            <a:pPr algn="just">
              <a:lnSpc>
                <a:spcPct val="114000"/>
              </a:lnSpc>
              <a:spcBef>
                <a:spcPts val="1800"/>
              </a:spcBef>
            </a:pPr>
            <a:r>
              <a:rPr lang="en-US" altLang="zh-CN" sz="2200" b="1" dirty="0" smtClean="0"/>
              <a:t>The proportion of each service is adjustable according to user habits and requirement of the simulation.</a:t>
            </a:r>
          </a:p>
          <a:p>
            <a:pPr algn="just">
              <a:lnSpc>
                <a:spcPct val="114000"/>
              </a:lnSpc>
              <a:spcBef>
                <a:spcPts val="1800"/>
              </a:spcBef>
            </a:pPr>
            <a:r>
              <a:rPr lang="en-US" altLang="zh-CN" sz="2200" b="1" dirty="0" smtClean="0"/>
              <a:t>For each service, the packets arrive with certain probability which obeys exponential distribution.</a:t>
            </a:r>
          </a:p>
          <a:p>
            <a:pPr algn="just">
              <a:lnSpc>
                <a:spcPct val="114000"/>
              </a:lnSpc>
              <a:spcBef>
                <a:spcPts val="1800"/>
              </a:spcBef>
            </a:pPr>
            <a:r>
              <a:rPr lang="en-US" altLang="zh-CN" sz="2200" b="1" dirty="0" smtClean="0"/>
              <a:t>The packet length adopts one of the mean values with certain probability within discreet normal distribution curves. </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날짜 개체 틀 1"/>
          <p:cNvSpPr txBox="1">
            <a:spLocks noGrp="1"/>
          </p:cNvSpPr>
          <p:nvPr/>
        </p:nvSpPr>
        <p:spPr bwMode="auto">
          <a:xfrm>
            <a:off x="696913" y="304800"/>
            <a:ext cx="1583767" cy="276999"/>
          </a:xfrm>
          <a:prstGeom prst="rect">
            <a:avLst/>
          </a:prstGeom>
          <a:noFill/>
          <a:ln w="9525">
            <a:noFill/>
            <a:miter lim="800000"/>
            <a:headEnd/>
            <a:tailEnd/>
          </a:ln>
        </p:spPr>
        <p:txBody>
          <a:bodyPr wrap="none" lIns="0" tIns="0" rIns="0" bIns="0" anchor="b">
            <a:spAutoFit/>
          </a:bodyPr>
          <a:lstStyle/>
          <a:p>
            <a:pPr>
              <a:defRPr/>
            </a:pPr>
            <a:r>
              <a:rPr lang="en-US" altLang="ko-KR" sz="1800" b="1" dirty="0" smtClean="0">
                <a:solidFill>
                  <a:srgbClr val="000000"/>
                </a:solidFill>
                <a:ea typeface="굴림" pitchFamily="34" charset="-127"/>
              </a:rPr>
              <a:t>November</a:t>
            </a:r>
            <a:r>
              <a:rPr lang="en-US" altLang="ko-KR" sz="1800" dirty="0" smtClean="0">
                <a:ea typeface="굴림" pitchFamily="34" charset="-127"/>
              </a:rPr>
              <a:t> </a:t>
            </a:r>
            <a:r>
              <a:rPr lang="en-US" altLang="ko-KR" sz="1800" b="1" dirty="0" smtClean="0"/>
              <a:t>2013</a:t>
            </a:r>
            <a:endParaRPr lang="en-US" altLang="ko-KR" sz="1800" b="1" dirty="0"/>
          </a:p>
        </p:txBody>
      </p:sp>
      <p:sp>
        <p:nvSpPr>
          <p:cNvPr id="80900" name="슬라이드 번호 개체 틀 3"/>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a:r>
              <a:rPr lang="en-US" altLang="ko-KR">
                <a:ea typeface="굴림" pitchFamily="34" charset="-127"/>
              </a:rPr>
              <a:t>Slide </a:t>
            </a:r>
            <a:fld id="{72DF6BE3-DCDF-4B37-B4EF-AD164A0B6B9E}" type="slidenum">
              <a:rPr lang="en-US" altLang="ko-KR">
                <a:ea typeface="굴림" pitchFamily="34" charset="-127"/>
              </a:rPr>
              <a:pPr algn="ctr"/>
              <a:t>25</a:t>
            </a:fld>
            <a:endParaRPr lang="en-US" altLang="ko-KR">
              <a:ea typeface="굴림" pitchFamily="34" charset="-127"/>
            </a:endParaRPr>
          </a:p>
        </p:txBody>
      </p:sp>
      <p:sp>
        <p:nvSpPr>
          <p:cNvPr id="80901"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a:r>
              <a:rPr lang="en-US" altLang="ko-KR">
                <a:ea typeface="ＭＳ Ｐゴシック" pitchFamily="34" charset="-128"/>
              </a:rPr>
              <a:t>Slide </a:t>
            </a:r>
            <a:fld id="{001FA9C5-C407-413C-A61D-627A8A9A1246}" type="slidenum">
              <a:rPr lang="en-US" altLang="ko-KR">
                <a:ea typeface="ＭＳ Ｐゴシック" pitchFamily="34" charset="-128"/>
              </a:rPr>
              <a:pPr algn="ctr"/>
              <a:t>25</a:t>
            </a:fld>
            <a:endParaRPr lang="en-US" altLang="ko-KR">
              <a:ea typeface="ＭＳ Ｐゴシック" pitchFamily="34" charset="-128"/>
            </a:endParaRPr>
          </a:p>
        </p:txBody>
      </p:sp>
      <p:sp>
        <p:nvSpPr>
          <p:cNvPr id="7" name="Rectangle 2"/>
          <p:cNvSpPr txBox="1">
            <a:spLocks noChangeArrowheads="1"/>
          </p:cNvSpPr>
          <p:nvPr/>
        </p:nvSpPr>
        <p:spPr bwMode="auto">
          <a:xfrm>
            <a:off x="609600" y="762000"/>
            <a:ext cx="7772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ko-KR" sz="3200" b="1" kern="0" noProof="0" dirty="0" smtClean="0">
                <a:ea typeface="굴림" pitchFamily="34" charset="-127"/>
                <a:cs typeface="+mj-cs"/>
              </a:rPr>
              <a:t>Next Steps</a:t>
            </a:r>
            <a:endParaRPr kumimoji="0" lang="en-US" altLang="ko-KR" sz="3200" b="1" i="0" u="none" strike="noStrike" kern="0" cap="none" spc="0" normalizeH="0" baseline="0" noProof="0" dirty="0" smtClean="0">
              <a:ln>
                <a:noFill/>
              </a:ln>
              <a:effectLst/>
              <a:uLnTx/>
              <a:uFillTx/>
              <a:latin typeface="Times New Roman" pitchFamily="18" charset="0"/>
              <a:ea typeface="굴림" pitchFamily="34" charset="-127"/>
              <a:cs typeface="+mj-cs"/>
            </a:endParaRPr>
          </a:p>
        </p:txBody>
      </p:sp>
      <p:sp>
        <p:nvSpPr>
          <p:cNvPr id="8" name="TextBox 7"/>
          <p:cNvSpPr txBox="1"/>
          <p:nvPr/>
        </p:nvSpPr>
        <p:spPr>
          <a:xfrm>
            <a:off x="685800" y="1856697"/>
            <a:ext cx="7772400" cy="1233543"/>
          </a:xfrm>
          <a:prstGeom prst="rect">
            <a:avLst/>
          </a:prstGeom>
          <a:noFill/>
        </p:spPr>
        <p:txBody>
          <a:bodyPr wrap="square" rtlCol="0">
            <a:spAutoFit/>
          </a:bodyPr>
          <a:lstStyle/>
          <a:p>
            <a:pPr algn="just">
              <a:lnSpc>
                <a:spcPct val="114000"/>
              </a:lnSpc>
              <a:spcBef>
                <a:spcPts val="1800"/>
              </a:spcBef>
            </a:pPr>
            <a:r>
              <a:rPr lang="en-US" altLang="zh-CN" sz="2200" b="1" dirty="0" smtClean="0"/>
              <a:t>Future presentations abstracting the modeling of desktop application for VDI are encouraged.</a:t>
            </a:r>
          </a:p>
          <a:p>
            <a:pPr algn="just"/>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날짜 개체 틀 1"/>
          <p:cNvSpPr txBox="1">
            <a:spLocks noGrp="1"/>
          </p:cNvSpPr>
          <p:nvPr/>
        </p:nvSpPr>
        <p:spPr bwMode="auto">
          <a:xfrm>
            <a:off x="696913" y="304800"/>
            <a:ext cx="1545295" cy="276999"/>
          </a:xfrm>
          <a:prstGeom prst="rect">
            <a:avLst/>
          </a:prstGeom>
          <a:noFill/>
          <a:ln w="9525">
            <a:noFill/>
            <a:miter lim="800000"/>
            <a:headEnd/>
            <a:tailEnd/>
          </a:ln>
        </p:spPr>
        <p:txBody>
          <a:bodyPr wrap="none" lIns="0" tIns="0" rIns="0" bIns="0" anchor="b">
            <a:spAutoFit/>
          </a:bodyPr>
          <a:lstStyle/>
          <a:p>
            <a:pPr>
              <a:defRPr/>
            </a:pPr>
            <a:r>
              <a:rPr lang="en-US" altLang="ko-KR" sz="1800" b="1" dirty="0" smtClean="0">
                <a:ea typeface="굴림" pitchFamily="34" charset="-127"/>
              </a:rPr>
              <a:t>November</a:t>
            </a:r>
            <a:r>
              <a:rPr lang="en-US" altLang="ko-KR" sz="1800" dirty="0" smtClean="0">
                <a:ea typeface="굴림" pitchFamily="34" charset="-127"/>
              </a:rPr>
              <a:t> </a:t>
            </a:r>
            <a:r>
              <a:rPr lang="en-US" altLang="ko-KR" sz="1800" b="1" dirty="0" smtClean="0"/>
              <a:t>2013</a:t>
            </a:r>
            <a:endParaRPr lang="en-US" altLang="ko-KR" sz="1800" b="1" dirty="0"/>
          </a:p>
        </p:txBody>
      </p:sp>
      <p:sp>
        <p:nvSpPr>
          <p:cNvPr id="80900" name="슬라이드 번호 개체 틀 3"/>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a:r>
              <a:rPr lang="en-US" altLang="ko-KR">
                <a:ea typeface="굴림" pitchFamily="34" charset="-127"/>
              </a:rPr>
              <a:t>Slide </a:t>
            </a:r>
            <a:fld id="{72DF6BE3-DCDF-4B37-B4EF-AD164A0B6B9E}" type="slidenum">
              <a:rPr lang="en-US" altLang="ko-KR">
                <a:ea typeface="굴림" pitchFamily="34" charset="-127"/>
              </a:rPr>
              <a:pPr algn="ctr"/>
              <a:t>26</a:t>
            </a:fld>
            <a:endParaRPr lang="en-US" altLang="ko-KR">
              <a:ea typeface="굴림" pitchFamily="34" charset="-127"/>
            </a:endParaRPr>
          </a:p>
        </p:txBody>
      </p:sp>
      <p:sp>
        <p:nvSpPr>
          <p:cNvPr id="80901"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a:r>
              <a:rPr lang="en-US" altLang="ko-KR">
                <a:ea typeface="ＭＳ Ｐゴシック" pitchFamily="34" charset="-128"/>
              </a:rPr>
              <a:t>Slide </a:t>
            </a:r>
            <a:fld id="{001FA9C5-C407-413C-A61D-627A8A9A1246}" type="slidenum">
              <a:rPr lang="en-US" altLang="ko-KR">
                <a:ea typeface="ＭＳ Ｐゴシック" pitchFamily="34" charset="-128"/>
              </a:rPr>
              <a:pPr algn="ctr"/>
              <a:t>26</a:t>
            </a:fld>
            <a:endParaRPr lang="en-US" altLang="ko-KR">
              <a:ea typeface="ＭＳ Ｐゴシック" pitchFamily="34" charset="-128"/>
            </a:endParaRPr>
          </a:p>
        </p:txBody>
      </p:sp>
      <p:sp>
        <p:nvSpPr>
          <p:cNvPr id="7" name="Rectangle 2"/>
          <p:cNvSpPr txBox="1">
            <a:spLocks noChangeArrowheads="1"/>
          </p:cNvSpPr>
          <p:nvPr/>
        </p:nvSpPr>
        <p:spPr bwMode="auto">
          <a:xfrm>
            <a:off x="609600" y="762000"/>
            <a:ext cx="7772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3200" b="1" i="0" u="none" strike="noStrike" kern="0" cap="none" spc="0" normalizeH="0" baseline="0" noProof="0" dirty="0" smtClean="0">
                <a:ln>
                  <a:noFill/>
                </a:ln>
                <a:effectLst/>
                <a:uLnTx/>
                <a:uFillTx/>
                <a:latin typeface="Times New Roman" pitchFamily="18" charset="0"/>
                <a:ea typeface="굴림" pitchFamily="34" charset="-127"/>
                <a:cs typeface="+mj-cs"/>
              </a:rPr>
              <a:t>References</a:t>
            </a:r>
          </a:p>
        </p:txBody>
      </p:sp>
      <p:sp>
        <p:nvSpPr>
          <p:cNvPr id="9" name="TextBox 8"/>
          <p:cNvSpPr txBox="1"/>
          <p:nvPr/>
        </p:nvSpPr>
        <p:spPr>
          <a:xfrm>
            <a:off x="685800" y="1856697"/>
            <a:ext cx="7772400" cy="2123658"/>
          </a:xfrm>
          <a:prstGeom prst="rect">
            <a:avLst/>
          </a:prstGeom>
          <a:noFill/>
        </p:spPr>
        <p:txBody>
          <a:bodyPr wrap="square" rtlCol="0">
            <a:spAutoFit/>
          </a:bodyPr>
          <a:lstStyle/>
          <a:p>
            <a:pPr marL="457200" lvl="0" indent="-457200">
              <a:spcBef>
                <a:spcPct val="20000"/>
              </a:spcBef>
              <a:defRPr/>
            </a:pPr>
            <a:r>
              <a:rPr lang="en-US" altLang="ko-KR" sz="2000" b="1" kern="0" dirty="0" smtClean="0">
                <a:ea typeface="굴림" pitchFamily="34" charset="-127"/>
              </a:rPr>
              <a:t>[1]   11-13-0657-06-0hew-hew-sg-usage-models-and-requirements-liaison-with-wfa</a:t>
            </a:r>
          </a:p>
          <a:p>
            <a:pPr marL="457200" indent="-457200">
              <a:spcBef>
                <a:spcPct val="20000"/>
              </a:spcBef>
              <a:defRPr/>
            </a:pPr>
            <a:r>
              <a:rPr lang="en-US" altLang="ko-KR" sz="2000" b="1" kern="0" dirty="0" smtClean="0">
                <a:ea typeface="굴림" pitchFamily="34" charset="-127"/>
              </a:rPr>
              <a:t>[2]  11-13-1133-00-0hew-virtual-desktop-infrastructure-vdi</a:t>
            </a:r>
          </a:p>
          <a:p>
            <a:pPr marL="457200" indent="-457200">
              <a:spcBef>
                <a:spcPct val="20000"/>
              </a:spcBef>
              <a:defRPr/>
            </a:pPr>
            <a:r>
              <a:rPr lang="en-US" altLang="ko-KR" sz="2000" b="1" kern="0" dirty="0" smtClean="0">
                <a:ea typeface="굴림" pitchFamily="34" charset="-127"/>
              </a:rPr>
              <a:t>[3]  11-13-1144-01-0hew-simplified-traffic-model-based-on-aggregated-network-statistics</a:t>
            </a:r>
          </a:p>
          <a:p>
            <a:pPr algn="just"/>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3</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Motivation</a:t>
            </a:r>
          </a:p>
        </p:txBody>
      </p:sp>
      <p:sp>
        <p:nvSpPr>
          <p:cNvPr id="6" name="TextBox 5"/>
          <p:cNvSpPr txBox="1"/>
          <p:nvPr/>
        </p:nvSpPr>
        <p:spPr>
          <a:xfrm>
            <a:off x="685800" y="1600200"/>
            <a:ext cx="7772400" cy="5416226"/>
          </a:xfrm>
          <a:prstGeom prst="rect">
            <a:avLst/>
          </a:prstGeom>
          <a:noFill/>
        </p:spPr>
        <p:txBody>
          <a:bodyPr wrap="square" rtlCol="0">
            <a:spAutoFit/>
          </a:bodyPr>
          <a:lstStyle/>
          <a:p>
            <a:pPr indent="-457200" algn="just">
              <a:lnSpc>
                <a:spcPct val="114000"/>
              </a:lnSpc>
              <a:spcBef>
                <a:spcPts val="1200"/>
              </a:spcBef>
            </a:pPr>
            <a:r>
              <a:rPr lang="en-US" altLang="zh-CN" sz="2000" b="1" dirty="0" smtClean="0"/>
              <a:t>Cloud Computing including VDI (Virtual Desktop Infrastructure)  is gaining popularity and considered as one of the New/Enhanced applications for HEW [1] [2].</a:t>
            </a:r>
          </a:p>
          <a:p>
            <a:pPr algn="just">
              <a:lnSpc>
                <a:spcPct val="114000"/>
              </a:lnSpc>
              <a:spcBef>
                <a:spcPts val="1800"/>
              </a:spcBef>
            </a:pPr>
            <a:r>
              <a:rPr lang="en-US" altLang="zh-CN" sz="2000" b="1" dirty="0" smtClean="0"/>
              <a:t>Descriptions and assumptions about the application of cloud-based VDI are presented in usage model #2a (Wireless Office – Private Access and Cellular Offload) [1]. There has been a paucity of discussion on the traffic model of VDI service.</a:t>
            </a:r>
          </a:p>
          <a:p>
            <a:pPr algn="just">
              <a:lnSpc>
                <a:spcPct val="114000"/>
              </a:lnSpc>
              <a:spcBef>
                <a:spcPts val="1800"/>
              </a:spcBef>
            </a:pPr>
            <a:r>
              <a:rPr lang="en-US" altLang="zh-CN" sz="2000" b="1" dirty="0" smtClean="0"/>
              <a:t>Traffic sampling needed to provide insight on the nature and characterization of VDI traffic, its distribution in time and packet size, to provide opportunity to model and abstract for simulation purposes [3].</a:t>
            </a:r>
          </a:p>
          <a:p>
            <a:pPr algn="just">
              <a:lnSpc>
                <a:spcPct val="114000"/>
              </a:lnSpc>
              <a:spcBef>
                <a:spcPts val="1800"/>
              </a:spcBef>
            </a:pPr>
            <a:r>
              <a:rPr lang="en-US" altLang="zh-CN" sz="2000" b="1" dirty="0" smtClean="0"/>
              <a:t>It is necessary to include VDI traffic model in HEW.</a:t>
            </a:r>
          </a:p>
          <a:p>
            <a:pPr algn="just">
              <a:lnSpc>
                <a:spcPct val="114000"/>
              </a:lnSpc>
            </a:pP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4</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Modeling Scope</a:t>
            </a:r>
          </a:p>
        </p:txBody>
      </p:sp>
      <p:sp>
        <p:nvSpPr>
          <p:cNvPr id="6" name="TextBox 5"/>
          <p:cNvSpPr txBox="1"/>
          <p:nvPr/>
        </p:nvSpPr>
        <p:spPr>
          <a:xfrm>
            <a:off x="685800" y="1905000"/>
            <a:ext cx="7772400" cy="4012765"/>
          </a:xfrm>
          <a:prstGeom prst="rect">
            <a:avLst/>
          </a:prstGeom>
          <a:noFill/>
        </p:spPr>
        <p:txBody>
          <a:bodyPr wrap="square" rtlCol="0">
            <a:spAutoFit/>
          </a:bodyPr>
          <a:lstStyle/>
          <a:p>
            <a:pPr algn="just">
              <a:lnSpc>
                <a:spcPct val="114000"/>
              </a:lnSpc>
              <a:spcBef>
                <a:spcPts val="1800"/>
              </a:spcBef>
            </a:pPr>
            <a:r>
              <a:rPr lang="en-US" altLang="zh-CN" sz="2000" b="1" dirty="0" smtClean="0"/>
              <a:t>Office, voice and video services are three typical services in VDI scenario.</a:t>
            </a:r>
          </a:p>
          <a:p>
            <a:pPr algn="just">
              <a:lnSpc>
                <a:spcPct val="114000"/>
              </a:lnSpc>
              <a:spcBef>
                <a:spcPts val="1800"/>
              </a:spcBef>
            </a:pPr>
            <a:r>
              <a:rPr lang="en-US" altLang="zh-CN" sz="2000" b="1" dirty="0" smtClean="0"/>
              <a:t>Voice and video services are generally well understood as discrete traffic models, independent of VDI; do not perceive that voice and video require separate/special modeling.</a:t>
            </a:r>
          </a:p>
          <a:p>
            <a:pPr algn="just">
              <a:lnSpc>
                <a:spcPct val="114000"/>
              </a:lnSpc>
              <a:spcBef>
                <a:spcPts val="1800"/>
              </a:spcBef>
            </a:pPr>
            <a:r>
              <a:rPr lang="en-US" altLang="zh-CN" sz="2000" b="1" dirty="0" smtClean="0"/>
              <a:t>Only traffic study and model for office service in VDI scenario is considered currently insufficient, the subject of this presentation.</a:t>
            </a:r>
          </a:p>
          <a:p>
            <a:pPr algn="just">
              <a:lnSpc>
                <a:spcPct val="114000"/>
              </a:lnSpc>
              <a:spcBef>
                <a:spcPts val="1800"/>
              </a:spcBef>
            </a:pPr>
            <a:endParaRPr lang="en-US" altLang="zh-CN" sz="2000" b="1" dirty="0" smtClean="0"/>
          </a:p>
          <a:p>
            <a:pPr algn="just">
              <a:lnSpc>
                <a:spcPct val="114000"/>
              </a:lnSpc>
            </a:pP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5</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Modeling Scheme (1/2)</a:t>
            </a:r>
          </a:p>
        </p:txBody>
      </p:sp>
      <p:sp>
        <p:nvSpPr>
          <p:cNvPr id="6" name="TextBox 5"/>
          <p:cNvSpPr txBox="1"/>
          <p:nvPr/>
        </p:nvSpPr>
        <p:spPr>
          <a:xfrm>
            <a:off x="685800" y="4641806"/>
            <a:ext cx="7772400" cy="1606594"/>
          </a:xfrm>
          <a:prstGeom prst="rect">
            <a:avLst/>
          </a:prstGeom>
          <a:noFill/>
        </p:spPr>
        <p:txBody>
          <a:bodyPr wrap="square" rtlCol="0">
            <a:spAutoFit/>
          </a:bodyPr>
          <a:lstStyle/>
          <a:p>
            <a:pPr algn="just">
              <a:lnSpc>
                <a:spcPct val="114000"/>
              </a:lnSpc>
              <a:spcBef>
                <a:spcPts val="1800"/>
              </a:spcBef>
            </a:pPr>
            <a:r>
              <a:rPr lang="en-US" altLang="zh-CN" sz="2000" b="1" dirty="0" smtClean="0"/>
              <a:t>Uplink: Thin Client </a:t>
            </a:r>
            <a:r>
              <a:rPr lang="en-US" altLang="zh-CN" sz="2000" b="1" dirty="0" smtClean="0">
                <a:sym typeface="Wingdings" pitchFamily="2" charset="2"/>
              </a:rPr>
              <a:t></a:t>
            </a:r>
            <a:r>
              <a:rPr lang="en-US" altLang="zh-CN" sz="2000" b="1" dirty="0" smtClean="0"/>
              <a:t> AP</a:t>
            </a:r>
          </a:p>
          <a:p>
            <a:pPr algn="just">
              <a:lnSpc>
                <a:spcPct val="114000"/>
              </a:lnSpc>
              <a:spcBef>
                <a:spcPts val="1800"/>
              </a:spcBef>
            </a:pPr>
            <a:r>
              <a:rPr lang="en-US" altLang="zh-CN" sz="2000" b="1" dirty="0" smtClean="0"/>
              <a:t>Downlink: AP </a:t>
            </a:r>
            <a:r>
              <a:rPr lang="en-US" altLang="zh-CN" sz="2000" b="1" dirty="0" smtClean="0">
                <a:sym typeface="Wingdings" pitchFamily="2" charset="2"/>
              </a:rPr>
              <a:t></a:t>
            </a:r>
            <a:r>
              <a:rPr lang="en-US" altLang="zh-CN" sz="2000" b="1" dirty="0" smtClean="0"/>
              <a:t>Thin Client</a:t>
            </a:r>
          </a:p>
          <a:p>
            <a:pPr algn="just">
              <a:lnSpc>
                <a:spcPct val="114000"/>
              </a:lnSpc>
              <a:spcBef>
                <a:spcPts val="1800"/>
              </a:spcBef>
            </a:pPr>
            <a:r>
              <a:rPr lang="en-US" altLang="zh-CN" sz="2000" b="1" dirty="0" smtClean="0"/>
              <a:t>Packets are caught by packet capture software</a:t>
            </a:r>
            <a:endParaRPr lang="en-US" sz="2400" dirty="0"/>
          </a:p>
        </p:txBody>
      </p:sp>
      <p:sp>
        <p:nvSpPr>
          <p:cNvPr id="10" name="TextBox 9"/>
          <p:cNvSpPr txBox="1"/>
          <p:nvPr/>
        </p:nvSpPr>
        <p:spPr>
          <a:xfrm>
            <a:off x="4644008" y="1772816"/>
            <a:ext cx="3057247"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5400000" algn="t" rotWithShape="0">
              <a:prstClr val="black">
                <a:alpha val="40000"/>
              </a:prstClr>
            </a:outerShdw>
          </a:effectLst>
        </p:spPr>
        <p:txBody>
          <a:bodyPr wrap="none" rtlCol="0">
            <a:spAutoFit/>
          </a:bodyPr>
          <a:lstStyle/>
          <a:p>
            <a:r>
              <a:rPr lang="en-US" altLang="zh-CN" sz="1800" dirty="0" smtClean="0">
                <a:latin typeface="Arial" pitchFamily="34" charset="0"/>
                <a:cs typeface="Arial" pitchFamily="34" charset="0"/>
              </a:rPr>
              <a:t>Packet capture environment</a:t>
            </a:r>
            <a:endParaRPr lang="zh-CN" altLang="en-US" sz="1800" dirty="0">
              <a:latin typeface="Arial" pitchFamily="34" charset="0"/>
              <a:cs typeface="Arial" pitchFamily="34" charset="0"/>
            </a:endParaRPr>
          </a:p>
        </p:txBody>
      </p:sp>
      <p:graphicFrame>
        <p:nvGraphicFramePr>
          <p:cNvPr id="5122" name="Object 2"/>
          <p:cNvGraphicFramePr>
            <a:graphicFrameLocks noChangeAspect="1"/>
          </p:cNvGraphicFramePr>
          <p:nvPr/>
        </p:nvGraphicFramePr>
        <p:xfrm>
          <a:off x="777501" y="1371600"/>
          <a:ext cx="7833099" cy="3143250"/>
        </p:xfrm>
        <a:graphic>
          <a:graphicData uri="http://schemas.openxmlformats.org/presentationml/2006/ole">
            <mc:AlternateContent xmlns:mc="http://schemas.openxmlformats.org/markup-compatibility/2006">
              <mc:Choice xmlns:v="urn:schemas-microsoft-com:vml" Requires="v">
                <p:oleObj spid="_x0000_s5130" name="Visio" r:id="rId4" imgW="7452646" imgH="2990945" progId="Visio.Drawing.11">
                  <p:embed/>
                </p:oleObj>
              </mc:Choice>
              <mc:Fallback>
                <p:oleObj name="Visio" r:id="rId4" imgW="7452646" imgH="2990945"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501" y="1371600"/>
                        <a:ext cx="7833099"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6</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Modeling Scheme (2/2)</a:t>
            </a:r>
          </a:p>
        </p:txBody>
      </p:sp>
      <p:sp>
        <p:nvSpPr>
          <p:cNvPr id="6" name="TextBox 5"/>
          <p:cNvSpPr txBox="1"/>
          <p:nvPr/>
        </p:nvSpPr>
        <p:spPr>
          <a:xfrm>
            <a:off x="685800" y="1447800"/>
            <a:ext cx="7772400" cy="4845942"/>
          </a:xfrm>
          <a:prstGeom prst="rect">
            <a:avLst/>
          </a:prstGeom>
          <a:noFill/>
        </p:spPr>
        <p:txBody>
          <a:bodyPr wrap="square" rtlCol="0">
            <a:spAutoFit/>
          </a:bodyPr>
          <a:lstStyle/>
          <a:p>
            <a:pPr algn="just">
              <a:lnSpc>
                <a:spcPct val="114000"/>
              </a:lnSpc>
              <a:spcBef>
                <a:spcPts val="1800"/>
              </a:spcBef>
            </a:pPr>
            <a:r>
              <a:rPr lang="en-US" altLang="zh-CN" sz="1600" b="1" dirty="0" smtClean="0"/>
              <a:t>Except voice and video services, most of the office work applications of VDI can be classified as</a:t>
            </a:r>
          </a:p>
          <a:p>
            <a:pPr algn="just">
              <a:lnSpc>
                <a:spcPct val="114000"/>
              </a:lnSpc>
              <a:spcBef>
                <a:spcPts val="1800"/>
              </a:spcBef>
            </a:pPr>
            <a:endParaRPr lang="en-US" altLang="zh-CN" sz="1600" b="1" dirty="0" smtClean="0"/>
          </a:p>
          <a:p>
            <a:pPr algn="just">
              <a:lnSpc>
                <a:spcPct val="114000"/>
              </a:lnSpc>
              <a:spcBef>
                <a:spcPts val="1800"/>
              </a:spcBef>
            </a:pPr>
            <a:endParaRPr lang="en-US" altLang="zh-CN" sz="1600" b="1" dirty="0" smtClean="0"/>
          </a:p>
          <a:p>
            <a:pPr algn="just">
              <a:lnSpc>
                <a:spcPct val="114000"/>
              </a:lnSpc>
              <a:spcBef>
                <a:spcPts val="1800"/>
              </a:spcBef>
            </a:pPr>
            <a:endParaRPr lang="en-US" altLang="zh-CN" sz="1600" b="1" dirty="0" smtClean="0"/>
          </a:p>
          <a:p>
            <a:pPr algn="just">
              <a:lnSpc>
                <a:spcPct val="114000"/>
              </a:lnSpc>
              <a:spcBef>
                <a:spcPts val="1800"/>
              </a:spcBef>
            </a:pPr>
            <a:endParaRPr lang="en-US" altLang="zh-CN" sz="1600" b="1" dirty="0" smtClean="0"/>
          </a:p>
          <a:p>
            <a:pPr algn="just">
              <a:lnSpc>
                <a:spcPct val="114000"/>
              </a:lnSpc>
              <a:spcBef>
                <a:spcPts val="1800"/>
              </a:spcBef>
            </a:pPr>
            <a:endParaRPr lang="en-US" altLang="zh-CN" sz="1600" b="1" dirty="0" smtClean="0"/>
          </a:p>
          <a:p>
            <a:pPr algn="just">
              <a:lnSpc>
                <a:spcPct val="114000"/>
              </a:lnSpc>
              <a:spcBef>
                <a:spcPts val="1800"/>
              </a:spcBef>
            </a:pPr>
            <a:r>
              <a:rPr lang="en-US" altLang="zh-CN" sz="1600" b="1" dirty="0" smtClean="0"/>
              <a:t>Proportion of each service is adjustable, for example, x×100% (0≤x ≤ 1) users work with </a:t>
            </a:r>
            <a:r>
              <a:rPr lang="en-US" altLang="zh-CN" sz="1600" b="1" dirty="0" err="1" smtClean="0"/>
              <a:t>ppt</a:t>
            </a:r>
            <a:r>
              <a:rPr lang="en-US" altLang="zh-CN" sz="1600" b="1" dirty="0" smtClean="0"/>
              <a:t> service, y×100% (0≤y ≤ 1) users work with word service, z×100% (0≤z ≤ 1) users work with network browsing service, (1-x-y-z)×100% users work with desktop operation service. May be adjusted in simulation according to Simulation Scenario requirements. Voice and video services can also be added here.</a:t>
            </a:r>
            <a:endParaRPr lang="en-US" sz="1600" dirty="0"/>
          </a:p>
        </p:txBody>
      </p:sp>
      <p:graphicFrame>
        <p:nvGraphicFramePr>
          <p:cNvPr id="8" name="表格 7"/>
          <p:cNvGraphicFramePr>
            <a:graphicFrameLocks noGrp="1"/>
          </p:cNvGraphicFramePr>
          <p:nvPr>
            <p:extLst>
              <p:ext uri="{D42A27DB-BD31-4B8C-83A1-F6EECF244321}">
                <p14:modId xmlns:p14="http://schemas.microsoft.com/office/powerpoint/2010/main" val="3554855901"/>
              </p:ext>
            </p:extLst>
          </p:nvPr>
        </p:nvGraphicFramePr>
        <p:xfrm>
          <a:off x="613520" y="2087880"/>
          <a:ext cx="7920880" cy="2712720"/>
        </p:xfrm>
        <a:graphic>
          <a:graphicData uri="http://schemas.openxmlformats.org/drawingml/2006/table">
            <a:tbl>
              <a:tblPr firstRow="1" bandRow="1">
                <a:tableStyleId>{5C22544A-7EE6-4342-B048-85BDC9FD1C3A}</a:tableStyleId>
              </a:tblPr>
              <a:tblGrid>
                <a:gridCol w="1571877"/>
                <a:gridCol w="3708710"/>
                <a:gridCol w="2640293"/>
              </a:tblGrid>
              <a:tr h="370840">
                <a:tc>
                  <a:txBody>
                    <a:bodyPr/>
                    <a:lstStyle/>
                    <a:p>
                      <a:pPr algn="ctr"/>
                      <a:r>
                        <a:rPr lang="en-US" altLang="zh-CN" sz="1400" dirty="0" smtClean="0">
                          <a:latin typeface="Arial" pitchFamily="34" charset="0"/>
                          <a:cs typeface="Arial" pitchFamily="34" charset="0"/>
                        </a:rPr>
                        <a:t>Service</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How</a:t>
                      </a:r>
                      <a:r>
                        <a:rPr lang="en-US" altLang="zh-CN" sz="1400" baseline="0" dirty="0" smtClean="0">
                          <a:latin typeface="Arial" pitchFamily="34" charset="0"/>
                          <a:cs typeface="Arial" pitchFamily="34" charset="0"/>
                        </a:rPr>
                        <a:t> to simulate</a:t>
                      </a:r>
                      <a:endParaRPr lang="zh-CN" altLang="en-US" sz="1400" dirty="0">
                        <a:latin typeface="Arial" pitchFamily="34" charset="0"/>
                        <a:cs typeface="Arial" pitchFamily="34" charset="0"/>
                      </a:endParaRPr>
                    </a:p>
                  </a:txBody>
                  <a:tcPr anchor="ctr"/>
                </a:tc>
                <a:tc>
                  <a:txBody>
                    <a:bodyPr/>
                    <a:lstStyle/>
                    <a:p>
                      <a:pPr algn="ctr"/>
                      <a:r>
                        <a:rPr lang="en-US" altLang="zh-CN" sz="1400" dirty="0" smtClean="0">
                          <a:latin typeface="Arial" pitchFamily="34" charset="0"/>
                          <a:cs typeface="Arial" pitchFamily="34" charset="0"/>
                        </a:rPr>
                        <a:t>Which services</a:t>
                      </a:r>
                      <a:r>
                        <a:rPr lang="en-US" altLang="zh-CN" sz="1400" baseline="0" dirty="0" smtClean="0">
                          <a:latin typeface="Arial" pitchFamily="34" charset="0"/>
                          <a:cs typeface="Arial" pitchFamily="34" charset="0"/>
                        </a:rPr>
                        <a:t> it c</a:t>
                      </a:r>
                      <a:r>
                        <a:rPr lang="en-US" altLang="zh-CN" sz="1400" dirty="0" smtClean="0">
                          <a:latin typeface="Arial" pitchFamily="34" charset="0"/>
                          <a:cs typeface="Arial" pitchFamily="34" charset="0"/>
                        </a:rPr>
                        <a:t>orresponding</a:t>
                      </a:r>
                      <a:r>
                        <a:rPr lang="en-US" altLang="zh-CN" sz="1400" baseline="0" dirty="0" smtClean="0">
                          <a:latin typeface="Arial" pitchFamily="34" charset="0"/>
                          <a:cs typeface="Arial" pitchFamily="34" charset="0"/>
                        </a:rPr>
                        <a:t> to </a:t>
                      </a:r>
                      <a:r>
                        <a:rPr lang="en-US" altLang="zh-CN" sz="1400" baseline="0" smtClean="0">
                          <a:latin typeface="Arial" pitchFamily="34" charset="0"/>
                          <a:cs typeface="Arial" pitchFamily="34" charset="0"/>
                        </a:rPr>
                        <a:t>in practice</a:t>
                      </a:r>
                      <a:endParaRPr lang="zh-CN" altLang="en-US" sz="1400" dirty="0">
                        <a:latin typeface="Arial" pitchFamily="34" charset="0"/>
                        <a:cs typeface="Arial" pitchFamily="34" charset="0"/>
                      </a:endParaRPr>
                    </a:p>
                  </a:txBody>
                  <a:tcPr anchor="ctr"/>
                </a:tc>
              </a:tr>
              <a:tr h="370840">
                <a:tc>
                  <a:txBody>
                    <a:bodyPr/>
                    <a:lstStyle/>
                    <a:p>
                      <a:r>
                        <a:rPr lang="en-US" altLang="zh-CN" sz="1200" dirty="0" smtClean="0">
                          <a:latin typeface="Arial" pitchFamily="34" charset="0"/>
                          <a:cs typeface="Arial" pitchFamily="34" charset="0"/>
                        </a:rPr>
                        <a:t>PPT</a:t>
                      </a:r>
                      <a:endParaRPr lang="zh-CN" altLang="en-US" sz="1200"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Arial" pitchFamily="34" charset="0"/>
                          <a:cs typeface="Arial" pitchFamily="34" charset="0"/>
                        </a:rPr>
                        <a:t>open,</a:t>
                      </a:r>
                      <a:r>
                        <a:rPr lang="en-US" altLang="zh-CN" sz="1200" baseline="0" dirty="0" smtClean="0">
                          <a:latin typeface="Arial" pitchFamily="34" charset="0"/>
                          <a:cs typeface="Arial" pitchFamily="34" charset="0"/>
                        </a:rPr>
                        <a:t> close, save, edit, figure drawing, presentation</a:t>
                      </a:r>
                      <a:endParaRPr lang="zh-CN" altLang="en-US" sz="1200"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Arial" pitchFamily="34" charset="0"/>
                          <a:cs typeface="Arial" pitchFamily="34" charset="0"/>
                        </a:rPr>
                        <a:t>file operation, presentation, figure</a:t>
                      </a:r>
                      <a:r>
                        <a:rPr lang="en-US" altLang="zh-CN" sz="1200" baseline="0" dirty="0" smtClean="0">
                          <a:latin typeface="Arial" pitchFamily="34" charset="0"/>
                          <a:cs typeface="Arial" pitchFamily="34" charset="0"/>
                        </a:rPr>
                        <a:t> drawing, embedded object edit</a:t>
                      </a:r>
                      <a:endParaRPr lang="zh-CN" altLang="en-US" sz="1200" dirty="0" smtClean="0">
                        <a:latin typeface="Arial" pitchFamily="34" charset="0"/>
                        <a:cs typeface="Arial" pitchFamily="34" charset="0"/>
                      </a:endParaRPr>
                    </a:p>
                  </a:txBody>
                  <a:tcPr anchor="ctr"/>
                </a:tc>
              </a:tr>
              <a:tr h="370840">
                <a:tc>
                  <a:txBody>
                    <a:bodyPr/>
                    <a:lstStyle/>
                    <a:p>
                      <a:r>
                        <a:rPr lang="en-US" altLang="zh-CN" sz="1200" dirty="0" smtClean="0">
                          <a:latin typeface="Arial" pitchFamily="34" charset="0"/>
                          <a:cs typeface="Arial" pitchFamily="34" charset="0"/>
                        </a:rPr>
                        <a:t>word</a:t>
                      </a:r>
                      <a:endParaRPr lang="zh-CN" altLang="en-US" sz="1200"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Arial" pitchFamily="34" charset="0"/>
                          <a:cs typeface="Arial" pitchFamily="34" charset="0"/>
                        </a:rPr>
                        <a:t>open, close;</a:t>
                      </a:r>
                      <a:r>
                        <a:rPr lang="en-US" altLang="zh-CN" sz="1200" baseline="0" dirty="0" smtClean="0">
                          <a:latin typeface="Arial" pitchFamily="34" charset="0"/>
                          <a:cs typeface="Arial" pitchFamily="34" charset="0"/>
                        </a:rPr>
                        <a:t> save, </a:t>
                      </a:r>
                      <a:r>
                        <a:rPr lang="en-US" altLang="zh-CN" sz="1200" dirty="0" smtClean="0">
                          <a:latin typeface="Arial" pitchFamily="34" charset="0"/>
                          <a:cs typeface="Arial" pitchFamily="34" charset="0"/>
                        </a:rPr>
                        <a:t>edit</a:t>
                      </a:r>
                      <a:endParaRPr lang="zh-CN" altLang="en-US" sz="1200"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Arial" pitchFamily="34" charset="0"/>
                          <a:cs typeface="Arial" pitchFamily="34" charset="0"/>
                        </a:rPr>
                        <a:t>file operation, email</a:t>
                      </a:r>
                      <a:r>
                        <a:rPr lang="en-US" altLang="zh-CN" sz="1200" baseline="0" dirty="0" smtClean="0">
                          <a:latin typeface="Arial" pitchFamily="34" charset="0"/>
                          <a:cs typeface="Arial" pitchFamily="34" charset="0"/>
                        </a:rPr>
                        <a:t> writing; code writing; doc writing; other script related application</a:t>
                      </a:r>
                      <a:endParaRPr lang="zh-CN" altLang="en-US" sz="1200" dirty="0">
                        <a:latin typeface="Arial" pitchFamily="34" charset="0"/>
                        <a:cs typeface="Arial" pitchFamily="34" charset="0"/>
                      </a:endParaRPr>
                    </a:p>
                  </a:txBody>
                  <a:tcPr anchor="ctr"/>
                </a:tc>
              </a:tr>
              <a:tr h="370840">
                <a:tc>
                  <a:txBody>
                    <a:bodyPr/>
                    <a:lstStyle/>
                    <a:p>
                      <a:r>
                        <a:rPr lang="en-US" altLang="zh-CN" sz="1200" dirty="0" smtClean="0">
                          <a:latin typeface="Arial" pitchFamily="34" charset="0"/>
                          <a:cs typeface="Arial" pitchFamily="34" charset="0"/>
                        </a:rPr>
                        <a:t>network browsing</a:t>
                      </a:r>
                      <a:endParaRPr lang="zh-CN" altLang="en-US" sz="1200" dirty="0">
                        <a:latin typeface="Arial" pitchFamily="34" charset="0"/>
                        <a:cs typeface="Arial" pitchFamily="34" charset="0"/>
                      </a:endParaRPr>
                    </a:p>
                  </a:txBody>
                  <a:tcPr anchor="ctr"/>
                </a:tc>
                <a:tc>
                  <a:txBody>
                    <a:bodyPr/>
                    <a:lstStyle/>
                    <a:p>
                      <a:r>
                        <a:rPr lang="en-US" altLang="zh-CN" sz="1200" dirty="0" smtClean="0">
                          <a:latin typeface="Arial" pitchFamily="34" charset="0"/>
                          <a:cs typeface="Arial" pitchFamily="34" charset="0"/>
                        </a:rPr>
                        <a:t>open,</a:t>
                      </a:r>
                      <a:r>
                        <a:rPr lang="en-US" altLang="zh-CN" sz="1200" baseline="0" dirty="0" smtClean="0">
                          <a:latin typeface="Arial" pitchFamily="34" charset="0"/>
                          <a:cs typeface="Arial" pitchFamily="34" charset="0"/>
                        </a:rPr>
                        <a:t> close, save, web browsing, picture viewing</a:t>
                      </a:r>
                      <a:endParaRPr lang="zh-CN" altLang="en-US" sz="1200" dirty="0">
                        <a:latin typeface="Arial" pitchFamily="34" charset="0"/>
                        <a:cs typeface="Arial" pitchFamily="34" charset="0"/>
                      </a:endParaRPr>
                    </a:p>
                  </a:txBody>
                  <a:tcPr anchor="ctr"/>
                </a:tc>
                <a:tc>
                  <a:txBody>
                    <a:bodyPr/>
                    <a:lstStyle/>
                    <a:p>
                      <a:r>
                        <a:rPr lang="en-US" altLang="zh-CN" sz="1200" dirty="0" smtClean="0">
                          <a:latin typeface="Arial" pitchFamily="34" charset="0"/>
                          <a:cs typeface="Arial" pitchFamily="34" charset="0"/>
                        </a:rPr>
                        <a:t>file operation; network browsing, email, picture  viewing related services</a:t>
                      </a:r>
                      <a:endParaRPr lang="zh-CN" altLang="en-US" sz="1200" dirty="0">
                        <a:latin typeface="Arial" pitchFamily="34" charset="0"/>
                        <a:cs typeface="Arial" pitchFamily="34" charset="0"/>
                      </a:endParaRPr>
                    </a:p>
                  </a:txBody>
                  <a:tcPr anchor="ctr"/>
                </a:tc>
              </a:tr>
              <a:tr h="370840">
                <a:tc>
                  <a:txBody>
                    <a:bodyPr/>
                    <a:lstStyle/>
                    <a:p>
                      <a:r>
                        <a:rPr lang="en-US" altLang="zh-CN" sz="1200" dirty="0" smtClean="0">
                          <a:latin typeface="Arial" pitchFamily="34" charset="0"/>
                          <a:cs typeface="Arial" pitchFamily="34" charset="0"/>
                        </a:rPr>
                        <a:t>desktop</a:t>
                      </a:r>
                      <a:r>
                        <a:rPr lang="en-US" altLang="zh-CN" sz="1200" baseline="0" dirty="0" smtClean="0">
                          <a:latin typeface="Arial" pitchFamily="34" charset="0"/>
                          <a:cs typeface="Arial" pitchFamily="34" charset="0"/>
                        </a:rPr>
                        <a:t> operation</a:t>
                      </a:r>
                      <a:endParaRPr lang="zh-CN" altLang="en-US" sz="1200" dirty="0">
                        <a:latin typeface="Arial" pitchFamily="34" charset="0"/>
                        <a:cs typeface="Arial" pitchFamily="34" charset="0"/>
                      </a:endParaRPr>
                    </a:p>
                  </a:txBody>
                  <a:tcPr anchor="ctr"/>
                </a:tc>
                <a:tc>
                  <a:txBody>
                    <a:bodyPr/>
                    <a:lstStyle/>
                    <a:p>
                      <a:r>
                        <a:rPr lang="en-US" altLang="zh-CN" sz="1200" dirty="0" smtClean="0">
                          <a:latin typeface="Arial" pitchFamily="34" charset="0"/>
                          <a:cs typeface="Arial" pitchFamily="34" charset="0"/>
                        </a:rPr>
                        <a:t>open,</a:t>
                      </a:r>
                      <a:r>
                        <a:rPr lang="en-US" altLang="zh-CN" sz="1200" baseline="0" dirty="0" smtClean="0">
                          <a:latin typeface="Arial" pitchFamily="34" charset="0"/>
                          <a:cs typeface="Arial" pitchFamily="34" charset="0"/>
                        </a:rPr>
                        <a:t> close, new file, copy, delete, move, search, mouse pointer</a:t>
                      </a:r>
                      <a:endParaRPr lang="zh-CN" altLang="en-US" sz="1200" dirty="0">
                        <a:latin typeface="Arial" pitchFamily="34" charset="0"/>
                        <a:cs typeface="Arial" pitchFamily="34" charset="0"/>
                      </a:endParaRPr>
                    </a:p>
                  </a:txBody>
                  <a:tcPr anchor="ctr"/>
                </a:tc>
                <a:tc>
                  <a:txBody>
                    <a:bodyPr/>
                    <a:lstStyle/>
                    <a:p>
                      <a:r>
                        <a:rPr lang="en-US" altLang="zh-CN" sz="1200" dirty="0" smtClean="0">
                          <a:latin typeface="Arial" pitchFamily="34" charset="0"/>
                          <a:cs typeface="Arial" pitchFamily="34" charset="0"/>
                        </a:rPr>
                        <a:t>file operation, simple desktop operations</a:t>
                      </a:r>
                      <a:endParaRPr lang="zh-CN" altLang="en-US" sz="1200"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7</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Parameters</a:t>
            </a:r>
          </a:p>
        </p:txBody>
      </p:sp>
      <p:sp>
        <p:nvSpPr>
          <p:cNvPr id="6" name="TextBox 5"/>
          <p:cNvSpPr txBox="1"/>
          <p:nvPr/>
        </p:nvSpPr>
        <p:spPr>
          <a:xfrm>
            <a:off x="685800" y="1752600"/>
            <a:ext cx="7772400" cy="4440703"/>
          </a:xfrm>
          <a:prstGeom prst="rect">
            <a:avLst/>
          </a:prstGeom>
          <a:noFill/>
        </p:spPr>
        <p:txBody>
          <a:bodyPr wrap="square" rtlCol="0">
            <a:spAutoFit/>
          </a:bodyPr>
          <a:lstStyle/>
          <a:p>
            <a:pPr algn="just">
              <a:lnSpc>
                <a:spcPct val="114000"/>
              </a:lnSpc>
              <a:spcBef>
                <a:spcPts val="1800"/>
              </a:spcBef>
            </a:pPr>
            <a:r>
              <a:rPr lang="en-US" altLang="zh-CN" sz="2000" b="1" dirty="0" smtClean="0"/>
              <a:t>There are two important parameters for the study and modeling:</a:t>
            </a:r>
          </a:p>
          <a:p>
            <a:pPr lvl="1" algn="just">
              <a:lnSpc>
                <a:spcPct val="114000"/>
              </a:lnSpc>
              <a:spcBef>
                <a:spcPts val="1800"/>
              </a:spcBef>
              <a:buFont typeface="Wingdings" pitchFamily="2" charset="2"/>
              <a:buChar char="ü"/>
            </a:pPr>
            <a:r>
              <a:rPr lang="en-US" altLang="zh-CN" sz="2000" b="1" dirty="0" smtClean="0"/>
              <a:t>Packet arrival interval</a:t>
            </a:r>
          </a:p>
          <a:p>
            <a:pPr lvl="2" algn="just">
              <a:lnSpc>
                <a:spcPct val="114000"/>
              </a:lnSpc>
              <a:spcBef>
                <a:spcPts val="600"/>
              </a:spcBef>
              <a:buFont typeface="Wingdings" pitchFamily="2" charset="2"/>
              <a:buChar char="Ø"/>
            </a:pPr>
            <a:r>
              <a:rPr lang="en-US" altLang="zh-CN" sz="1800" dirty="0" smtClean="0"/>
              <a:t> Study and Model as an exponential distribution for each type of service</a:t>
            </a:r>
          </a:p>
          <a:p>
            <a:pPr lvl="2" algn="just">
              <a:lnSpc>
                <a:spcPct val="114000"/>
              </a:lnSpc>
              <a:spcBef>
                <a:spcPts val="600"/>
              </a:spcBef>
              <a:buFont typeface="Wingdings" pitchFamily="2" charset="2"/>
              <a:buChar char="Ø"/>
            </a:pPr>
            <a:r>
              <a:rPr lang="en-US" altLang="zh-CN" sz="1800" dirty="0" smtClean="0"/>
              <a:t> Parameter of the exponential distribution is estimated by maximum likelihood estimation </a:t>
            </a:r>
          </a:p>
          <a:p>
            <a:pPr lvl="1" algn="just">
              <a:lnSpc>
                <a:spcPct val="114000"/>
              </a:lnSpc>
              <a:spcBef>
                <a:spcPts val="1800"/>
              </a:spcBef>
              <a:buFont typeface="Wingdings" pitchFamily="2" charset="2"/>
              <a:buChar char="ü"/>
            </a:pPr>
            <a:r>
              <a:rPr lang="en-US" altLang="zh-CN" sz="2000" b="1" dirty="0" smtClean="0"/>
              <a:t>Packet length</a:t>
            </a:r>
          </a:p>
          <a:p>
            <a:pPr lvl="2" algn="just">
              <a:lnSpc>
                <a:spcPct val="114000"/>
              </a:lnSpc>
              <a:spcBef>
                <a:spcPts val="600"/>
              </a:spcBef>
              <a:buFont typeface="Wingdings" pitchFamily="2" charset="2"/>
              <a:buChar char="Ø"/>
            </a:pPr>
            <a:r>
              <a:rPr lang="en-US" altLang="zh-CN" sz="1800" dirty="0" smtClean="0"/>
              <a:t> Sample statistics on probability of the packets falling into different packet length ranges</a:t>
            </a:r>
          </a:p>
          <a:p>
            <a:pPr lvl="2" algn="just">
              <a:lnSpc>
                <a:spcPct val="114000"/>
              </a:lnSpc>
              <a:spcBef>
                <a:spcPts val="600"/>
              </a:spcBef>
              <a:buFont typeface="Wingdings" pitchFamily="2" charset="2"/>
              <a:buChar char="Ø"/>
            </a:pPr>
            <a:r>
              <a:rPr lang="en-US" altLang="zh-CN" sz="1800" dirty="0" smtClean="0"/>
              <a:t> Sample statistics on mean and standard deviation of packet length within the packet length range. </a:t>
            </a:r>
            <a:endParaRPr lang="en-US" altLang="zh-CN"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8</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Packet arrival interval study and modeling</a:t>
            </a:r>
          </a:p>
        </p:txBody>
      </p:sp>
      <p:sp>
        <p:nvSpPr>
          <p:cNvPr id="6" name="TextBox 5"/>
          <p:cNvSpPr txBox="1"/>
          <p:nvPr/>
        </p:nvSpPr>
        <p:spPr>
          <a:xfrm>
            <a:off x="685800" y="1905000"/>
            <a:ext cx="7772400" cy="3360920"/>
          </a:xfrm>
          <a:prstGeom prst="rect">
            <a:avLst/>
          </a:prstGeom>
          <a:noFill/>
        </p:spPr>
        <p:txBody>
          <a:bodyPr wrap="square" rtlCol="0">
            <a:spAutoFit/>
          </a:bodyPr>
          <a:lstStyle/>
          <a:p>
            <a:pPr indent="-457200" algn="just">
              <a:lnSpc>
                <a:spcPct val="114000"/>
              </a:lnSpc>
              <a:spcBef>
                <a:spcPts val="1200"/>
              </a:spcBef>
            </a:pPr>
            <a:r>
              <a:rPr lang="en-US" altLang="zh-CN" sz="2000" b="1" dirty="0" smtClean="0"/>
              <a:t>For uplink and downlink of each kind of service, study and model the packet arrival interval. Identify as exponential distribution random variable. Estimate parameters ‘lambda’ by maximum likelihood estimation based on the sample data.</a:t>
            </a:r>
          </a:p>
          <a:p>
            <a:pPr algn="just">
              <a:lnSpc>
                <a:spcPct val="114000"/>
              </a:lnSpc>
              <a:spcBef>
                <a:spcPts val="1800"/>
              </a:spcBef>
            </a:pPr>
            <a:r>
              <a:rPr lang="en-US" altLang="zh-CN" sz="2000" b="1" dirty="0" smtClean="0"/>
              <a:t>In the following slides, comparison between cumulative distribution function (CDF) of the proposed packet arrival interval and the practical CDF of the samples for different services presented. </a:t>
            </a:r>
          </a:p>
          <a:p>
            <a:pPr algn="just">
              <a:lnSpc>
                <a:spcPct val="114000"/>
              </a:lnSpc>
              <a:spcBef>
                <a:spcPts val="1800"/>
              </a:spcBef>
            </a:pPr>
            <a:r>
              <a:rPr lang="en-US" altLang="zh-CN" sz="2000" b="1"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1"/>
          <p:cNvSpPr>
            <a:spLocks noGrp="1"/>
          </p:cNvSpPr>
          <p:nvPr>
            <p:ph type="dt" sz="quarter" idx="10"/>
          </p:nvPr>
        </p:nvSpPr>
        <p:spPr>
          <a:xfrm>
            <a:off x="696913" y="304800"/>
            <a:ext cx="1579600" cy="276999"/>
          </a:xfrm>
          <a:noFill/>
        </p:spPr>
        <p:txBody>
          <a:bodyPr/>
          <a:lstStyle/>
          <a:p>
            <a:r>
              <a:rPr lang="en-US" altLang="ko-KR" dirty="0" smtClean="0">
                <a:ea typeface="굴림" pitchFamily="34" charset="-127"/>
              </a:rPr>
              <a:t>November 20</a:t>
            </a:r>
            <a:r>
              <a:rPr lang="en-US" altLang="zh-CN" dirty="0" smtClean="0">
                <a:ea typeface="굴림" pitchFamily="34" charset="-127"/>
              </a:rPr>
              <a:t>13</a:t>
            </a:r>
          </a:p>
        </p:txBody>
      </p:sp>
      <p:sp>
        <p:nvSpPr>
          <p:cNvPr id="24580" name="슬라이드 번호 개체 틀 3"/>
          <p:cNvSpPr>
            <a:spLocks noGrp="1"/>
          </p:cNvSpPr>
          <p:nvPr>
            <p:ph type="sldNum" sz="quarter" idx="12"/>
          </p:nvPr>
        </p:nvSpPr>
        <p:spPr>
          <a:noFill/>
        </p:spPr>
        <p:txBody>
          <a:bodyPr/>
          <a:lstStyle/>
          <a:p>
            <a:r>
              <a:rPr lang="en-US" altLang="ko-KR" dirty="0" smtClean="0">
                <a:ea typeface="굴림" pitchFamily="34" charset="-127"/>
              </a:rPr>
              <a:t>Slide </a:t>
            </a:r>
            <a:fld id="{E41A4EFE-BD4D-4532-9C86-DC8035121772}" type="slidenum">
              <a:rPr lang="en-US" altLang="ko-KR" smtClean="0">
                <a:ea typeface="굴림" pitchFamily="34" charset="-127"/>
              </a:rPr>
              <a:pPr/>
              <a:t>9</a:t>
            </a:fld>
            <a:endParaRPr lang="en-US" altLang="ko-KR" dirty="0" smtClean="0">
              <a:ea typeface="굴림" pitchFamily="34" charset="-127"/>
            </a:endParaRPr>
          </a:p>
        </p:txBody>
      </p:sp>
      <p:sp>
        <p:nvSpPr>
          <p:cNvPr id="24582" name="Rectangle 2"/>
          <p:cNvSpPr>
            <a:spLocks noGrp="1" noChangeArrowheads="1"/>
          </p:cNvSpPr>
          <p:nvPr>
            <p:ph type="title" idx="4294967295"/>
          </p:nvPr>
        </p:nvSpPr>
        <p:spPr>
          <a:xfrm>
            <a:off x="685800" y="609600"/>
            <a:ext cx="7772400" cy="1066800"/>
          </a:xfrm>
          <a:noFill/>
        </p:spPr>
        <p:txBody>
          <a:bodyPr/>
          <a:lstStyle/>
          <a:p>
            <a:r>
              <a:rPr lang="en-US" altLang="ko-KR" dirty="0" smtClean="0">
                <a:latin typeface="Times New Roman" pitchFamily="18" charset="0"/>
                <a:ea typeface="굴림" pitchFamily="34" charset="-127"/>
              </a:rPr>
              <a:t>CDF comparison for PPT service</a:t>
            </a:r>
          </a:p>
        </p:txBody>
      </p:sp>
      <p:pic>
        <p:nvPicPr>
          <p:cNvPr id="7" name="内容占位符 9" descr="ppt.bmp"/>
          <p:cNvPicPr>
            <a:picLocks noChangeAspect="1"/>
          </p:cNvPicPr>
          <p:nvPr/>
        </p:nvPicPr>
        <p:blipFill>
          <a:blip r:embed="rId3" cstate="print"/>
          <a:stretch>
            <a:fillRect/>
          </a:stretch>
        </p:blipFill>
        <p:spPr>
          <a:xfrm>
            <a:off x="0" y="1943100"/>
            <a:ext cx="5334000" cy="4000500"/>
          </a:xfrm>
          <a:prstGeom prst="rect">
            <a:avLst/>
          </a:prstGeom>
        </p:spPr>
      </p:pic>
      <p:graphicFrame>
        <p:nvGraphicFramePr>
          <p:cNvPr id="8" name="表格 7"/>
          <p:cNvGraphicFramePr>
            <a:graphicFrameLocks noGrp="1"/>
          </p:cNvGraphicFramePr>
          <p:nvPr/>
        </p:nvGraphicFramePr>
        <p:xfrm>
          <a:off x="5220072" y="2204864"/>
          <a:ext cx="3635896" cy="1112520"/>
        </p:xfrm>
        <a:graphic>
          <a:graphicData uri="http://schemas.openxmlformats.org/drawingml/2006/table">
            <a:tbl>
              <a:tblPr firstRow="1" bandRow="1">
                <a:tableStyleId>{5C22544A-7EE6-4342-B048-85BDC9FD1C3A}</a:tableStyleId>
              </a:tblPr>
              <a:tblGrid>
                <a:gridCol w="1817948"/>
                <a:gridCol w="1817948"/>
              </a:tblGrid>
              <a:tr h="370840">
                <a:tc>
                  <a:txBody>
                    <a:bodyPr/>
                    <a:lstStyle/>
                    <a:p>
                      <a:pPr algn="ctr"/>
                      <a:r>
                        <a:rPr lang="en-US" altLang="zh-CN" dirty="0" smtClean="0"/>
                        <a:t>PPT service</a:t>
                      </a:r>
                      <a:endParaRPr lang="zh-CN" altLang="en-US" dirty="0"/>
                    </a:p>
                  </a:txBody>
                  <a:tcPr anchor="ctr"/>
                </a:tc>
                <a:tc>
                  <a:txBody>
                    <a:bodyPr/>
                    <a:lstStyle/>
                    <a:p>
                      <a:pPr algn="ctr"/>
                      <a:r>
                        <a:rPr lang="en-US" altLang="zh-CN" dirty="0" smtClean="0"/>
                        <a:t>Lambda</a:t>
                      </a:r>
                      <a:endParaRPr lang="zh-CN" altLang="en-US" dirty="0"/>
                    </a:p>
                  </a:txBody>
                  <a:tcPr anchor="ctr"/>
                </a:tc>
              </a:tr>
              <a:tr h="370840">
                <a:tc>
                  <a:txBody>
                    <a:bodyPr/>
                    <a:lstStyle/>
                    <a:p>
                      <a:pPr algn="ctr"/>
                      <a:r>
                        <a:rPr lang="en-US" altLang="zh-CN" dirty="0" smtClean="0"/>
                        <a:t>Uplink</a:t>
                      </a:r>
                      <a:endParaRPr lang="zh-CN" altLang="en-US" dirty="0"/>
                    </a:p>
                  </a:txBody>
                  <a:tcPr anchor="ctr"/>
                </a:tc>
                <a:tc>
                  <a:txBody>
                    <a:bodyPr/>
                    <a:lstStyle/>
                    <a:p>
                      <a:pPr algn="ctr"/>
                      <a:r>
                        <a:rPr lang="en-US" altLang="zh-CN" dirty="0" smtClean="0"/>
                        <a:t>21.816</a:t>
                      </a:r>
                      <a:endParaRPr lang="zh-CN" altLang="en-US" dirty="0"/>
                    </a:p>
                  </a:txBody>
                  <a:tcPr anchor="ctr"/>
                </a:tc>
              </a:tr>
              <a:tr h="370840">
                <a:tc>
                  <a:txBody>
                    <a:bodyPr/>
                    <a:lstStyle/>
                    <a:p>
                      <a:pPr algn="ctr"/>
                      <a:r>
                        <a:rPr lang="en-US" altLang="zh-CN" dirty="0" smtClean="0"/>
                        <a:t>Downlink</a:t>
                      </a:r>
                      <a:endParaRPr lang="zh-CN" altLang="en-US" dirty="0"/>
                    </a:p>
                  </a:txBody>
                  <a:tcPr anchor="ctr"/>
                </a:tc>
                <a:tc>
                  <a:txBody>
                    <a:bodyPr/>
                    <a:lstStyle/>
                    <a:p>
                      <a:pPr algn="ctr"/>
                      <a:r>
                        <a:rPr lang="en-US" altLang="zh-CN" dirty="0" smtClean="0"/>
                        <a:t>36.459</a:t>
                      </a:r>
                      <a:endParaRPr lang="zh-CN" altLang="en-US" dirty="0"/>
                    </a:p>
                  </a:txBody>
                  <a:tcPr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802.11-09/0091r0">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1_802.11-09/0091r0">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15265</TotalTime>
  <Words>2101</Words>
  <Application>Microsoft Office PowerPoint</Application>
  <PresentationFormat>On-screen Show (4:3)</PresentationFormat>
  <Paragraphs>566</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1_802.11-09/0091r0</vt:lpstr>
      <vt:lpstr>Document</vt:lpstr>
      <vt:lpstr>Visio</vt:lpstr>
      <vt:lpstr>Traffic Observation and Study on Virtual Desktop Infrastructure </vt:lpstr>
      <vt:lpstr>Abstract</vt:lpstr>
      <vt:lpstr>Motivation</vt:lpstr>
      <vt:lpstr>Modeling Scope</vt:lpstr>
      <vt:lpstr>Modeling Scheme (1/2)</vt:lpstr>
      <vt:lpstr>Modeling Scheme (2/2)</vt:lpstr>
      <vt:lpstr>Parameters</vt:lpstr>
      <vt:lpstr>Packet arrival interval study and modeling</vt:lpstr>
      <vt:lpstr>CDF comparison for PPT service</vt:lpstr>
      <vt:lpstr>CDF comparison for word service</vt:lpstr>
      <vt:lpstr>CDF comparison for network browsing service</vt:lpstr>
      <vt:lpstr>CDF comparison for desktop operation service</vt:lpstr>
      <vt:lpstr>Packet length sampling</vt:lpstr>
      <vt:lpstr>Uplink packet length distribution</vt:lpstr>
      <vt:lpstr>Sample Downlink packet length distribution for ppt service</vt:lpstr>
      <vt:lpstr>Downlink packets’ length model for ppt service</vt:lpstr>
      <vt:lpstr>Sample Downlink packet length distribution for word service</vt:lpstr>
      <vt:lpstr>Downlink packets’ length model for word service</vt:lpstr>
      <vt:lpstr>Sample Downlink packet length distribution for network browsing service</vt:lpstr>
      <vt:lpstr>Downlink packet length model for network browsing service</vt:lpstr>
      <vt:lpstr>Sample Downlink packet length distribution for desktop operation service</vt:lpstr>
      <vt:lpstr>Downlink packets’ length model for desktop operation service</vt:lpstr>
      <vt:lpstr>Packet length analysis</vt:lpstr>
      <vt:lpstr>PowerPoint Presentation</vt:lpstr>
      <vt:lpstr>PowerPoint Presentation</vt:lpstr>
      <vt:lpstr>PowerPoint Presentation</vt:lpstr>
    </vt:vector>
  </TitlesOfParts>
  <Company>Ralink Technology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TGac Functional Requirements</dc:title>
  <dc:creator>Peter Loc</dc:creator>
  <cp:lastModifiedBy>Phillip Barber</cp:lastModifiedBy>
  <cp:revision>703</cp:revision>
  <cp:lastPrinted>1998-02-10T13:28:06Z</cp:lastPrinted>
  <dcterms:created xsi:type="dcterms:W3CDTF">2008-03-19T13:28:15Z</dcterms:created>
  <dcterms:modified xsi:type="dcterms:W3CDTF">2013-11-12T23:07:34Z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(3)ndN2+f5+H6Oa5Ar6D/fsOfPwynaVO7upP6OyTHHzJNNJ6YE2CI08GRTvxADfg3gt9clyY7QW_x000d_
BNGbcPtbIW/Trq/DozI3VVpEtZc96UFleYLRn2MmKawXIEWzEndtJa+EpVDyytG95bl8a5hT_x000d_
d8CwwoNR9UQ02xfE78py3qFcwykDEG6koFCxfghDuWfrLgpV147Wb92kMu6P33SZzddT2u5l_x000d_
Hz2uwBiv1xqYHuSRbi</vt:lpwstr>
  </property>
  <property fmtid="{D5CDD505-2E9C-101B-9397-08002B2CF9AE}" pid="3" name="_ms_pID_725343_00">
    <vt:lpwstr>_</vt:lpwstr>
  </property>
  <property fmtid="{D5CDD505-2E9C-101B-9397-08002B2CF9AE}" pid="4" name="_ms_pID_7253431">
    <vt:lpwstr>zqUUtTSVOhp3CcbsvUPftqRfyd9hf1MX8ttnii9h4oUA3y+YsBEiqe_x000d_
bmBsp+QHmGWYbHNQCwkcYzo0ZzwwD18U3jHtGKQaCzzy1EeUZzBV3hkYPqQtFUuW402uNFa8_x000d_
Hay1DLMwnkCZWQ6RddTeuPYiI/3GRMGms6yE1JFMOTl/1+GWuYtFSAq69Kb97ckqcuJVd1CD_x000d_
ije719ZQL4X1cAZfsO4VaN6fnDReXpUNATRI</vt:lpwstr>
  </property>
  <property fmtid="{D5CDD505-2E9C-101B-9397-08002B2CF9AE}" pid="5" name="_ms_pID_7253431_00">
    <vt:lpwstr>_</vt:lpwstr>
  </property>
  <property fmtid="{D5CDD505-2E9C-101B-9397-08002B2CF9AE}" pid="6" name="_ms_pID_7253432">
    <vt:lpwstr>mi3HxbcV0hJdXjpcCZui7puhUKdMtPru0FJP_x000d_
fHSqL/aHxi0tEq0zW2lYpGe4if1fG+wqZWNi8snzuV3PbBOAbs9HLX6N3WWa9+KaVxLdzqlt_x000d_
qIcT+lYUABfGQGaZ0wJf9vwy5/kjYN9F9bYQiqauw7C1jk8u/aiolvU1Z0PDuoph</vt:lpwstr>
  </property>
  <property fmtid="{D5CDD505-2E9C-101B-9397-08002B2CF9AE}" pid="7" name="sflag">
    <vt:lpwstr>1383526965</vt:lpwstr>
  </property>
</Properties>
</file>