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57" r:id="rId3"/>
    <p:sldId id="265" r:id="rId4"/>
    <p:sldId id="266" r:id="rId5"/>
    <p:sldId id="271" r:id="rId6"/>
    <p:sldId id="272" r:id="rId7"/>
    <p:sldId id="273" r:id="rId8"/>
    <p:sldId id="27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360" y="-11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802.11-13/1413r0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Edward Reuss, Unaffiliated</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0AEE5A49-AF9E-E645-8C03-CDF28B3BF5B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21020862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802.11-13/1413r0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Edward Reuss, Unaffiliated</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FD6AE54D-293B-034A-9927-84E139F8DF80}"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0064090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802.11-13/1413r0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Edward Reuss, Unaffiliated</a:t>
            </a:r>
            <a:endParaRPr lang="en-US"/>
          </a:p>
        </p:txBody>
      </p:sp>
      <p:sp>
        <p:nvSpPr>
          <p:cNvPr id="7" name="Rectangle 7"/>
          <p:cNvSpPr>
            <a:spLocks noGrp="1" noChangeArrowheads="1"/>
          </p:cNvSpPr>
          <p:nvPr>
            <p:ph type="sldNum" sz="quarter" idx="5"/>
          </p:nvPr>
        </p:nvSpPr>
        <p:spPr>
          <a:ln/>
        </p:spPr>
        <p:txBody>
          <a:bodyPr/>
          <a:lstStyle/>
          <a:p>
            <a:r>
              <a:rPr lang="en-US"/>
              <a:t>Page </a:t>
            </a:r>
            <a:fld id="{5FB8EAE2-1AA6-CE48-9F34-90EC6AB8D49C}"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802.11-13/1413r0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Edward Reuss, Unaffiliated</a:t>
            </a:r>
            <a:endParaRPr lang="en-US"/>
          </a:p>
        </p:txBody>
      </p:sp>
      <p:sp>
        <p:nvSpPr>
          <p:cNvPr id="7" name="Rectangle 7"/>
          <p:cNvSpPr>
            <a:spLocks noGrp="1" noChangeArrowheads="1"/>
          </p:cNvSpPr>
          <p:nvPr>
            <p:ph type="sldNum" sz="quarter" idx="5"/>
          </p:nvPr>
        </p:nvSpPr>
        <p:spPr>
          <a:ln/>
        </p:spPr>
        <p:txBody>
          <a:bodyPr/>
          <a:lstStyle/>
          <a:p>
            <a:r>
              <a:rPr lang="en-US"/>
              <a:t>Page </a:t>
            </a:r>
            <a:fld id="{69B695B7-31CA-0D4B-A187-87270D31D8A8}" type="slidenum">
              <a:rPr lang="en-US"/>
              <a:pPr/>
              <a:t>2</a:t>
            </a:fld>
            <a:endParaRPr lang="en-US"/>
          </a:p>
        </p:txBody>
      </p:sp>
      <p:sp>
        <p:nvSpPr>
          <p:cNvPr id="6146" name="Rectangle 2"/>
          <p:cNvSpPr>
            <a:spLocks noChangeArrowheads="1" noTextEdit="1"/>
          </p:cNvSpPr>
          <p:nvPr>
            <p:ph type="sldImg"/>
          </p:nvPr>
        </p:nvSpPr>
        <p:spPr>
          <a:xfrm>
            <a:off x="1154113" y="701675"/>
            <a:ext cx="4625975" cy="3468688"/>
          </a:xfrm>
          <a:ln cap="flat"/>
          <a:extLst>
            <a:ext uri="{FAA26D3D-D897-4be2-8F04-BA451C77F1D7}">
              <ma14:placeholderFlag xmlns:ma14="http://schemas.microsoft.com/office/mac/drawingml/2011/main" val="1"/>
            </a:ext>
          </a:extLs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8C0C0B9-C8DC-344A-AC68-5E9E33CBF0A9}" type="slidenum">
              <a:rPr lang="en-US"/>
              <a:pPr/>
              <a:t>‹#›</a:t>
            </a:fld>
            <a:endParaRPr lang="en-US"/>
          </a:p>
        </p:txBody>
      </p:sp>
    </p:spTree>
    <p:extLst>
      <p:ext uri="{BB962C8B-B14F-4D97-AF65-F5344CB8AC3E}">
        <p14:creationId xmlns:p14="http://schemas.microsoft.com/office/powerpoint/2010/main" val="802287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A44EF4D-5BBB-DF4A-AB4A-13924161C695}" type="slidenum">
              <a:rPr lang="en-US"/>
              <a:pPr/>
              <a:t>‹#›</a:t>
            </a:fld>
            <a:endParaRPr lang="en-US"/>
          </a:p>
        </p:txBody>
      </p:sp>
    </p:spTree>
    <p:extLst>
      <p:ext uri="{BB962C8B-B14F-4D97-AF65-F5344CB8AC3E}">
        <p14:creationId xmlns:p14="http://schemas.microsoft.com/office/powerpoint/2010/main" val="764128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F02160F-79CB-3344-98B0-0799F5DBB165}" type="slidenum">
              <a:rPr lang="en-US"/>
              <a:pPr/>
              <a:t>‹#›</a:t>
            </a:fld>
            <a:endParaRPr lang="en-US"/>
          </a:p>
        </p:txBody>
      </p:sp>
    </p:spTree>
    <p:extLst>
      <p:ext uri="{BB962C8B-B14F-4D97-AF65-F5344CB8AC3E}">
        <p14:creationId xmlns:p14="http://schemas.microsoft.com/office/powerpoint/2010/main" val="976098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6C40577-3092-8B49-AAC9-74DB1C4E50E1}" type="slidenum">
              <a:rPr lang="en-US"/>
              <a:pPr/>
              <a:t>‹#›</a:t>
            </a:fld>
            <a:endParaRPr lang="en-US"/>
          </a:p>
        </p:txBody>
      </p:sp>
    </p:spTree>
    <p:extLst>
      <p:ext uri="{BB962C8B-B14F-4D97-AF65-F5344CB8AC3E}">
        <p14:creationId xmlns:p14="http://schemas.microsoft.com/office/powerpoint/2010/main" val="1497293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1B5A019-ED8F-F24B-82BB-74EF599DC8E7}" type="slidenum">
              <a:rPr lang="en-US"/>
              <a:pPr/>
              <a:t>‹#›</a:t>
            </a:fld>
            <a:endParaRPr lang="en-US"/>
          </a:p>
        </p:txBody>
      </p:sp>
    </p:spTree>
    <p:extLst>
      <p:ext uri="{BB962C8B-B14F-4D97-AF65-F5344CB8AC3E}">
        <p14:creationId xmlns:p14="http://schemas.microsoft.com/office/powerpoint/2010/main" val="112701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Edward Reuss, Unaffiliated</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D7C3F30-BFD4-6140-BFA5-6BB81D031D14}" type="slidenum">
              <a:rPr lang="en-US"/>
              <a:pPr/>
              <a:t>‹#›</a:t>
            </a:fld>
            <a:endParaRPr lang="en-US"/>
          </a:p>
        </p:txBody>
      </p:sp>
    </p:spTree>
    <p:extLst>
      <p:ext uri="{BB962C8B-B14F-4D97-AF65-F5344CB8AC3E}">
        <p14:creationId xmlns:p14="http://schemas.microsoft.com/office/powerpoint/2010/main" val="268596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Edward Reuss, Unaffiliated</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38437915-0C72-3248-92A2-38C13BB00602}" type="slidenum">
              <a:rPr lang="en-US"/>
              <a:pPr/>
              <a:t>‹#›</a:t>
            </a:fld>
            <a:endParaRPr lang="en-US"/>
          </a:p>
        </p:txBody>
      </p:sp>
    </p:spTree>
    <p:extLst>
      <p:ext uri="{BB962C8B-B14F-4D97-AF65-F5344CB8AC3E}">
        <p14:creationId xmlns:p14="http://schemas.microsoft.com/office/powerpoint/2010/main" val="131870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Edward Reuss, Unaffiliated</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9DE75F7D-089B-EA44-89F9-7111EC57A146}" type="slidenum">
              <a:rPr lang="en-US"/>
              <a:pPr/>
              <a:t>‹#›</a:t>
            </a:fld>
            <a:endParaRPr lang="en-US"/>
          </a:p>
        </p:txBody>
      </p:sp>
    </p:spTree>
    <p:extLst>
      <p:ext uri="{BB962C8B-B14F-4D97-AF65-F5344CB8AC3E}">
        <p14:creationId xmlns:p14="http://schemas.microsoft.com/office/powerpoint/2010/main" val="2674592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Edward Reuss, Unaffiliated</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47593572-34C6-5145-BB59-46E3E1CEEF69}" type="slidenum">
              <a:rPr lang="en-US"/>
              <a:pPr/>
              <a:t>‹#›</a:t>
            </a:fld>
            <a:endParaRPr lang="en-US"/>
          </a:p>
        </p:txBody>
      </p:sp>
    </p:spTree>
    <p:extLst>
      <p:ext uri="{BB962C8B-B14F-4D97-AF65-F5344CB8AC3E}">
        <p14:creationId xmlns:p14="http://schemas.microsoft.com/office/powerpoint/2010/main" val="1777735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Edward Reuss, Unaffiliated</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8CD96F4-7931-A042-8436-DA2C467BDBE7}" type="slidenum">
              <a:rPr lang="en-US"/>
              <a:pPr/>
              <a:t>‹#›</a:t>
            </a:fld>
            <a:endParaRPr lang="en-US"/>
          </a:p>
        </p:txBody>
      </p:sp>
    </p:spTree>
    <p:extLst>
      <p:ext uri="{BB962C8B-B14F-4D97-AF65-F5344CB8AC3E}">
        <p14:creationId xmlns:p14="http://schemas.microsoft.com/office/powerpoint/2010/main" val="2143633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Edward Reuss, Unaffiliated</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BEAE55C-F3EF-D349-ACC4-8C460180965E}" type="slidenum">
              <a:rPr lang="en-US"/>
              <a:pPr/>
              <a:t>‹#›</a:t>
            </a:fld>
            <a:endParaRPr lang="en-US"/>
          </a:p>
        </p:txBody>
      </p:sp>
    </p:spTree>
    <p:extLst>
      <p:ext uri="{BB962C8B-B14F-4D97-AF65-F5344CB8AC3E}">
        <p14:creationId xmlns:p14="http://schemas.microsoft.com/office/powerpoint/2010/main" val="38965349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Edward Reuss, Unaffiliated</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FFA830F1-9BB1-D344-8631-300231641B2E}" type="slidenum">
              <a:rPr lang="en-US"/>
              <a:pPr/>
              <a:t>‹#›</a:t>
            </a:fld>
            <a:endParaRPr lang="en-US"/>
          </a:p>
        </p:txBody>
      </p:sp>
      <p:sp>
        <p:nvSpPr>
          <p:cNvPr id="1031" name="Rectangle 7"/>
          <p:cNvSpPr>
            <a:spLocks noChangeArrowheads="1"/>
          </p:cNvSpPr>
          <p:nvPr/>
        </p:nvSpPr>
        <p:spPr bwMode="auto">
          <a:xfrm>
            <a:off x="5624115" y="332601"/>
            <a:ext cx="282138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r"/>
            <a:r>
              <a:rPr lang="en-US" sz="1800" b="1" dirty="0"/>
              <a:t>doc.: IEEE 802.11</a:t>
            </a:r>
            <a:r>
              <a:rPr lang="en-US" sz="1800" b="1" dirty="0" smtClean="0"/>
              <a:t>-13/1413r1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charset="0"/>
          <a:ea typeface="ＭＳ Ｐゴシック" charset="0"/>
        </a:defRPr>
      </a:lvl2pPr>
      <a:lvl3pPr algn="ctr" rtl="0" eaLnBrk="1" fontAlgn="base" hangingPunct="1">
        <a:spcBef>
          <a:spcPct val="0"/>
        </a:spcBef>
        <a:spcAft>
          <a:spcPct val="0"/>
        </a:spcAft>
        <a:defRPr sz="3200" b="1">
          <a:solidFill>
            <a:schemeClr val="tx2"/>
          </a:solidFill>
          <a:latin typeface="Times New Roman" charset="0"/>
          <a:ea typeface="ＭＳ Ｐゴシック" charset="0"/>
        </a:defRPr>
      </a:lvl3pPr>
      <a:lvl4pPr algn="ctr" rtl="0" eaLnBrk="1" fontAlgn="base" hangingPunct="1">
        <a:spcBef>
          <a:spcPct val="0"/>
        </a:spcBef>
        <a:spcAft>
          <a:spcPct val="0"/>
        </a:spcAft>
        <a:defRPr sz="3200" b="1">
          <a:solidFill>
            <a:schemeClr val="tx2"/>
          </a:solidFill>
          <a:latin typeface="Times New Roman" charset="0"/>
          <a:ea typeface="ＭＳ Ｐゴシック" charset="0"/>
        </a:defRPr>
      </a:lvl4pPr>
      <a:lvl5pPr algn="ctr" rtl="0" eaLnBrk="1" fontAlgn="base" hangingPunct="1">
        <a:spcBef>
          <a:spcPct val="0"/>
        </a:spcBef>
        <a:spcAft>
          <a:spcPct val="0"/>
        </a:spcAft>
        <a:defRPr sz="3200" b="1">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200" b="1">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200" b="1">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200" b="1">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ea typeface="+mn-ea"/>
        </a:defRPr>
      </a:lvl2pPr>
      <a:lvl3pPr marL="1085850" indent="-228600" algn="l" rtl="0" eaLnBrk="1" fontAlgn="base" hangingPunct="1">
        <a:spcBef>
          <a:spcPct val="20000"/>
        </a:spcBef>
        <a:spcAft>
          <a:spcPct val="0"/>
        </a:spcAft>
        <a:buChar char="•"/>
        <a:defRPr>
          <a:solidFill>
            <a:schemeClr val="tx1"/>
          </a:solidFill>
          <a:latin typeface="+mn-lt"/>
          <a:ea typeface="+mn-ea"/>
        </a:defRPr>
      </a:lvl3pPr>
      <a:lvl4pPr marL="1428750" indent="-228600" algn="l" rtl="0" eaLnBrk="1" fontAlgn="base" hangingPunct="1">
        <a:spcBef>
          <a:spcPct val="20000"/>
        </a:spcBef>
        <a:spcAft>
          <a:spcPct val="0"/>
        </a:spcAft>
        <a:buChar char="–"/>
        <a:defRPr sz="1600">
          <a:solidFill>
            <a:schemeClr val="tx1"/>
          </a:solidFill>
          <a:latin typeface="+mn-lt"/>
          <a:ea typeface="+mn-ea"/>
        </a:defRPr>
      </a:lvl4pPr>
      <a:lvl5pPr marL="1771650" indent="-228600" algn="l" rtl="0" eaLnBrk="1" fontAlgn="base" hangingPunct="1">
        <a:spcBef>
          <a:spcPct val="20000"/>
        </a:spcBef>
        <a:spcAft>
          <a:spcPct val="0"/>
        </a:spcAft>
        <a:buChar char="•"/>
        <a:defRPr sz="1600">
          <a:solidFill>
            <a:schemeClr val="tx1"/>
          </a:solidFill>
          <a:latin typeface="+mn-lt"/>
          <a:ea typeface="+mn-ea"/>
        </a:defRPr>
      </a:lvl5pPr>
      <a:lvl6pPr marL="2228850" indent="-228600" algn="l" rtl="0" eaLnBrk="1" fontAlgn="base" hangingPunct="1">
        <a:spcBef>
          <a:spcPct val="20000"/>
        </a:spcBef>
        <a:spcAft>
          <a:spcPct val="0"/>
        </a:spcAft>
        <a:buChar char="•"/>
        <a:defRPr sz="1600">
          <a:solidFill>
            <a:schemeClr val="tx1"/>
          </a:solidFill>
          <a:latin typeface="+mn-lt"/>
          <a:ea typeface="+mn-ea"/>
        </a:defRPr>
      </a:lvl6pPr>
      <a:lvl7pPr marL="2686050" indent="-228600" algn="l" rtl="0" eaLnBrk="1" fontAlgn="base" hangingPunct="1">
        <a:spcBef>
          <a:spcPct val="20000"/>
        </a:spcBef>
        <a:spcAft>
          <a:spcPct val="0"/>
        </a:spcAft>
        <a:buChar char="•"/>
        <a:defRPr sz="1600">
          <a:solidFill>
            <a:schemeClr val="tx1"/>
          </a:solidFill>
          <a:latin typeface="+mn-lt"/>
          <a:ea typeface="+mn-ea"/>
        </a:defRPr>
      </a:lvl7pPr>
      <a:lvl8pPr marL="3143250" indent="-228600" algn="l" rtl="0" eaLnBrk="1" fontAlgn="base" hangingPunct="1">
        <a:spcBef>
          <a:spcPct val="20000"/>
        </a:spcBef>
        <a:spcAft>
          <a:spcPct val="0"/>
        </a:spcAft>
        <a:buChar char="•"/>
        <a:defRPr sz="1600">
          <a:solidFill>
            <a:schemeClr val="tx1"/>
          </a:solidFill>
          <a:latin typeface="+mn-lt"/>
          <a:ea typeface="+mn-ea"/>
        </a:defRPr>
      </a:lvl8pPr>
      <a:lvl9pPr marL="3600450" indent="-228600" algn="l" rtl="0" eaLnBrk="1" fontAlgn="base" hangingPunct="1">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November 2013</a:t>
            </a:r>
            <a:endParaRPr lang="en-US"/>
          </a:p>
        </p:txBody>
      </p:sp>
      <p:sp>
        <p:nvSpPr>
          <p:cNvPr id="7" name="Footer Placeholder 4"/>
          <p:cNvSpPr>
            <a:spLocks noGrp="1"/>
          </p:cNvSpPr>
          <p:nvPr>
            <p:ph type="ftr" sz="quarter" idx="11"/>
          </p:nvPr>
        </p:nvSpPr>
        <p:spPr/>
        <p:txBody>
          <a:bodyPr/>
          <a:lstStyle/>
          <a:p>
            <a:r>
              <a:rPr lang="en-US" smtClean="0"/>
              <a:t>Edward Reuss, Unaffiliated</a:t>
            </a:r>
            <a:endParaRPr lang="en-US"/>
          </a:p>
        </p:txBody>
      </p:sp>
      <p:sp>
        <p:nvSpPr>
          <p:cNvPr id="8" name="Slide Number Placeholder 5"/>
          <p:cNvSpPr>
            <a:spLocks noGrp="1"/>
          </p:cNvSpPr>
          <p:nvPr>
            <p:ph type="sldNum" sz="quarter" idx="12"/>
          </p:nvPr>
        </p:nvSpPr>
        <p:spPr/>
        <p:txBody>
          <a:bodyPr/>
          <a:lstStyle/>
          <a:p>
            <a:r>
              <a:rPr lang="en-US"/>
              <a:t>Slide </a:t>
            </a:r>
            <a:fld id="{F9A467C1-0EC1-FA4D-8AB8-C575927B98C4}" type="slidenum">
              <a:rPr lang="en-US"/>
              <a:pPr/>
              <a:t>1</a:t>
            </a:fld>
            <a:endParaRPr lang="en-US"/>
          </a:p>
        </p:txBody>
      </p:sp>
      <p:sp>
        <p:nvSpPr>
          <p:cNvPr id="30722" name="Rectangle 2"/>
          <p:cNvSpPr>
            <a:spLocks noGrp="1" noChangeArrowheads="1"/>
          </p:cNvSpPr>
          <p:nvPr>
            <p:ph type="title"/>
          </p:nvPr>
        </p:nvSpPr>
        <p:spPr>
          <a:xfrm>
            <a:off x="228600" y="609600"/>
            <a:ext cx="8763000" cy="1066800"/>
          </a:xfrm>
          <a:noFill/>
          <a:ln/>
        </p:spPr>
        <p:txBody>
          <a:bodyPr/>
          <a:lstStyle/>
          <a:p>
            <a:r>
              <a:rPr lang="en-US" dirty="0" smtClean="0"/>
              <a:t>Real-Time Multicast Streams During Power Save – Part 2</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2013-11-14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416111389"/>
              </p:ext>
            </p:extLst>
          </p:nvPr>
        </p:nvGraphicFramePr>
        <p:xfrm>
          <a:off x="533400" y="2325688"/>
          <a:ext cx="8156575" cy="3949700"/>
        </p:xfrm>
        <a:graphic>
          <a:graphicData uri="http://schemas.openxmlformats.org/presentationml/2006/ole">
            <mc:AlternateContent xmlns:mc="http://schemas.openxmlformats.org/markup-compatibility/2006">
              <mc:Choice xmlns:v="urn:schemas-microsoft-com:vml" Requires="v">
                <p:oleObj spid="_x0000_s30766" name="Document" r:id="rId4" imgW="8255000" imgH="4025900" progId="Word.Document.8">
                  <p:embed/>
                </p:oleObj>
              </mc:Choice>
              <mc:Fallback>
                <p:oleObj name="Document" r:id="rId4" imgW="8255000" imgH="4025900" progId="Word.Document.8">
                  <p:embed/>
                  <p:pic>
                    <p:nvPicPr>
                      <p:cNvPr id="0" name="Object 11"/>
                      <p:cNvPicPr>
                        <a:picLocks noChangeAspect="1" noChangeArrowheads="1"/>
                      </p:cNvPicPr>
                      <p:nvPr/>
                    </p:nvPicPr>
                    <p:blipFill>
                      <a:blip r:embed="rId5"/>
                      <a:srcRect/>
                      <a:stretch>
                        <a:fillRect/>
                      </a:stretch>
                    </p:blipFill>
                    <p:spPr bwMode="auto">
                      <a:xfrm>
                        <a:off x="533400" y="2325688"/>
                        <a:ext cx="8156575" cy="3949700"/>
                      </a:xfrm>
                      <a:prstGeom prst="rect">
                        <a:avLst/>
                      </a:prstGeom>
                      <a:noFill/>
                      <a:ln>
                        <a:noFill/>
                      </a:ln>
                      <a:effec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p>
            <a:r>
              <a:rPr lang="en-US"/>
              <a:t>Slide </a:t>
            </a:r>
            <a:fld id="{4DA37EBD-1572-064D-9959-CDE79F02A85D}"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xfrm>
            <a:off x="685800" y="1981200"/>
            <a:ext cx="8001000" cy="4114800"/>
          </a:xfrm>
          <a:noFill/>
          <a:ln/>
        </p:spPr>
        <p:txBody>
          <a:bodyPr/>
          <a:lstStyle/>
          <a:p>
            <a:pPr>
              <a:buFontTx/>
              <a:buNone/>
            </a:pPr>
            <a:r>
              <a:rPr lang="en-US" dirty="0" smtClean="0"/>
              <a:t>Real-time multicast services, such as NTP and the Clair Global Aermonix audio delivery system for concerts &amp; festivals, suffer excessive packet delay &amp; jitter whenever a device on the BSS enters Power Save, causing the AP to buffer the packets until after the next DTIM Beacon Frame. This imposes an additional 0 to 100 msec. of random delay, which is too much for these real-time applications.</a:t>
            </a:r>
          </a:p>
          <a:p>
            <a:pPr>
              <a:buFontTx/>
              <a:buNone/>
            </a:pPr>
            <a:r>
              <a:rPr lang="en-US" dirty="0" smtClean="0"/>
              <a:t>Document 11-13-0792-01 addressed some possible solutions and their limitations. This presentation addresses another proposed solution using GCR-SP.</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p>
            <a:r>
              <a:rPr lang="en-US"/>
              <a:t>Slide </a:t>
            </a:r>
            <a:fld id="{048AAB49-93FF-2140-B7A8-4D41C8A95FBE}" type="slidenum">
              <a:rPr lang="en-US"/>
              <a:pPr/>
              <a:t>3</a:t>
            </a:fld>
            <a:endParaRPr lang="en-US"/>
          </a:p>
        </p:txBody>
      </p:sp>
      <p:sp>
        <p:nvSpPr>
          <p:cNvPr id="20482" name="Rectangle 2"/>
          <p:cNvSpPr>
            <a:spLocks noGrp="1" noChangeArrowheads="1"/>
          </p:cNvSpPr>
          <p:nvPr>
            <p:ph type="title"/>
          </p:nvPr>
        </p:nvSpPr>
        <p:spPr>
          <a:xfrm>
            <a:off x="685800" y="685800"/>
            <a:ext cx="8077200" cy="1066800"/>
          </a:xfrm>
        </p:spPr>
        <p:txBody>
          <a:bodyPr/>
          <a:lstStyle/>
          <a:p>
            <a:r>
              <a:rPr lang="en-US" dirty="0" smtClean="0"/>
              <a:t>Review - Multicast During Power Save Mode</a:t>
            </a:r>
            <a:endParaRPr lang="en-US" dirty="0"/>
          </a:p>
        </p:txBody>
      </p:sp>
      <p:sp>
        <p:nvSpPr>
          <p:cNvPr id="20483" name="Rectangle 3"/>
          <p:cNvSpPr>
            <a:spLocks noGrp="1" noChangeArrowheads="1"/>
          </p:cNvSpPr>
          <p:nvPr>
            <p:ph type="body" idx="1"/>
          </p:nvPr>
        </p:nvSpPr>
        <p:spPr>
          <a:xfrm>
            <a:off x="685800" y="1981200"/>
            <a:ext cx="8001000" cy="4114800"/>
          </a:xfrm>
        </p:spPr>
        <p:txBody>
          <a:bodyPr/>
          <a:lstStyle/>
          <a:p>
            <a:r>
              <a:rPr lang="en-US" dirty="0" smtClean="0"/>
              <a:t>IEEE 802.11-2012, 10.2.1.1, fourth paragraph:</a:t>
            </a:r>
          </a:p>
          <a:p>
            <a:pPr lvl="1"/>
            <a:r>
              <a:rPr lang="en-US" dirty="0" smtClean="0"/>
              <a:t>“If any STA in its BSS is in PS mode, the AP shall buffer all group addressed BUs and deliver them to all STAs immediately following the next Beacon frame containing a DTIM transmission.”</a:t>
            </a:r>
          </a:p>
          <a:p>
            <a:r>
              <a:rPr lang="en-US" dirty="0" smtClean="0"/>
              <a:t>This is true no matter which multicast services each client STA has joined.</a:t>
            </a:r>
          </a:p>
          <a:p>
            <a:r>
              <a:rPr lang="en-US" dirty="0" smtClean="0"/>
              <a:t>When </a:t>
            </a:r>
            <a:r>
              <a:rPr lang="en-US" u="sng" dirty="0" smtClean="0"/>
              <a:t>ANY</a:t>
            </a:r>
            <a:r>
              <a:rPr lang="en-US" dirty="0" smtClean="0"/>
              <a:t> device on the BSS enters PS, all multicast streams are buffered until the next Beacon Frame.</a:t>
            </a:r>
          </a:p>
          <a:p>
            <a:pPr lvl="1"/>
            <a:r>
              <a:rPr lang="en-US" dirty="0" smtClean="0"/>
              <a:t>Adds random packet delay to all time-sensitive multicast packets</a:t>
            </a:r>
          </a:p>
          <a:p>
            <a:pPr lvl="1"/>
            <a:r>
              <a:rPr lang="en-US" dirty="0" smtClean="0"/>
              <a:t>20 msec. up to several seconds of added maximum latency, depending on the beacon and DTIM intervals.</a:t>
            </a:r>
          </a:p>
          <a:p>
            <a:pPr lvl="2"/>
            <a:r>
              <a:rPr lang="en-US" dirty="0" smtClean="0"/>
              <a:t>Default: beacon interval = 100 msec. &amp; DTIM = 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p>
            <a:r>
              <a:rPr lang="en-US"/>
              <a:t>Slide </a:t>
            </a:r>
            <a:fld id="{A76277DC-D0BB-884F-A1E9-071309E330FF}" type="slidenum">
              <a:rPr lang="en-US"/>
              <a:pPr/>
              <a:t>4</a:t>
            </a:fld>
            <a:endParaRPr lang="en-US"/>
          </a:p>
        </p:txBody>
      </p:sp>
      <p:sp>
        <p:nvSpPr>
          <p:cNvPr id="21506" name="Rectangle 2"/>
          <p:cNvSpPr>
            <a:spLocks noGrp="1" noChangeArrowheads="1"/>
          </p:cNvSpPr>
          <p:nvPr>
            <p:ph type="title"/>
          </p:nvPr>
        </p:nvSpPr>
        <p:spPr/>
        <p:txBody>
          <a:bodyPr/>
          <a:lstStyle/>
          <a:p>
            <a:r>
              <a:rPr lang="en-GB" dirty="0" smtClean="0"/>
              <a:t>Possible Solutions</a:t>
            </a:r>
            <a:endParaRPr lang="en-GB" dirty="0"/>
          </a:p>
        </p:txBody>
      </p:sp>
      <p:sp>
        <p:nvSpPr>
          <p:cNvPr id="21507" name="Rectangle 3"/>
          <p:cNvSpPr>
            <a:spLocks noGrp="1" noChangeArrowheads="1"/>
          </p:cNvSpPr>
          <p:nvPr>
            <p:ph type="body" idx="1"/>
          </p:nvPr>
        </p:nvSpPr>
        <p:spPr/>
        <p:txBody>
          <a:bodyPr/>
          <a:lstStyle/>
          <a:p>
            <a:r>
              <a:rPr lang="en-US" dirty="0" smtClean="0"/>
              <a:t>Previously Proposed Solutions:</a:t>
            </a:r>
          </a:p>
          <a:p>
            <a:pPr marL="914400" lvl="1" indent="-457200">
              <a:buFont typeface="+mj-lt"/>
              <a:buAutoNum type="arabicPeriod"/>
            </a:pPr>
            <a:r>
              <a:rPr lang="en-US" dirty="0" smtClean="0"/>
              <a:t>Add a management switch to the AP to disable buffering of all multicast frames.</a:t>
            </a:r>
          </a:p>
          <a:p>
            <a:pPr marL="914400" lvl="1" indent="-457200">
              <a:buFont typeface="+mj-lt"/>
              <a:buAutoNum type="arabicPeriod"/>
            </a:pPr>
            <a:r>
              <a:rPr lang="en-US" dirty="0" smtClean="0"/>
              <a:t>Use a table of multicast services and the clients that have subscribed to each one. If no clients that have subscribed to that service are in PS, then do not buffer the multicast packets for that service.</a:t>
            </a:r>
          </a:p>
          <a:p>
            <a:pPr marL="914400" lvl="1" indent="-457200">
              <a:buFont typeface="+mj-lt"/>
              <a:buAutoNum type="arabicPeriod"/>
            </a:pPr>
            <a:r>
              <a:rPr lang="en-US" dirty="0" smtClean="0"/>
              <a:t>Reserve a traffic class &amp; queue for unbuffered multicast services.</a:t>
            </a:r>
            <a:endParaRPr lang="en-US" dirty="0"/>
          </a:p>
          <a:p>
            <a:r>
              <a:rPr lang="en-US" dirty="0" smtClean="0"/>
              <a:t>New Suggested Solutions:</a:t>
            </a:r>
          </a:p>
          <a:p>
            <a:pPr lvl="1"/>
            <a:r>
              <a:rPr lang="en-US" dirty="0" smtClean="0"/>
              <a:t>Use GCR-SP for time sensitive multicast services.</a:t>
            </a:r>
          </a:p>
          <a:p>
            <a:pPr lvl="1"/>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GCR-SP</a:t>
            </a:r>
            <a:endParaRPr lang="en-US" dirty="0"/>
          </a:p>
        </p:txBody>
      </p:sp>
      <p:sp>
        <p:nvSpPr>
          <p:cNvPr id="3" name="Content Placeholder 2"/>
          <p:cNvSpPr>
            <a:spLocks noGrp="1"/>
          </p:cNvSpPr>
          <p:nvPr>
            <p:ph idx="1"/>
          </p:nvPr>
        </p:nvSpPr>
        <p:spPr>
          <a:xfrm>
            <a:off x="533400" y="1600200"/>
            <a:ext cx="8001000" cy="4114800"/>
          </a:xfrm>
        </p:spPr>
        <p:txBody>
          <a:bodyPr/>
          <a:lstStyle/>
          <a:p>
            <a:r>
              <a:rPr lang="en-US" dirty="0" smtClean="0"/>
              <a:t>“</a:t>
            </a:r>
            <a:r>
              <a:rPr lang="en-US" dirty="0" err="1" smtClean="0"/>
              <a:t>Groupcast</a:t>
            </a:r>
            <a:r>
              <a:rPr lang="en-US" dirty="0" smtClean="0"/>
              <a:t> with Retries Service Period”</a:t>
            </a:r>
          </a:p>
          <a:p>
            <a:r>
              <a:rPr lang="en-US" dirty="0" smtClean="0"/>
              <a:t>IEEE 802.11aa changes 10.2.1.1 as follows:</a:t>
            </a:r>
          </a:p>
          <a:p>
            <a:pPr lvl="1"/>
            <a:r>
              <a:rPr lang="en-US" dirty="0" smtClean="0"/>
              <a:t>“If </a:t>
            </a:r>
            <a:r>
              <a:rPr lang="en-US" dirty="0"/>
              <a:t>any STA in its BSS is in PS mode, the AP shall buffer all </a:t>
            </a:r>
            <a:r>
              <a:rPr lang="en-US" u="sng" dirty="0">
                <a:solidFill>
                  <a:srgbClr val="FF0000"/>
                </a:solidFill>
              </a:rPr>
              <a:t>non-GCR-SP </a:t>
            </a:r>
            <a:r>
              <a:rPr lang="en-US" dirty="0"/>
              <a:t>group addressed BUs and deliver them to all STAs immediately following the next Beacon frame containing a DTIM transmission</a:t>
            </a:r>
            <a:r>
              <a:rPr lang="en-US" dirty="0" smtClean="0"/>
              <a:t>.”</a:t>
            </a:r>
            <a:endParaRPr lang="en-US" dirty="0" smtClean="0">
              <a:effectLst/>
            </a:endParaRPr>
          </a:p>
          <a:p>
            <a:r>
              <a:rPr lang="en-US" dirty="0" smtClean="0"/>
              <a:t>Also changes 10.2.1.2 Table 10.1 as follows:</a:t>
            </a:r>
          </a:p>
          <a:p>
            <a:pPr lvl="1"/>
            <a:r>
              <a:rPr lang="en-US" dirty="0" smtClean="0">
                <a:solidFill>
                  <a:schemeClr val="tx1"/>
                </a:solidFill>
                <a:latin typeface="+mn-lt"/>
                <a:ea typeface="+mn-ea"/>
              </a:rPr>
              <a:t>“In </a:t>
            </a:r>
            <a:r>
              <a:rPr lang="en-US" dirty="0">
                <a:solidFill>
                  <a:schemeClr val="tx1"/>
                </a:solidFill>
                <a:latin typeface="+mn-lt"/>
                <a:ea typeface="+mn-ea"/>
              </a:rPr>
              <a:t>PS mode, a STA shall be in the Doze state and shall enter the Awake state to receive selected Beacon frames, to receive group addressed transmissions following certain received Beacon frames, </a:t>
            </a:r>
            <a:r>
              <a:rPr lang="en-US" u="sng" dirty="0">
                <a:solidFill>
                  <a:srgbClr val="FF0000"/>
                </a:solidFill>
                <a:latin typeface="+mn-lt"/>
                <a:ea typeface="+mn-ea"/>
              </a:rPr>
              <a:t>to receive transmissions during the SP of a scheduled GCR-SP</a:t>
            </a:r>
            <a:r>
              <a:rPr lang="en-US" dirty="0">
                <a:solidFill>
                  <a:schemeClr val="tx1"/>
                </a:solidFill>
                <a:latin typeface="+mn-lt"/>
                <a:ea typeface="+mn-ea"/>
              </a:rPr>
              <a:t>, to transmit, and to await responses to transmitted PS-Poll frames or (for CF-</a:t>
            </a:r>
            <a:r>
              <a:rPr lang="en-US" dirty="0" err="1">
                <a:solidFill>
                  <a:schemeClr val="tx1"/>
                </a:solidFill>
                <a:latin typeface="+mn-lt"/>
                <a:ea typeface="+mn-ea"/>
              </a:rPr>
              <a:t>Pollable</a:t>
            </a:r>
            <a:r>
              <a:rPr lang="en-US" dirty="0">
                <a:solidFill>
                  <a:schemeClr val="tx1"/>
                </a:solidFill>
                <a:latin typeface="+mn-lt"/>
                <a:ea typeface="+mn-ea"/>
              </a:rPr>
              <a:t> STAs) to receive CF transmissions of buffered BUs</a:t>
            </a:r>
            <a:r>
              <a:rPr lang="en-US" dirty="0" smtClean="0">
                <a:solidFill>
                  <a:schemeClr val="tx1"/>
                </a:solidFill>
                <a:latin typeface="+mn-lt"/>
                <a:ea typeface="+mn-ea"/>
              </a:rPr>
              <a:t>.” </a:t>
            </a:r>
            <a:endParaRPr lang="en-US" dirty="0" smtClean="0"/>
          </a:p>
          <a:p>
            <a:pPr lvl="1"/>
            <a:endParaRPr lang="en-US" dirty="0"/>
          </a:p>
          <a:p>
            <a:endParaRPr lang="en-US" dirty="0"/>
          </a:p>
        </p:txBody>
      </p:sp>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p>
            <a:r>
              <a:rPr lang="en-US" smtClean="0"/>
              <a:t>Slide </a:t>
            </a:r>
            <a:fld id="{86C40577-3092-8B49-AAC9-74DB1C4E50E1}" type="slidenum">
              <a:rPr lang="en-US" smtClean="0"/>
              <a:pPr/>
              <a:t>5</a:t>
            </a:fld>
            <a:endParaRPr lang="en-US"/>
          </a:p>
        </p:txBody>
      </p:sp>
    </p:spTree>
    <p:extLst>
      <p:ext uri="{BB962C8B-B14F-4D97-AF65-F5344CB8AC3E}">
        <p14:creationId xmlns:p14="http://schemas.microsoft.com/office/powerpoint/2010/main" val="149306591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7848600" cy="1066800"/>
          </a:xfrm>
        </p:spPr>
        <p:txBody>
          <a:bodyPr/>
          <a:lstStyle/>
          <a:p>
            <a:r>
              <a:rPr lang="en-US" dirty="0" smtClean="0"/>
              <a:t>Implications of GCR-SP for Multicast in PS</a:t>
            </a:r>
            <a:endParaRPr lang="en-US" dirty="0"/>
          </a:p>
        </p:txBody>
      </p:sp>
      <p:sp>
        <p:nvSpPr>
          <p:cNvPr id="3" name="Content Placeholder 2"/>
          <p:cNvSpPr>
            <a:spLocks noGrp="1"/>
          </p:cNvSpPr>
          <p:nvPr>
            <p:ph idx="1"/>
          </p:nvPr>
        </p:nvSpPr>
        <p:spPr>
          <a:xfrm>
            <a:off x="533400" y="1828800"/>
            <a:ext cx="8305800" cy="4114800"/>
          </a:xfrm>
        </p:spPr>
        <p:txBody>
          <a:bodyPr/>
          <a:lstStyle/>
          <a:p>
            <a:r>
              <a:rPr lang="en-US" dirty="0" smtClean="0"/>
              <a:t>GCR-SP does solve the multicast during Power Save issue.</a:t>
            </a:r>
          </a:p>
          <a:p>
            <a:pPr lvl="1"/>
            <a:r>
              <a:rPr lang="en-US" dirty="0" smtClean="0"/>
              <a:t>Define Service Period for every time-sensitive multicast service.</a:t>
            </a:r>
          </a:p>
          <a:p>
            <a:r>
              <a:rPr lang="en-US" dirty="0" smtClean="0"/>
              <a:t>GCR-SP must be supported on the AP, and also on all client devices that use a time sensitive multicast service.</a:t>
            </a:r>
          </a:p>
          <a:p>
            <a:pPr lvl="1"/>
            <a:r>
              <a:rPr lang="en-US" dirty="0"/>
              <a:t>U</a:t>
            </a:r>
            <a:r>
              <a:rPr lang="en-US" dirty="0" smtClean="0"/>
              <a:t>nclear when a majority of client devices will support GCR-SP, if ever.</a:t>
            </a:r>
          </a:p>
          <a:p>
            <a:pPr lvl="1"/>
            <a:r>
              <a:rPr lang="en-US" dirty="0" smtClean="0"/>
              <a:t>Previous solutions only require support in the AP, some of which have been implemented and proven.</a:t>
            </a:r>
            <a:endParaRPr lang="en-US" dirty="0" smtClean="0"/>
          </a:p>
          <a:p>
            <a:pPr marL="514350" indent="-457200"/>
            <a:r>
              <a:rPr lang="en-US" dirty="0" smtClean="0"/>
              <a:t>Channel utilization increases with the number of users subscribed to the multicast service, although this increase is much smaller than for DMS.</a:t>
            </a:r>
          </a:p>
          <a:p>
            <a:pPr marL="514350" indent="-457200"/>
            <a:r>
              <a:rPr lang="en-US" dirty="0" smtClean="0"/>
              <a:t>GCR retries improve packet delivery to all clients listening to the multicast service.</a:t>
            </a:r>
            <a:endParaRPr lang="en-US" dirty="0"/>
          </a:p>
          <a:p>
            <a:endParaRPr lang="en-US" dirty="0"/>
          </a:p>
        </p:txBody>
      </p:sp>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p>
            <a:r>
              <a:rPr lang="en-US" smtClean="0"/>
              <a:t>Slide </a:t>
            </a:r>
            <a:fld id="{86C40577-3092-8B49-AAC9-74DB1C4E50E1}" type="slidenum">
              <a:rPr lang="en-US" smtClean="0"/>
              <a:pPr/>
              <a:t>6</a:t>
            </a:fld>
            <a:endParaRPr lang="en-US"/>
          </a:p>
        </p:txBody>
      </p:sp>
    </p:spTree>
    <p:extLst>
      <p:ext uri="{BB962C8B-B14F-4D97-AF65-F5344CB8AC3E}">
        <p14:creationId xmlns:p14="http://schemas.microsoft.com/office/powerpoint/2010/main" val="282957574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Which type of solution does the Study Group suggest for time-sensitive multicast services?</a:t>
            </a:r>
          </a:p>
          <a:p>
            <a:pPr lvl="1"/>
            <a:r>
              <a:rPr lang="en-US" dirty="0" smtClean="0"/>
              <a:t>GCR-SP, encouraging vendors to support GCR-SP in all client devices?</a:t>
            </a:r>
          </a:p>
          <a:p>
            <a:pPr lvl="1"/>
            <a:r>
              <a:rPr lang="en-US" dirty="0" smtClean="0"/>
              <a:t>An AP only solution?</a:t>
            </a:r>
          </a:p>
          <a:p>
            <a:pPr lvl="1"/>
            <a:r>
              <a:rPr lang="en-US" dirty="0" smtClean="0"/>
              <a:t>Both?</a:t>
            </a:r>
          </a:p>
          <a:p>
            <a:pPr lvl="1"/>
            <a:r>
              <a:rPr lang="en-US" dirty="0" smtClean="0"/>
              <a:t>No support?</a:t>
            </a:r>
          </a:p>
          <a:p>
            <a:pPr lvl="1"/>
            <a:endParaRPr lang="en-US" dirty="0"/>
          </a:p>
          <a:p>
            <a:pPr lvl="1"/>
            <a:r>
              <a:rPr lang="en-US" dirty="0" smtClean="0"/>
              <a:t>GCR-AP: 5</a:t>
            </a:r>
          </a:p>
          <a:p>
            <a:pPr lvl="1"/>
            <a:r>
              <a:rPr lang="en-US" dirty="0" smtClean="0"/>
              <a:t>AP only: 5</a:t>
            </a:r>
          </a:p>
          <a:p>
            <a:pPr lvl="1"/>
            <a:r>
              <a:rPr lang="en-US" dirty="0" smtClean="0"/>
              <a:t>Both: 9</a:t>
            </a:r>
          </a:p>
          <a:p>
            <a:pPr lvl="1"/>
            <a:r>
              <a:rPr lang="en-US" dirty="0" smtClean="0"/>
              <a:t>No support: 2</a:t>
            </a:r>
            <a:endParaRPr lang="en-US" dirty="0"/>
          </a:p>
        </p:txBody>
      </p:sp>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p>
            <a:r>
              <a:rPr lang="en-US" smtClean="0"/>
              <a:t>Slide </a:t>
            </a:r>
            <a:fld id="{86C40577-3092-8B49-AAC9-74DB1C4E50E1}" type="slidenum">
              <a:rPr lang="en-US" smtClean="0"/>
              <a:pPr/>
              <a:t>7</a:t>
            </a:fld>
            <a:endParaRPr lang="en-US"/>
          </a:p>
        </p:txBody>
      </p:sp>
    </p:spTree>
    <p:extLst>
      <p:ext uri="{BB962C8B-B14F-4D97-AF65-F5344CB8AC3E}">
        <p14:creationId xmlns:p14="http://schemas.microsoft.com/office/powerpoint/2010/main" val="356591714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Edward Reuss, Unaffiliated</a:t>
            </a:r>
            <a:endParaRPr lang="en-US"/>
          </a:p>
        </p:txBody>
      </p:sp>
      <p:sp>
        <p:nvSpPr>
          <p:cNvPr id="6" name="Slide Number Placeholder 5"/>
          <p:cNvSpPr>
            <a:spLocks noGrp="1"/>
          </p:cNvSpPr>
          <p:nvPr>
            <p:ph type="sldNum" sz="quarter" idx="12"/>
          </p:nvPr>
        </p:nvSpPr>
        <p:spPr/>
        <p:txBody>
          <a:bodyPr/>
          <a:lstStyle/>
          <a:p>
            <a:r>
              <a:rPr lang="en-US"/>
              <a:t>Slide </a:t>
            </a:r>
            <a:fld id="{B305F2C0-0366-F948-AD2E-9CE72D32FA84}" type="slidenum">
              <a:rPr lang="en-US"/>
              <a:pPr/>
              <a:t>8</a:t>
            </a:fld>
            <a:endParaRPr lang="en-US"/>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r>
              <a:rPr lang="en-US" dirty="0" smtClean="0"/>
              <a:t>“Effect of Power Save on Time-Sensitive Multicast Services”, 11-13-0792r1, July 2013.</a:t>
            </a:r>
          </a:p>
          <a:p>
            <a:r>
              <a:rPr lang="en-US" dirty="0" smtClean="0"/>
              <a:t>IEEE 802.11-2012, “Part 11: Wireless LAN Medium Access Control (MAC) and Physical Layer (PHY) Specifications”.</a:t>
            </a:r>
          </a:p>
          <a:p>
            <a:r>
              <a:rPr lang="en-US" dirty="0" smtClean="0"/>
              <a:t>IEEE 80211aa-2012, “</a:t>
            </a:r>
            <a:r>
              <a:rPr lang="en-US" dirty="0" smtClean="0"/>
              <a:t>Part 11: Wireless LAN Medium Access Control (MAC) and Physical Layer (PHY) Specifications, Amendment 2: MAC Enhancements for Robust Audio Video Streaming”.</a:t>
            </a:r>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3804</TotalTime>
  <Words>866</Words>
  <Application>Microsoft Macintosh PowerPoint</Application>
  <PresentationFormat>On-screen Show (4:3)</PresentationFormat>
  <Paragraphs>83</Paragraphs>
  <Slides>8</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1" baseType="lpstr">
      <vt:lpstr>Times New Roman</vt:lpstr>
      <vt:lpstr>802-11-Submission</vt:lpstr>
      <vt:lpstr>Microsoft Word 97 - 2004 Document</vt:lpstr>
      <vt:lpstr>Real-Time Multicast Streams During Power Save – Part 2</vt:lpstr>
      <vt:lpstr>Abstract</vt:lpstr>
      <vt:lpstr>Review - Multicast During Power Save Mode</vt:lpstr>
      <vt:lpstr>Possible Solutions</vt:lpstr>
      <vt:lpstr>GCR-SP</vt:lpstr>
      <vt:lpstr>Implications of GCR-SP for Multicast in PS</vt:lpstr>
      <vt:lpstr>Straw Poll</vt:lpstr>
      <vt:lpstr>References</vt:lpstr>
    </vt:vector>
  </TitlesOfParts>
  <Manager/>
  <Company>Unaffiliated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Real-Time Multicast Streams During Power Save – Part 2</dc:title>
  <dc:subject/>
  <dc:creator>Edward Reuss</dc:creator>
  <cp:keywords/>
  <dc:description/>
  <cp:lastModifiedBy>E R</cp:lastModifiedBy>
  <cp:revision>29</cp:revision>
  <cp:lastPrinted>1998-02-10T13:28:06Z</cp:lastPrinted>
  <dcterms:created xsi:type="dcterms:W3CDTF">2007-05-21T21:00:37Z</dcterms:created>
  <dcterms:modified xsi:type="dcterms:W3CDTF">2013-11-14T18:52:08Z</dcterms:modified>
  <cp:category/>
</cp:coreProperties>
</file>