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28" r:id="rId3"/>
    <p:sldId id="336" r:id="rId4"/>
    <p:sldId id="329" r:id="rId5"/>
    <p:sldId id="330" r:id="rId6"/>
    <p:sldId id="331" r:id="rId7"/>
    <p:sldId id="332" r:id="rId8"/>
    <p:sldId id="334" r:id="rId9"/>
    <p:sldId id="296" r:id="rId10"/>
    <p:sldId id="322" r:id="rId11"/>
    <p:sldId id="297" r:id="rId12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8" autoAdjust="0"/>
  </p:normalViewPr>
  <p:slideViewPr>
    <p:cSldViewPr>
      <p:cViewPr>
        <p:scale>
          <a:sx n="94" d="100"/>
          <a:sy n="94" d="100"/>
        </p:scale>
        <p:origin x="-129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598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4171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93012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1938" y="95250"/>
            <a:ext cx="2209800" cy="215900"/>
          </a:xfrm>
          <a:extLst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sz="1400" smtClean="0"/>
              <a:t>doc.: IEEE 802.11-11/1507r1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2017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November 2011</a:t>
            </a:r>
            <a:endParaRPr lang="en-GB" sz="1400" smtClean="0"/>
          </a:p>
        </p:txBody>
      </p:sp>
      <p:sp>
        <p:nvSpPr>
          <p:cNvPr id="716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4700" y="8985250"/>
            <a:ext cx="42068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smtClean="0"/>
              <a:t>Page </a:t>
            </a:r>
            <a:fld id="{F51E1FC3-5501-43BA-9479-A046656ECAB5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6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1093" y="6475413"/>
            <a:ext cx="21528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D47383B-BB61-4777-9D4D-D0F29880A2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9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1093" y="6475413"/>
            <a:ext cx="21528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Sept.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Sept. 2013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Sept. 2013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Sept. 2013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Sept. 2013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9565" y="6475413"/>
            <a:ext cx="21143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802.11-13/1406r0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2013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/>
          <a:p>
            <a:r>
              <a:rPr lang="en-CA" dirty="0"/>
              <a:t>Huai-Rong Shao, et al. (</a:t>
            </a:r>
            <a:r>
              <a:rPr lang="en-CA" dirty="0" smtClean="0"/>
              <a:t>Samsung)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Traffic Modeling for HEW Simulation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16640" y="180354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2013-11-12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219402"/>
              </p:ext>
            </p:extLst>
          </p:nvPr>
        </p:nvGraphicFramePr>
        <p:xfrm>
          <a:off x="457200" y="2590800"/>
          <a:ext cx="9123363" cy="511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3" name="Document" r:id="rId4" imgW="9970001" imgH="5577244" progId="Word.Document.8">
                  <p:embed/>
                </p:oleObj>
              </mc:Choice>
              <mc:Fallback>
                <p:oleObj name="Document" r:id="rId4" imgW="9970001" imgH="5577244" progId="Word.Document.8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90800"/>
                        <a:ext cx="9123363" cy="51101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6640" y="201450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Reference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US" sz="1800" b="0" dirty="0" smtClean="0"/>
              <a:t>[1]</a:t>
            </a:r>
            <a:r>
              <a:rPr lang="en-US" altLang="ja-JP" sz="1800" b="0" dirty="0" smtClean="0"/>
              <a:t> “</a:t>
            </a:r>
            <a:r>
              <a:rPr lang="en-GB" sz="1800" b="0" dirty="0"/>
              <a:t>HEW SG Simulation </a:t>
            </a:r>
            <a:r>
              <a:rPr lang="en-GB" sz="1800" b="0" dirty="0" smtClean="0"/>
              <a:t>Scenarios</a:t>
            </a:r>
            <a:r>
              <a:rPr lang="en-US" altLang="ja-JP" sz="1800" b="0" dirty="0" smtClean="0"/>
              <a:t>”, </a:t>
            </a:r>
            <a:r>
              <a:rPr lang="en-US" sz="1800" b="0" dirty="0" smtClean="0"/>
              <a:t>IEEE 802.11-13/1001r4,</a:t>
            </a:r>
            <a:r>
              <a:rPr lang="en-US" altLang="ja-JP" sz="1800" b="0" dirty="0" smtClean="0"/>
              <a:t> </a:t>
            </a:r>
            <a:r>
              <a:rPr lang="en-US" sz="1800" b="0" dirty="0"/>
              <a:t>Simone Merlin</a:t>
            </a:r>
            <a:r>
              <a:rPr lang="en-US" altLang="ja-JP" sz="1800" b="0" dirty="0"/>
              <a:t>, etc. </a:t>
            </a:r>
          </a:p>
          <a:p>
            <a:pPr lvl="0">
              <a:buNone/>
            </a:pPr>
            <a:r>
              <a:rPr lang="en-US" altLang="ja-JP" sz="1800" b="0" dirty="0" smtClean="0"/>
              <a:t>[2] “</a:t>
            </a:r>
            <a:r>
              <a:rPr lang="en-US" sz="1800" b="0" dirty="0"/>
              <a:t>Internet Traffic </a:t>
            </a:r>
            <a:r>
              <a:rPr lang="en-US" sz="1800" b="0" dirty="0" smtClean="0"/>
              <a:t>Modeling</a:t>
            </a:r>
            <a:r>
              <a:rPr lang="en-US" altLang="ja-JP" sz="1800" b="0" dirty="0" smtClean="0"/>
              <a:t>”, IEEE 802.11-09/1317r1, </a:t>
            </a:r>
            <a:r>
              <a:rPr lang="en-US" sz="1800" b="0" dirty="0" err="1" smtClean="0">
                <a:latin typeface="Times New Roman" pitchFamily="18" charset="0"/>
              </a:rPr>
              <a:t>Sai</a:t>
            </a:r>
            <a:r>
              <a:rPr lang="en-US" sz="1800" b="0" dirty="0" smtClean="0">
                <a:latin typeface="Times New Roman" pitchFamily="18" charset="0"/>
              </a:rPr>
              <a:t> Nandagopalan, </a:t>
            </a:r>
            <a:r>
              <a:rPr lang="en-US" sz="1800" b="0" dirty="0" smtClean="0"/>
              <a:t>etc.</a:t>
            </a:r>
            <a:endParaRPr lang="en-US" altLang="ja-JP" sz="1800" b="0" dirty="0" smtClean="0"/>
          </a:p>
          <a:p>
            <a:pPr>
              <a:buNone/>
            </a:pPr>
            <a:r>
              <a:rPr lang="en-US" altLang="ja-JP" sz="1800" b="0" dirty="0" smtClean="0"/>
              <a:t>[3]  “Video Traffic Modeling”, IEEE 802.11-13/1305r0, Guoqing Li, etc.</a:t>
            </a:r>
          </a:p>
          <a:p>
            <a:pPr>
              <a:buNone/>
            </a:pPr>
            <a:r>
              <a:rPr lang="en-US" sz="1800" b="0" dirty="0" smtClean="0"/>
              <a:t>[4] </a:t>
            </a:r>
            <a:r>
              <a:rPr lang="en-US" sz="1800" b="0" dirty="0"/>
              <a:t>“Simplification of HEW </a:t>
            </a:r>
            <a:r>
              <a:rPr lang="en-US" sz="1800" b="0" dirty="0" smtClean="0"/>
              <a:t>Traffic </a:t>
            </a:r>
            <a:r>
              <a:rPr lang="en-US" sz="1800" b="0" dirty="0"/>
              <a:t>Model Simulations”, IEEE 802.11-13/0847r1, </a:t>
            </a:r>
            <a:r>
              <a:rPr lang="en-US" sz="1800" b="0" dirty="0" smtClean="0"/>
              <a:t>William Carney, </a:t>
            </a:r>
            <a:r>
              <a:rPr lang="en-US" sz="1800" b="0" dirty="0"/>
              <a:t>etc.</a:t>
            </a:r>
          </a:p>
          <a:p>
            <a:pPr>
              <a:buNone/>
            </a:pPr>
            <a:r>
              <a:rPr lang="en-US" sz="1800" b="0" dirty="0"/>
              <a:t>[5] </a:t>
            </a:r>
            <a:r>
              <a:rPr lang="en-US" sz="1800" b="0" dirty="0" smtClean="0"/>
              <a:t>“</a:t>
            </a:r>
            <a:r>
              <a:rPr lang="en-US" sz="1800" b="0" dirty="0"/>
              <a:t>Traffic Analysis for Voice over IP”, http://www.cisco.com/en/US/docs/ios/solutions_docs/voip_solutions/TA_ISD.html#wp1030552</a:t>
            </a:r>
          </a:p>
          <a:p>
            <a:pPr>
              <a:buNone/>
            </a:pPr>
            <a:r>
              <a:rPr lang="en-US" sz="1800" b="0" dirty="0" smtClean="0"/>
              <a:t>[6] “A </a:t>
            </a:r>
            <a:r>
              <a:rPr lang="en-US" sz="1800" b="0" dirty="0"/>
              <a:t>Poisson Model for User Accesses to Web Pages”, Computer and Information Sciences -- ISCIS </a:t>
            </a:r>
            <a:r>
              <a:rPr lang="en-US" sz="1800" b="0" dirty="0" smtClean="0"/>
              <a:t>2003, </a:t>
            </a:r>
            <a:r>
              <a:rPr lang="en-US" sz="1800" b="0" dirty="0" err="1" smtClean="0"/>
              <a:t>Sule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Gunduz</a:t>
            </a:r>
            <a:r>
              <a:rPr lang="en-US" sz="1800" b="0" dirty="0" smtClean="0"/>
              <a:t>, etc.</a:t>
            </a:r>
          </a:p>
          <a:p>
            <a:pPr>
              <a:buNone/>
            </a:pPr>
            <a:endParaRPr lang="en-US" sz="1800" b="0" dirty="0"/>
          </a:p>
          <a:p>
            <a:pPr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  <a:p>
            <a:pPr>
              <a:buNone/>
            </a:pPr>
            <a:endParaRPr lang="en-US" sz="1800" b="0" dirty="0" smtClean="0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509520" y="6477000"/>
            <a:ext cx="2114360" cy="152616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318DAB0-02F5-4649-B167-D9B7032E0C8D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6429565" y="6475413"/>
            <a:ext cx="21143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smtClean="0"/>
              <a:t>Huai-Rong Shao, et.al. (Samsung)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275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2730624"/>
            <a:ext cx="4246240" cy="1003176"/>
          </a:xfrm>
        </p:spPr>
        <p:txBody>
          <a:bodyPr/>
          <a:lstStyle/>
          <a:p>
            <a:pPr marL="0" indent="0">
              <a:buNone/>
            </a:pPr>
            <a:r>
              <a:rPr lang="en-US" sz="6600" b="0" i="1" dirty="0" smtClean="0"/>
              <a:t>Thank you!</a:t>
            </a:r>
            <a:endParaRPr lang="en-US" sz="6600" b="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54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762440" y="6477000"/>
            <a:ext cx="211436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dirty="0" smtClean="0"/>
              <a:t>Slide </a:t>
            </a:r>
            <a:fld id="{7BC54C40-6C65-41A0-869C-B97E9D6BF41D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GB" dirty="0" smtClean="0"/>
          </a:p>
        </p:txBody>
      </p:sp>
      <p:sp>
        <p:nvSpPr>
          <p:cNvPr id="15364" name="Rectangle 2"/>
          <p:cNvSpPr txBox="1">
            <a:spLocks noChangeArrowheads="1"/>
          </p:cNvSpPr>
          <p:nvPr/>
        </p:nvSpPr>
        <p:spPr bwMode="auto">
          <a:xfrm>
            <a:off x="685800" y="13716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08585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42875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400" b="1" i="1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2000" b="1" i="1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1" dirty="0" smtClean="0"/>
              <a:t>HEW group tries to improve performance such as efficiency and QOE for the real world scenario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1" dirty="0" smtClean="0"/>
              <a:t>Traffic modeling becomes very important to simulate the real use scenarios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2000" b="1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2000" b="1" i="1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1536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dirty="0" smtClean="0"/>
              <a:t>Nov 2013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6429565" y="6475413"/>
            <a:ext cx="21143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smtClean="0"/>
              <a:t>Huai-Rong Shao, et.al. (Samsung)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0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Traffic Modeling Framework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876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Two levels for simulation</a:t>
            </a:r>
            <a:r>
              <a:rPr lang="en-US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Level one</a:t>
            </a:r>
            <a:endParaRPr lang="en-US" b="1" dirty="0"/>
          </a:p>
          <a:p>
            <a:pPr lvl="2">
              <a:buFont typeface="Arial" pitchFamily="34" charset="0"/>
              <a:buChar char="–"/>
            </a:pPr>
            <a:r>
              <a:rPr lang="en-US" dirty="0" smtClean="0"/>
              <a:t>Application Traffic Modeling </a:t>
            </a:r>
            <a:r>
              <a:rPr lang="en-US" dirty="0"/>
              <a:t>[2,3]</a:t>
            </a:r>
          </a:p>
          <a:p>
            <a:pPr lvl="3">
              <a:buFont typeface="Arial" pitchFamily="34" charset="0"/>
              <a:buChar char="•"/>
            </a:pPr>
            <a:r>
              <a:rPr lang="en-US" dirty="0"/>
              <a:t>Specify the traffic characteristics of </a:t>
            </a:r>
            <a:r>
              <a:rPr lang="en-US" dirty="0" smtClean="0"/>
              <a:t>an application</a:t>
            </a:r>
            <a:endParaRPr lang="en-US" dirty="0"/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E.g., Local </a:t>
            </a:r>
            <a:r>
              <a:rPr lang="en-US" dirty="0"/>
              <a:t>file transfer, HTTP web browsing, Lightly Compressed video, Online gaming, etc.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b="1" dirty="0"/>
              <a:t>Level </a:t>
            </a:r>
            <a:r>
              <a:rPr lang="en-US" b="1" dirty="0" smtClean="0"/>
              <a:t>two</a:t>
            </a:r>
            <a:endParaRPr lang="en-US" b="1" dirty="0"/>
          </a:p>
          <a:p>
            <a:pPr lvl="2">
              <a:buFont typeface="Arial" pitchFamily="34" charset="0"/>
              <a:buChar char="–"/>
            </a:pPr>
            <a:r>
              <a:rPr lang="en-US" dirty="0" smtClean="0"/>
              <a:t>STA Application Profiles [4]</a:t>
            </a:r>
            <a:endParaRPr lang="en-US" dirty="0"/>
          </a:p>
          <a:p>
            <a:pPr lvl="3"/>
            <a:r>
              <a:rPr lang="en-US" dirty="0" smtClean="0"/>
              <a:t>Mixing of applications at STAs </a:t>
            </a:r>
          </a:p>
          <a:p>
            <a:pPr lvl="3"/>
            <a:r>
              <a:rPr lang="en-US" dirty="0" smtClean="0"/>
              <a:t>E.g., STA 1 has a profile of video streaming + web browsing, and STA 2 has a profile of video conferencing + ftp</a:t>
            </a:r>
          </a:p>
          <a:p>
            <a:pPr lvl="2"/>
            <a:r>
              <a:rPr lang="en-US" dirty="0" smtClean="0"/>
              <a:t>Profile Configuration (</a:t>
            </a:r>
            <a:r>
              <a:rPr lang="en-US" i="1" dirty="0" smtClean="0"/>
              <a:t>Addressed by this presentation</a:t>
            </a:r>
            <a:r>
              <a:rPr lang="en-US" dirty="0" smtClean="0"/>
              <a:t>) </a:t>
            </a:r>
          </a:p>
          <a:p>
            <a:pPr lvl="3"/>
            <a:r>
              <a:rPr lang="en-US" dirty="0" smtClean="0"/>
              <a:t>Pattern of the application events, i.e., when </a:t>
            </a:r>
            <a:r>
              <a:rPr lang="en-US" dirty="0"/>
              <a:t>to start the </a:t>
            </a:r>
            <a:r>
              <a:rPr lang="en-US" dirty="0" smtClean="0"/>
              <a:t>applications </a:t>
            </a:r>
            <a:r>
              <a:rPr lang="en-US" dirty="0"/>
              <a:t>in the </a:t>
            </a:r>
            <a:r>
              <a:rPr lang="en-US" dirty="0" smtClean="0"/>
              <a:t>simulation and how long for each </a:t>
            </a:r>
            <a:r>
              <a:rPr lang="en-US" dirty="0" smtClean="0"/>
              <a:t>application</a:t>
            </a:r>
            <a:endParaRPr lang="en-US" dirty="0" smtClean="0"/>
          </a:p>
          <a:p>
            <a:pPr lvl="3"/>
            <a:r>
              <a:rPr lang="en-US" dirty="0" smtClean="0"/>
              <a:t>E.g., for a STA, video streaming application starts at time 0 and web browsing starts at time 8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3571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Example 1: TCP Traffic Configuration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3429000" cy="4343400"/>
          </a:xfrm>
        </p:spPr>
        <p:txBody>
          <a:bodyPr/>
          <a:lstStyle/>
          <a:p>
            <a:r>
              <a:rPr lang="en-US" dirty="0" smtClean="0"/>
              <a:t>TCP configuration for file transfer [2]</a:t>
            </a:r>
          </a:p>
          <a:p>
            <a:r>
              <a:rPr lang="en-US" dirty="0" smtClean="0"/>
              <a:t>Widely used by different simulators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7" name="Group 26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823408"/>
              </p:ext>
            </p:extLst>
          </p:nvPr>
        </p:nvGraphicFramePr>
        <p:xfrm>
          <a:off x="4267200" y="1219200"/>
          <a:ext cx="3962400" cy="5242878"/>
        </p:xfrm>
        <a:graphic>
          <a:graphicData uri="http://schemas.openxmlformats.org/drawingml/2006/table">
            <a:tbl>
              <a:tblPr/>
              <a:tblGrid>
                <a:gridCol w="1943100"/>
                <a:gridCol w="2019300"/>
              </a:tblGrid>
              <a:tr h="12192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TCP Configuration Parameters in Simulators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Ethernet (1500 bytes)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Receive Buffer (Bytes)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65535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Receive Buffer Adjustment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None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Delayed ACK Mechanism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Segment/Clock based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Max. ACK Delay (Sec)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0.05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Slow Start Initial Count (MSS)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Retransmit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Enabled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Duplicate ACK Threshold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Recovery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Reno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Window Scaling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Enabled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Selective ACK (SACK)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Disabled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ECN Capability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Disabled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Segment Send Threshold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Byte Boundary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Active Connection Threshold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Unlimited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Karn’s Algorithm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Enabled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Nagle Algorithm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Disabled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Initial Sequence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Auto Complete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Initial RTO (sec)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 RTO (sec)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Max RTO (sec)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RTT Gain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Deviation Gain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RTT Deviation Coefficient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Timer Granularity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76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68036" y="6475413"/>
            <a:ext cx="2075889" cy="184666"/>
          </a:xfrm>
        </p:spPr>
        <p:txBody>
          <a:bodyPr/>
          <a:lstStyle/>
          <a:p>
            <a:r>
              <a:rPr lang="en-US" dirty="0" smtClean="0"/>
              <a:t>Huai-Rong Shao, et.al (Samsung)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B1E31F4-D5B5-480C-9635-BDEF34BE4B54}" type="slidenum">
              <a:rPr lang="en-US"/>
              <a:pPr/>
              <a:t>5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Example 2: HTTP </a:t>
            </a:r>
            <a:r>
              <a:rPr lang="en-US" dirty="0"/>
              <a:t>Traffic </a:t>
            </a:r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The parameters of HTTP file transfer </a:t>
            </a:r>
            <a:r>
              <a:rPr lang="en-US" sz="1800" dirty="0" smtClean="0"/>
              <a:t>in [2]:</a:t>
            </a:r>
            <a:endParaRPr lang="en-US" sz="1800" dirty="0"/>
          </a:p>
          <a:p>
            <a:pPr lvl="1"/>
            <a:r>
              <a:rPr lang="en-GB" sz="1600" dirty="0"/>
              <a:t>SM: Size of main object in page</a:t>
            </a:r>
          </a:p>
          <a:p>
            <a:pPr lvl="1"/>
            <a:r>
              <a:rPr lang="en-GB" sz="1600" dirty="0" err="1"/>
              <a:t>Nd</a:t>
            </a:r>
            <a:r>
              <a:rPr lang="en-GB" sz="1600" dirty="0"/>
              <a:t>: Number of embedded objects in a page</a:t>
            </a:r>
          </a:p>
          <a:p>
            <a:pPr lvl="1"/>
            <a:r>
              <a:rPr lang="en-GB" sz="1600" dirty="0"/>
              <a:t>SE: Size of an embedded object in page</a:t>
            </a:r>
          </a:p>
          <a:p>
            <a:pPr lvl="1"/>
            <a:r>
              <a:rPr lang="en-GB" sz="1600" dirty="0" err="1"/>
              <a:t>Dpc</a:t>
            </a:r>
            <a:r>
              <a:rPr lang="en-GB" sz="1600" dirty="0"/>
              <a:t>: Reading time</a:t>
            </a:r>
          </a:p>
          <a:p>
            <a:pPr lvl="1"/>
            <a:r>
              <a:rPr lang="en-GB" sz="1600" dirty="0" err="1"/>
              <a:t>Tp</a:t>
            </a:r>
            <a:r>
              <a:rPr lang="en-GB" sz="1600" dirty="0"/>
              <a:t>: Parsing time for the main page</a:t>
            </a:r>
          </a:p>
          <a:p>
            <a:r>
              <a:rPr lang="en-US" sz="1800" dirty="0"/>
              <a:t>The table on the right highlights the components and their distributions</a:t>
            </a:r>
          </a:p>
          <a:p>
            <a:pPr lvl="1"/>
            <a:r>
              <a:rPr lang="en-US" sz="1600" dirty="0"/>
              <a:t>Approximate mean data rate of (10KB+48KB)/31 = 12.31 kbps</a:t>
            </a:r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  <p:graphicFrame>
        <p:nvGraphicFramePr>
          <p:cNvPr id="173083" name="Object 27"/>
          <p:cNvGraphicFramePr>
            <a:graphicFrameLocks noGrp="1" noChangeAspect="1"/>
          </p:cNvGraphicFramePr>
          <p:nvPr>
            <p:ph sz="half" idx="2"/>
          </p:nvPr>
        </p:nvGraphicFramePr>
        <p:xfrm>
          <a:off x="4343400" y="1776413"/>
          <a:ext cx="4648200" cy="432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6" name="Document" r:id="rId3" imgW="5346341" imgH="4669993" progId="Word.Document.8">
                  <p:embed/>
                </p:oleObj>
              </mc:Choice>
              <mc:Fallback>
                <p:oleObj name="Document" r:id="rId3" imgW="5346341" imgH="46699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6154"/>
                      <a:stretch>
                        <a:fillRect/>
                      </a:stretch>
                    </p:blipFill>
                    <p:spPr bwMode="auto">
                      <a:xfrm>
                        <a:off x="4343400" y="1776413"/>
                        <a:ext cx="4648200" cy="432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0397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8036" y="6475413"/>
            <a:ext cx="2075889" cy="184666"/>
          </a:xfrm>
        </p:spPr>
        <p:txBody>
          <a:bodyPr/>
          <a:lstStyle/>
          <a:p>
            <a:r>
              <a:rPr lang="en-US" dirty="0" smtClean="0"/>
              <a:t>Huai-Rong Shao, et.al (Samsung)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3FFC1FF-6380-4904-AB9A-F0CA927DDDDC}" type="slidenum">
              <a:rPr lang="en-US"/>
              <a:pPr/>
              <a:t>6</a:t>
            </a:fld>
            <a:endParaRPr lang="en-US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for Various Video Traffic Types</a:t>
            </a:r>
            <a:endParaRPr lang="en-US" dirty="0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[3] provides models for </a:t>
            </a:r>
            <a:endParaRPr lang="en-US" dirty="0"/>
          </a:p>
          <a:p>
            <a:pPr lvl="1"/>
            <a:r>
              <a:rPr lang="en-US" dirty="0" smtClean="0"/>
              <a:t>Wireless Display: lightly compressed video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Buffered video streaming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Video conferencing</a:t>
            </a:r>
          </a:p>
          <a:p>
            <a:r>
              <a:rPr lang="en-US" dirty="0" smtClean="0"/>
              <a:t>Details discussed during this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412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Event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simulate the event timing of  individual application traffic for all STAs to simulate real world scenario</a:t>
            </a:r>
          </a:p>
          <a:p>
            <a:pPr lvl="1"/>
            <a:r>
              <a:rPr lang="en-US" dirty="0" smtClean="0"/>
              <a:t>When to generate which traffic types</a:t>
            </a:r>
          </a:p>
          <a:p>
            <a:pPr lvl="1"/>
            <a:r>
              <a:rPr lang="en-US" dirty="0" smtClean="0"/>
              <a:t>Duration of the </a:t>
            </a:r>
            <a:r>
              <a:rPr lang="en-US" dirty="0" smtClean="0"/>
              <a:t>applications, </a:t>
            </a:r>
            <a:r>
              <a:rPr lang="en-US" dirty="0" smtClean="0"/>
              <a:t>etc. </a:t>
            </a:r>
          </a:p>
          <a:p>
            <a:r>
              <a:rPr lang="en-US" dirty="0" smtClean="0"/>
              <a:t>Different use scenarios may need different application event models </a:t>
            </a:r>
          </a:p>
          <a:p>
            <a:pPr lvl="1"/>
            <a:r>
              <a:rPr lang="en-US" dirty="0" smtClean="0"/>
              <a:t>Classroom, Home, Railway station, Stadium, etc.</a:t>
            </a:r>
          </a:p>
          <a:p>
            <a:pPr lvl="1"/>
            <a:r>
              <a:rPr lang="en-US" dirty="0" smtClean="0"/>
              <a:t>Some may completely random and some may have peak patterns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2698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Application Event Patterns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4664"/>
            <a:ext cx="4876800" cy="4719935"/>
          </a:xfrm>
        </p:spPr>
        <p:txBody>
          <a:bodyPr/>
          <a:lstStyle/>
          <a:p>
            <a:r>
              <a:rPr lang="en-US" sz="1800" dirty="0" smtClean="0"/>
              <a:t>Most popular pattern is Random pattern</a:t>
            </a:r>
          </a:p>
          <a:p>
            <a:pPr lvl="1"/>
            <a:r>
              <a:rPr lang="en-US" sz="1600" dirty="0" smtClean="0"/>
              <a:t>A Random pattern occurs where </a:t>
            </a:r>
            <a:r>
              <a:rPr lang="en-US" sz="1600" dirty="0"/>
              <a:t>there are many </a:t>
            </a:r>
            <a:r>
              <a:rPr lang="en-US" sz="1600" dirty="0" smtClean="0"/>
              <a:t>users, </a:t>
            </a:r>
            <a:r>
              <a:rPr lang="en-US" sz="1600" dirty="0"/>
              <a:t>each generating a little bit of </a:t>
            </a:r>
            <a:r>
              <a:rPr lang="en-US" sz="1600" dirty="0" smtClean="0"/>
              <a:t>traffic and requesting network access randomly</a:t>
            </a:r>
          </a:p>
          <a:p>
            <a:pPr lvl="1"/>
            <a:r>
              <a:rPr lang="en-US" sz="1600" dirty="0" smtClean="0"/>
              <a:t>Currently Poisson model is widely used</a:t>
            </a:r>
          </a:p>
          <a:p>
            <a:pPr lvl="2"/>
            <a:r>
              <a:rPr lang="en-US" sz="1400" dirty="0" smtClean="0"/>
              <a:t>VoIP calls from Cisco measurement [5]</a:t>
            </a:r>
          </a:p>
          <a:p>
            <a:pPr lvl="2"/>
            <a:r>
              <a:rPr lang="en-US" sz="1400" dirty="0"/>
              <a:t>User </a:t>
            </a:r>
            <a:r>
              <a:rPr lang="en-US" sz="1400" dirty="0" smtClean="0"/>
              <a:t>accesses </a:t>
            </a:r>
            <a:r>
              <a:rPr lang="en-US" sz="1400" dirty="0"/>
              <a:t>to Web </a:t>
            </a:r>
            <a:r>
              <a:rPr lang="en-US" sz="1400" dirty="0" smtClean="0"/>
              <a:t>Pages [6] </a:t>
            </a:r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The second pattern is Peaked pattern</a:t>
            </a:r>
            <a:endParaRPr lang="en-US" sz="1800" dirty="0"/>
          </a:p>
          <a:p>
            <a:pPr lvl="1"/>
            <a:r>
              <a:rPr lang="en-US" sz="1400" dirty="0"/>
              <a:t> A peaked </a:t>
            </a:r>
            <a:r>
              <a:rPr lang="en-US" sz="1400" dirty="0" smtClean="0"/>
              <a:t>pattern </a:t>
            </a:r>
            <a:r>
              <a:rPr lang="en-US" sz="1400" dirty="0"/>
              <a:t>has big spikes </a:t>
            </a:r>
            <a:r>
              <a:rPr lang="en-US" sz="1400" dirty="0" smtClean="0"/>
              <a:t>from </a:t>
            </a:r>
            <a:r>
              <a:rPr lang="en-US" sz="1400" dirty="0"/>
              <a:t>the mean</a:t>
            </a:r>
            <a:r>
              <a:rPr lang="en-US" sz="1400" dirty="0" smtClean="0"/>
              <a:t> </a:t>
            </a:r>
            <a:endParaRPr lang="en-US" sz="1400" dirty="0"/>
          </a:p>
          <a:p>
            <a:pPr lvl="2"/>
            <a:r>
              <a:rPr lang="en-US" sz="1400" dirty="0" smtClean="0"/>
              <a:t>Some use scenarios like training arrival, class starting may go to this pattern</a:t>
            </a:r>
          </a:p>
          <a:p>
            <a:pPr lvl="1"/>
            <a:r>
              <a:rPr lang="en-US" sz="1600" dirty="0" smtClean="0"/>
              <a:t>Hyper-exponential model can be used</a:t>
            </a:r>
          </a:p>
          <a:p>
            <a:pPr lvl="2"/>
            <a:r>
              <a:rPr lang="en-US" sz="1400" dirty="0"/>
              <a:t>VoIP calls from Cisco measurement </a:t>
            </a:r>
            <a:r>
              <a:rPr lang="en-US" sz="1400" dirty="0" smtClean="0"/>
              <a:t>[5]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752601"/>
            <a:ext cx="2876550" cy="152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295640" y="3200400"/>
            <a:ext cx="533400" cy="171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74920" y="1676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</a:t>
            </a:r>
            <a:r>
              <a:rPr lang="en-US" dirty="0" smtClean="0"/>
              <a:t>requests</a:t>
            </a:r>
            <a:endParaRPr lang="en-US" dirty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240" y="4247605"/>
            <a:ext cx="2924175" cy="1467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074920" y="41865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</a:t>
            </a:r>
            <a:r>
              <a:rPr lang="en-US" dirty="0" smtClean="0"/>
              <a:t>requests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382000" y="5638800"/>
            <a:ext cx="533400" cy="171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232140" y="6172200"/>
            <a:ext cx="533400" cy="171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145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03232" cy="4876800"/>
          </a:xfrm>
        </p:spPr>
        <p:txBody>
          <a:bodyPr/>
          <a:lstStyle/>
          <a:p>
            <a:pPr lvl="0"/>
            <a:r>
              <a:rPr lang="en-US" dirty="0" smtClean="0"/>
              <a:t>HEW simulation needs both application traffic models and application profiling/configuration models</a:t>
            </a:r>
          </a:p>
          <a:p>
            <a:pPr lvl="1"/>
            <a:r>
              <a:rPr lang="en-US" dirty="0" smtClean="0"/>
              <a:t>We have various applications traffic models [2,3] proposed</a:t>
            </a:r>
          </a:p>
          <a:p>
            <a:pPr lvl="2"/>
            <a:r>
              <a:rPr lang="en-US" dirty="0" smtClean="0"/>
              <a:t>More traffic types may be added in the future</a:t>
            </a:r>
          </a:p>
          <a:p>
            <a:pPr lvl="1"/>
            <a:r>
              <a:rPr lang="en-US" dirty="0" smtClean="0"/>
              <a:t>Application profiling/configuration </a:t>
            </a:r>
          </a:p>
          <a:p>
            <a:pPr lvl="2"/>
            <a:r>
              <a:rPr lang="en-US" dirty="0" smtClean="0"/>
              <a:t>Based on  [4], add application event models</a:t>
            </a:r>
          </a:p>
          <a:p>
            <a:r>
              <a:rPr lang="en-US" dirty="0" smtClean="0"/>
              <a:t>Propose to add application event models to Simulation Scenario document (</a:t>
            </a:r>
            <a:r>
              <a:rPr lang="en-GB" dirty="0" smtClean="0"/>
              <a:t>802.11-13/1001)</a:t>
            </a:r>
            <a:endParaRPr lang="en-US" dirty="0" smtClean="0"/>
          </a:p>
          <a:p>
            <a:pPr lvl="2"/>
            <a:r>
              <a:rPr lang="en-US" dirty="0" smtClean="0"/>
              <a:t>Poisson model and Hyper-exponential model</a:t>
            </a:r>
          </a:p>
          <a:p>
            <a:pPr marL="0" lvl="0" indent="0">
              <a:buNone/>
            </a:pPr>
            <a:r>
              <a:rPr lang="en-US" sz="1800" dirty="0" smtClean="0"/>
              <a:t> </a:t>
            </a:r>
            <a:endParaRPr lang="en-CA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8037" y="6475413"/>
            <a:ext cx="2075888" cy="184666"/>
          </a:xfrm>
        </p:spPr>
        <p:txBody>
          <a:bodyPr/>
          <a:lstStyle/>
          <a:p>
            <a:r>
              <a:rPr lang="en-CA" dirty="0" smtClean="0"/>
              <a:t>Huai-Rong Shao, et.al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449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944</Words>
  <Application>Microsoft Office PowerPoint</Application>
  <PresentationFormat>On-screen Show (4:3)</PresentationFormat>
  <Paragraphs>186</Paragraphs>
  <Slides>11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Traffic Modeling for HEW Simulation</vt:lpstr>
      <vt:lpstr>Motivation</vt:lpstr>
      <vt:lpstr>Traffic Modeling Framework </vt:lpstr>
      <vt:lpstr>Example 1: TCP Traffic Configuration </vt:lpstr>
      <vt:lpstr>Example 2: HTTP Traffic Modeling</vt:lpstr>
      <vt:lpstr>Modeling for Various Video Traffic Types</vt:lpstr>
      <vt:lpstr>Application Event Modeling</vt:lpstr>
      <vt:lpstr>Application Event Patterns </vt:lpstr>
      <vt:lpstr>Summary</vt:lpstr>
      <vt:lpstr>Reference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2013-01-15T08:29:35Z</dcterms:created>
  <dcterms:modified xsi:type="dcterms:W3CDTF">2013-11-14T00:43:46Z</dcterms:modified>
</cp:coreProperties>
</file>