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84" r:id="rId3"/>
    <p:sldId id="265" r:id="rId4"/>
    <p:sldId id="258" r:id="rId5"/>
    <p:sldId id="267" r:id="rId6"/>
    <p:sldId id="273" r:id="rId7"/>
    <p:sldId id="275" r:id="rId8"/>
    <p:sldId id="283" r:id="rId9"/>
    <p:sldId id="276" r:id="rId10"/>
    <p:sldId id="277" r:id="rId11"/>
    <p:sldId id="278" r:id="rId12"/>
    <p:sldId id="270" r:id="rId13"/>
    <p:sldId id="285" r:id="rId14"/>
    <p:sldId id="271" r:id="rId15"/>
    <p:sldId id="272" r:id="rId16"/>
    <p:sldId id="280" r:id="rId17"/>
    <p:sldId id="266"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290" autoAdjust="0"/>
  </p:normalViewPr>
  <p:slideViewPr>
    <p:cSldViewPr>
      <p:cViewPr>
        <p:scale>
          <a:sx n="100" d="100"/>
          <a:sy n="100" d="100"/>
        </p:scale>
        <p:origin x="-109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14842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4256589681"/>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711115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Cite history of evaluation methodology</a:t>
            </a:r>
            <a:r>
              <a:rPr lang="en-US" baseline="0" dirty="0" smtClean="0"/>
              <a:t> document</a:t>
            </a:r>
          </a:p>
          <a:p>
            <a:pPr marL="171450" indent="-171450">
              <a:buFontTx/>
              <a:buChar char="-"/>
            </a:pPr>
            <a:r>
              <a:rPr lang="en-US" baseline="0" dirty="0" smtClean="0"/>
              <a:t>Initiated by Qualcomm</a:t>
            </a:r>
          </a:p>
          <a:p>
            <a:pPr marL="171450" indent="-171450">
              <a:buFontTx/>
              <a:buChar char="-"/>
            </a:pPr>
            <a:r>
              <a:rPr lang="en-US" baseline="0" dirty="0" smtClean="0"/>
              <a:t>Further outdoor specific information from Orange</a:t>
            </a:r>
          </a:p>
          <a:p>
            <a:pPr marL="171450" indent="-171450">
              <a:buFontTx/>
              <a:buChar char="-"/>
            </a:pPr>
            <a:r>
              <a:rPr lang="en-US" baseline="0" dirty="0" smtClean="0"/>
              <a:t>Specific items under discussion</a:t>
            </a:r>
          </a:p>
          <a:p>
            <a:pPr marL="171450" indent="-171450">
              <a:buFontTx/>
              <a:buChar char="-"/>
            </a:pPr>
            <a:r>
              <a:rPr lang="en-US" baseline="0" dirty="0" smtClean="0"/>
              <a:t>Different outdoor </a:t>
            </a:r>
            <a:r>
              <a:rPr lang="en-US" baseline="0" dirty="0" err="1" smtClean="0"/>
              <a:t>evalauations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Specific</a:t>
            </a:r>
            <a:r>
              <a:rPr lang="en-US" baseline="0" dirty="0" smtClean="0"/>
              <a:t> scope of this evaluation is to set benchmarks.</a:t>
            </a:r>
          </a:p>
          <a:p>
            <a:pPr marL="171450" indent="-171450">
              <a:buFontTx/>
              <a:buChar char="-"/>
            </a:pPr>
            <a:r>
              <a:rPr lang="en-US" baseline="0" dirty="0" smtClean="0"/>
              <a:t>Consider site specific arrangements – single isolated cell, cell with a neighboring interferer, one ring of interference, two rings of interference.</a:t>
            </a:r>
          </a:p>
          <a:p>
            <a:pPr marL="171450" indent="-171450">
              <a:buFontTx/>
              <a:buChar char="-"/>
            </a:pPr>
            <a:r>
              <a:rPr lang="en-US" baseline="0" dirty="0" smtClean="0"/>
              <a:t>Each cell autonomously acts. </a:t>
            </a:r>
          </a:p>
          <a:p>
            <a:pPr marL="171450" indent="-171450">
              <a:buFontTx/>
              <a:buChar char="-"/>
            </a:pPr>
            <a:r>
              <a:rPr lang="en-US" baseline="0" dirty="0" smtClean="0"/>
              <a:t>Isolate specific performance parameters – focus only on the center cell.  Sensitivity to different distances etc., </a:t>
            </a:r>
          </a:p>
          <a:p>
            <a:pPr marL="171450" indent="-171450">
              <a:buFontTx/>
              <a:buChar char="-"/>
            </a:pPr>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4055978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System</a:t>
            </a:r>
            <a:r>
              <a:rPr lang="en-US" baseline="0" dirty="0" smtClean="0"/>
              <a:t> simulation parameters</a:t>
            </a:r>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605639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Further</a:t>
            </a:r>
            <a:r>
              <a:rPr lang="en-US" baseline="0" dirty="0" smtClean="0"/>
              <a:t> results if necessary/ conclusions</a:t>
            </a:r>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929045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Consensus</a:t>
            </a:r>
            <a:r>
              <a:rPr lang="en-US" baseline="0" dirty="0" smtClean="0"/>
              <a:t> on outdoor channel model from last meeting</a:t>
            </a:r>
          </a:p>
          <a:p>
            <a:r>
              <a:rPr lang="en-US" baseline="0" dirty="0" smtClean="0"/>
              <a:t>ITU Urban Micro environment</a:t>
            </a:r>
          </a:p>
          <a:p>
            <a:r>
              <a:rPr lang="en-US" baseline="0" dirty="0" smtClean="0"/>
              <a:t>And its use in this simulations</a:t>
            </a:r>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427444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2013</a:t>
            </a:r>
            <a:endParaRPr lang="en-GB" dirty="0"/>
          </a:p>
        </p:txBody>
      </p:sp>
      <p:sp>
        <p:nvSpPr>
          <p:cNvPr id="5" name="Footer Placeholder 4"/>
          <p:cNvSpPr>
            <a:spLocks noGrp="1"/>
          </p:cNvSpPr>
          <p:nvPr>
            <p:ph type="ftr" idx="11"/>
          </p:nvPr>
        </p:nvSpPr>
        <p:spPr>
          <a:xfrm>
            <a:off x="5357818" y="6477000"/>
            <a:ext cx="3184520" cy="179388"/>
          </a:xfrm>
        </p:spPr>
        <p:txBody>
          <a:bodyPr/>
          <a:lstStyle>
            <a:lvl1pPr>
              <a:defRPr/>
            </a:lvl1pPr>
          </a:lstStyle>
          <a:p>
            <a:r>
              <a:rPr lang="en-GB" smtClean="0"/>
              <a:t>Josiam, Kuo, 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Josiam, Kuo, Taori et.al., Samsung</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2013</a:t>
            </a:r>
            <a:endParaRPr lang="en-GB" dirty="0"/>
          </a:p>
        </p:txBody>
      </p:sp>
      <p:sp>
        <p:nvSpPr>
          <p:cNvPr id="5" name="Footer Placeholder 4"/>
          <p:cNvSpPr>
            <a:spLocks noGrp="1"/>
          </p:cNvSpPr>
          <p:nvPr>
            <p:ph type="ftr" idx="11"/>
          </p:nvPr>
        </p:nvSpPr>
        <p:spPr/>
        <p:txBody>
          <a:bodyPr/>
          <a:lstStyle>
            <a:lvl1pPr>
              <a:defRPr/>
            </a:lvl1pPr>
          </a:lstStyle>
          <a:p>
            <a:r>
              <a:rPr lang="en-GB" dirty="0" smtClean="0"/>
              <a:t>Josiam, Kuo, 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2013</a:t>
            </a:r>
            <a:endParaRPr lang="en-GB" dirty="0"/>
          </a:p>
        </p:txBody>
      </p:sp>
      <p:sp>
        <p:nvSpPr>
          <p:cNvPr id="6" name="Footer Placeholder 5"/>
          <p:cNvSpPr>
            <a:spLocks noGrp="1"/>
          </p:cNvSpPr>
          <p:nvPr>
            <p:ph type="ftr" idx="11"/>
          </p:nvPr>
        </p:nvSpPr>
        <p:spPr/>
        <p:txBody>
          <a:bodyPr/>
          <a:lstStyle>
            <a:lvl1pPr>
              <a:defRPr/>
            </a:lvl1pPr>
          </a:lstStyle>
          <a:p>
            <a:r>
              <a:rPr lang="en-GB" dirty="0" smtClean="0"/>
              <a:t>Josiam, Kuo, Taori et.al., Samsung</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2013</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Josiam, Kuo, Taori et.al.,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2013</a:t>
            </a:r>
            <a:endParaRPr lang="en-GB" dirty="0"/>
          </a:p>
        </p:txBody>
      </p:sp>
      <p:sp>
        <p:nvSpPr>
          <p:cNvPr id="4" name="Footer Placeholder 3"/>
          <p:cNvSpPr>
            <a:spLocks noGrp="1"/>
          </p:cNvSpPr>
          <p:nvPr>
            <p:ph type="ftr" idx="11"/>
          </p:nvPr>
        </p:nvSpPr>
        <p:spPr/>
        <p:txBody>
          <a:bodyPr/>
          <a:lstStyle>
            <a:lvl1pPr>
              <a:defRPr/>
            </a:lvl1pPr>
          </a:lstStyle>
          <a:p>
            <a:r>
              <a:rPr lang="en-GB" dirty="0" smtClean="0"/>
              <a:t>Josiam, Kuo, Taori et.al., Samsung</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2013</a:t>
            </a:r>
            <a:endParaRPr lang="en-GB" dirty="0"/>
          </a:p>
        </p:txBody>
      </p:sp>
      <p:sp>
        <p:nvSpPr>
          <p:cNvPr id="3" name="Footer Placeholder 2"/>
          <p:cNvSpPr>
            <a:spLocks noGrp="1"/>
          </p:cNvSpPr>
          <p:nvPr>
            <p:ph type="ftr" idx="11"/>
          </p:nvPr>
        </p:nvSpPr>
        <p:spPr/>
        <p:txBody>
          <a:bodyPr/>
          <a:lstStyle>
            <a:lvl1pPr>
              <a:defRPr/>
            </a:lvl1pPr>
          </a:lstStyle>
          <a:p>
            <a:r>
              <a:rPr lang="en-GB" dirty="0" smtClean="0"/>
              <a:t>Josiam, Kuo, Taori et.al., Samsung</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2013</a:t>
            </a:r>
            <a:endParaRPr lang="en-GB" dirty="0"/>
          </a:p>
        </p:txBody>
      </p:sp>
      <p:sp>
        <p:nvSpPr>
          <p:cNvPr id="5" name="Footer Placeholder 4"/>
          <p:cNvSpPr>
            <a:spLocks noGrp="1"/>
          </p:cNvSpPr>
          <p:nvPr>
            <p:ph type="ftr" idx="11"/>
          </p:nvPr>
        </p:nvSpPr>
        <p:spPr/>
        <p:txBody>
          <a:bodyPr/>
          <a:lstStyle>
            <a:lvl1pPr>
              <a:defRPr/>
            </a:lvl1pPr>
          </a:lstStyle>
          <a:p>
            <a:r>
              <a:rPr lang="en-GB" dirty="0" smtClean="0"/>
              <a:t>Josiam, Kuo, 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2013</a:t>
            </a:r>
            <a:endParaRPr lang="en-GB" dirty="0"/>
          </a:p>
        </p:txBody>
      </p:sp>
      <p:sp>
        <p:nvSpPr>
          <p:cNvPr id="5" name="Footer Placeholder 4"/>
          <p:cNvSpPr>
            <a:spLocks noGrp="1"/>
          </p:cNvSpPr>
          <p:nvPr>
            <p:ph type="ftr" idx="11"/>
          </p:nvPr>
        </p:nvSpPr>
        <p:spPr/>
        <p:txBody>
          <a:bodyPr/>
          <a:lstStyle>
            <a:lvl1pPr>
              <a:defRPr/>
            </a:lvl1pPr>
          </a:lstStyle>
          <a:p>
            <a:r>
              <a:rPr lang="en-GB" dirty="0" smtClean="0"/>
              <a:t>Josiam, Kuo, Taori et.al., Samsung</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Josiam, Kuo, Taori et.al., Samsung</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11-13/1401r0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Josiam, Kuo, Taori et.al.,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System Level Assessments for Outdoor HEW Deployments</a:t>
            </a:r>
            <a:endParaRPr lang="en-GB" dirty="0"/>
          </a:p>
        </p:txBody>
      </p:sp>
      <p:sp>
        <p:nvSpPr>
          <p:cNvPr id="3074" name="Rectangle 2"/>
          <p:cNvSpPr>
            <a:spLocks noGrp="1" noChangeArrowheads="1"/>
          </p:cNvSpPr>
          <p:nvPr>
            <p:ph type="body" idx="1"/>
          </p:nvPr>
        </p:nvSpPr>
        <p:spPr>
          <a:xfrm>
            <a:off x="685800" y="17335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YYYY-MM-DD</a:t>
            </a:r>
          </a:p>
        </p:txBody>
      </p:sp>
      <p:graphicFrame>
        <p:nvGraphicFramePr>
          <p:cNvPr id="3075" name="Object 3"/>
          <p:cNvGraphicFramePr>
            <a:graphicFrameLocks noChangeAspect="1"/>
          </p:cNvGraphicFramePr>
          <p:nvPr>
            <p:extLst>
              <p:ext uri="{D42A27DB-BD31-4B8C-83A1-F6EECF244321}">
                <p14:modId xmlns:p14="http://schemas.microsoft.com/office/powerpoint/2010/main" val="2042256360"/>
              </p:ext>
            </p:extLst>
          </p:nvPr>
        </p:nvGraphicFramePr>
        <p:xfrm>
          <a:off x="533400" y="2590800"/>
          <a:ext cx="8077200" cy="2476500"/>
        </p:xfrm>
        <a:graphic>
          <a:graphicData uri="http://schemas.openxmlformats.org/presentationml/2006/ole">
            <mc:AlternateContent xmlns:mc="http://schemas.openxmlformats.org/markup-compatibility/2006">
              <mc:Choice xmlns:v="urn:schemas-microsoft-com:vml" Requires="v">
                <p:oleObj spid="_x0000_s3109" name="Document" r:id="rId4" imgW="8260281" imgH="2532912" progId="Word.Document.8">
                  <p:embed/>
                </p:oleObj>
              </mc:Choice>
              <mc:Fallback>
                <p:oleObj name="Document" r:id="rId4" imgW="8260281" imgH="2532912" progId="Word.Document.8">
                  <p:embed/>
                  <p:pic>
                    <p:nvPicPr>
                      <p:cNvPr id="0" name="Picture 3"/>
                      <p:cNvPicPr>
                        <a:picLocks noChangeAspect="1" noChangeArrowheads="1"/>
                      </p:cNvPicPr>
                      <p:nvPr/>
                    </p:nvPicPr>
                    <p:blipFill>
                      <a:blip r:embed="rId5"/>
                      <a:srcRect/>
                      <a:stretch>
                        <a:fillRect/>
                      </a:stretch>
                    </p:blipFill>
                    <p:spPr bwMode="auto">
                      <a:xfrm>
                        <a:off x="533400" y="2590800"/>
                        <a:ext cx="8077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2925"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CDF of average data throughput per STA</a:t>
            </a:r>
            <a:endParaRPr lang="en-US"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1767840"/>
            <a:ext cx="6278881" cy="4709160"/>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
        <p:nvSpPr>
          <p:cNvPr id="8" name="Rectangle 7"/>
          <p:cNvSpPr/>
          <p:nvPr/>
        </p:nvSpPr>
        <p:spPr>
          <a:xfrm>
            <a:off x="1752600" y="1447800"/>
            <a:ext cx="6172200" cy="461665"/>
          </a:xfrm>
          <a:prstGeom prst="rect">
            <a:avLst/>
          </a:prstGeom>
        </p:spPr>
        <p:txBody>
          <a:bodyPr wrap="square">
            <a:spAutoFit/>
          </a:bodyPr>
          <a:lstStyle/>
          <a:p>
            <a:pPr lvl="1" indent="0"/>
            <a:r>
              <a:rPr lang="en-US" dirty="0">
                <a:solidFill>
                  <a:schemeClr val="tx1"/>
                </a:solidFill>
              </a:rPr>
              <a:t>Center AP alone with interference</a:t>
            </a:r>
          </a:p>
        </p:txBody>
      </p:sp>
      <p:sp>
        <p:nvSpPr>
          <p:cNvPr id="9" name="Oval 8"/>
          <p:cNvSpPr/>
          <p:nvPr/>
        </p:nvSpPr>
        <p:spPr bwMode="auto">
          <a:xfrm>
            <a:off x="2133600" y="5410200"/>
            <a:ext cx="457200" cy="533400"/>
          </a:xfrm>
          <a:prstGeom prst="ellipse">
            <a:avLst/>
          </a:prstGeom>
          <a:noFill/>
          <a:ln w="381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581025" y="5435025"/>
            <a:ext cx="1143000" cy="584775"/>
          </a:xfrm>
          <a:prstGeom prst="rect">
            <a:avLst/>
          </a:prstGeom>
          <a:noFill/>
        </p:spPr>
        <p:txBody>
          <a:bodyPr wrap="square" rtlCol="0">
            <a:spAutoFit/>
          </a:bodyPr>
          <a:lstStyle/>
          <a:p>
            <a:pPr algn="r"/>
            <a:r>
              <a:rPr lang="en-US" sz="1600" dirty="0" smtClean="0">
                <a:solidFill>
                  <a:schemeClr val="tx1"/>
                </a:solidFill>
              </a:rPr>
              <a:t>5%ile throughput</a:t>
            </a:r>
            <a:endParaRPr lang="en-US" sz="1600" dirty="0">
              <a:solidFill>
                <a:schemeClr val="tx1"/>
              </a:solidFill>
            </a:endParaRPr>
          </a:p>
        </p:txBody>
      </p:sp>
      <p:cxnSp>
        <p:nvCxnSpPr>
          <p:cNvPr id="11" name="Straight Arrow Connector 10"/>
          <p:cNvCxnSpPr>
            <a:stCxn id="10" idx="3"/>
          </p:cNvCxnSpPr>
          <p:nvPr/>
        </p:nvCxnSpPr>
        <p:spPr bwMode="auto">
          <a:xfrm flipV="1">
            <a:off x="1724025" y="5727412"/>
            <a:ext cx="561975" cy="1"/>
          </a:xfrm>
          <a:prstGeom prst="straightConnector1">
            <a:avLst/>
          </a:prstGeom>
          <a:solidFill>
            <a:srgbClr val="00B8FF"/>
          </a:solidFill>
          <a:ln w="28575" cap="flat" cmpd="sng" algn="ctr">
            <a:solidFill>
              <a:schemeClr val="accent2"/>
            </a:solidFill>
            <a:prstDash val="solid"/>
            <a:round/>
            <a:headEnd type="none" w="med" len="med"/>
            <a:tailEnd type="arrow"/>
          </a:ln>
          <a:effectLst/>
        </p:spPr>
      </p:cxnSp>
    </p:spTree>
    <p:extLst>
      <p:ext uri="{BB962C8B-B14F-4D97-AF65-F5344CB8AC3E}">
        <p14:creationId xmlns:p14="http://schemas.microsoft.com/office/powerpoint/2010/main" val="1622840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Data Throughput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29925113"/>
              </p:ext>
            </p:extLst>
          </p:nvPr>
        </p:nvGraphicFramePr>
        <p:xfrm>
          <a:off x="611187" y="2413000"/>
          <a:ext cx="7770813" cy="1854200"/>
        </p:xfrm>
        <a:graphic>
          <a:graphicData uri="http://schemas.openxmlformats.org/drawingml/2006/table">
            <a:tbl>
              <a:tblPr firstRow="1" bandRow="1">
                <a:tableStyleId>{21E4AEA4-8DFA-4A89-87EB-49C32662AFE0}</a:tableStyleId>
              </a:tblPr>
              <a:tblGrid>
                <a:gridCol w="2590271"/>
                <a:gridCol w="2590271"/>
                <a:gridCol w="2590271"/>
              </a:tblGrid>
              <a:tr h="370840">
                <a:tc>
                  <a:txBody>
                    <a:bodyPr/>
                    <a:lstStyle/>
                    <a:p>
                      <a:pPr algn="ctr"/>
                      <a:r>
                        <a:rPr lang="en-US" dirty="0" smtClean="0"/>
                        <a:t>Simulation Setting</a:t>
                      </a:r>
                      <a:endParaRPr lang="en-US" dirty="0"/>
                    </a:p>
                  </a:txBody>
                  <a:tcPr/>
                </a:tc>
                <a:tc>
                  <a:txBody>
                    <a:bodyPr/>
                    <a:lstStyle/>
                    <a:p>
                      <a:pPr algn="ctr"/>
                      <a:r>
                        <a:rPr lang="en-US" dirty="0" smtClean="0"/>
                        <a:t>With all APs and STAs</a:t>
                      </a:r>
                      <a:endParaRPr lang="en-US" dirty="0"/>
                    </a:p>
                  </a:txBody>
                  <a:tcPr/>
                </a:tc>
                <a:tc>
                  <a:txBody>
                    <a:bodyPr/>
                    <a:lstStyle/>
                    <a:p>
                      <a:pPr algn="ctr"/>
                      <a:r>
                        <a:rPr lang="en-US" dirty="0" smtClean="0"/>
                        <a:t>Center AP alone</a:t>
                      </a:r>
                      <a:endParaRPr lang="en-US" dirty="0"/>
                    </a:p>
                  </a:txBody>
                  <a:tcPr/>
                </a:tc>
              </a:tr>
              <a:tr h="370840">
                <a:tc>
                  <a:txBody>
                    <a:bodyPr/>
                    <a:lstStyle/>
                    <a:p>
                      <a:pPr algn="ctr"/>
                      <a:r>
                        <a:rPr lang="en-US" dirty="0" err="1" smtClean="0"/>
                        <a:t>Iso</a:t>
                      </a:r>
                      <a:r>
                        <a:rPr lang="en-US" dirty="0" smtClean="0"/>
                        <a:t> AP</a:t>
                      </a:r>
                      <a:endParaRPr lang="en-US" dirty="0"/>
                    </a:p>
                  </a:txBody>
                  <a:tcPr/>
                </a:tc>
                <a:tc>
                  <a:txBody>
                    <a:bodyPr/>
                    <a:lstStyle/>
                    <a:p>
                      <a:pPr algn="ctr"/>
                      <a:r>
                        <a:rPr lang="en-US" dirty="0" smtClean="0"/>
                        <a:t>5.3995</a:t>
                      </a:r>
                      <a:endParaRPr lang="en-US" dirty="0"/>
                    </a:p>
                  </a:txBody>
                  <a:tcPr/>
                </a:tc>
                <a:tc>
                  <a:txBody>
                    <a:bodyPr/>
                    <a:lstStyle/>
                    <a:p>
                      <a:pPr algn="ctr"/>
                      <a:r>
                        <a:rPr lang="en-US" dirty="0" smtClean="0"/>
                        <a:t>5.3995</a:t>
                      </a:r>
                      <a:endParaRPr lang="en-US" dirty="0"/>
                    </a:p>
                  </a:txBody>
                  <a:tcPr/>
                </a:tc>
              </a:tr>
              <a:tr h="370840">
                <a:tc>
                  <a:txBody>
                    <a:bodyPr/>
                    <a:lstStyle/>
                    <a:p>
                      <a:pPr algn="ctr"/>
                      <a:r>
                        <a:rPr lang="en-US" dirty="0" smtClean="0"/>
                        <a:t>2 AP</a:t>
                      </a:r>
                      <a:endParaRPr lang="en-US" dirty="0"/>
                    </a:p>
                  </a:txBody>
                  <a:tcPr/>
                </a:tc>
                <a:tc>
                  <a:txBody>
                    <a:bodyPr/>
                    <a:lstStyle/>
                    <a:p>
                      <a:pPr algn="ctr"/>
                      <a:r>
                        <a:rPr lang="en-US" dirty="0" smtClean="0"/>
                        <a:t>4.7766</a:t>
                      </a:r>
                      <a:endParaRPr lang="en-US" dirty="0"/>
                    </a:p>
                  </a:txBody>
                  <a:tcPr/>
                </a:tc>
                <a:tc>
                  <a:txBody>
                    <a:bodyPr/>
                    <a:lstStyle/>
                    <a:p>
                      <a:pPr algn="ctr"/>
                      <a:r>
                        <a:rPr lang="en-US" dirty="0" smtClean="0"/>
                        <a:t>4.8530</a:t>
                      </a:r>
                      <a:endParaRPr lang="en-US" dirty="0"/>
                    </a:p>
                  </a:txBody>
                  <a:tcPr/>
                </a:tc>
              </a:tr>
              <a:tr h="370840">
                <a:tc>
                  <a:txBody>
                    <a:bodyPr/>
                    <a:lstStyle/>
                    <a:p>
                      <a:pPr algn="ctr"/>
                      <a:r>
                        <a:rPr lang="en-US" dirty="0" smtClean="0"/>
                        <a:t>7</a:t>
                      </a:r>
                      <a:r>
                        <a:rPr lang="en-US" baseline="0" dirty="0" smtClean="0"/>
                        <a:t> AP</a:t>
                      </a:r>
                      <a:endParaRPr lang="en-US" dirty="0"/>
                    </a:p>
                  </a:txBody>
                  <a:tcPr/>
                </a:tc>
                <a:tc>
                  <a:txBody>
                    <a:bodyPr/>
                    <a:lstStyle/>
                    <a:p>
                      <a:pPr algn="ctr"/>
                      <a:r>
                        <a:rPr lang="en-US" dirty="0" smtClean="0"/>
                        <a:t>4.0637</a:t>
                      </a:r>
                      <a:endParaRPr lang="en-US" dirty="0"/>
                    </a:p>
                  </a:txBody>
                  <a:tcPr/>
                </a:tc>
                <a:tc>
                  <a:txBody>
                    <a:bodyPr/>
                    <a:lstStyle/>
                    <a:p>
                      <a:pPr algn="ctr"/>
                      <a:r>
                        <a:rPr lang="en-US" dirty="0" smtClean="0"/>
                        <a:t>4.1717</a:t>
                      </a:r>
                      <a:endParaRPr lang="en-US" dirty="0"/>
                    </a:p>
                  </a:txBody>
                  <a:tcPr/>
                </a:tc>
              </a:tr>
              <a:tr h="370840">
                <a:tc>
                  <a:txBody>
                    <a:bodyPr/>
                    <a:lstStyle/>
                    <a:p>
                      <a:pPr algn="ctr"/>
                      <a:r>
                        <a:rPr lang="en-US" dirty="0" smtClean="0"/>
                        <a:t>19</a:t>
                      </a:r>
                      <a:r>
                        <a:rPr lang="en-US" baseline="0" dirty="0" smtClean="0"/>
                        <a:t> AP</a:t>
                      </a:r>
                      <a:endParaRPr lang="en-US" dirty="0"/>
                    </a:p>
                  </a:txBody>
                  <a:tcPr/>
                </a:tc>
                <a:tc>
                  <a:txBody>
                    <a:bodyPr/>
                    <a:lstStyle/>
                    <a:p>
                      <a:pPr algn="ctr"/>
                      <a:r>
                        <a:rPr lang="en-US" dirty="0" smtClean="0"/>
                        <a:t>4.1404</a:t>
                      </a:r>
                      <a:endParaRPr lang="en-US" dirty="0"/>
                    </a:p>
                  </a:txBody>
                  <a:tcPr/>
                </a:tc>
                <a:tc>
                  <a:txBody>
                    <a:bodyPr/>
                    <a:lstStyle/>
                    <a:p>
                      <a:pPr algn="ctr"/>
                      <a:r>
                        <a:rPr lang="en-US" dirty="0" smtClean="0"/>
                        <a:t>3.7406</a:t>
                      </a:r>
                      <a:endParaRPr lang="en-US" dirty="0"/>
                    </a:p>
                  </a:txBody>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cxnSp>
        <p:nvCxnSpPr>
          <p:cNvPr id="9" name="Straight Arrow Connector 8"/>
          <p:cNvCxnSpPr/>
          <p:nvPr/>
        </p:nvCxnSpPr>
        <p:spPr bwMode="auto">
          <a:xfrm>
            <a:off x="7696200" y="2828925"/>
            <a:ext cx="0" cy="1295400"/>
          </a:xfrm>
          <a:prstGeom prst="straightConnector1">
            <a:avLst/>
          </a:prstGeom>
          <a:solidFill>
            <a:srgbClr val="00B8FF"/>
          </a:solidFill>
          <a:ln w="28575" cap="flat" cmpd="sng" algn="ctr">
            <a:solidFill>
              <a:srgbClr val="FF0000"/>
            </a:solidFill>
            <a:prstDash val="solid"/>
            <a:round/>
            <a:headEnd type="none" w="med" len="med"/>
            <a:tailEnd type="arrow"/>
          </a:ln>
          <a:effectLst/>
        </p:spPr>
      </p:cxnSp>
      <p:cxnSp>
        <p:nvCxnSpPr>
          <p:cNvPr id="10" name="Straight Arrow Connector 9"/>
          <p:cNvCxnSpPr/>
          <p:nvPr/>
        </p:nvCxnSpPr>
        <p:spPr bwMode="auto">
          <a:xfrm>
            <a:off x="3657600" y="2895600"/>
            <a:ext cx="0" cy="1152525"/>
          </a:xfrm>
          <a:prstGeom prst="straightConnector1">
            <a:avLst/>
          </a:prstGeom>
          <a:solidFill>
            <a:srgbClr val="00B8FF"/>
          </a:solidFill>
          <a:ln w="28575" cap="flat" cmpd="sng" algn="ctr">
            <a:solidFill>
              <a:srgbClr val="FF0000"/>
            </a:solidFill>
            <a:prstDash val="solid"/>
            <a:round/>
            <a:headEnd type="none" w="med" len="med"/>
            <a:tailEnd type="arrow"/>
          </a:ln>
          <a:effectLst/>
        </p:spPr>
      </p:cxnSp>
      <p:cxnSp>
        <p:nvCxnSpPr>
          <p:cNvPr id="12" name="Straight Arrow Connector 11"/>
          <p:cNvCxnSpPr/>
          <p:nvPr/>
        </p:nvCxnSpPr>
        <p:spPr bwMode="auto">
          <a:xfrm flipV="1">
            <a:off x="3810000" y="3667125"/>
            <a:ext cx="0" cy="457200"/>
          </a:xfrm>
          <a:prstGeom prst="straightConnector1">
            <a:avLst/>
          </a:prstGeom>
          <a:solidFill>
            <a:srgbClr val="00B8FF"/>
          </a:solidFill>
          <a:ln w="28575" cap="flat" cmpd="sng" algn="ctr">
            <a:solidFill>
              <a:srgbClr val="FF0000"/>
            </a:solidFill>
            <a:prstDash val="solid"/>
            <a:round/>
            <a:headEnd type="none" w="med" len="med"/>
            <a:tailEnd type="arrow"/>
          </a:ln>
          <a:effectLst/>
        </p:spPr>
      </p:cxnSp>
      <p:sp>
        <p:nvSpPr>
          <p:cNvPr id="14" name="TextBox 13"/>
          <p:cNvSpPr txBox="1"/>
          <p:nvPr/>
        </p:nvSpPr>
        <p:spPr>
          <a:xfrm>
            <a:off x="762000" y="4495800"/>
            <a:ext cx="7848600" cy="1938992"/>
          </a:xfrm>
          <a:prstGeom prst="rect">
            <a:avLst/>
          </a:prstGeom>
          <a:noFill/>
        </p:spPr>
        <p:txBody>
          <a:bodyPr wrap="square" rtlCol="0">
            <a:spAutoFit/>
          </a:bodyPr>
          <a:lstStyle/>
          <a:p>
            <a:r>
              <a:rPr lang="en-US" sz="2000" dirty="0" smtClean="0">
                <a:solidFill>
                  <a:schemeClr val="tx1"/>
                </a:solidFill>
              </a:rPr>
              <a:t>Increasing the # of interferers reduces the average throughput seen in the coverage area of the center AP</a:t>
            </a:r>
          </a:p>
          <a:p>
            <a:endParaRPr lang="en-US" sz="2000" dirty="0">
              <a:solidFill>
                <a:schemeClr val="tx1"/>
              </a:solidFill>
            </a:endParaRPr>
          </a:p>
          <a:p>
            <a:r>
              <a:rPr lang="en-US" sz="2000" dirty="0" smtClean="0">
                <a:solidFill>
                  <a:schemeClr val="tx1"/>
                </a:solidFill>
              </a:rPr>
              <a:t>Trends get a little complicated when we consider the average over all cells.  Different interference statistics (2-ring sees more interference free users)</a:t>
            </a:r>
          </a:p>
          <a:p>
            <a:r>
              <a:rPr lang="en-US" sz="2000" dirty="0">
                <a:solidFill>
                  <a:schemeClr val="tx1"/>
                </a:solidFill>
              </a:rPr>
              <a:t>	</a:t>
            </a:r>
            <a:r>
              <a:rPr lang="en-US" sz="2000" dirty="0" smtClean="0">
                <a:solidFill>
                  <a:schemeClr val="tx1"/>
                </a:solidFill>
              </a:rPr>
              <a:t>simulating with </a:t>
            </a:r>
            <a:r>
              <a:rPr lang="en-US" sz="2000" i="1" dirty="0" smtClean="0">
                <a:solidFill>
                  <a:schemeClr val="tx1"/>
                </a:solidFill>
              </a:rPr>
              <a:t>wrap around </a:t>
            </a:r>
            <a:r>
              <a:rPr lang="en-US" sz="2000" dirty="0" smtClean="0">
                <a:solidFill>
                  <a:schemeClr val="tx1"/>
                </a:solidFill>
              </a:rPr>
              <a:t>assumption may help alleviate this issue</a:t>
            </a:r>
            <a:endParaRPr lang="en-US" sz="2000" dirty="0">
              <a:solidFill>
                <a:schemeClr val="tx1"/>
              </a:solidFill>
            </a:endParaRPr>
          </a:p>
        </p:txBody>
      </p:sp>
    </p:spTree>
    <p:extLst>
      <p:ext uri="{BB962C8B-B14F-4D97-AF65-F5344CB8AC3E}">
        <p14:creationId xmlns:p14="http://schemas.microsoft.com/office/powerpoint/2010/main" val="262135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 </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The average throughput seen in the center cell decreases with increasing number of interferers</a:t>
            </a:r>
          </a:p>
          <a:p>
            <a:pPr lvl="1">
              <a:buFont typeface="Arial" pitchFamily="34" charset="0"/>
              <a:buChar char="•"/>
            </a:pPr>
            <a:r>
              <a:rPr lang="en-US" dirty="0" smtClean="0"/>
              <a:t>Each simulation setting </a:t>
            </a:r>
            <a:r>
              <a:rPr lang="en-US" dirty="0" smtClean="0"/>
              <a:t>results in a markedly different </a:t>
            </a:r>
            <a:r>
              <a:rPr lang="en-US" dirty="0" smtClean="0"/>
              <a:t>interference </a:t>
            </a:r>
            <a:r>
              <a:rPr lang="en-US" dirty="0" smtClean="0"/>
              <a:t>statistics as observed in the different CDF plots</a:t>
            </a:r>
          </a:p>
          <a:p>
            <a:pPr>
              <a:buFont typeface="Arial" pitchFamily="34" charset="0"/>
              <a:buChar char="•"/>
            </a:pPr>
            <a:r>
              <a:rPr lang="en-US" dirty="0" smtClean="0"/>
              <a:t>Very low 5%ile throughput</a:t>
            </a:r>
            <a:endParaRPr lang="en-US" dirty="0" smtClean="0"/>
          </a:p>
          <a:p>
            <a:pPr lvl="1">
              <a:buFont typeface="Arial" pitchFamily="34" charset="0"/>
              <a:buChar char="•"/>
            </a:pPr>
            <a:r>
              <a:rPr lang="en-US" dirty="0" smtClean="0"/>
              <a:t>A function of the system level parameters </a:t>
            </a:r>
            <a:r>
              <a:rPr lang="en-US" dirty="0" smtClean="0"/>
              <a:t>and </a:t>
            </a:r>
            <a:r>
              <a:rPr lang="en-US" dirty="0" smtClean="0"/>
              <a:t>operating </a:t>
            </a:r>
            <a:r>
              <a:rPr lang="en-US" dirty="0" smtClean="0"/>
              <a:t>environment</a:t>
            </a: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275956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Next Steps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Arrive at a </a:t>
            </a:r>
            <a:r>
              <a:rPr lang="en-US" dirty="0"/>
              <a:t>common understanding </a:t>
            </a:r>
            <a:r>
              <a:rPr lang="en-US" dirty="0" smtClean="0"/>
              <a:t>on simulation parameters</a:t>
            </a:r>
            <a:endParaRPr lang="en-US" dirty="0"/>
          </a:p>
          <a:p>
            <a:pPr>
              <a:buFont typeface="Arial" pitchFamily="34" charset="0"/>
              <a:buChar char="•"/>
            </a:pPr>
            <a:r>
              <a:rPr lang="en-US" dirty="0" smtClean="0"/>
              <a:t>Discuss and subsequently agree on the different </a:t>
            </a:r>
            <a:r>
              <a:rPr lang="en-US" dirty="0"/>
              <a:t>metrics of </a:t>
            </a:r>
            <a:r>
              <a:rPr lang="en-US" dirty="0" smtClean="0"/>
              <a:t>interest</a:t>
            </a:r>
            <a:endParaRPr lang="en-US" dirty="0"/>
          </a:p>
          <a:p>
            <a:pPr lvl="1">
              <a:buFont typeface="Arial" pitchFamily="34" charset="0"/>
              <a:buChar char="•"/>
            </a:pPr>
            <a:r>
              <a:rPr lang="en-US" dirty="0"/>
              <a:t>Average access delay, </a:t>
            </a:r>
            <a:endParaRPr lang="en-US" dirty="0" smtClean="0"/>
          </a:p>
          <a:p>
            <a:pPr lvl="1">
              <a:buFont typeface="Arial" pitchFamily="34" charset="0"/>
              <a:buChar char="•"/>
            </a:pPr>
            <a:r>
              <a:rPr lang="en-US" dirty="0" smtClean="0"/>
              <a:t>collision probability, </a:t>
            </a:r>
          </a:p>
          <a:p>
            <a:pPr lvl="1">
              <a:buFont typeface="Arial" pitchFamily="34" charset="0"/>
              <a:buChar char="•"/>
            </a:pPr>
            <a:r>
              <a:rPr lang="en-US" dirty="0" smtClean="0"/>
              <a:t>… others</a:t>
            </a:r>
            <a:r>
              <a:rPr lang="en-US" dirty="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580296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pPr marL="457200" indent="-457200">
              <a:buFont typeface="+mj-lt"/>
              <a:buAutoNum type="arabicPeriod"/>
            </a:pPr>
            <a:r>
              <a:rPr lang="en-US" dirty="0" smtClean="0"/>
              <a:t>11-13-0538-02-0hew-dense-apartment-building-use-case-for-hew.pptx</a:t>
            </a:r>
          </a:p>
          <a:p>
            <a:pPr marL="457200" indent="-457200">
              <a:buFont typeface="+mj-lt"/>
              <a:buAutoNum type="arabicPeriod"/>
            </a:pPr>
            <a:r>
              <a:rPr lang="en-US" dirty="0" smtClean="0"/>
              <a:t>11-13-0545-01-0hew-wlan-qoe-end-user-perspective-opportunities-to-improve.ppt</a:t>
            </a:r>
          </a:p>
          <a:p>
            <a:pPr marL="457200" indent="-457200">
              <a:buFont typeface="+mj-lt"/>
              <a:buAutoNum type="arabicPeriod"/>
            </a:pPr>
            <a:r>
              <a:rPr lang="en-US" dirty="0" smtClean="0"/>
              <a:t>11-13-0556-01-0hew-wi-fi-interference-measurements-in-korea.ppt</a:t>
            </a:r>
          </a:p>
          <a:p>
            <a:pPr marL="457200" indent="-457200">
              <a:buFont typeface="+mj-lt"/>
              <a:buAutoNum type="arabicPeriod"/>
            </a:pPr>
            <a:r>
              <a:rPr lang="en-US" dirty="0" smtClean="0"/>
              <a:t>11-13-0505-00-0hew-mac-efficiecy-analysis-for-hew-sg.pptx</a:t>
            </a:r>
          </a:p>
          <a:p>
            <a:pPr marL="457200" indent="-457200">
              <a:buFont typeface="+mj-lt"/>
              <a:buAutoNum type="arabicPeriod"/>
            </a:pPr>
            <a:r>
              <a:rPr lang="en-US" dirty="0" smtClean="0"/>
              <a:t>11-13-0523-02-0hew-understanding-current-situation-of-public-wifi-usage.pptx</a:t>
            </a:r>
          </a:p>
          <a:p>
            <a:pPr marL="457200" indent="-457200">
              <a:buFont typeface="+mj-lt"/>
              <a:buAutoNum type="arabicPeriod"/>
            </a:pPr>
            <a:r>
              <a:rPr lang="en-US" dirty="0" smtClean="0"/>
              <a:t>11-13-0576-03-0hew-performance-evaluation-for-11ac.pptx</a:t>
            </a:r>
          </a:p>
          <a:p>
            <a:pPr marL="457200" indent="-457200">
              <a:buFont typeface="+mj-lt"/>
              <a:buAutoNum type="arabicPeriod"/>
            </a:pPr>
            <a:r>
              <a:rPr lang="en-US" dirty="0" smtClean="0"/>
              <a:t>11-13-0803-00-0hew-wlan-network-behavior-under-heavy-load.ppt</a:t>
            </a:r>
          </a:p>
          <a:p>
            <a:pPr marL="457200" indent="-457200">
              <a:buFont typeface="+mj-lt"/>
              <a:buAutoNum type="arabicPeriod"/>
            </a:pPr>
            <a:r>
              <a:rPr lang="en-US" dirty="0" smtClean="0"/>
              <a:t>11-13-0804-00-0hew-impact-of-network-configuration-on-quality-of-experience-in-wlan-networks.ppt</a:t>
            </a:r>
          </a:p>
          <a:p>
            <a:pPr marL="457200" indent="-457200">
              <a:buFont typeface="+mj-lt"/>
              <a:buAutoNum type="arabicPeriod"/>
            </a:pPr>
            <a:r>
              <a:rPr lang="en-US" dirty="0" smtClean="0"/>
              <a:t>11-13-0847-01-0hew-evaluation-criteria-and-simulation-scenarios.ppt</a:t>
            </a:r>
          </a:p>
          <a:p>
            <a:pPr marL="457200" indent="-457200">
              <a:buFont typeface="+mj-lt"/>
              <a:buAutoNum type="arabicPeriod"/>
            </a:pPr>
            <a:r>
              <a:rPr lang="en-US" dirty="0" smtClean="0"/>
              <a:t>11-13-0801-00-0hew-issues-of-low-rate-transmission.pptx</a:t>
            </a:r>
          </a:p>
          <a:p>
            <a:pPr marL="457200" indent="-457200">
              <a:buFont typeface="+mj-lt"/>
              <a:buAutoNum type="arabicPeriod"/>
            </a:pPr>
            <a:r>
              <a:rPr lang="en-US" dirty="0" smtClean="0"/>
              <a:t>11-13-1081-00-0hew-hew-simulation-methodology.ppt</a:t>
            </a:r>
          </a:p>
          <a:p>
            <a:pPr marL="457200" indent="-457200">
              <a:buFont typeface="+mj-lt"/>
              <a:buAutoNum type="arabicPeriod"/>
            </a:pPr>
            <a:r>
              <a:rPr lang="en-US" dirty="0" smtClean="0"/>
              <a:t>11-13-1113-00-0hew-channel-modeling-for-dense-wi-fi-environments.ppt</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1827849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457200" indent="-457200">
              <a:buFont typeface="+mj-lt"/>
              <a:buAutoNum type="arabicPeriod" startAt="13"/>
            </a:pPr>
            <a:r>
              <a:rPr lang="en-US" sz="1700" dirty="0" smtClean="0"/>
              <a:t>11-13-1123-01-0hew-capacity-simulation-of-high-density-indoor-wlan-systems.pptx</a:t>
            </a:r>
          </a:p>
          <a:p>
            <a:pPr marL="457200" indent="-457200">
              <a:buFont typeface="+mj-lt"/>
              <a:buAutoNum type="arabicPeriod" startAt="13"/>
            </a:pPr>
            <a:r>
              <a:rPr lang="en-US" sz="1700" dirty="0" smtClean="0"/>
              <a:t>11-13-1125-03-0hew-outdoor-channel-model-discussions.pptx</a:t>
            </a:r>
          </a:p>
          <a:p>
            <a:pPr marL="457200" indent="-457200">
              <a:buFont typeface="+mj-lt"/>
              <a:buAutoNum type="arabicPeriod" startAt="13"/>
            </a:pPr>
            <a:r>
              <a:rPr lang="en-US" sz="1700" dirty="0" smtClean="0"/>
              <a:t>11-13-1135-03-0hew-summary-on-hew-channel-models.pptx</a:t>
            </a:r>
          </a:p>
          <a:p>
            <a:pPr marL="457200" indent="-457200">
              <a:buFont typeface="+mj-lt"/>
              <a:buAutoNum type="arabicPeriod" startAt="13"/>
            </a:pPr>
            <a:r>
              <a:rPr lang="en-US" sz="1700" dirty="0" smtClean="0"/>
              <a:t>11-13-1146-00-0hew-update-on-hew-channel-model.pptx</a:t>
            </a:r>
          </a:p>
          <a:p>
            <a:pPr marL="457200" indent="-457200">
              <a:buFont typeface="+mj-lt"/>
              <a:buAutoNum type="arabicPeriod" startAt="13"/>
            </a:pPr>
            <a:r>
              <a:rPr lang="en-US" sz="1700" dirty="0" smtClean="0"/>
              <a:t>11-13-0996-02-0hew-outdoor-channel-model-candidates-for-hew.pptx</a:t>
            </a:r>
          </a:p>
          <a:p>
            <a:pPr marL="457200" indent="-457200">
              <a:buFont typeface="+mj-lt"/>
              <a:buAutoNum type="arabicPeriod" startAt="13"/>
            </a:pPr>
            <a:r>
              <a:rPr lang="en-US" sz="1700" dirty="0" smtClean="0"/>
              <a:t>11-13-1000-02-0hew-simulation-scenarios.ppt</a:t>
            </a:r>
          </a:p>
          <a:p>
            <a:pPr marL="457200" indent="-457200">
              <a:buFont typeface="+mj-lt"/>
              <a:buAutoNum type="arabicPeriod" startAt="13"/>
            </a:pPr>
            <a:r>
              <a:rPr lang="en-US" sz="1700" dirty="0" smtClean="0"/>
              <a:t>11-13-1001-04-0hew-simulation-scenarios-document-template.docx</a:t>
            </a:r>
          </a:p>
          <a:p>
            <a:pPr marL="457200" indent="-457200">
              <a:buFont typeface="+mj-lt"/>
              <a:buAutoNum type="arabicPeriod" startAt="13"/>
            </a:pPr>
            <a:r>
              <a:rPr lang="en-US" sz="1700" dirty="0"/>
              <a:t>11-13-1248-01-0hew-simulation-scenario-contribution-1153-on-dense-hotspot-and-outdoor-large-bss.docx</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354358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APPENDIX</a:t>
            </a:r>
            <a:endParaRPr lang="en-US" dirty="0"/>
          </a:p>
        </p:txBody>
      </p:sp>
      <p:sp>
        <p:nvSpPr>
          <p:cNvPr id="8" name="Text Placeholder 7"/>
          <p:cNvSpPr>
            <a:spLocks noGrp="1"/>
          </p:cNvSpPr>
          <p:nvPr>
            <p:ph type="body" idx="1"/>
          </p:nvPr>
        </p:nvSpPr>
        <p:spPr/>
        <p:txBody>
          <a:bodyPr/>
          <a:lstStyle/>
          <a:p>
            <a:endParaRPr lang="en-US"/>
          </a:p>
        </p:txBody>
      </p:sp>
      <p:sp>
        <p:nvSpPr>
          <p:cNvPr id="6" name="Date Placeholder 5"/>
          <p:cNvSpPr>
            <a:spLocks noGrp="1"/>
          </p:cNvSpPr>
          <p:nvPr>
            <p:ph type="dt" idx="10"/>
          </p:nvPr>
        </p:nvSpPr>
        <p:spPr/>
        <p:txBody>
          <a:bodyPr/>
          <a:lstStyle/>
          <a:p>
            <a:r>
              <a:rPr lang="en-US" smtClean="0"/>
              <a:t>Nov. 2013</a:t>
            </a:r>
            <a:endParaRPr lang="en-GB" dirty="0"/>
          </a:p>
        </p:txBody>
      </p:sp>
      <p:sp>
        <p:nvSpPr>
          <p:cNvPr id="5" name="Footer Placeholder 4"/>
          <p:cNvSpPr>
            <a:spLocks noGrp="1"/>
          </p:cNvSpPr>
          <p:nvPr>
            <p:ph type="ftr" idx="11"/>
          </p:nvPr>
        </p:nvSpPr>
        <p:spPr/>
        <p:txBody>
          <a:bodyPr/>
          <a:lstStyle/>
          <a:p>
            <a:r>
              <a:rPr lang="en-GB" smtClean="0"/>
              <a:t>Josiam, Kuo, Taori et.al., Samsung</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500859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Consensus on outdoor channel models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Contributions have studied different outdoor channel models for simulation [12, 14, 17] and a summary is captured in [15]</a:t>
            </a:r>
          </a:p>
          <a:p>
            <a:pPr lvl="1">
              <a:buFont typeface="Arial" pitchFamily="34" charset="0"/>
              <a:buChar char="•"/>
            </a:pPr>
            <a:r>
              <a:rPr lang="en-US" dirty="0" smtClean="0"/>
              <a:t>ITU Urban Micro Channel Model was a unanimous choice for some outdoor deployments</a:t>
            </a:r>
          </a:p>
          <a:p>
            <a:pPr lvl="1">
              <a:buFont typeface="Arial" pitchFamily="34" charset="0"/>
              <a:buChar char="•"/>
            </a:pPr>
            <a:r>
              <a:rPr lang="en-US" dirty="0" smtClean="0"/>
              <a:t>Extensions to the channel model to support up to 160MHz bandwidth is under discussion [16]</a:t>
            </a:r>
          </a:p>
          <a:p>
            <a:pPr>
              <a:buFont typeface="Arial" pitchFamily="34" charset="0"/>
              <a:buChar char="•"/>
            </a:pPr>
            <a:r>
              <a:rPr lang="en-US" dirty="0" smtClean="0"/>
              <a:t>For the purposes of this discussion, we focus on ITU Urban Micro Channel Model using 20MHz bandwidth.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3945869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Josiam, Kuo, Taori et.al., Samsung</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a:t>
            </a:r>
            <a:r>
              <a:rPr lang="en-GB" dirty="0" smtClean="0"/>
              <a:t>evaluate the system level performance of outdoor deployments based on .11ac standard.  We construct 4 simulation settings each with different </a:t>
            </a:r>
            <a:r>
              <a:rPr lang="en-GB" dirty="0" smtClean="0"/>
              <a:t>number </a:t>
            </a:r>
            <a:r>
              <a:rPr lang="en-GB" dirty="0" smtClean="0"/>
              <a:t>of interferers.  Assuming re-use 1 among APs, we evaluate </a:t>
            </a:r>
            <a:r>
              <a:rPr lang="en-GB" dirty="0" smtClean="0"/>
              <a:t>the per-STA average </a:t>
            </a:r>
            <a:r>
              <a:rPr lang="en-GB" dirty="0" smtClean="0"/>
              <a:t>throughput </a:t>
            </a:r>
            <a:r>
              <a:rPr lang="en-GB" dirty="0" smtClean="0"/>
              <a:t>and the average system throughput.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per-STA </a:t>
            </a:r>
            <a:r>
              <a:rPr lang="en-GB" dirty="0" smtClean="0"/>
              <a:t>average throughput CDF </a:t>
            </a:r>
            <a:r>
              <a:rPr lang="en-GB" dirty="0"/>
              <a:t>shows </a:t>
            </a:r>
            <a:r>
              <a:rPr lang="en-GB" dirty="0" smtClean="0"/>
              <a:t>a low 5%ile </a:t>
            </a:r>
            <a:r>
              <a:rPr lang="en-GB" smtClean="0"/>
              <a:t>value for outdoor </a:t>
            </a:r>
            <a:r>
              <a:rPr lang="en-GB" dirty="0" smtClean="0"/>
              <a:t>environments.</a:t>
            </a:r>
            <a:endParaRPr lang="en-GB" dirty="0"/>
          </a:p>
        </p:txBody>
      </p:sp>
    </p:spTree>
    <p:extLst>
      <p:ext uri="{BB962C8B-B14F-4D97-AF65-F5344CB8AC3E}">
        <p14:creationId xmlns:p14="http://schemas.microsoft.com/office/powerpoint/2010/main" val="37124055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level evaluations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dirty="0" smtClean="0"/>
              <a:t>Two types of system level evaluations have been presented so far for dense Wi-Fi deployments</a:t>
            </a:r>
          </a:p>
          <a:p>
            <a:pPr lvl="1">
              <a:buFont typeface="Arial" pitchFamily="34" charset="0"/>
              <a:buChar char="•"/>
            </a:pPr>
            <a:r>
              <a:rPr lang="en-US" dirty="0" smtClean="0"/>
              <a:t>Real world Evaluations with data collected from deployed networks [2, 3, 5, 7, 8, 10]</a:t>
            </a:r>
          </a:p>
          <a:p>
            <a:pPr lvl="1">
              <a:buFont typeface="Arial" pitchFamily="34" charset="0"/>
              <a:buChar char="•"/>
            </a:pPr>
            <a:r>
              <a:rPr lang="en-US" dirty="0" smtClean="0"/>
              <a:t>Simulation based modeling of throughput, access delay and other performance metrics [1, 4, 6, 9, 11, 13]</a:t>
            </a:r>
          </a:p>
          <a:p>
            <a:pPr lvl="2">
              <a:buFont typeface="Arial" pitchFamily="34" charset="0"/>
              <a:buChar char="•"/>
            </a:pPr>
            <a:r>
              <a:rPr lang="en-US" dirty="0" smtClean="0"/>
              <a:t>Primary focus was on indoor environments and identifying pain-points in overlapping BSS deployments with interference</a:t>
            </a:r>
          </a:p>
          <a:p>
            <a:pPr>
              <a:buFont typeface="Arial" pitchFamily="34" charset="0"/>
              <a:buChar char="•"/>
            </a:pPr>
            <a:r>
              <a:rPr lang="en-US" dirty="0" smtClean="0"/>
              <a:t>Evaluation Methodology document under development also identify scenarios for evaluation [19]</a:t>
            </a:r>
          </a:p>
          <a:p>
            <a:pPr lvl="1">
              <a:buFont typeface="Arial" pitchFamily="34" charset="0"/>
              <a:buChar char="•"/>
            </a:pPr>
            <a:r>
              <a:rPr lang="en-US" dirty="0" smtClean="0"/>
              <a:t>Outdoor specific parameters were identified in [20] and incorporated in [19].</a:t>
            </a:r>
          </a:p>
          <a:p>
            <a:pPr marL="914400" lvl="2" indent="0"/>
            <a:endParaRPr lang="en-US" dirty="0" smtClean="0"/>
          </a:p>
          <a:p>
            <a:pPr lvl="2">
              <a:buFont typeface="Arial"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1772160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 2013</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Josiam, Kuo, Taori et.al., Samsung</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Evaluation in Outdoor Environments</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exact methodology is still being developed.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Objective of this evaluation is to generate an initial assessment of the system performance</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We make some assumptions on the system setting as well as the parameters chosen for evaluation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
        <p:nvSpPr>
          <p:cNvPr id="8" name="TextBox 7"/>
          <p:cNvSpPr txBox="1"/>
          <p:nvPr/>
        </p:nvSpPr>
        <p:spPr>
          <a:xfrm>
            <a:off x="1447800" y="5407878"/>
            <a:ext cx="1676400" cy="830997"/>
          </a:xfrm>
          <a:prstGeom prst="rect">
            <a:avLst/>
          </a:prstGeom>
          <a:noFill/>
        </p:spPr>
        <p:txBody>
          <a:bodyPr wrap="square" rtlCol="0">
            <a:spAutoFit/>
          </a:bodyPr>
          <a:lstStyle/>
          <a:p>
            <a:pPr algn="ctr"/>
            <a:r>
              <a:rPr lang="en-US" sz="1600" dirty="0" smtClean="0">
                <a:solidFill>
                  <a:schemeClr val="tx1"/>
                </a:solidFill>
              </a:rPr>
              <a:t>SETTING #1: Isolated AP</a:t>
            </a:r>
          </a:p>
          <a:p>
            <a:pPr algn="ctr"/>
            <a:r>
              <a:rPr lang="en-US" sz="1600" dirty="0" smtClean="0">
                <a:solidFill>
                  <a:schemeClr val="tx1"/>
                </a:solidFill>
              </a:rPr>
              <a:t>[</a:t>
            </a:r>
            <a:r>
              <a:rPr lang="en-US" sz="1600" dirty="0" err="1" smtClean="0">
                <a:solidFill>
                  <a:srgbClr val="FF0000"/>
                </a:solidFill>
              </a:rPr>
              <a:t>Iso</a:t>
            </a:r>
            <a:r>
              <a:rPr lang="en-US" sz="1600" dirty="0" smtClean="0">
                <a:solidFill>
                  <a:srgbClr val="FF0000"/>
                </a:solidFill>
              </a:rPr>
              <a:t> AP</a:t>
            </a:r>
            <a:r>
              <a:rPr lang="en-US" sz="1600" dirty="0" smtClean="0">
                <a:solidFill>
                  <a:schemeClr val="tx1"/>
                </a:solidFill>
              </a:rPr>
              <a:t>]</a:t>
            </a:r>
            <a:endParaRPr lang="en-US" sz="1600" dirty="0">
              <a:solidFill>
                <a:schemeClr val="tx1"/>
              </a:solidFill>
            </a:endParaRPr>
          </a:p>
        </p:txBody>
      </p:sp>
      <p:pic>
        <p:nvPicPr>
          <p:cNvPr id="410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7083" y="2888515"/>
            <a:ext cx="3067050"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9108" y="3564789"/>
            <a:ext cx="1762125"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4953000" y="5407878"/>
            <a:ext cx="2623792" cy="830997"/>
          </a:xfrm>
          <a:prstGeom prst="rect">
            <a:avLst/>
          </a:prstGeom>
          <a:noFill/>
        </p:spPr>
        <p:txBody>
          <a:bodyPr wrap="square" rtlCol="0">
            <a:spAutoFit/>
          </a:bodyPr>
          <a:lstStyle/>
          <a:p>
            <a:pPr algn="ctr"/>
            <a:r>
              <a:rPr lang="en-US" sz="1600" dirty="0" smtClean="0">
                <a:solidFill>
                  <a:schemeClr val="tx1"/>
                </a:solidFill>
              </a:rPr>
              <a:t>SETTING #2: CELL WITH NEIGHBORING INTERFERER [</a:t>
            </a:r>
            <a:r>
              <a:rPr lang="en-US" sz="1600" dirty="0" smtClean="0">
                <a:solidFill>
                  <a:srgbClr val="FF0000"/>
                </a:solidFill>
              </a:rPr>
              <a:t>2 AP</a:t>
            </a:r>
            <a:r>
              <a:rPr lang="en-US" sz="1600" dirty="0" smtClean="0">
                <a:solidFill>
                  <a:schemeClr val="tx1"/>
                </a:solidFill>
              </a:rPr>
              <a:t>]</a:t>
            </a:r>
            <a:endParaRPr lang="en-US" sz="1600" dirty="0">
              <a:solidFill>
                <a:schemeClr val="tx1"/>
              </a:solidFill>
            </a:endParaRPr>
          </a:p>
        </p:txBody>
      </p:sp>
      <p:sp>
        <p:nvSpPr>
          <p:cNvPr id="10" name="TextBox 9"/>
          <p:cNvSpPr txBox="1"/>
          <p:nvPr/>
        </p:nvSpPr>
        <p:spPr>
          <a:xfrm>
            <a:off x="609600" y="1629398"/>
            <a:ext cx="7620000" cy="1569660"/>
          </a:xfrm>
          <a:prstGeom prst="rect">
            <a:avLst/>
          </a:prstGeom>
          <a:noFill/>
        </p:spPr>
        <p:txBody>
          <a:bodyPr wrap="square" rtlCol="0">
            <a:spAutoFit/>
          </a:bodyPr>
          <a:lstStyle/>
          <a:p>
            <a:r>
              <a:rPr lang="en-US" dirty="0" smtClean="0">
                <a:solidFill>
                  <a:schemeClr val="tx1"/>
                </a:solidFill>
              </a:rPr>
              <a:t>Focus on two types of performance in presence of interferers</a:t>
            </a:r>
          </a:p>
          <a:p>
            <a:pPr marL="1085850" lvl="1" indent="-342900">
              <a:buFont typeface="Arial" pitchFamily="34" charset="0"/>
              <a:buChar char="•"/>
            </a:pPr>
            <a:r>
              <a:rPr lang="en-US" dirty="0" smtClean="0">
                <a:solidFill>
                  <a:schemeClr val="tx1"/>
                </a:solidFill>
              </a:rPr>
              <a:t>Throughput with all APs and STAs</a:t>
            </a:r>
          </a:p>
          <a:p>
            <a:pPr marL="1085850" lvl="1" indent="-342900">
              <a:buFont typeface="Arial" pitchFamily="34" charset="0"/>
              <a:buChar char="•"/>
            </a:pPr>
            <a:r>
              <a:rPr lang="en-US" dirty="0" smtClean="0">
                <a:solidFill>
                  <a:schemeClr val="tx1"/>
                </a:solidFill>
              </a:rPr>
              <a:t>Center AP alone with interference</a:t>
            </a:r>
          </a:p>
          <a:p>
            <a:r>
              <a:rPr lang="en-US" dirty="0" smtClean="0">
                <a:solidFill>
                  <a:schemeClr val="tx1"/>
                </a:solidFill>
              </a:rPr>
              <a:t>4 different settings considered</a:t>
            </a:r>
            <a:endParaRPr lang="en-US" dirty="0">
              <a:solidFill>
                <a:schemeClr val="tx1"/>
              </a:solidFill>
            </a:endParaRPr>
          </a:p>
        </p:txBody>
      </p:sp>
    </p:spTree>
    <p:extLst>
      <p:ext uri="{BB962C8B-B14F-4D97-AF65-F5344CB8AC3E}">
        <p14:creationId xmlns:p14="http://schemas.microsoft.com/office/powerpoint/2010/main" val="4045646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590800"/>
            <a:ext cx="2837808" cy="2924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6750" y="1717158"/>
            <a:ext cx="3787553" cy="3983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1290156" y="5668088"/>
            <a:ext cx="2086296" cy="830997"/>
          </a:xfrm>
          <a:prstGeom prst="rect">
            <a:avLst/>
          </a:prstGeom>
          <a:noFill/>
        </p:spPr>
        <p:txBody>
          <a:bodyPr wrap="square" rtlCol="0">
            <a:spAutoFit/>
          </a:bodyPr>
          <a:lstStyle/>
          <a:p>
            <a:pPr algn="ctr"/>
            <a:r>
              <a:rPr lang="en-US" sz="1600" dirty="0" smtClean="0">
                <a:solidFill>
                  <a:schemeClr val="tx1"/>
                </a:solidFill>
              </a:rPr>
              <a:t>SETTING #3: AP with one ring of interferers [</a:t>
            </a:r>
            <a:r>
              <a:rPr lang="en-US" sz="1600" dirty="0" smtClean="0">
                <a:solidFill>
                  <a:srgbClr val="FF0000"/>
                </a:solidFill>
              </a:rPr>
              <a:t>7 AP</a:t>
            </a:r>
            <a:r>
              <a:rPr lang="en-US" sz="1600" dirty="0" smtClean="0">
                <a:solidFill>
                  <a:schemeClr val="tx1"/>
                </a:solidFill>
              </a:rPr>
              <a:t>]</a:t>
            </a:r>
            <a:endParaRPr lang="en-US" sz="1600" dirty="0">
              <a:solidFill>
                <a:schemeClr val="tx1"/>
              </a:solidFill>
            </a:endParaRPr>
          </a:p>
        </p:txBody>
      </p:sp>
      <p:sp>
        <p:nvSpPr>
          <p:cNvPr id="10" name="TextBox 9"/>
          <p:cNvSpPr txBox="1"/>
          <p:nvPr/>
        </p:nvSpPr>
        <p:spPr>
          <a:xfrm>
            <a:off x="5029200" y="5791198"/>
            <a:ext cx="3082703" cy="584775"/>
          </a:xfrm>
          <a:prstGeom prst="rect">
            <a:avLst/>
          </a:prstGeom>
          <a:noFill/>
        </p:spPr>
        <p:txBody>
          <a:bodyPr wrap="square" rtlCol="0">
            <a:spAutoFit/>
          </a:bodyPr>
          <a:lstStyle/>
          <a:p>
            <a:pPr algn="ctr"/>
            <a:r>
              <a:rPr lang="en-US" sz="1600" dirty="0" smtClean="0">
                <a:solidFill>
                  <a:schemeClr val="tx1"/>
                </a:solidFill>
              </a:rPr>
              <a:t>SETTING #4: AP with two rings of Interferers [</a:t>
            </a:r>
            <a:r>
              <a:rPr lang="en-US" sz="1600" dirty="0" smtClean="0">
                <a:solidFill>
                  <a:srgbClr val="FF0000"/>
                </a:solidFill>
              </a:rPr>
              <a:t>19AP</a:t>
            </a:r>
            <a:r>
              <a:rPr lang="en-US" sz="1600" dirty="0" smtClean="0">
                <a:solidFill>
                  <a:schemeClr val="tx1"/>
                </a:solidFill>
              </a:rPr>
              <a:t>]</a:t>
            </a:r>
            <a:endParaRPr lang="en-US" sz="1600" dirty="0">
              <a:solidFill>
                <a:schemeClr val="tx1"/>
              </a:solidFill>
            </a:endParaRPr>
          </a:p>
        </p:txBody>
      </p:sp>
      <p:sp>
        <p:nvSpPr>
          <p:cNvPr id="11" name="TextBox 10"/>
          <p:cNvSpPr txBox="1"/>
          <p:nvPr/>
        </p:nvSpPr>
        <p:spPr>
          <a:xfrm>
            <a:off x="666750" y="1643360"/>
            <a:ext cx="3810000" cy="830997"/>
          </a:xfrm>
          <a:prstGeom prst="rect">
            <a:avLst/>
          </a:prstGeom>
          <a:noFill/>
        </p:spPr>
        <p:txBody>
          <a:bodyPr wrap="square" rtlCol="0">
            <a:spAutoFit/>
          </a:bodyPr>
          <a:lstStyle/>
          <a:p>
            <a:r>
              <a:rPr lang="en-US" dirty="0" smtClean="0">
                <a:solidFill>
                  <a:schemeClr val="tx1"/>
                </a:solidFill>
              </a:rPr>
              <a:t>Focus on a BSS performance in presence of interferers</a:t>
            </a:r>
            <a:endParaRPr lang="en-US" dirty="0">
              <a:solidFill>
                <a:schemeClr val="tx1"/>
              </a:solidFill>
            </a:endParaRPr>
          </a:p>
        </p:txBody>
      </p:sp>
    </p:spTree>
    <p:extLst>
      <p:ext uri="{BB962C8B-B14F-4D97-AF65-F5344CB8AC3E}">
        <p14:creationId xmlns:p14="http://schemas.microsoft.com/office/powerpoint/2010/main" val="1349625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Parameters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32032208"/>
              </p:ext>
            </p:extLst>
          </p:nvPr>
        </p:nvGraphicFramePr>
        <p:xfrm>
          <a:off x="685800" y="1828800"/>
          <a:ext cx="7770812" cy="4627880"/>
        </p:xfrm>
        <a:graphic>
          <a:graphicData uri="http://schemas.openxmlformats.org/drawingml/2006/table">
            <a:tbl>
              <a:tblPr firstRow="1" bandRow="1">
                <a:tableStyleId>{72833802-FEF1-4C79-8D5D-14CF1EAF98D9}</a:tableStyleId>
              </a:tblPr>
              <a:tblGrid>
                <a:gridCol w="1942703"/>
                <a:gridCol w="1942703"/>
                <a:gridCol w="1942703"/>
                <a:gridCol w="1942703"/>
              </a:tblGrid>
              <a:tr h="370840">
                <a:tc>
                  <a:txBody>
                    <a:bodyPr/>
                    <a:lstStyle/>
                    <a:p>
                      <a:pPr algn="ctr"/>
                      <a:r>
                        <a:rPr lang="en-US" dirty="0" smtClean="0"/>
                        <a:t>Parameter</a:t>
                      </a:r>
                      <a:endParaRPr lang="en-US" b="1" dirty="0">
                        <a:solidFill>
                          <a:schemeClr val="bg1"/>
                        </a:solidFill>
                      </a:endParaRPr>
                    </a:p>
                  </a:txBody>
                  <a:tcPr anchor="ctr"/>
                </a:tc>
                <a:tc>
                  <a:txBody>
                    <a:bodyPr/>
                    <a:lstStyle/>
                    <a:p>
                      <a:pPr algn="ctr"/>
                      <a:r>
                        <a:rPr lang="en-US" dirty="0" smtClean="0"/>
                        <a:t>Value</a:t>
                      </a:r>
                      <a:endParaRPr lang="en-US" dirty="0"/>
                    </a:p>
                  </a:txBody>
                  <a:tcPr anchor="ctr"/>
                </a:tc>
                <a:tc>
                  <a:txBody>
                    <a:bodyPr/>
                    <a:lstStyle/>
                    <a:p>
                      <a:pPr algn="ctr"/>
                      <a:r>
                        <a:rPr lang="en-US" dirty="0" smtClean="0">
                          <a:solidFill>
                            <a:schemeClr val="bg1"/>
                          </a:solidFill>
                        </a:rPr>
                        <a:t>Parameter</a:t>
                      </a:r>
                      <a:endParaRPr lang="en-US" b="1" dirty="0">
                        <a:solidFill>
                          <a:schemeClr val="bg1"/>
                        </a:solidFill>
                      </a:endParaRPr>
                    </a:p>
                  </a:txBody>
                  <a:tcPr anchor="ctr"/>
                </a:tc>
                <a:tc>
                  <a:txBody>
                    <a:bodyPr/>
                    <a:lstStyle/>
                    <a:p>
                      <a:pPr algn="ctr"/>
                      <a:r>
                        <a:rPr lang="en-US" dirty="0" smtClean="0"/>
                        <a:t>Value</a:t>
                      </a:r>
                      <a:endParaRPr lang="en-US" dirty="0"/>
                    </a:p>
                  </a:txBody>
                  <a:tcPr anchor="ctr"/>
                </a:tc>
              </a:tr>
              <a:tr h="370840">
                <a:tc>
                  <a:txBody>
                    <a:bodyPr/>
                    <a:lstStyle/>
                    <a:p>
                      <a:pPr algn="ctr"/>
                      <a:r>
                        <a:rPr lang="en-US" sz="1800" kern="1200" dirty="0" smtClean="0"/>
                        <a:t>Environment</a:t>
                      </a:r>
                      <a:endParaRPr lang="en-US" sz="1800" b="1" kern="1200" dirty="0">
                        <a:solidFill>
                          <a:schemeClr val="bg1"/>
                        </a:solidFill>
                        <a:latin typeface="+mn-lt"/>
                        <a:ea typeface="+mn-ea"/>
                        <a:cs typeface="+mn-cs"/>
                      </a:endParaRPr>
                    </a:p>
                  </a:txBody>
                  <a:tcPr anchor="ctr"/>
                </a:tc>
                <a:tc>
                  <a:txBody>
                    <a:bodyPr/>
                    <a:lstStyle/>
                    <a:p>
                      <a:pPr algn="ctr"/>
                      <a:r>
                        <a:rPr lang="en-US" dirty="0" smtClean="0"/>
                        <a:t>Outdoor</a:t>
                      </a:r>
                      <a:endParaRPr lang="en-US" dirty="0"/>
                    </a:p>
                  </a:txBody>
                  <a:tcPr anchor="ctr"/>
                </a:tc>
                <a:tc>
                  <a:txBody>
                    <a:bodyPr/>
                    <a:lstStyle/>
                    <a:p>
                      <a:pPr algn="ctr"/>
                      <a:r>
                        <a:rPr lang="en-US" dirty="0" smtClean="0">
                          <a:solidFill>
                            <a:schemeClr val="tx1"/>
                          </a:solidFill>
                        </a:rPr>
                        <a:t>EDCA </a:t>
                      </a:r>
                      <a:endParaRPr lang="en-US" b="1" dirty="0">
                        <a:solidFill>
                          <a:schemeClr val="tx1"/>
                        </a:solidFill>
                      </a:endParaRPr>
                    </a:p>
                  </a:txBody>
                  <a:tcPr anchor="ctr"/>
                </a:tc>
                <a:tc>
                  <a:txBody>
                    <a:bodyPr/>
                    <a:lstStyle/>
                    <a:p>
                      <a:pPr algn="ctr"/>
                      <a:r>
                        <a:rPr lang="en-US" sz="1400" dirty="0" smtClean="0"/>
                        <a:t>AC_BE</a:t>
                      </a:r>
                    </a:p>
                    <a:p>
                      <a:pPr algn="ctr"/>
                      <a:r>
                        <a:rPr lang="en-US" sz="1400" dirty="0" smtClean="0"/>
                        <a:t>TXOP 1ms</a:t>
                      </a:r>
                      <a:endParaRPr lang="en-US" sz="1400" dirty="0"/>
                    </a:p>
                  </a:txBody>
                  <a:tcPr anchor="ctr"/>
                </a:tc>
              </a:tr>
              <a:tr h="370840">
                <a:tc>
                  <a:txBody>
                    <a:bodyPr/>
                    <a:lstStyle/>
                    <a:p>
                      <a:pPr algn="ctr"/>
                      <a:r>
                        <a:rPr lang="en-US" dirty="0" smtClean="0"/>
                        <a:t>Inter-AP</a:t>
                      </a:r>
                      <a:r>
                        <a:rPr lang="en-US" baseline="0" dirty="0" smtClean="0"/>
                        <a:t> </a:t>
                      </a:r>
                      <a:r>
                        <a:rPr lang="en-US" sz="1600" baseline="0" dirty="0" smtClean="0"/>
                        <a:t>Separation</a:t>
                      </a:r>
                      <a:endParaRPr lang="en-US" sz="1600" b="1" dirty="0">
                        <a:solidFill>
                          <a:schemeClr val="bg1"/>
                        </a:solidFill>
                      </a:endParaRPr>
                    </a:p>
                  </a:txBody>
                  <a:tcPr anchor="ctr"/>
                </a:tc>
                <a:tc>
                  <a:txBody>
                    <a:bodyPr/>
                    <a:lstStyle/>
                    <a:p>
                      <a:pPr algn="ctr"/>
                      <a:r>
                        <a:rPr lang="en-US" dirty="0" smtClean="0"/>
                        <a:t>75m</a:t>
                      </a:r>
                      <a:endParaRPr lang="en-US" dirty="0"/>
                    </a:p>
                  </a:txBody>
                  <a:tcPr anchor="ctr"/>
                </a:tc>
                <a:tc>
                  <a:txBody>
                    <a:bodyPr/>
                    <a:lstStyle/>
                    <a:p>
                      <a:pPr algn="ctr"/>
                      <a:r>
                        <a:rPr lang="en-US" dirty="0" smtClean="0">
                          <a:solidFill>
                            <a:schemeClr val="tx1"/>
                          </a:solidFill>
                        </a:rPr>
                        <a:t>Aggregation</a:t>
                      </a:r>
                      <a:endParaRPr lang="en-US" b="1" dirty="0">
                        <a:solidFill>
                          <a:schemeClr val="tx1"/>
                        </a:solidFill>
                      </a:endParaRPr>
                    </a:p>
                  </a:txBody>
                  <a:tcPr anchor="ctr"/>
                </a:tc>
                <a:tc>
                  <a:txBody>
                    <a:bodyPr/>
                    <a:lstStyle/>
                    <a:p>
                      <a:pPr algn="ctr"/>
                      <a:r>
                        <a:rPr lang="en-US" dirty="0" smtClean="0"/>
                        <a:t>AMPDU: 64</a:t>
                      </a:r>
                      <a:endParaRPr lang="en-US" dirty="0"/>
                    </a:p>
                  </a:txBody>
                  <a:tcPr anchor="ctr"/>
                </a:tc>
              </a:tr>
              <a:tr h="370840">
                <a:tc>
                  <a:txBody>
                    <a:bodyPr/>
                    <a:lstStyle/>
                    <a:p>
                      <a:pPr algn="ctr"/>
                      <a:r>
                        <a:rPr lang="en-US" dirty="0" smtClean="0"/>
                        <a:t>Channel Model</a:t>
                      </a:r>
                      <a:endParaRPr lang="en-US" b="1" dirty="0">
                        <a:solidFill>
                          <a:schemeClr val="bg1"/>
                        </a:solidFill>
                      </a:endParaRPr>
                    </a:p>
                  </a:txBody>
                  <a:tcPr anchor="ctr"/>
                </a:tc>
                <a:tc>
                  <a:txBody>
                    <a:bodyPr/>
                    <a:lstStyle/>
                    <a:p>
                      <a:pPr algn="ctr"/>
                      <a:r>
                        <a:rPr lang="en-US" dirty="0" smtClean="0"/>
                        <a:t>2D</a:t>
                      </a:r>
                      <a:r>
                        <a:rPr lang="en-US" baseline="0" dirty="0" smtClean="0"/>
                        <a:t> SCM</a:t>
                      </a:r>
                    </a:p>
                    <a:p>
                      <a:pPr algn="ctr"/>
                      <a:r>
                        <a:rPr lang="en-US" sz="1200" baseline="0" dirty="0" smtClean="0"/>
                        <a:t>[ITU </a:t>
                      </a:r>
                      <a:r>
                        <a:rPr lang="en-US" sz="1200" baseline="0" dirty="0" err="1" smtClean="0"/>
                        <a:t>UMi</a:t>
                      </a:r>
                      <a:r>
                        <a:rPr lang="en-US" sz="1200" baseline="0" dirty="0" smtClean="0"/>
                        <a:t>, NLOS, 3kmph]</a:t>
                      </a:r>
                      <a:endParaRPr lang="en-US" sz="1200" dirty="0"/>
                    </a:p>
                  </a:txBody>
                  <a:tcPr anchor="ctr"/>
                </a:tc>
                <a:tc>
                  <a:txBody>
                    <a:bodyPr/>
                    <a:lstStyle/>
                    <a:p>
                      <a:pPr algn="ctr"/>
                      <a:r>
                        <a:rPr lang="en-US" dirty="0" smtClean="0">
                          <a:solidFill>
                            <a:schemeClr val="tx1"/>
                          </a:solidFill>
                        </a:rPr>
                        <a:t>Max. Retries</a:t>
                      </a:r>
                      <a:endParaRPr lang="en-US" b="1" dirty="0">
                        <a:solidFill>
                          <a:schemeClr val="tx1"/>
                        </a:solidFill>
                      </a:endParaRPr>
                    </a:p>
                  </a:txBody>
                  <a:tcPr anchor="ctr"/>
                </a:tc>
                <a:tc>
                  <a:txBody>
                    <a:bodyPr/>
                    <a:lstStyle/>
                    <a:p>
                      <a:pPr algn="ctr"/>
                      <a:r>
                        <a:rPr lang="en-US" dirty="0" smtClean="0"/>
                        <a:t>10</a:t>
                      </a:r>
                      <a:endParaRPr lang="en-US" dirty="0"/>
                    </a:p>
                  </a:txBody>
                  <a:tcPr anchor="ctr"/>
                </a:tc>
              </a:tr>
              <a:tr h="370840">
                <a:tc>
                  <a:txBody>
                    <a:bodyPr/>
                    <a:lstStyle/>
                    <a:p>
                      <a:pPr algn="ctr"/>
                      <a:r>
                        <a:rPr lang="en-US" dirty="0" smtClean="0"/>
                        <a:t>Transmit Power</a:t>
                      </a:r>
                      <a:endParaRPr lang="en-US" b="1" dirty="0">
                        <a:solidFill>
                          <a:schemeClr val="bg1"/>
                        </a:solidFill>
                      </a:endParaRPr>
                    </a:p>
                  </a:txBody>
                  <a:tcPr anchor="ctr"/>
                </a:tc>
                <a:tc>
                  <a:txBody>
                    <a:bodyPr/>
                    <a:lstStyle/>
                    <a:p>
                      <a:pPr algn="ctr"/>
                      <a:r>
                        <a:rPr lang="en-US" sz="1400" dirty="0" smtClean="0"/>
                        <a:t>AP: 23dBm</a:t>
                      </a:r>
                    </a:p>
                    <a:p>
                      <a:pPr algn="ctr"/>
                      <a:r>
                        <a:rPr lang="en-US" sz="1400" dirty="0" smtClean="0"/>
                        <a:t>STA: 19dBm</a:t>
                      </a:r>
                      <a:endParaRPr lang="en-US" sz="1400" dirty="0"/>
                    </a:p>
                  </a:txBody>
                  <a:tcPr anchor="ctr"/>
                </a:tc>
                <a:tc>
                  <a:txBody>
                    <a:bodyPr/>
                    <a:lstStyle/>
                    <a:p>
                      <a:pPr algn="ctr"/>
                      <a:r>
                        <a:rPr lang="en-US" dirty="0" smtClean="0">
                          <a:solidFill>
                            <a:schemeClr val="tx1"/>
                          </a:solidFill>
                        </a:rPr>
                        <a:t>RTS/CTS</a:t>
                      </a:r>
                      <a:endParaRPr lang="en-US" b="1" dirty="0">
                        <a:solidFill>
                          <a:schemeClr val="tx1"/>
                        </a:solidFill>
                      </a:endParaRPr>
                    </a:p>
                  </a:txBody>
                  <a:tcPr anchor="ctr"/>
                </a:tc>
                <a:tc>
                  <a:txBody>
                    <a:bodyPr/>
                    <a:lstStyle/>
                    <a:p>
                      <a:pPr algn="ctr"/>
                      <a:r>
                        <a:rPr lang="en-US" dirty="0" smtClean="0"/>
                        <a:t>On</a:t>
                      </a:r>
                      <a:endParaRPr lang="en-US" dirty="0"/>
                    </a:p>
                  </a:txBody>
                  <a:tcPr anchor="ctr"/>
                </a:tc>
              </a:tr>
              <a:tr h="370840">
                <a:tc>
                  <a:txBody>
                    <a:bodyPr/>
                    <a:lstStyle/>
                    <a:p>
                      <a:pPr algn="ctr"/>
                      <a:r>
                        <a:rPr lang="en-US" dirty="0" smtClean="0"/>
                        <a:t>Bandwidth</a:t>
                      </a:r>
                      <a:endParaRPr lang="en-US" b="1" dirty="0">
                        <a:solidFill>
                          <a:schemeClr val="bg1"/>
                        </a:solidFill>
                      </a:endParaRPr>
                    </a:p>
                  </a:txBody>
                  <a:tcPr anchor="ctr"/>
                </a:tc>
                <a:tc>
                  <a:txBody>
                    <a:bodyPr/>
                    <a:lstStyle/>
                    <a:p>
                      <a:pPr algn="ctr"/>
                      <a:r>
                        <a:rPr lang="en-US" dirty="0" smtClean="0"/>
                        <a:t>20 MHz</a:t>
                      </a:r>
                      <a:endParaRPr lang="en-US" dirty="0"/>
                    </a:p>
                  </a:txBody>
                  <a:tcPr anchor="ctr"/>
                </a:tc>
                <a:tc>
                  <a:txBody>
                    <a:bodyPr/>
                    <a:lstStyle/>
                    <a:p>
                      <a:pPr algn="ctr"/>
                      <a:r>
                        <a:rPr lang="en-US" dirty="0" smtClean="0">
                          <a:solidFill>
                            <a:schemeClr val="tx1"/>
                          </a:solidFill>
                        </a:rPr>
                        <a:t>Block Ack.</a:t>
                      </a:r>
                      <a:endParaRPr lang="en-US" b="1" dirty="0">
                        <a:solidFill>
                          <a:schemeClr val="tx1"/>
                        </a:solidFill>
                      </a:endParaRPr>
                    </a:p>
                  </a:txBody>
                  <a:tcPr anchor="ctr"/>
                </a:tc>
                <a:tc>
                  <a:txBody>
                    <a:bodyPr/>
                    <a:lstStyle/>
                    <a:p>
                      <a:pPr algn="ctr"/>
                      <a:r>
                        <a:rPr lang="en-US" dirty="0" smtClean="0"/>
                        <a:t>Enabled</a:t>
                      </a:r>
                      <a:endParaRPr lang="en-US" dirty="0"/>
                    </a:p>
                  </a:txBody>
                  <a:tcPr anchor="ctr"/>
                </a:tc>
              </a:tr>
              <a:tr h="370840">
                <a:tc>
                  <a:txBody>
                    <a:bodyPr/>
                    <a:lstStyle/>
                    <a:p>
                      <a:pPr algn="ctr"/>
                      <a:r>
                        <a:rPr lang="en-US" dirty="0" smtClean="0"/>
                        <a:t># of Antennas</a:t>
                      </a:r>
                      <a:endParaRPr lang="en-US" b="1" dirty="0">
                        <a:solidFill>
                          <a:schemeClr val="bg1"/>
                        </a:solidFill>
                      </a:endParaRPr>
                    </a:p>
                  </a:txBody>
                  <a:tcPr anchor="ctr"/>
                </a:tc>
                <a:tc>
                  <a:txBody>
                    <a:bodyPr/>
                    <a:lstStyle/>
                    <a:p>
                      <a:pPr algn="ctr"/>
                      <a:r>
                        <a:rPr lang="en-US" sz="1400" dirty="0" smtClean="0"/>
                        <a:t>AP: 2</a:t>
                      </a:r>
                    </a:p>
                    <a:p>
                      <a:pPr algn="ctr"/>
                      <a:r>
                        <a:rPr lang="en-US" sz="1400" dirty="0" smtClean="0"/>
                        <a:t>STA: 2</a:t>
                      </a:r>
                      <a:endParaRPr lang="en-US" sz="1400" dirty="0"/>
                    </a:p>
                  </a:txBody>
                  <a:tcPr anchor="ctr"/>
                </a:tc>
                <a:tc>
                  <a:txBody>
                    <a:bodyPr/>
                    <a:lstStyle/>
                    <a:p>
                      <a:pPr algn="ctr"/>
                      <a:r>
                        <a:rPr lang="en-US" dirty="0" smtClean="0">
                          <a:solidFill>
                            <a:schemeClr val="tx1"/>
                          </a:solidFill>
                        </a:rPr>
                        <a:t>Traffic Model</a:t>
                      </a:r>
                    </a:p>
                    <a:p>
                      <a:pPr algn="ctr"/>
                      <a:r>
                        <a:rPr lang="en-US" sz="1400" b="0" dirty="0" smtClean="0">
                          <a:solidFill>
                            <a:schemeClr val="tx1"/>
                          </a:solidFill>
                        </a:rPr>
                        <a:t>Packet Size</a:t>
                      </a:r>
                      <a:endParaRPr lang="en-US" sz="1400" b="0" dirty="0">
                        <a:solidFill>
                          <a:schemeClr val="tx1"/>
                        </a:solidFill>
                      </a:endParaRPr>
                    </a:p>
                  </a:txBody>
                  <a:tcPr anchor="ctr"/>
                </a:tc>
                <a:tc>
                  <a:txBody>
                    <a:bodyPr/>
                    <a:lstStyle/>
                    <a:p>
                      <a:pPr algn="ctr"/>
                      <a:r>
                        <a:rPr lang="en-US" dirty="0" smtClean="0"/>
                        <a:t>Full Buffer</a:t>
                      </a:r>
                    </a:p>
                    <a:p>
                      <a:pPr algn="ctr"/>
                      <a:r>
                        <a:rPr lang="en-US" sz="1400" dirty="0" smtClean="0"/>
                        <a:t>1500Bytes</a:t>
                      </a:r>
                      <a:endParaRPr lang="en-US" sz="1400" dirty="0"/>
                    </a:p>
                  </a:txBody>
                  <a:tcPr anchor="ctr"/>
                </a:tc>
              </a:tr>
              <a:tr h="370840">
                <a:tc>
                  <a:txBody>
                    <a:bodyPr/>
                    <a:lstStyle/>
                    <a:p>
                      <a:pPr algn="ctr"/>
                      <a:r>
                        <a:rPr lang="en-US" dirty="0" smtClean="0"/>
                        <a:t>Antenna</a:t>
                      </a:r>
                      <a:r>
                        <a:rPr lang="en-US" baseline="0" dirty="0" smtClean="0"/>
                        <a:t> Gain</a:t>
                      </a:r>
                      <a:endParaRPr lang="en-US" b="1" dirty="0">
                        <a:solidFill>
                          <a:schemeClr val="bg1"/>
                        </a:solidFill>
                      </a:endParaRPr>
                    </a:p>
                  </a:txBody>
                  <a:tcPr anchor="ctr"/>
                </a:tc>
                <a:tc>
                  <a:txBody>
                    <a:bodyPr/>
                    <a:lstStyle/>
                    <a:p>
                      <a:pPr algn="ctr"/>
                      <a:r>
                        <a:rPr lang="en-US" sz="1400" dirty="0" smtClean="0"/>
                        <a:t>AP: 0dBi</a:t>
                      </a:r>
                    </a:p>
                    <a:p>
                      <a:pPr algn="ctr"/>
                      <a:r>
                        <a:rPr lang="en-US" sz="1400" dirty="0" smtClean="0"/>
                        <a:t>STA: 0dBi</a:t>
                      </a:r>
                      <a:endParaRPr lang="en-US" sz="1400" dirty="0"/>
                    </a:p>
                  </a:txBody>
                  <a:tcPr anchor="ctr"/>
                </a:tc>
                <a:tc>
                  <a:txBody>
                    <a:bodyPr/>
                    <a:lstStyle/>
                    <a:p>
                      <a:pPr algn="ctr"/>
                      <a:r>
                        <a:rPr lang="en-US" dirty="0" smtClean="0">
                          <a:solidFill>
                            <a:schemeClr val="tx1"/>
                          </a:solidFill>
                        </a:rPr>
                        <a:t>Simulation</a:t>
                      </a:r>
                      <a:r>
                        <a:rPr lang="en-US" baseline="0" dirty="0" smtClean="0">
                          <a:solidFill>
                            <a:schemeClr val="tx1"/>
                          </a:solidFill>
                        </a:rPr>
                        <a:t> time </a:t>
                      </a:r>
                      <a:r>
                        <a:rPr lang="en-US" sz="1600" baseline="0" dirty="0" smtClean="0">
                          <a:solidFill>
                            <a:schemeClr val="tx1"/>
                          </a:solidFill>
                        </a:rPr>
                        <a:t>per drop</a:t>
                      </a:r>
                      <a:endParaRPr lang="en-US" sz="1600" b="1" dirty="0">
                        <a:solidFill>
                          <a:schemeClr val="tx1"/>
                        </a:solidFill>
                      </a:endParaRPr>
                    </a:p>
                  </a:txBody>
                  <a:tcPr anchor="ctr"/>
                </a:tc>
                <a:tc>
                  <a:txBody>
                    <a:bodyPr/>
                    <a:lstStyle/>
                    <a:p>
                      <a:pPr algn="ctr"/>
                      <a:r>
                        <a:rPr lang="en-US" dirty="0" smtClean="0"/>
                        <a:t>2s</a:t>
                      </a:r>
                      <a:endParaRPr lang="en-US" dirty="0"/>
                    </a:p>
                  </a:txBody>
                  <a:tcPr anchor="ctr"/>
                </a:tc>
              </a:tr>
              <a:tr h="370840">
                <a:tc>
                  <a:txBody>
                    <a:bodyPr/>
                    <a:lstStyle/>
                    <a:p>
                      <a:pPr algn="ctr"/>
                      <a:r>
                        <a:rPr lang="en-US" dirty="0" smtClean="0"/>
                        <a:t>Link Adaptation</a:t>
                      </a:r>
                      <a:endParaRPr lang="en-US" b="1" dirty="0">
                        <a:solidFill>
                          <a:schemeClr val="bg1"/>
                        </a:solidFill>
                      </a:endParaRPr>
                    </a:p>
                  </a:txBody>
                  <a:tcPr anchor="ctr"/>
                </a:tc>
                <a:tc>
                  <a:txBody>
                    <a:bodyPr/>
                    <a:lstStyle/>
                    <a:p>
                      <a:pPr algn="ctr"/>
                      <a:r>
                        <a:rPr lang="en-US" dirty="0" smtClean="0"/>
                        <a:t>SNR based</a:t>
                      </a:r>
                      <a:endParaRPr lang="en-US" dirty="0"/>
                    </a:p>
                  </a:txBody>
                  <a:tcPr anchor="ctr"/>
                </a:tc>
                <a:tc>
                  <a:txBody>
                    <a:bodyPr/>
                    <a:lstStyle/>
                    <a:p>
                      <a:pPr algn="ctr"/>
                      <a:r>
                        <a:rPr lang="en-US" dirty="0" smtClean="0">
                          <a:solidFill>
                            <a:schemeClr val="tx1"/>
                          </a:solidFill>
                        </a:rPr>
                        <a:t># of drops</a:t>
                      </a:r>
                      <a:endParaRPr lang="en-US" b="1" dirty="0">
                        <a:solidFill>
                          <a:schemeClr val="tx1"/>
                        </a:solidFill>
                      </a:endParaRPr>
                    </a:p>
                  </a:txBody>
                  <a:tcPr anchor="ctr"/>
                </a:tc>
                <a:tc>
                  <a:txBody>
                    <a:bodyPr/>
                    <a:lstStyle/>
                    <a:p>
                      <a:pPr algn="ctr"/>
                      <a:r>
                        <a:rPr lang="en-US" dirty="0" smtClean="0"/>
                        <a:t>5</a:t>
                      </a:r>
                      <a:endParaRPr lang="en-US" dirty="0"/>
                    </a:p>
                  </a:txBody>
                  <a:tcPr anchor="ctr"/>
                </a:tc>
              </a:tr>
              <a:tr h="370840">
                <a:tc>
                  <a:txBody>
                    <a:bodyPr/>
                    <a:lstStyle/>
                    <a:p>
                      <a:pPr algn="ctr"/>
                      <a:r>
                        <a:rPr lang="en-US" b="0" dirty="0" smtClean="0">
                          <a:solidFill>
                            <a:schemeClr val="tx1"/>
                          </a:solidFill>
                        </a:rPr>
                        <a:t>Rx CCA </a:t>
                      </a:r>
                      <a:r>
                        <a:rPr lang="en-US" sz="1600" b="0" dirty="0" smtClean="0">
                          <a:solidFill>
                            <a:schemeClr val="tx1"/>
                          </a:solidFill>
                        </a:rPr>
                        <a:t>Threshold</a:t>
                      </a:r>
                      <a:endParaRPr lang="en-US" sz="1600" b="0" dirty="0">
                        <a:solidFill>
                          <a:schemeClr val="tx1"/>
                        </a:solidFill>
                      </a:endParaRPr>
                    </a:p>
                  </a:txBody>
                  <a:tcPr anchor="ctr"/>
                </a:tc>
                <a:tc>
                  <a:txBody>
                    <a:bodyPr/>
                    <a:lstStyle/>
                    <a:p>
                      <a:pPr algn="ctr"/>
                      <a:r>
                        <a:rPr lang="en-US" dirty="0" smtClean="0">
                          <a:solidFill>
                            <a:schemeClr val="tx1"/>
                          </a:solidFill>
                        </a:rPr>
                        <a:t>-82dBm</a:t>
                      </a:r>
                      <a:endParaRPr lang="en-US" dirty="0">
                        <a:solidFill>
                          <a:schemeClr val="tx1"/>
                        </a:solidFill>
                      </a:endParaRPr>
                    </a:p>
                  </a:txBody>
                  <a:tcPr anchor="ctr"/>
                </a:tc>
                <a:tc>
                  <a:txBody>
                    <a:bodyPr/>
                    <a:lstStyle/>
                    <a:p>
                      <a:pPr algn="ctr"/>
                      <a:r>
                        <a:rPr lang="en-US" b="0" dirty="0" smtClean="0">
                          <a:solidFill>
                            <a:schemeClr val="tx1"/>
                          </a:solidFill>
                        </a:rPr>
                        <a:t># of STAs per AP</a:t>
                      </a:r>
                      <a:endParaRPr lang="en-US" b="0" dirty="0">
                        <a:solidFill>
                          <a:schemeClr val="tx1"/>
                        </a:solidFill>
                      </a:endParaRPr>
                    </a:p>
                  </a:txBody>
                  <a:tcPr anchor="ctr"/>
                </a:tc>
                <a:tc>
                  <a:txBody>
                    <a:bodyPr/>
                    <a:lstStyle/>
                    <a:p>
                      <a:pPr algn="ctr"/>
                      <a:r>
                        <a:rPr lang="en-US" dirty="0" smtClean="0">
                          <a:solidFill>
                            <a:schemeClr val="tx1"/>
                          </a:solidFill>
                        </a:rPr>
                        <a:t>10</a:t>
                      </a:r>
                      <a:endParaRPr lang="en-US" dirty="0">
                        <a:solidFill>
                          <a:schemeClr val="tx1"/>
                        </a:solidFill>
                      </a:endParaRPr>
                    </a:p>
                  </a:txBody>
                  <a:tcPr anchor="ct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Tree>
    <p:extLst>
      <p:ext uri="{BB962C8B-B14F-4D97-AF65-F5344CB8AC3E}">
        <p14:creationId xmlns:p14="http://schemas.microsoft.com/office/powerpoint/2010/main" val="1015106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Metrics of interest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mc:AlternateContent xmlns:mc="http://schemas.openxmlformats.org/markup-compatibility/2006" xmlns:a14="http://schemas.microsoft.com/office/drawing/2010/main">
        <mc:Choice Requires="a14">
          <p:sp>
            <p:nvSpPr>
              <p:cNvPr id="8" name="Content Placeholder 2"/>
              <p:cNvSpPr txBox="1">
                <a:spLocks/>
              </p:cNvSpPr>
              <p:nvPr/>
            </p:nvSpPr>
            <p:spPr bwMode="auto">
              <a:xfrm>
                <a:off x="638174" y="1828800"/>
                <a:ext cx="7772400" cy="3733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smtClean="0"/>
                  <a:t>Metric #1: Average Data Throughput for one STA   </a:t>
                </a:r>
              </a:p>
              <a:p>
                <a:pPr lvl="1"/>
                <a:r>
                  <a:rPr lang="en-US" sz="1600" kern="0" dirty="0" smtClean="0"/>
                  <a:t>The data throughput of a STA is defined as the ratio of the number of information bits that the user successfully received divided by the amount of the total simulation time. </a:t>
                </a:r>
              </a:p>
              <a:p>
                <a:pPr lvl="1"/>
                <a:r>
                  <a:rPr lang="en-US" sz="1600" kern="0" dirty="0" smtClean="0"/>
                  <a:t>If  STA </a:t>
                </a:r>
                <a14:m>
                  <m:oMath xmlns:m="http://schemas.openxmlformats.org/officeDocument/2006/math">
                    <m:r>
                      <a:rPr lang="en-US" sz="1600" i="1" kern="0" dirty="0" smtClean="0">
                        <a:latin typeface="Cambria Math"/>
                      </a:rPr>
                      <m:t>𝑢</m:t>
                    </m:r>
                  </m:oMath>
                </a14:m>
                <a:r>
                  <a:rPr lang="en-US" sz="1600" kern="0" dirty="0" smtClean="0"/>
                  <a:t> has </a:t>
                </a:r>
                <a14:m>
                  <m:oMath xmlns:m="http://schemas.openxmlformats.org/officeDocument/2006/math">
                    <m:sSub>
                      <m:sSubPr>
                        <m:ctrlPr>
                          <a:rPr lang="en-US" sz="1600" b="0" i="1" kern="0" smtClean="0">
                            <a:latin typeface="Cambria Math"/>
                          </a:rPr>
                        </m:ctrlPr>
                      </m:sSubPr>
                      <m:e>
                        <m:r>
                          <a:rPr lang="en-US" sz="1600" b="0" i="1" kern="0" smtClean="0">
                            <a:latin typeface="Cambria Math"/>
                          </a:rPr>
                          <m:t>𝑝</m:t>
                        </m:r>
                      </m:e>
                      <m:sub>
                        <m:r>
                          <a:rPr lang="en-US" sz="1600" b="0" i="1" kern="0" smtClean="0">
                            <a:latin typeface="Cambria Math"/>
                          </a:rPr>
                          <m:t>𝑢</m:t>
                        </m:r>
                      </m:sub>
                    </m:sSub>
                  </m:oMath>
                </a14:m>
                <a:r>
                  <a:rPr lang="en-US" sz="1600" kern="0" dirty="0" smtClean="0"/>
                  <a:t> packet calls, with</a:t>
                </a:r>
                <a14:m>
                  <m:oMath xmlns:m="http://schemas.openxmlformats.org/officeDocument/2006/math">
                    <m:r>
                      <a:rPr lang="en-US" sz="1600" b="0" i="0" kern="0" smtClean="0">
                        <a:latin typeface="Cambria Math"/>
                      </a:rPr>
                      <m:t> </m:t>
                    </m:r>
                    <m:sSub>
                      <m:sSubPr>
                        <m:ctrlPr>
                          <a:rPr lang="en-US" sz="1600" b="0" i="1" kern="0" smtClean="0">
                            <a:latin typeface="Cambria Math"/>
                          </a:rPr>
                        </m:ctrlPr>
                      </m:sSubPr>
                      <m:e>
                        <m:r>
                          <a:rPr lang="en-US" sz="1600" b="0" i="1" kern="0" smtClean="0">
                            <a:latin typeface="Cambria Math"/>
                          </a:rPr>
                          <m:t>𝑞</m:t>
                        </m:r>
                      </m:e>
                      <m:sub>
                        <m:r>
                          <a:rPr lang="en-US" sz="1600" b="0" i="1" kern="0" smtClean="0">
                            <a:latin typeface="Cambria Math"/>
                          </a:rPr>
                          <m:t>𝑖</m:t>
                        </m:r>
                        <m:r>
                          <a:rPr lang="en-US" sz="1600" b="0" i="1" kern="0" smtClean="0">
                            <a:latin typeface="Cambria Math"/>
                          </a:rPr>
                          <m:t>,</m:t>
                        </m:r>
                        <m:r>
                          <a:rPr lang="en-US" sz="1600" b="0" i="1" kern="0" smtClean="0">
                            <a:latin typeface="Cambria Math"/>
                          </a:rPr>
                          <m:t>𝑢</m:t>
                        </m:r>
                      </m:sub>
                    </m:sSub>
                  </m:oMath>
                </a14:m>
                <a:r>
                  <a:rPr lang="en-US" sz="1600" kern="0" dirty="0" smtClean="0"/>
                  <a:t>  packets for the </a:t>
                </a:r>
                <a14:m>
                  <m:oMath xmlns:m="http://schemas.openxmlformats.org/officeDocument/2006/math">
                    <m:sSup>
                      <m:sSupPr>
                        <m:ctrlPr>
                          <a:rPr lang="en-US" sz="1600" b="0" i="1" kern="0" smtClean="0">
                            <a:latin typeface="Cambria Math"/>
                          </a:rPr>
                        </m:ctrlPr>
                      </m:sSupPr>
                      <m:e>
                        <m:r>
                          <a:rPr lang="en-US" sz="1600" b="0" i="1" kern="0" smtClean="0">
                            <a:latin typeface="Cambria Math"/>
                          </a:rPr>
                          <m:t>𝑖</m:t>
                        </m:r>
                      </m:e>
                      <m:sup>
                        <m:r>
                          <a:rPr lang="en-US" sz="1600" b="0" i="1" kern="0" smtClean="0">
                            <a:latin typeface="Cambria Math"/>
                          </a:rPr>
                          <m:t>𝑡h</m:t>
                        </m:r>
                      </m:sup>
                    </m:sSup>
                  </m:oMath>
                </a14:m>
                <a:r>
                  <a:rPr lang="en-US" sz="1600" kern="0" dirty="0" smtClean="0"/>
                  <a:t> packet call, and  </a:t>
                </a:r>
                <a14:m>
                  <m:oMath xmlns:m="http://schemas.openxmlformats.org/officeDocument/2006/math">
                    <m:sSub>
                      <m:sSubPr>
                        <m:ctrlPr>
                          <a:rPr lang="en-US" sz="1600" b="0" i="1" kern="0" smtClean="0">
                            <a:latin typeface="Cambria Math"/>
                          </a:rPr>
                        </m:ctrlPr>
                      </m:sSubPr>
                      <m:e>
                        <m:r>
                          <a:rPr lang="en-US" sz="1600" b="0" i="1" kern="0" smtClean="0">
                            <a:latin typeface="Cambria Math"/>
                          </a:rPr>
                          <m:t>𝑏</m:t>
                        </m:r>
                      </m:e>
                      <m:sub>
                        <m:r>
                          <a:rPr lang="en-US" sz="1600" b="0" i="1" kern="0" smtClean="0">
                            <a:latin typeface="Cambria Math"/>
                          </a:rPr>
                          <m:t>𝑗</m:t>
                        </m:r>
                        <m:r>
                          <a:rPr lang="en-US" sz="1600" b="0" i="1" kern="0" smtClean="0">
                            <a:latin typeface="Cambria Math"/>
                          </a:rPr>
                          <m:t>,</m:t>
                        </m:r>
                        <m:r>
                          <a:rPr lang="en-US" sz="1600" b="0" i="1" kern="0" smtClean="0">
                            <a:latin typeface="Cambria Math"/>
                          </a:rPr>
                          <m:t>𝑖</m:t>
                        </m:r>
                        <m:r>
                          <a:rPr lang="en-US" sz="1600" b="0" i="1" kern="0" smtClean="0">
                            <a:latin typeface="Cambria Math"/>
                          </a:rPr>
                          <m:t>,</m:t>
                        </m:r>
                        <m:r>
                          <a:rPr lang="en-US" sz="1600" b="0" i="1" kern="0" smtClean="0">
                            <a:latin typeface="Cambria Math"/>
                          </a:rPr>
                          <m:t>𝑢</m:t>
                        </m:r>
                      </m:sub>
                    </m:sSub>
                  </m:oMath>
                </a14:m>
                <a:r>
                  <a:rPr lang="en-US" sz="1600" kern="0" dirty="0" smtClean="0"/>
                  <a:t>   bits for the </a:t>
                </a:r>
                <a14:m>
                  <m:oMath xmlns:m="http://schemas.openxmlformats.org/officeDocument/2006/math">
                    <m:sSup>
                      <m:sSupPr>
                        <m:ctrlPr>
                          <a:rPr lang="en-US" sz="1600" b="0" i="1" kern="0" smtClean="0">
                            <a:latin typeface="Cambria Math"/>
                          </a:rPr>
                        </m:ctrlPr>
                      </m:sSupPr>
                      <m:e>
                        <m:r>
                          <a:rPr lang="en-US" sz="1600" b="0" i="1" kern="0" smtClean="0">
                            <a:latin typeface="Cambria Math"/>
                          </a:rPr>
                          <m:t>𝑗</m:t>
                        </m:r>
                      </m:e>
                      <m:sup>
                        <m:r>
                          <a:rPr lang="en-US" sz="1600" b="0" i="1" kern="0" smtClean="0">
                            <a:latin typeface="Cambria Math"/>
                          </a:rPr>
                          <m:t>𝑡h</m:t>
                        </m:r>
                      </m:sup>
                    </m:sSup>
                  </m:oMath>
                </a14:m>
                <a:r>
                  <a:rPr lang="en-US" sz="1600" kern="0" dirty="0" smtClean="0"/>
                  <a:t> packet; then the average user throughput for  STA </a:t>
                </a:r>
                <a14:m>
                  <m:oMath xmlns:m="http://schemas.openxmlformats.org/officeDocument/2006/math">
                    <m:r>
                      <a:rPr lang="en-US" sz="1600" i="1" kern="0" dirty="0" smtClean="0">
                        <a:latin typeface="Cambria Math"/>
                      </a:rPr>
                      <m:t>𝑢</m:t>
                    </m:r>
                  </m:oMath>
                </a14:m>
                <a:r>
                  <a:rPr lang="en-US" sz="1600" kern="0" dirty="0" smtClean="0"/>
                  <a:t> is  </a:t>
                </a:r>
              </a:p>
              <a:p>
                <a:pPr lvl="1"/>
                <a:endParaRPr lang="en-US" sz="1600" kern="0" dirty="0" smtClean="0"/>
              </a:p>
              <a:p>
                <a:pPr lvl="1"/>
                <a14:m>
                  <m:oMathPara xmlns:m="http://schemas.openxmlformats.org/officeDocument/2006/math">
                    <m:oMathParaPr>
                      <m:jc m:val="centerGroup"/>
                    </m:oMathParaPr>
                    <m:oMath xmlns:m="http://schemas.openxmlformats.org/officeDocument/2006/math">
                      <m:sSub>
                        <m:sSubPr>
                          <m:ctrlPr>
                            <a:rPr lang="en-US" sz="1400" b="0" i="1" kern="0" smtClean="0">
                              <a:latin typeface="Cambria Math"/>
                            </a:rPr>
                          </m:ctrlPr>
                        </m:sSubPr>
                        <m:e>
                          <m:r>
                            <a:rPr lang="en-US" sz="1400" b="0" i="1" kern="0" smtClean="0">
                              <a:latin typeface="Cambria Math"/>
                            </a:rPr>
                            <m:t>𝑅</m:t>
                          </m:r>
                        </m:e>
                        <m:sub>
                          <m:r>
                            <a:rPr lang="en-US" sz="1400" b="0" i="1" kern="0" smtClean="0">
                              <a:latin typeface="Cambria Math"/>
                            </a:rPr>
                            <m:t>𝑢</m:t>
                          </m:r>
                        </m:sub>
                      </m:sSub>
                      <m:r>
                        <a:rPr lang="en-US" sz="1400" b="0" i="1" kern="0" smtClean="0">
                          <a:latin typeface="Cambria Math"/>
                        </a:rPr>
                        <m:t>=</m:t>
                      </m:r>
                      <m:f>
                        <m:fPr>
                          <m:ctrlPr>
                            <a:rPr lang="en-US" sz="1400" b="0" i="1" kern="0" smtClean="0">
                              <a:latin typeface="Cambria Math"/>
                            </a:rPr>
                          </m:ctrlPr>
                        </m:fPr>
                        <m:num>
                          <m:nary>
                            <m:naryPr>
                              <m:chr m:val="∑"/>
                              <m:ctrlPr>
                                <a:rPr lang="en-US" sz="1400" i="1" kern="0">
                                  <a:latin typeface="Cambria Math"/>
                                </a:rPr>
                              </m:ctrlPr>
                            </m:naryPr>
                            <m:sub>
                              <m:r>
                                <a:rPr lang="en-US" sz="1400" i="1" kern="0">
                                  <a:latin typeface="Cambria Math"/>
                                </a:rPr>
                                <m:t>𝑖</m:t>
                              </m:r>
                              <m:r>
                                <a:rPr lang="en-US" sz="1400" i="1" kern="0">
                                  <a:latin typeface="Cambria Math"/>
                                </a:rPr>
                                <m:t>=1</m:t>
                              </m:r>
                            </m:sub>
                            <m:sup>
                              <m:sSub>
                                <m:sSubPr>
                                  <m:ctrlPr>
                                    <a:rPr lang="en-US" sz="1400" i="1" kern="0">
                                      <a:latin typeface="Cambria Math"/>
                                    </a:rPr>
                                  </m:ctrlPr>
                                </m:sSubPr>
                                <m:e>
                                  <m:r>
                                    <a:rPr lang="en-US" sz="1400" i="1" kern="0">
                                      <a:latin typeface="Cambria Math"/>
                                    </a:rPr>
                                    <m:t>𝑝</m:t>
                                  </m:r>
                                </m:e>
                                <m:sub>
                                  <m:r>
                                    <a:rPr lang="en-US" sz="1400" i="1" kern="0">
                                      <a:latin typeface="Cambria Math"/>
                                    </a:rPr>
                                    <m:t>𝑢</m:t>
                                  </m:r>
                                </m:sub>
                              </m:sSub>
                            </m:sup>
                            <m:e>
                              <m:nary>
                                <m:naryPr>
                                  <m:chr m:val="∑"/>
                                  <m:ctrlPr>
                                    <a:rPr lang="en-US" sz="1400" i="1" kern="0">
                                      <a:latin typeface="Cambria Math"/>
                                    </a:rPr>
                                  </m:ctrlPr>
                                </m:naryPr>
                                <m:sub>
                                  <m:r>
                                    <a:rPr lang="en-US" sz="1400" i="1" kern="0">
                                      <a:latin typeface="Cambria Math"/>
                                    </a:rPr>
                                    <m:t>𝑗</m:t>
                                  </m:r>
                                  <m:r>
                                    <a:rPr lang="en-US" sz="1400" i="1" kern="0">
                                      <a:latin typeface="Cambria Math"/>
                                    </a:rPr>
                                    <m:t>=1</m:t>
                                  </m:r>
                                </m:sub>
                                <m:sup>
                                  <m:sSub>
                                    <m:sSubPr>
                                      <m:ctrlPr>
                                        <a:rPr lang="en-US" sz="1400" i="1" kern="0">
                                          <a:latin typeface="Cambria Math"/>
                                        </a:rPr>
                                      </m:ctrlPr>
                                    </m:sSubPr>
                                    <m:e>
                                      <m:r>
                                        <a:rPr lang="en-US" sz="1400" i="1" kern="0">
                                          <a:latin typeface="Cambria Math"/>
                                        </a:rPr>
                                        <m:t>𝑞</m:t>
                                      </m:r>
                                    </m:e>
                                    <m:sub>
                                      <m:r>
                                        <a:rPr lang="en-US" sz="1400" i="1" kern="0">
                                          <a:latin typeface="Cambria Math"/>
                                        </a:rPr>
                                        <m:t>𝑖</m:t>
                                      </m:r>
                                      <m:r>
                                        <a:rPr lang="en-US" sz="1400" i="1" kern="0">
                                          <a:latin typeface="Cambria Math"/>
                                        </a:rPr>
                                        <m:t>,</m:t>
                                      </m:r>
                                      <m:r>
                                        <a:rPr lang="en-US" sz="1400" i="1" kern="0">
                                          <a:latin typeface="Cambria Math"/>
                                        </a:rPr>
                                        <m:t>𝑢</m:t>
                                      </m:r>
                                    </m:sub>
                                  </m:sSub>
                                </m:sup>
                                <m:e>
                                  <m:sSub>
                                    <m:sSubPr>
                                      <m:ctrlPr>
                                        <a:rPr lang="en-US" sz="1400" i="1" kern="0">
                                          <a:latin typeface="Cambria Math"/>
                                        </a:rPr>
                                      </m:ctrlPr>
                                    </m:sSubPr>
                                    <m:e>
                                      <m:r>
                                        <a:rPr lang="en-US" sz="1400" i="1" kern="0">
                                          <a:latin typeface="Cambria Math"/>
                                        </a:rPr>
                                        <m:t>𝑏</m:t>
                                      </m:r>
                                    </m:e>
                                    <m:sub>
                                      <m:r>
                                        <a:rPr lang="en-US" sz="1400" i="1" kern="0">
                                          <a:latin typeface="Cambria Math"/>
                                        </a:rPr>
                                        <m:t>𝑗</m:t>
                                      </m:r>
                                      <m:r>
                                        <a:rPr lang="en-US" sz="1400" i="1" kern="0">
                                          <a:latin typeface="Cambria Math"/>
                                        </a:rPr>
                                        <m:t>,</m:t>
                                      </m:r>
                                      <m:r>
                                        <a:rPr lang="en-US" sz="1400" i="1" kern="0">
                                          <a:latin typeface="Cambria Math"/>
                                        </a:rPr>
                                        <m:t>𝑖</m:t>
                                      </m:r>
                                      <m:r>
                                        <a:rPr lang="en-US" sz="1400" i="1" kern="0">
                                          <a:latin typeface="Cambria Math"/>
                                        </a:rPr>
                                        <m:t>,</m:t>
                                      </m:r>
                                      <m:r>
                                        <a:rPr lang="en-US" sz="1400" i="1" kern="0">
                                          <a:latin typeface="Cambria Math"/>
                                        </a:rPr>
                                        <m:t>𝑢</m:t>
                                      </m:r>
                                    </m:sub>
                                  </m:sSub>
                                </m:e>
                              </m:nary>
                            </m:e>
                          </m:nary>
                        </m:num>
                        <m:den>
                          <m:sSub>
                            <m:sSubPr>
                              <m:ctrlPr>
                                <a:rPr lang="en-US" sz="1400" b="0" i="1" kern="0" smtClean="0">
                                  <a:latin typeface="Cambria Math"/>
                                </a:rPr>
                              </m:ctrlPr>
                            </m:sSubPr>
                            <m:e>
                              <m:r>
                                <a:rPr lang="en-US" sz="1400" b="0" i="1" kern="0" smtClean="0">
                                  <a:latin typeface="Cambria Math"/>
                                </a:rPr>
                                <m:t>𝑇</m:t>
                              </m:r>
                            </m:e>
                            <m:sub>
                              <m:r>
                                <m:rPr>
                                  <m:sty m:val="p"/>
                                </m:rPr>
                                <a:rPr lang="en-US" sz="1400" b="0" i="0" kern="0" smtClean="0">
                                  <a:latin typeface="Cambria Math"/>
                                </a:rPr>
                                <m:t>sim</m:t>
                              </m:r>
                            </m:sub>
                          </m:sSub>
                        </m:den>
                      </m:f>
                    </m:oMath>
                  </m:oMathPara>
                </a14:m>
                <a:endParaRPr lang="en-US" sz="1400" kern="0" dirty="0" smtClean="0"/>
              </a:p>
              <a:p>
                <a:pPr marL="457200" lvl="1" indent="0"/>
                <a:r>
                  <a:rPr lang="en-US" sz="1400" kern="0" dirty="0" smtClean="0"/>
                  <a:t> </a:t>
                </a:r>
              </a:p>
              <a:p>
                <a:r>
                  <a:rPr lang="en-US" sz="1800" kern="0" dirty="0" smtClean="0"/>
                  <a:t>	</a:t>
                </a:r>
                <a:r>
                  <a:rPr lang="en-US" sz="1600" b="0" kern="0" dirty="0" smtClean="0"/>
                  <a:t>We can plot a </a:t>
                </a:r>
                <a:r>
                  <a:rPr lang="en-US" sz="1600" kern="0" dirty="0" smtClean="0"/>
                  <a:t>CDF of average data throughput for all STAs </a:t>
                </a:r>
                <a:r>
                  <a:rPr lang="en-US" sz="1600" b="0" kern="0" dirty="0" smtClean="0"/>
                  <a:t>in all drops</a:t>
                </a:r>
              </a:p>
              <a:p>
                <a:r>
                  <a:rPr lang="en-US" sz="1800" kern="0" dirty="0" smtClean="0"/>
                  <a:t>Metric #2: Average Data Throughput of the system</a:t>
                </a:r>
              </a:p>
              <a:p>
                <a:pPr eaLnBrk="0" hangingPunct="0"/>
                <a:r>
                  <a:rPr lang="en-US" sz="1800" kern="0" dirty="0"/>
                  <a:t>	</a:t>
                </a:r>
                <a:r>
                  <a:rPr lang="en-US" sz="1600" b="0" kern="0" dirty="0"/>
                  <a:t>The average  throughput  is  defined as  the  sum of the average data throughput  of  each STA  in  the  system  as  defined  in  Definition 1,  divided  by  the total number of STAs in the system. </a:t>
                </a:r>
                <a:endParaRPr lang="en-US" sz="1600" b="0" kern="0" dirty="0" smtClean="0"/>
              </a:p>
            </p:txBody>
          </p:sp>
        </mc:Choice>
        <mc:Fallback xmlns="">
          <p:sp>
            <p:nvSpPr>
              <p:cNvPr id="8" name="Content Placeholder 2"/>
              <p:cNvSpPr txBox="1">
                <a:spLocks noRot="1" noChangeAspect="1" noMove="1" noResize="1" noEditPoints="1" noAdjustHandles="1" noChangeArrowheads="1" noChangeShapeType="1" noTextEdit="1"/>
              </p:cNvSpPr>
              <p:nvPr/>
            </p:nvSpPr>
            <p:spPr bwMode="auto">
              <a:xfrm>
                <a:off x="638174" y="1828800"/>
                <a:ext cx="7772400" cy="3733800"/>
              </a:xfrm>
              <a:prstGeom prst="rect">
                <a:avLst/>
              </a:prstGeom>
              <a:blipFill rotWithShape="1">
                <a:blip r:embed="rId3"/>
                <a:stretch>
                  <a:fillRect l="-706" t="-816" b="-19413"/>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2223690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CDF of average data throughput per STA</a:t>
            </a:r>
            <a:endParaRPr lang="en-US"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1752600"/>
            <a:ext cx="6274526" cy="4705894"/>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Josiam, Kuo, Taori et.al., Samsung</a:t>
            </a:r>
            <a:endParaRPr lang="en-GB" dirty="0"/>
          </a:p>
        </p:txBody>
      </p:sp>
      <p:sp>
        <p:nvSpPr>
          <p:cNvPr id="6" name="Date Placeholder 5"/>
          <p:cNvSpPr>
            <a:spLocks noGrp="1"/>
          </p:cNvSpPr>
          <p:nvPr>
            <p:ph type="dt" idx="15"/>
          </p:nvPr>
        </p:nvSpPr>
        <p:spPr/>
        <p:txBody>
          <a:bodyPr/>
          <a:lstStyle/>
          <a:p>
            <a:r>
              <a:rPr lang="en-US" smtClean="0"/>
              <a:t>Nov. 2013</a:t>
            </a:r>
            <a:endParaRPr lang="en-GB" dirty="0"/>
          </a:p>
        </p:txBody>
      </p:sp>
      <p:sp>
        <p:nvSpPr>
          <p:cNvPr id="9" name="Rectangle 8"/>
          <p:cNvSpPr/>
          <p:nvPr/>
        </p:nvSpPr>
        <p:spPr>
          <a:xfrm>
            <a:off x="1752600" y="1447800"/>
            <a:ext cx="6248400" cy="461665"/>
          </a:xfrm>
          <a:prstGeom prst="rect">
            <a:avLst/>
          </a:prstGeom>
        </p:spPr>
        <p:txBody>
          <a:bodyPr wrap="square">
            <a:spAutoFit/>
          </a:bodyPr>
          <a:lstStyle/>
          <a:p>
            <a:pPr lvl="1" indent="0"/>
            <a:r>
              <a:rPr lang="en-US" dirty="0">
                <a:solidFill>
                  <a:schemeClr val="tx1"/>
                </a:solidFill>
              </a:rPr>
              <a:t>Throughput with all APs and STAs</a:t>
            </a:r>
          </a:p>
        </p:txBody>
      </p:sp>
      <p:sp>
        <p:nvSpPr>
          <p:cNvPr id="10" name="Oval 9"/>
          <p:cNvSpPr/>
          <p:nvPr/>
        </p:nvSpPr>
        <p:spPr bwMode="auto">
          <a:xfrm>
            <a:off x="2133600" y="5410200"/>
            <a:ext cx="457200" cy="533400"/>
          </a:xfrm>
          <a:prstGeom prst="ellipse">
            <a:avLst/>
          </a:prstGeom>
          <a:noFill/>
          <a:ln w="381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TextBox 10"/>
          <p:cNvSpPr txBox="1"/>
          <p:nvPr/>
        </p:nvSpPr>
        <p:spPr>
          <a:xfrm>
            <a:off x="581025" y="5435025"/>
            <a:ext cx="1143000" cy="584775"/>
          </a:xfrm>
          <a:prstGeom prst="rect">
            <a:avLst/>
          </a:prstGeom>
          <a:noFill/>
        </p:spPr>
        <p:txBody>
          <a:bodyPr wrap="square" rtlCol="0">
            <a:spAutoFit/>
          </a:bodyPr>
          <a:lstStyle/>
          <a:p>
            <a:pPr algn="r"/>
            <a:r>
              <a:rPr lang="en-US" sz="1600" dirty="0" smtClean="0">
                <a:solidFill>
                  <a:schemeClr val="tx1"/>
                </a:solidFill>
              </a:rPr>
              <a:t>5%ile throughput</a:t>
            </a:r>
            <a:endParaRPr lang="en-US" sz="1600" dirty="0">
              <a:solidFill>
                <a:schemeClr val="tx1"/>
              </a:solidFill>
            </a:endParaRPr>
          </a:p>
        </p:txBody>
      </p:sp>
      <p:cxnSp>
        <p:nvCxnSpPr>
          <p:cNvPr id="13" name="Straight Arrow Connector 12"/>
          <p:cNvCxnSpPr>
            <a:stCxn id="11" idx="3"/>
          </p:cNvCxnSpPr>
          <p:nvPr/>
        </p:nvCxnSpPr>
        <p:spPr bwMode="auto">
          <a:xfrm flipV="1">
            <a:off x="1724025" y="5727412"/>
            <a:ext cx="561975" cy="1"/>
          </a:xfrm>
          <a:prstGeom prst="straightConnector1">
            <a:avLst/>
          </a:prstGeom>
          <a:solidFill>
            <a:srgbClr val="00B8FF"/>
          </a:solidFill>
          <a:ln w="28575" cap="flat" cmpd="sng" algn="ctr">
            <a:solidFill>
              <a:schemeClr val="accent2"/>
            </a:solidFill>
            <a:prstDash val="solid"/>
            <a:round/>
            <a:headEnd type="none" w="med" len="med"/>
            <a:tailEnd type="arrow"/>
          </a:ln>
          <a:effectLst/>
        </p:spPr>
      </p:cxnSp>
    </p:spTree>
    <p:extLst>
      <p:ext uri="{BB962C8B-B14F-4D97-AF65-F5344CB8AC3E}">
        <p14:creationId xmlns:p14="http://schemas.microsoft.com/office/powerpoint/2010/main" val="882510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1281</TotalTime>
  <Words>1134</Words>
  <Application>Microsoft Office PowerPoint</Application>
  <PresentationFormat>On-screen Show (4:3)</PresentationFormat>
  <Paragraphs>250</Paragraphs>
  <Slides>17</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802-11-Submission</vt:lpstr>
      <vt:lpstr>Document</vt:lpstr>
      <vt:lpstr>System Level Assessments for Outdoor HEW Deployments</vt:lpstr>
      <vt:lpstr>Abstract</vt:lpstr>
      <vt:lpstr>System level evaluations</vt:lpstr>
      <vt:lpstr>Evaluation in Outdoor Environments</vt:lpstr>
      <vt:lpstr>Simulation Settings</vt:lpstr>
      <vt:lpstr>Simulation Settings</vt:lpstr>
      <vt:lpstr>Simulation Parameters</vt:lpstr>
      <vt:lpstr>Metrics of interest</vt:lpstr>
      <vt:lpstr>CDF of average data throughput per STA</vt:lpstr>
      <vt:lpstr>CDF of average data throughput per STA</vt:lpstr>
      <vt:lpstr>Average Data Throughput</vt:lpstr>
      <vt:lpstr>Observations </vt:lpstr>
      <vt:lpstr>Possible Next Steps</vt:lpstr>
      <vt:lpstr>References</vt:lpstr>
      <vt:lpstr>References</vt:lpstr>
      <vt:lpstr>APPENDIX</vt:lpstr>
      <vt:lpstr>Consensus on outdoor channel models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Kaushik Josiam</dc:creator>
  <cp:lastModifiedBy>Rakesh Taori</cp:lastModifiedBy>
  <cp:revision>46</cp:revision>
  <cp:lastPrinted>1601-01-01T00:00:00Z</cp:lastPrinted>
  <dcterms:created xsi:type="dcterms:W3CDTF">2013-07-12T19:51:42Z</dcterms:created>
  <dcterms:modified xsi:type="dcterms:W3CDTF">2013-11-13T16:01:54Z</dcterms:modified>
</cp:coreProperties>
</file>