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3" r:id="rId4"/>
    <p:sldId id="265" r:id="rId5"/>
    <p:sldId id="266" r:id="rId6"/>
    <p:sldId id="267" r:id="rId7"/>
    <p:sldId id="268" r:id="rId8"/>
    <p:sldId id="271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7673" autoAdjust="0"/>
  </p:normalViewPr>
  <p:slideViewPr>
    <p:cSldViewPr>
      <p:cViewPr>
        <p:scale>
          <a:sx n="70" d="100"/>
          <a:sy n="70" d="100"/>
        </p:scale>
        <p:origin x="-1302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1801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5073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Yamada, NTT DOCOMO, Inc.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Yamada, NTT DOCOMO, Inc.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 2013</a:t>
            </a:r>
            <a:endParaRPr lang="en-GB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Yamada, NTT DOCOMO, Inc.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Yamada, NTT DOCOMO, Inc.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Yamada, NTT DOCOMO, Inc.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Yamada, NTT DOCOMO,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11-13/1398r0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ja-JP" dirty="0"/>
              <a:t>Akira Yamada, NTT DOCOMO,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Requirements for HEW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2359011"/>
              </p:ext>
            </p:extLst>
          </p:nvPr>
        </p:nvGraphicFramePr>
        <p:xfrm>
          <a:off x="534988" y="2125663"/>
          <a:ext cx="7908925" cy="404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9" name="Document" r:id="rId4" imgW="8259050" imgH="4234068" progId="Word.Document.8">
                  <p:embed/>
                </p:oleObj>
              </mc:Choice>
              <mc:Fallback>
                <p:oleObj name="Document" r:id="rId4" imgW="8259050" imgH="423406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125663"/>
                        <a:ext cx="7908925" cy="404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6287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dirty="0"/>
              <a:t>Nov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ja-JP" dirty="0"/>
              <a:t>Akira Yamada, NTT DOCOMO,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/>
              <a:t>This presentation shows what mobile operator expects for HEW in a WLAN service.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800" dirty="0" smtClean="0"/>
              <a:t>Note that this presentation includes some topics that are out of scope of standardization.</a:t>
            </a:r>
            <a:endParaRPr lang="en-GB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4860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WLAN Usage </a:t>
            </a:r>
            <a:r>
              <a:rPr lang="en-US" altLang="ja-JP" dirty="0" smtClean="0"/>
              <a:t>in Mobile Operators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Yamada, NTT DOCOMO, Inc.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 2013</a:t>
            </a:r>
            <a:endParaRPr lang="en-GB" altLang="ja-JP" dirty="0"/>
          </a:p>
        </p:txBody>
      </p:sp>
      <p:cxnSp>
        <p:nvCxnSpPr>
          <p:cNvPr id="8" name="直線矢印コネクタ 7"/>
          <p:cNvCxnSpPr/>
          <p:nvPr/>
        </p:nvCxnSpPr>
        <p:spPr bwMode="auto">
          <a:xfrm>
            <a:off x="1331640" y="6063765"/>
            <a:ext cx="68407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3707938" y="6063765"/>
            <a:ext cx="208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STA Mobility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/>
          <p:cNvCxnSpPr/>
          <p:nvPr/>
        </p:nvCxnSpPr>
        <p:spPr bwMode="auto">
          <a:xfrm flipV="1">
            <a:off x="1331640" y="2319311"/>
            <a:ext cx="0" cy="37444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 rot="16200000">
            <a:off x="-160629" y="3811491"/>
            <a:ext cx="2376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Peak Throughput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円/楕円 16"/>
          <p:cNvSpPr/>
          <p:nvPr/>
        </p:nvSpPr>
        <p:spPr bwMode="auto">
          <a:xfrm>
            <a:off x="2195670" y="4119561"/>
            <a:ext cx="5832810" cy="1800250"/>
          </a:xfrm>
          <a:prstGeom prst="ellipse">
            <a:avLst/>
          </a:prstGeom>
          <a:gradFill>
            <a:gsLst>
              <a:gs pos="0">
                <a:schemeClr val="dk1">
                  <a:tint val="50000"/>
                  <a:satMod val="300000"/>
                  <a:alpha val="50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LTE Macro Cells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円/楕円 17"/>
          <p:cNvSpPr/>
          <p:nvPr/>
        </p:nvSpPr>
        <p:spPr bwMode="auto">
          <a:xfrm>
            <a:off x="2627730" y="2738439"/>
            <a:ext cx="3096430" cy="1842721"/>
          </a:xfrm>
          <a:prstGeom prst="ellipse">
            <a:avLst/>
          </a:prstGeom>
          <a:gradFill>
            <a:gsLst>
              <a:gs pos="0">
                <a:schemeClr val="accent5">
                  <a:tint val="50000"/>
                  <a:satMod val="300000"/>
                  <a:alpha val="50000"/>
                </a:schemeClr>
              </a:gs>
              <a:gs pos="35000">
                <a:schemeClr val="accent5">
                  <a:tint val="37000"/>
                  <a:satMod val="300000"/>
                </a:schemeClr>
              </a:gs>
              <a:gs pos="100000">
                <a:schemeClr val="accent5">
                  <a:tint val="15000"/>
                  <a:satMod val="350000"/>
                </a:schemeClr>
              </a:gs>
            </a:gsLst>
          </a:gradFill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LTE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Small Cells</a:t>
            </a: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円/楕円 18"/>
          <p:cNvSpPr/>
          <p:nvPr/>
        </p:nvSpPr>
        <p:spPr bwMode="auto">
          <a:xfrm>
            <a:off x="1547580" y="2319311"/>
            <a:ext cx="1656230" cy="252035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WLAN Hotspots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948330" y="5991821"/>
            <a:ext cx="1656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27480" y="5991821"/>
            <a:ext cx="1656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Low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9390" y="5703781"/>
            <a:ext cx="16562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Low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5420" y="2340807"/>
            <a:ext cx="12241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High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27480" y="1340710"/>
            <a:ext cx="8065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LTE macro cells cover large coverage with high mobility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dirty="0" smtClean="0">
                <a:solidFill>
                  <a:schemeClr val="tx1"/>
                </a:solidFill>
              </a:rPr>
              <a:t>WLAN is used for higher throughput with lower mobility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40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91527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What mobile operators expect for HEW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3752" y="1772770"/>
            <a:ext cx="5614392" cy="4113213"/>
          </a:xfrm>
        </p:spPr>
        <p:txBody>
          <a:bodyPr/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Tremendous traffic increase in mobile NW </a:t>
            </a:r>
            <a:r>
              <a:rPr kumimoji="1" lang="en-US" altLang="ja-JP" sz="2000" dirty="0" smtClean="0"/>
              <a:t>[1]</a:t>
            </a:r>
            <a:endParaRPr kumimoji="1" lang="en-US" altLang="ja-JP" dirty="0" smtClean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ja-JP" u="sng" dirty="0" smtClean="0"/>
              <a:t>Traffic offloading </a:t>
            </a:r>
            <a:r>
              <a:rPr kumimoji="1" lang="en-US" altLang="ja-JP" dirty="0" smtClean="0"/>
              <a:t>is one of the promising solution for mobile operators to reduce CAPEX/OPEX</a:t>
            </a:r>
            <a:endParaRPr lang="en-US" altLang="ja-JP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Make users to </a:t>
            </a:r>
            <a:r>
              <a:rPr kumimoji="1" lang="en-US" altLang="ja-JP" u="sng" dirty="0" smtClean="0"/>
              <a:t>use WLAN more</a:t>
            </a:r>
            <a:endParaRPr lang="en-US" altLang="ja-JP" u="sng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dirty="0" smtClean="0"/>
              <a:t>Enhancing of </a:t>
            </a:r>
            <a:r>
              <a:rPr lang="en-US" altLang="ja-JP" u="sng" dirty="0" smtClean="0"/>
              <a:t>user experience</a:t>
            </a:r>
            <a:r>
              <a:rPr lang="en-US" altLang="ja-JP" dirty="0" smtClean="0"/>
              <a:t> is </a:t>
            </a:r>
            <a:r>
              <a:rPr lang="en-US" altLang="ja-JP" dirty="0"/>
              <a:t>k</a:t>
            </a:r>
            <a:r>
              <a:rPr lang="en-US" altLang="ja-JP" dirty="0" smtClean="0"/>
              <a:t>ey factor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Yamada, NTT DOCOMO, Inc.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 2013</a:t>
            </a:r>
            <a:endParaRPr lang="en-GB" altLang="ja-JP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5940152" y="1844824"/>
            <a:ext cx="3024336" cy="756084"/>
          </a:xfrm>
          <a:prstGeom prst="round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50" charset="-128"/>
              </a:rPr>
              <a:t>Traffic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50" charset="-128"/>
              </a:rPr>
              <a:t>Offloading</a:t>
            </a:r>
            <a:endParaRPr kumimoji="1" lang="ja-JP" altLang="en-US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5940152" y="2924944"/>
            <a:ext cx="3024336" cy="792088"/>
          </a:xfrm>
          <a:prstGeom prst="round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r>
              <a:rPr kumimoji="1" lang="en-US" altLang="ja-JP" b="1" dirty="0">
                <a:solidFill>
                  <a:schemeClr val="tx1"/>
                </a:solidFill>
                <a:latin typeface="+mj-lt"/>
                <a:ea typeface="ＭＳ Ｐゴシック" pitchFamily="50" charset="-128"/>
              </a:rPr>
              <a:t>Popularize</a:t>
            </a:r>
          </a:p>
          <a:p>
            <a:pPr algn="ctr" defTabSz="914400" eaLnBrk="1" hangingPunct="1">
              <a:buClrTx/>
              <a:buSzTx/>
              <a:buFontTx/>
              <a:buNone/>
            </a:pPr>
            <a:r>
              <a:rPr kumimoji="1" lang="en-US" altLang="ja-JP" b="1" dirty="0">
                <a:solidFill>
                  <a:schemeClr val="tx1"/>
                </a:solidFill>
                <a:latin typeface="+mj-lt"/>
                <a:ea typeface="ＭＳ Ｐゴシック" pitchFamily="50" charset="-128"/>
              </a:rPr>
              <a:t>WLAN</a:t>
            </a:r>
            <a:endParaRPr kumimoji="1" lang="ja-JP" altLang="en-US" b="1" dirty="0">
              <a:solidFill>
                <a:schemeClr val="tx1"/>
              </a:solidFill>
              <a:latin typeface="+mj-lt"/>
              <a:ea typeface="ＭＳ Ｐゴシック" pitchFamily="50" charset="-128"/>
            </a:endParaRPr>
          </a:p>
        </p:txBody>
      </p:sp>
      <p:sp>
        <p:nvSpPr>
          <p:cNvPr id="9" name="角丸四角形 8"/>
          <p:cNvSpPr/>
          <p:nvPr/>
        </p:nvSpPr>
        <p:spPr bwMode="auto">
          <a:xfrm>
            <a:off x="5940153" y="4077072"/>
            <a:ext cx="3024336" cy="864096"/>
          </a:xfrm>
          <a:prstGeom prst="roundRect">
            <a:avLst/>
          </a:prstGeom>
          <a:ln w="190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50" charset="-128"/>
              </a:rPr>
              <a:t>UX Enhancement</a:t>
            </a:r>
            <a:endParaRPr kumimoji="1" lang="ja-JP" altLang="en-US" sz="24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5940153" y="5448858"/>
            <a:ext cx="3024336" cy="864096"/>
          </a:xfrm>
          <a:prstGeom prst="roundRect">
            <a:avLst/>
          </a:prstGeom>
          <a:noFill/>
          <a:ln w="38100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ＭＳ Ｐゴシック" pitchFamily="50" charset="-128"/>
              </a:rPr>
              <a:t>Requirements??</a:t>
            </a:r>
            <a:endParaRPr kumimoji="1" lang="ja-JP" altLang="en-US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ＭＳ Ｐゴシック" pitchFamily="50" charset="-128"/>
            </a:endParaRPr>
          </a:p>
        </p:txBody>
      </p:sp>
      <p:cxnSp>
        <p:nvCxnSpPr>
          <p:cNvPr id="13" name="直線矢印コネクタ 12"/>
          <p:cNvCxnSpPr>
            <a:stCxn id="8" idx="0"/>
            <a:endCxn id="7" idx="2"/>
          </p:cNvCxnSpPr>
          <p:nvPr/>
        </p:nvCxnSpPr>
        <p:spPr bwMode="auto">
          <a:xfrm flipV="1">
            <a:off x="7452320" y="2600908"/>
            <a:ext cx="0" cy="32403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cxnSp>
        <p:nvCxnSpPr>
          <p:cNvPr id="14" name="直線矢印コネクタ 13"/>
          <p:cNvCxnSpPr>
            <a:stCxn id="8" idx="2"/>
            <a:endCxn id="9" idx="0"/>
          </p:cNvCxnSpPr>
          <p:nvPr/>
        </p:nvCxnSpPr>
        <p:spPr bwMode="auto">
          <a:xfrm>
            <a:off x="7452320" y="3717032"/>
            <a:ext cx="1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1431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Requirements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370" y="1484730"/>
            <a:ext cx="8857230" cy="4824536"/>
          </a:xfrm>
        </p:spPr>
        <p:txBody>
          <a:bodyPr/>
          <a:lstStyle/>
          <a:p>
            <a:pPr marL="914400" lvl="1" indent="-457200">
              <a:buFont typeface="Wingdings" panose="05000000000000000000" pitchFamily="2" charset="2"/>
              <a:buChar char="l"/>
            </a:pPr>
            <a:r>
              <a:rPr lang="en-US" altLang="ja-JP" sz="2400" dirty="0" smtClean="0">
                <a:solidFill>
                  <a:schemeClr val="tx1"/>
                </a:solidFill>
              </a:rPr>
              <a:t>Higher</a:t>
            </a:r>
            <a:r>
              <a:rPr lang="ja-JP" altLang="en-US" sz="2400" dirty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area throughput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altLang="ja-JP" sz="2200" dirty="0" smtClean="0"/>
              <a:t>Efficient transmission required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E.g. Congested train stations, center of down-town, etc…</a:t>
            </a:r>
            <a:endParaRPr lang="en-US" altLang="ja-JP" sz="2400" dirty="0" smtClean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altLang="ja-JP" sz="2200" dirty="0" smtClean="0"/>
              <a:t>Simulation </a:t>
            </a:r>
            <a:r>
              <a:rPr lang="en-US" altLang="ja-JP" sz="2200" dirty="0" smtClean="0">
                <a:solidFill>
                  <a:schemeClr val="tx1"/>
                </a:solidFill>
              </a:rPr>
              <a:t>scenarios using </a:t>
            </a:r>
            <a:r>
              <a:rPr lang="en-US" altLang="ja-JP" sz="2200" b="1" dirty="0" smtClean="0">
                <a:solidFill>
                  <a:schemeClr val="tx1"/>
                </a:solidFill>
              </a:rPr>
              <a:t>real-environment</a:t>
            </a:r>
            <a:r>
              <a:rPr lang="en-US" altLang="ja-JP" sz="2200" dirty="0" smtClean="0">
                <a:solidFill>
                  <a:schemeClr val="tx1"/>
                </a:solidFill>
              </a:rPr>
              <a:t> </a:t>
            </a:r>
            <a:r>
              <a:rPr lang="en-US" altLang="ja-JP" sz="2200" dirty="0" smtClean="0"/>
              <a:t>is important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E.g. OBSS, interference, etc…</a:t>
            </a:r>
          </a:p>
          <a:p>
            <a:pPr marL="1160463" lvl="2" indent="-303213">
              <a:buFont typeface="Wingdings" panose="05000000000000000000" pitchFamily="2" charset="2"/>
              <a:buChar char="ü"/>
            </a:pPr>
            <a:r>
              <a:rPr lang="en-US" altLang="ja-JP" sz="2200" dirty="0">
                <a:solidFill>
                  <a:schemeClr val="tx1"/>
                </a:solidFill>
              </a:rPr>
              <a:t>Further discussion needed about definition of “Area Throughput” 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r>
              <a:rPr lang="en-US" altLang="ja-JP" sz="2000" dirty="0">
                <a:solidFill>
                  <a:schemeClr val="tx1"/>
                </a:solidFill>
              </a:rPr>
              <a:t>E.g. </a:t>
            </a:r>
            <a:r>
              <a:rPr lang="en-US" altLang="ja-JP" sz="2000" dirty="0" smtClean="0">
                <a:solidFill>
                  <a:schemeClr val="tx1"/>
                </a:solidFill>
              </a:rPr>
              <a:t>bps/m</a:t>
            </a:r>
            <a:r>
              <a:rPr lang="en-US" altLang="ja-JP" sz="2000" baseline="30000" dirty="0" smtClean="0">
                <a:solidFill>
                  <a:schemeClr val="tx1"/>
                </a:solidFill>
              </a:rPr>
              <a:t>2</a:t>
            </a:r>
            <a:endParaRPr lang="en-US" altLang="ja-JP" sz="2200" dirty="0" smtClean="0"/>
          </a:p>
          <a:p>
            <a:pPr marL="857250" lvl="1" indent="-342900">
              <a:buFont typeface="Wingdings" panose="05000000000000000000" pitchFamily="2" charset="2"/>
              <a:buChar char="l"/>
            </a:pPr>
            <a:r>
              <a:rPr lang="en-US" altLang="ja-JP" sz="2400" dirty="0" smtClean="0"/>
              <a:t>Smooth switching between AP-AP / WLAN - cellular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altLang="ja-JP" sz="2000" dirty="0" smtClean="0"/>
              <a:t>Sticky client issue [2] when switching between APs  is one of causes to interrupt packet flows due to lower MCS</a:t>
            </a:r>
            <a:endParaRPr lang="en-US" altLang="ja-JP" sz="2000" b="1" u="sng" dirty="0" smtClean="0">
              <a:solidFill>
                <a:srgbClr val="FF0000"/>
              </a:solidFill>
            </a:endParaRP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altLang="ja-JP" sz="1800" dirty="0" smtClean="0">
                <a:solidFill>
                  <a:schemeClr val="tx1"/>
                </a:solidFill>
              </a:rPr>
              <a:t>Same issue occurs when switching from WLAN to cellular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en-US" altLang="ja-JP" sz="2000" dirty="0" smtClean="0"/>
              <a:t>Mechanisms to solve this issue is necessary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Yamada, NTT DOCOMO, Inc.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 2013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2299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Requirements 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l"/>
            </a:pPr>
            <a:r>
              <a:rPr lang="en-US" altLang="ja-JP" sz="2800" dirty="0" smtClean="0"/>
              <a:t>Not degrade area throughput of indoor BSSs by deploying outdoor large BSS</a:t>
            </a:r>
          </a:p>
          <a:p>
            <a:pPr marL="800100" lvl="1" indent="-3429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ja-JP" sz="2400" dirty="0" smtClean="0"/>
              <a:t>Outdoor scenario is </a:t>
            </a:r>
            <a:r>
              <a:rPr lang="en-US" altLang="ja-JP" sz="2400" dirty="0"/>
              <a:t>important especially in crowded </a:t>
            </a:r>
            <a:r>
              <a:rPr lang="en-US" altLang="ja-JP" sz="2400" dirty="0" smtClean="0"/>
              <a:t>areas for traffic offloading</a:t>
            </a:r>
          </a:p>
          <a:p>
            <a:pPr marL="1200150" lvl="2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ja-JP" sz="2000" dirty="0" smtClean="0"/>
              <a:t>e.g</a:t>
            </a:r>
            <a:r>
              <a:rPr lang="en-US" altLang="ja-JP" sz="2000" dirty="0"/>
              <a:t>. downtown Tokyo, crowded train stations, etc</a:t>
            </a:r>
            <a:r>
              <a:rPr lang="en-US" altLang="ja-JP" sz="2000" dirty="0" smtClean="0"/>
              <a:t>...</a:t>
            </a:r>
          </a:p>
          <a:p>
            <a:pPr marL="800100" lvl="1" indent="-3429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US" altLang="ja-JP" sz="2400" dirty="0" smtClean="0"/>
              <a:t>But, it </a:t>
            </a:r>
            <a:r>
              <a:rPr lang="en-US" altLang="ja-JP" sz="2400" dirty="0"/>
              <a:t>is </a:t>
            </a:r>
            <a:r>
              <a:rPr lang="en-US" altLang="ja-JP" sz="2400" dirty="0" smtClean="0"/>
              <a:t>also important </a:t>
            </a:r>
            <a:r>
              <a:rPr lang="en-US" altLang="ja-JP" sz="2400" dirty="0"/>
              <a:t>NOT to degrade </a:t>
            </a:r>
            <a:r>
              <a:rPr lang="en-US" altLang="ja-JP" sz="2400" dirty="0" smtClean="0"/>
              <a:t>area throughput of  indoor BSS users by outdoor large BSS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Yamada, NTT DOCOMO, Inc.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 2013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19854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ja-JP" sz="3200" dirty="0" smtClean="0"/>
              <a:t>PAR should </a:t>
            </a:r>
            <a:r>
              <a:rPr kumimoji="1" lang="en-US" altLang="ja-JP" sz="3200" dirty="0" smtClean="0"/>
              <a:t>include following </a:t>
            </a:r>
            <a:r>
              <a:rPr kumimoji="1" lang="en-US" altLang="ja-JP" sz="3200" dirty="0" smtClean="0"/>
              <a:t>items: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kumimoji="1" lang="en-US" altLang="ja-JP" sz="2800" dirty="0" smtClean="0"/>
              <a:t>Improving area throughput 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sz="2800" dirty="0" smtClean="0"/>
              <a:t>Realizing smooth switching between AP-AP and </a:t>
            </a:r>
            <a:r>
              <a:rPr lang="en-US" altLang="ja-JP" sz="2800" dirty="0" smtClean="0">
                <a:sym typeface="Wingdings" panose="05000000000000000000" pitchFamily="2" charset="2"/>
              </a:rPr>
              <a:t>Wi-Fi - Cellular</a:t>
            </a:r>
            <a:endParaRPr lang="en-US" altLang="ja-JP" sz="2800" dirty="0">
              <a:sym typeface="Wingdings" panose="05000000000000000000" pitchFamily="2" charset="2"/>
            </a:endParaRPr>
          </a:p>
          <a:p>
            <a:pPr marL="723900" lvl="1" indent="-2667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ja-JP" sz="2800" dirty="0" smtClean="0"/>
              <a:t>Not degrading area throughput of </a:t>
            </a:r>
            <a:r>
              <a:rPr lang="en-US" altLang="ja-JP" sz="2800" dirty="0"/>
              <a:t>indoor BSSs by deploying outdoor large BSS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dirty="0" smtClean="0"/>
              <a:t>Akira Yamada, NTT DOCOMO, Inc.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Nov 2013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28900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dirty="0"/>
              <a:t>Nov 2013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altLang="ja-JP" dirty="0"/>
              <a:t>Akira Yamada, NTT DOCOMO,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800" dirty="0"/>
              <a:t>[1] </a:t>
            </a:r>
            <a:r>
              <a:rPr lang="en-US" sz="2800" dirty="0" smtClean="0"/>
              <a:t>“Cisco </a:t>
            </a:r>
            <a:r>
              <a:rPr lang="en-US" sz="2800" dirty="0"/>
              <a:t>Visual Networking Index: Global Mobile Data </a:t>
            </a:r>
          </a:p>
          <a:p>
            <a:r>
              <a:rPr lang="en-US" sz="2800" dirty="0"/>
              <a:t>Traffic Forecast Update, </a:t>
            </a:r>
            <a:r>
              <a:rPr lang="en-US" sz="2800" dirty="0" smtClean="0"/>
              <a:t>2012–2017”</a:t>
            </a:r>
          </a:p>
          <a:p>
            <a:r>
              <a:rPr lang="en-US" sz="2800" dirty="0"/>
              <a:t>[2] Reza </a:t>
            </a:r>
            <a:r>
              <a:rPr lang="en-US" sz="2800" dirty="0" err="1" smtClean="0"/>
              <a:t>Hedayat</a:t>
            </a:r>
            <a:r>
              <a:rPr lang="en-US" sz="2800" dirty="0" smtClean="0"/>
              <a:t> et al, “</a:t>
            </a:r>
            <a:r>
              <a:rPr lang="en-US" altLang="ja-JP" sz="2800" dirty="0"/>
              <a:t>Some Simulation Scenarios for </a:t>
            </a:r>
            <a:r>
              <a:rPr lang="en-US" altLang="ja-JP" sz="2800" dirty="0" smtClean="0"/>
              <a:t>HEW”  </a:t>
            </a:r>
            <a:r>
              <a:rPr lang="en-US" altLang="ja-JP" sz="2800" dirty="0"/>
              <a:t>802.11-13/1176r0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833458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1284</TotalTime>
  <Words>477</Words>
  <Application>Microsoft Office PowerPoint</Application>
  <PresentationFormat>画面に合わせる (4:3)</PresentationFormat>
  <Paragraphs>92</Paragraphs>
  <Slides>8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Requirements for HEW</vt:lpstr>
      <vt:lpstr>Abstract</vt:lpstr>
      <vt:lpstr>WLAN Usage in Mobile Operators</vt:lpstr>
      <vt:lpstr>What mobile operators expect for HEW</vt:lpstr>
      <vt:lpstr>Requirements</vt:lpstr>
      <vt:lpstr>Requirements (Cont.)</vt:lpstr>
      <vt:lpstr>Summary</vt:lpstr>
      <vt:lpstr>References</vt:lpstr>
    </vt:vector>
  </TitlesOfParts>
  <Company>NTT DOCOMO,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for HEW</dc:title>
  <dc:creator>Akira Yamada</dc:creator>
  <cp:lastModifiedBy>ayamada</cp:lastModifiedBy>
  <cp:revision>902</cp:revision>
  <cp:lastPrinted>1601-01-01T00:00:00Z</cp:lastPrinted>
  <dcterms:created xsi:type="dcterms:W3CDTF">2013-11-05T03:54:41Z</dcterms:created>
  <dcterms:modified xsi:type="dcterms:W3CDTF">2013-11-12T16:04:05Z</dcterms:modified>
</cp:coreProperties>
</file>