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75" r:id="rId4"/>
    <p:sldId id="265" r:id="rId5"/>
    <p:sldId id="269" r:id="rId6"/>
    <p:sldId id="271" r:id="rId7"/>
    <p:sldId id="274" r:id="rId8"/>
    <p:sldId id="272" r:id="rId9"/>
    <p:sldId id="261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76" y="-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69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00987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9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11-13/1395r1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Simultaneous Transmission Technologies for </a:t>
            </a:r>
            <a:r>
              <a:rPr lang="en-US" altLang="ja-JP" dirty="0" smtClean="0"/>
              <a:t>HEW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72816"/>
            <a:ext cx="7770813" cy="4321597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2013-11-12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610113"/>
              </p:ext>
            </p:extLst>
          </p:nvPr>
        </p:nvGraphicFramePr>
        <p:xfrm>
          <a:off x="523875" y="2400300"/>
          <a:ext cx="80772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4" imgW="8262017" imgH="4157272" progId="Word.Document.8">
                  <p:embed/>
                </p:oleObj>
              </mc:Choice>
              <mc:Fallback>
                <p:oleObj name="Document" r:id="rId4" imgW="8262017" imgH="41572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400300"/>
                        <a:ext cx="80772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7920880" cy="4208463"/>
          </a:xfrm>
          <a:ln/>
        </p:spPr>
        <p:txBody>
          <a:bodyPr/>
          <a:lstStyle/>
          <a:p>
            <a:r>
              <a:rPr lang="en-US" sz="1800" dirty="0"/>
              <a:t>[1] </a:t>
            </a:r>
            <a:r>
              <a:rPr lang="en-US" altLang="ja-JP" sz="1800" dirty="0" smtClean="0"/>
              <a:t>B. </a:t>
            </a:r>
            <a:r>
              <a:rPr lang="en-US" altLang="ja-JP" sz="1800" dirty="0"/>
              <a:t>Hart (Cisco Systems), “DL-OFDMA for </a:t>
            </a:r>
            <a:r>
              <a:rPr lang="en-US" altLang="ja-JP" sz="1800" dirty="0" smtClean="0"/>
              <a:t>mixed </a:t>
            </a:r>
            <a:r>
              <a:rPr lang="en-US" altLang="ja-JP" sz="1800" dirty="0"/>
              <a:t>c</a:t>
            </a:r>
            <a:r>
              <a:rPr lang="en-US" altLang="ja-JP" sz="1800" dirty="0" smtClean="0"/>
              <a:t>lients</a:t>
            </a:r>
            <a:r>
              <a:rPr lang="en-US" altLang="ja-JP" sz="1800" dirty="0"/>
              <a:t>,” doc.:IEEE802.11-10/0317r1</a:t>
            </a:r>
            <a:r>
              <a:rPr lang="en-US" altLang="ja-JP" sz="1800" dirty="0" smtClean="0"/>
              <a:t>.</a:t>
            </a:r>
            <a:endParaRPr lang="en-US" altLang="ja-JP" sz="1800" dirty="0"/>
          </a:p>
          <a:p>
            <a:r>
              <a:rPr lang="en-US" altLang="ja-JP" sz="1800" dirty="0"/>
              <a:t>[2] </a:t>
            </a:r>
            <a:r>
              <a:rPr lang="en-US" altLang="ja-JP" sz="1800" dirty="0" smtClean="0"/>
              <a:t>Y. </a:t>
            </a:r>
            <a:r>
              <a:rPr lang="en-US" altLang="ja-JP" sz="1800" dirty="0"/>
              <a:t>Inoue (NTT), “Improved </a:t>
            </a:r>
            <a:r>
              <a:rPr lang="en-US" altLang="ja-JP" sz="1800" dirty="0" smtClean="0"/>
              <a:t>spectrum </a:t>
            </a:r>
            <a:r>
              <a:rPr lang="en-US" altLang="ja-JP" sz="1800" dirty="0"/>
              <a:t>e</a:t>
            </a:r>
            <a:r>
              <a:rPr lang="en-US" altLang="ja-JP" sz="1800" dirty="0" smtClean="0"/>
              <a:t>fficiency </a:t>
            </a:r>
            <a:r>
              <a:rPr lang="en-US" altLang="ja-JP" sz="1800" dirty="0"/>
              <a:t>for the </a:t>
            </a:r>
            <a:r>
              <a:rPr lang="en-US" altLang="ja-JP" sz="1800" dirty="0" smtClean="0"/>
              <a:t>next generation </a:t>
            </a:r>
            <a:r>
              <a:rPr lang="en-US" altLang="ja-JP" sz="1800" dirty="0"/>
              <a:t>WLANs,” doc.:IEEE802.11-12/0820r0</a:t>
            </a:r>
            <a:r>
              <a:rPr lang="en-US" altLang="ja-JP" sz="1800" dirty="0" smtClean="0"/>
              <a:t>.</a:t>
            </a:r>
            <a:endParaRPr lang="en-US" altLang="ja-JP" sz="1800" dirty="0"/>
          </a:p>
          <a:p>
            <a:r>
              <a:rPr lang="en-US" altLang="ja-JP" sz="1800" dirty="0" smtClean="0"/>
              <a:t>[3] R. </a:t>
            </a:r>
            <a:r>
              <a:rPr lang="en-US" altLang="ja-JP" sz="1800" dirty="0"/>
              <a:t>Stacey (Intel), “Technology and </a:t>
            </a:r>
            <a:r>
              <a:rPr lang="en-US" altLang="ja-JP" sz="1800" dirty="0" smtClean="0"/>
              <a:t>use cases </a:t>
            </a:r>
            <a:r>
              <a:rPr lang="en-US" altLang="ja-JP" sz="1800" dirty="0"/>
              <a:t>for </a:t>
            </a:r>
            <a:r>
              <a:rPr lang="en-US" altLang="ja-JP" sz="1800" dirty="0" err="1" smtClean="0"/>
              <a:t>TGac</a:t>
            </a:r>
            <a:r>
              <a:rPr lang="en-US" altLang="ja-JP" sz="1800" dirty="0" smtClean="0"/>
              <a:t>,” doc.:IEEE802.11-09/0789r2.</a:t>
            </a:r>
          </a:p>
          <a:p>
            <a:r>
              <a:rPr lang="en-US" altLang="ja-JP" sz="1800" dirty="0" smtClean="0"/>
              <a:t>[4] R. </a:t>
            </a:r>
            <a:r>
              <a:rPr lang="en-US" altLang="ja-JP" sz="1800" dirty="0"/>
              <a:t>V. </a:t>
            </a:r>
            <a:r>
              <a:rPr lang="en-US" altLang="ja-JP" sz="1800" dirty="0" smtClean="0"/>
              <a:t>Nee (Qualcomm), </a:t>
            </a:r>
            <a:r>
              <a:rPr lang="en-US" altLang="ja-JP" sz="1800" dirty="0"/>
              <a:t>“UL MU-MIMO for 11ac,” doc.:IEEE802.11-09/0852r0.</a:t>
            </a:r>
          </a:p>
          <a:p>
            <a:pPr marL="361950" indent="-361950"/>
            <a:r>
              <a:rPr lang="en-US" altLang="ja-JP" sz="1800" dirty="0" smtClean="0">
                <a:ea typeface="ＭＳ Ｐゴシック" charset="-128"/>
              </a:rPr>
              <a:t>[5]</a:t>
            </a:r>
            <a:r>
              <a:rPr lang="en-US" altLang="ja-JP" sz="1800" dirty="0"/>
              <a:t> </a:t>
            </a:r>
            <a:r>
              <a:rPr lang="en-US" altLang="ja-JP" sz="1800" dirty="0">
                <a:ea typeface="ＭＳ Ｐゴシック" charset="-128"/>
              </a:rPr>
              <a:t>Y. Asai (NTT), “Update of </a:t>
            </a:r>
            <a:r>
              <a:rPr lang="en-US" altLang="ja-JP" sz="1800" dirty="0" smtClean="0">
                <a:ea typeface="ＭＳ Ｐゴシック" charset="-128"/>
              </a:rPr>
              <a:t>interference management using beamforming technique </a:t>
            </a:r>
            <a:r>
              <a:rPr lang="en-US" altLang="ja-JP" sz="1800" dirty="0">
                <a:ea typeface="ＭＳ Ｐゴシック" charset="-128"/>
              </a:rPr>
              <a:t>in OBSS </a:t>
            </a:r>
            <a:r>
              <a:rPr lang="en-US" altLang="ja-JP" sz="1800" dirty="0" smtClean="0">
                <a:ea typeface="ＭＳ Ｐゴシック" charset="-128"/>
              </a:rPr>
              <a:t>environment</a:t>
            </a:r>
            <a:r>
              <a:rPr lang="en-US" altLang="ja-JP" sz="1800" dirty="0">
                <a:ea typeface="ＭＳ Ｐゴシック" charset="-128"/>
              </a:rPr>
              <a:t>,” Doc. :IEEE802.11-10/08455r0.</a:t>
            </a:r>
          </a:p>
          <a:p>
            <a:pPr marL="361950" indent="-361950"/>
            <a:r>
              <a:rPr lang="en-US" altLang="ja-JP" sz="1800" dirty="0" smtClean="0"/>
              <a:t>[6] </a:t>
            </a:r>
            <a:r>
              <a:rPr lang="en-US" altLang="ja-JP" sz="1800" dirty="0" smtClean="0">
                <a:ea typeface="ＭＳ Ｐゴシック" charset="-128"/>
              </a:rPr>
              <a:t>J</a:t>
            </a:r>
            <a:r>
              <a:rPr lang="en-US" altLang="ja-JP" sz="1800" dirty="0">
                <a:ea typeface="ＭＳ Ｐゴシック" charset="-128"/>
              </a:rPr>
              <a:t>. </a:t>
            </a:r>
            <a:r>
              <a:rPr lang="en-US" altLang="ja-JP" sz="1800" dirty="0" smtClean="0">
                <a:ea typeface="ＭＳ Ｐゴシック" charset="-128"/>
              </a:rPr>
              <a:t>Wang (</a:t>
            </a:r>
            <a:r>
              <a:rPr lang="en-US" altLang="ja-JP" sz="1800" dirty="0" err="1">
                <a:ea typeface="ＭＳ Ｐゴシック" charset="-128"/>
              </a:rPr>
              <a:t>MediaTek</a:t>
            </a:r>
            <a:r>
              <a:rPr lang="en-US" altLang="ja-JP" sz="1800" dirty="0">
                <a:ea typeface="ＭＳ Ｐゴシック" charset="-128"/>
              </a:rPr>
              <a:t>), “</a:t>
            </a:r>
            <a:r>
              <a:rPr lang="en-US" altLang="ja-JP" sz="1800" dirty="0"/>
              <a:t>HEW </a:t>
            </a:r>
            <a:r>
              <a:rPr lang="en-US" altLang="ja-JP" sz="1800" dirty="0" smtClean="0"/>
              <a:t>beamforming </a:t>
            </a:r>
            <a:r>
              <a:rPr lang="en-US" altLang="ja-JP" sz="1800" dirty="0"/>
              <a:t>e</a:t>
            </a:r>
            <a:r>
              <a:rPr lang="en-US" altLang="ja-JP" sz="1800" dirty="0" smtClean="0"/>
              <a:t>nhancements</a:t>
            </a:r>
            <a:r>
              <a:rPr lang="en-US" altLang="ja-JP" sz="1800" dirty="0"/>
              <a:t>,” doc.:IEEE802.11-13/0877r0.</a:t>
            </a:r>
            <a:endParaRPr lang="en-US" altLang="ja-JP" sz="1800" dirty="0">
              <a:ea typeface="ＭＳ Ｐゴシック" charset="-128"/>
            </a:endParaRPr>
          </a:p>
          <a:p>
            <a:pPr marL="361950" indent="-361950"/>
            <a:r>
              <a:rPr lang="en-US" altLang="ja-JP" sz="1800" dirty="0" smtClean="0">
                <a:ea typeface="ＭＳ Ｐゴシック" charset="-128"/>
              </a:rPr>
              <a:t>[7] </a:t>
            </a:r>
            <a:r>
              <a:rPr lang="en-US" altLang="ja-JP" sz="1800" dirty="0"/>
              <a:t>G. Smith (DSP Group), “Dynamic sensitivity control for HEW,” doc.:IEEE802.11-13/1290r0.</a:t>
            </a:r>
            <a:endParaRPr lang="en-US" altLang="ja-JP" sz="1800" dirty="0">
              <a:ea typeface="ＭＳ Ｐゴシック" charset="-128"/>
            </a:endParaRPr>
          </a:p>
          <a:p>
            <a:pPr marL="361950" indent="-361950"/>
            <a:r>
              <a:rPr lang="en-US" altLang="ja-JP" sz="1800" dirty="0" smtClean="0">
                <a:ea typeface="ＭＳ Ｐゴシック" charset="-128"/>
              </a:rPr>
              <a:t>[8] H. Zhang (Marvell), “B</a:t>
            </a:r>
            <a:r>
              <a:rPr lang="en-US" altLang="ja-JP" sz="1800" dirty="0" smtClean="0"/>
              <a:t>eamforming </a:t>
            </a:r>
            <a:r>
              <a:rPr lang="en-US" altLang="ja-JP" sz="1800" dirty="0"/>
              <a:t>under OBSS </a:t>
            </a:r>
            <a:r>
              <a:rPr lang="en-US" altLang="ja-JP" sz="1800" dirty="0" smtClean="0"/>
              <a:t>interference,” doc.:IEEE802.11-13/1126r0.</a:t>
            </a:r>
            <a:r>
              <a:rPr lang="en-US" altLang="ja-JP" sz="1800" dirty="0" smtClean="0">
                <a:ea typeface="ＭＳ Ｐゴシック" charset="-128"/>
              </a:rPr>
              <a:t> </a:t>
            </a:r>
            <a:endParaRPr lang="en-US" altLang="ja-JP" sz="1800" dirty="0">
              <a:ea typeface="ＭＳ Ｐゴシック" charset="-128"/>
            </a:endParaRPr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sz="2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Background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5968"/>
            <a:ext cx="7772400" cy="4305320"/>
          </a:xfrm>
          <a:ln/>
        </p:spPr>
        <p:txBody>
          <a:bodyPr/>
          <a:lstStyle/>
          <a:p>
            <a:pPr marL="0" indent="0"/>
            <a:r>
              <a:rPr lang="en-US" altLang="ja-JP" sz="2000" dirty="0" smtClean="0"/>
              <a:t>HEW SG is </a:t>
            </a:r>
            <a:r>
              <a:rPr lang="en-US" altLang="ja-JP" sz="2000" dirty="0"/>
              <a:t>aiming to start up a new Task Group to improve </a:t>
            </a:r>
            <a:r>
              <a:rPr lang="en-US" altLang="ja-JP" sz="2000" dirty="0" smtClean="0"/>
              <a:t>the area </a:t>
            </a:r>
            <a:r>
              <a:rPr lang="en-US" altLang="ja-JP" sz="2000" dirty="0"/>
              <a:t>throughput / per-user-throughput in high density APs/STAs </a:t>
            </a:r>
            <a:r>
              <a:rPr lang="en-US" altLang="ja-JP" sz="2000" dirty="0" smtClean="0"/>
              <a:t>scenarios</a:t>
            </a:r>
            <a:r>
              <a:rPr lang="en-US" altLang="ja-JP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There </a:t>
            </a:r>
            <a:r>
              <a:rPr lang="en-US" altLang="ja-JP" sz="2000" dirty="0"/>
              <a:t>are three ways to improve the </a:t>
            </a:r>
            <a:r>
              <a:rPr lang="en-US" altLang="ja-JP" sz="2000" dirty="0" smtClean="0"/>
              <a:t>performance by PHY related technologies.</a:t>
            </a:r>
            <a:endParaRPr lang="en-US" altLang="ja-JP" sz="2000" dirty="0"/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altLang="ja-JP" sz="1800" b="1" dirty="0" smtClean="0"/>
              <a:t>Simultaneous transmission: </a:t>
            </a:r>
            <a:r>
              <a:rPr lang="en-US" altLang="ja-JP" sz="1800" b="1" dirty="0"/>
              <a:t>More WLANs, Higher </a:t>
            </a:r>
            <a:r>
              <a:rPr lang="en-US" altLang="ja-JP" sz="1800" b="1" dirty="0" smtClean="0"/>
              <a:t>density</a:t>
            </a:r>
            <a:endParaRPr lang="en-US" altLang="ja-JP" sz="1800" b="1" dirty="0"/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altLang="ja-JP" sz="1800" dirty="0"/>
              <a:t>Wider bandwidth: More Spectrum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altLang="ja-JP" sz="1800" dirty="0"/>
              <a:t>Higher </a:t>
            </a:r>
            <a:r>
              <a:rPr lang="en-US" altLang="ja-JP" sz="1800" dirty="0" smtClean="0"/>
              <a:t>spatial streams/MCS: </a:t>
            </a:r>
            <a:r>
              <a:rPr lang="en-US" altLang="ja-JP" sz="1800" dirty="0" smtClean="0"/>
              <a:t>higher spectrum </a:t>
            </a:r>
            <a:r>
              <a:rPr lang="en-US" altLang="ja-JP" sz="1800" dirty="0"/>
              <a:t>efficiency in </a:t>
            </a:r>
            <a:r>
              <a:rPr lang="en-US" altLang="ja-JP" sz="1800" dirty="0" smtClean="0"/>
              <a:t>each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Most PHY technologies presented in HEW SG improves the area throughput by simultaneous transmission technologies in the high density APs/STAs scenarios.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This </a:t>
            </a:r>
            <a:r>
              <a:rPr lang="en-US" altLang="ja-JP" sz="2000" dirty="0"/>
              <a:t>contribution </a:t>
            </a:r>
            <a:r>
              <a:rPr lang="en-US" altLang="ja-JP" sz="2000" dirty="0" smtClean="0"/>
              <a:t>focuses on the </a:t>
            </a:r>
            <a:r>
              <a:rPr lang="en-US" altLang="ja-JP" sz="2000" dirty="0"/>
              <a:t>technologies for simultaneous transmission for </a:t>
            </a:r>
            <a:r>
              <a:rPr lang="en-US" altLang="ja-JP" sz="2000" dirty="0" smtClean="0"/>
              <a:t>HEW. </a:t>
            </a:r>
            <a:endParaRPr lang="en-US" altLang="ja-JP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1798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>
                <a:solidFill>
                  <a:schemeClr val="tx1"/>
                </a:solidFill>
              </a:rPr>
              <a:t>Evolution history of IEEE 802.11 PHY techniques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221262"/>
            <a:ext cx="7772400" cy="1741509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11n supports space division multiplexing to enhance </a:t>
            </a:r>
            <a:r>
              <a:rPr lang="en-US" altLang="ja-JP" sz="1800" dirty="0" smtClean="0"/>
              <a:t>P2P </a:t>
            </a:r>
            <a:r>
              <a:rPr lang="en-US" altLang="ja-JP" sz="1800" dirty="0"/>
              <a:t>link </a:t>
            </a:r>
            <a:r>
              <a:rPr lang="en-US" altLang="ja-JP" sz="1800" dirty="0" smtClean="0"/>
              <a:t>throughput. </a:t>
            </a:r>
            <a:endParaRPr lang="en-US" altLang="ja-JP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11ac </a:t>
            </a:r>
            <a:r>
              <a:rPr lang="en-US" altLang="ja-JP" sz="1800" dirty="0" smtClean="0"/>
              <a:t>supports </a:t>
            </a:r>
            <a:r>
              <a:rPr lang="en-US" altLang="ja-JP" sz="1800" dirty="0"/>
              <a:t>DL MU-MIMO to enhance P2MP system </a:t>
            </a:r>
            <a:r>
              <a:rPr lang="en-US" altLang="ja-JP" sz="1800" dirty="0" smtClean="0"/>
              <a:t>throughput. </a:t>
            </a:r>
            <a:endParaRPr lang="en-US" altLang="ja-JP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HEW shall extend </a:t>
            </a:r>
            <a:r>
              <a:rPr lang="en-US" altLang="ja-JP" sz="1800" dirty="0" smtClean="0"/>
              <a:t>the enhancement to the area throughput. </a:t>
            </a:r>
            <a:endParaRPr lang="en-US" altLang="ja-JP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To achieve the goal, straightforward extensions of transmission topology </a:t>
            </a:r>
            <a:r>
              <a:rPr lang="en-US" altLang="ja-JP" sz="1800" dirty="0" smtClean="0"/>
              <a:t>(extended P2MP/MP2P/MP2MP</a:t>
            </a:r>
            <a:r>
              <a:rPr lang="en-US" altLang="ja-JP" sz="1800" dirty="0"/>
              <a:t>) will be beneficial. </a:t>
            </a:r>
          </a:p>
        </p:txBody>
      </p:sp>
      <p:sp>
        <p:nvSpPr>
          <p:cNvPr id="29" name="Text Box 45"/>
          <p:cNvSpPr txBox="1">
            <a:spLocks noChangeArrowheads="1"/>
          </p:cNvSpPr>
          <p:nvPr/>
        </p:nvSpPr>
        <p:spPr bwMode="auto">
          <a:xfrm>
            <a:off x="6175608" y="6184605"/>
            <a:ext cx="864503" cy="268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Year</a:t>
            </a:r>
            <a:endParaRPr lang="ja-JP" altLang="en-US" sz="1600" b="1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30" name="Rectangle 256"/>
          <p:cNvSpPr>
            <a:spLocks noChangeArrowheads="1"/>
          </p:cNvSpPr>
          <p:nvPr/>
        </p:nvSpPr>
        <p:spPr bwMode="auto">
          <a:xfrm>
            <a:off x="2274872" y="5186668"/>
            <a:ext cx="284730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1G</a:t>
            </a:r>
          </a:p>
        </p:txBody>
      </p:sp>
      <p:sp>
        <p:nvSpPr>
          <p:cNvPr id="31" name="Rectangle 257"/>
          <p:cNvSpPr>
            <a:spLocks noChangeArrowheads="1"/>
          </p:cNvSpPr>
          <p:nvPr/>
        </p:nvSpPr>
        <p:spPr bwMode="auto">
          <a:xfrm>
            <a:off x="2186364" y="4879791"/>
            <a:ext cx="297404" cy="133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10G</a:t>
            </a:r>
          </a:p>
        </p:txBody>
      </p:sp>
      <p:sp>
        <p:nvSpPr>
          <p:cNvPr id="32" name="Rectangle 256"/>
          <p:cNvSpPr>
            <a:spLocks noChangeArrowheads="1"/>
          </p:cNvSpPr>
          <p:nvPr/>
        </p:nvSpPr>
        <p:spPr bwMode="auto">
          <a:xfrm>
            <a:off x="2051720" y="5474700"/>
            <a:ext cx="408278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100M</a:t>
            </a:r>
          </a:p>
        </p:txBody>
      </p:sp>
      <p:sp>
        <p:nvSpPr>
          <p:cNvPr id="33" name="Rectangle 256"/>
          <p:cNvSpPr>
            <a:spLocks noChangeArrowheads="1"/>
          </p:cNvSpPr>
          <p:nvPr/>
        </p:nvSpPr>
        <p:spPr bwMode="auto">
          <a:xfrm>
            <a:off x="2158972" y="5805264"/>
            <a:ext cx="324796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10M</a:t>
            </a:r>
          </a:p>
        </p:txBody>
      </p:sp>
      <p:sp>
        <p:nvSpPr>
          <p:cNvPr id="34" name="Rectangle 256"/>
          <p:cNvSpPr>
            <a:spLocks noChangeArrowheads="1"/>
          </p:cNvSpPr>
          <p:nvPr/>
        </p:nvSpPr>
        <p:spPr bwMode="auto">
          <a:xfrm>
            <a:off x="2265664" y="6094925"/>
            <a:ext cx="241315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1M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 rot="16200000">
            <a:off x="596828" y="5123295"/>
            <a:ext cx="24248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Aggregate throughput </a:t>
            </a:r>
            <a:endParaRPr lang="en-US" altLang="ja-JP" sz="140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[</a:t>
            </a:r>
            <a:r>
              <a:rPr lang="en-US" altLang="ja-JP" sz="1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bit/s]</a:t>
            </a:r>
            <a:endParaRPr lang="ja-JP" altLang="en-US" sz="1400" b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36" name="Rectangle 258"/>
          <p:cNvSpPr>
            <a:spLocks noChangeArrowheads="1"/>
          </p:cNvSpPr>
          <p:nvPr/>
        </p:nvSpPr>
        <p:spPr bwMode="auto">
          <a:xfrm>
            <a:off x="4187845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</a:p>
        </p:txBody>
      </p:sp>
      <p:sp>
        <p:nvSpPr>
          <p:cNvPr id="37" name="Rectangle 259"/>
          <p:cNvSpPr>
            <a:spLocks noChangeArrowheads="1"/>
          </p:cNvSpPr>
          <p:nvPr/>
        </p:nvSpPr>
        <p:spPr bwMode="auto">
          <a:xfrm>
            <a:off x="4871100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2010</a:t>
            </a:r>
          </a:p>
        </p:txBody>
      </p:sp>
      <p:sp>
        <p:nvSpPr>
          <p:cNvPr id="38" name="Rectangle 260"/>
          <p:cNvSpPr>
            <a:spLocks noChangeArrowheads="1"/>
          </p:cNvSpPr>
          <p:nvPr/>
        </p:nvSpPr>
        <p:spPr bwMode="auto">
          <a:xfrm>
            <a:off x="5553164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2015</a:t>
            </a:r>
          </a:p>
        </p:txBody>
      </p:sp>
      <p:sp>
        <p:nvSpPr>
          <p:cNvPr id="39" name="Rectangle 258"/>
          <p:cNvSpPr>
            <a:spLocks noChangeArrowheads="1"/>
          </p:cNvSpPr>
          <p:nvPr/>
        </p:nvSpPr>
        <p:spPr bwMode="auto">
          <a:xfrm>
            <a:off x="3503395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2000</a:t>
            </a:r>
          </a:p>
        </p:txBody>
      </p:sp>
      <p:sp>
        <p:nvSpPr>
          <p:cNvPr id="40" name="Rectangle 258"/>
          <p:cNvSpPr>
            <a:spLocks noChangeArrowheads="1"/>
          </p:cNvSpPr>
          <p:nvPr/>
        </p:nvSpPr>
        <p:spPr bwMode="auto">
          <a:xfrm>
            <a:off x="2810600" y="6224977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1995</a:t>
            </a:r>
          </a:p>
        </p:txBody>
      </p:sp>
      <p:sp>
        <p:nvSpPr>
          <p:cNvPr id="41" name="Freeform 246"/>
          <p:cNvSpPr>
            <a:spLocks/>
          </p:cNvSpPr>
          <p:nvPr/>
        </p:nvSpPr>
        <p:spPr bwMode="auto">
          <a:xfrm>
            <a:off x="2586797" y="5310048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2" name="Freeform 247"/>
          <p:cNvSpPr>
            <a:spLocks/>
          </p:cNvSpPr>
          <p:nvPr/>
        </p:nvSpPr>
        <p:spPr bwMode="auto">
          <a:xfrm>
            <a:off x="2593128" y="5003557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3" name="Freeform 254"/>
          <p:cNvSpPr>
            <a:spLocks/>
          </p:cNvSpPr>
          <p:nvPr/>
        </p:nvSpPr>
        <p:spPr bwMode="auto">
          <a:xfrm>
            <a:off x="2586795" y="4534245"/>
            <a:ext cx="37203" cy="1692080"/>
          </a:xfrm>
          <a:custGeom>
            <a:avLst/>
            <a:gdLst>
              <a:gd name="T0" fmla="*/ 2147483647 h 1401"/>
              <a:gd name="T1" fmla="*/ 2147483647 h 1401"/>
              <a:gd name="T2" fmla="*/ 0 h 1401"/>
              <a:gd name="T3" fmla="*/ 0 60000 65536"/>
              <a:gd name="T4" fmla="*/ 0 60000 65536"/>
              <a:gd name="T5" fmla="*/ 0 60000 65536"/>
              <a:gd name="T6" fmla="*/ 0 h 1401"/>
              <a:gd name="T7" fmla="*/ 1401 h 140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401">
                <a:moveTo>
                  <a:pt x="0" y="140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4" name="Freeform 249"/>
          <p:cNvSpPr>
            <a:spLocks/>
          </p:cNvSpPr>
          <p:nvPr/>
        </p:nvSpPr>
        <p:spPr bwMode="auto">
          <a:xfrm>
            <a:off x="2971495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5" name="Freeform 250"/>
          <p:cNvSpPr>
            <a:spLocks/>
          </p:cNvSpPr>
          <p:nvPr/>
        </p:nvSpPr>
        <p:spPr bwMode="auto">
          <a:xfrm>
            <a:off x="3655402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6" name="Freeform 251"/>
          <p:cNvSpPr>
            <a:spLocks/>
          </p:cNvSpPr>
          <p:nvPr/>
        </p:nvSpPr>
        <p:spPr bwMode="auto">
          <a:xfrm>
            <a:off x="4339311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7" name="Freeform 252"/>
          <p:cNvSpPr>
            <a:spLocks/>
          </p:cNvSpPr>
          <p:nvPr/>
        </p:nvSpPr>
        <p:spPr bwMode="auto">
          <a:xfrm>
            <a:off x="5023220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8" name="Freeform 253"/>
          <p:cNvSpPr>
            <a:spLocks/>
          </p:cNvSpPr>
          <p:nvPr/>
        </p:nvSpPr>
        <p:spPr bwMode="auto">
          <a:xfrm>
            <a:off x="5707127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9" name="Freeform 246"/>
          <p:cNvSpPr>
            <a:spLocks/>
          </p:cNvSpPr>
          <p:nvPr/>
        </p:nvSpPr>
        <p:spPr bwMode="auto">
          <a:xfrm>
            <a:off x="2586797" y="5614942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0" name="Line 59"/>
          <p:cNvSpPr>
            <a:spLocks noChangeShapeType="1"/>
          </p:cNvSpPr>
          <p:nvPr/>
        </p:nvSpPr>
        <p:spPr bwMode="auto">
          <a:xfrm flipV="1">
            <a:off x="2976243" y="4604946"/>
            <a:ext cx="3632212" cy="1594242"/>
          </a:xfrm>
          <a:prstGeom prst="line">
            <a:avLst/>
          </a:prstGeom>
          <a:noFill/>
          <a:ln w="152400">
            <a:solidFill>
              <a:srgbClr val="D60093">
                <a:alpha val="34901"/>
              </a:srgb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1" name="Freeform 246"/>
          <p:cNvSpPr>
            <a:spLocks/>
          </p:cNvSpPr>
          <p:nvPr/>
        </p:nvSpPr>
        <p:spPr bwMode="auto">
          <a:xfrm>
            <a:off x="2583630" y="5919835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2" name="Freeform 246"/>
          <p:cNvSpPr>
            <a:spLocks/>
          </p:cNvSpPr>
          <p:nvPr/>
        </p:nvSpPr>
        <p:spPr bwMode="auto">
          <a:xfrm>
            <a:off x="2580464" y="6226325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54" name="グループ化 131"/>
          <p:cNvGrpSpPr>
            <a:grpSpLocks/>
          </p:cNvGrpSpPr>
          <p:nvPr/>
        </p:nvGrpSpPr>
        <p:grpSpPr bwMode="auto">
          <a:xfrm>
            <a:off x="2583084" y="4698665"/>
            <a:ext cx="3879092" cy="1525260"/>
            <a:chOff x="706542" y="2854476"/>
            <a:chExt cx="4022302" cy="2483818"/>
          </a:xfrm>
        </p:grpSpPr>
        <p:sp>
          <p:nvSpPr>
            <p:cNvPr id="55" name="Line 38"/>
            <p:cNvSpPr>
              <a:spLocks noChangeShapeType="1"/>
            </p:cNvSpPr>
            <p:nvPr/>
          </p:nvSpPr>
          <p:spPr bwMode="auto">
            <a:xfrm flipV="1">
              <a:off x="721218" y="2854476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6" name="Line 38"/>
            <p:cNvSpPr>
              <a:spLocks noChangeShapeType="1"/>
            </p:cNvSpPr>
            <p:nvPr/>
          </p:nvSpPr>
          <p:spPr bwMode="auto">
            <a:xfrm flipV="1">
              <a:off x="717406" y="3348978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7" name="Line 38"/>
            <p:cNvSpPr>
              <a:spLocks noChangeShapeType="1"/>
            </p:cNvSpPr>
            <p:nvPr/>
          </p:nvSpPr>
          <p:spPr bwMode="auto">
            <a:xfrm flipV="1">
              <a:off x="714690" y="3844266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8" name="Line 38"/>
            <p:cNvSpPr>
              <a:spLocks noChangeShapeType="1"/>
            </p:cNvSpPr>
            <p:nvPr/>
          </p:nvSpPr>
          <p:spPr bwMode="auto">
            <a:xfrm flipV="1">
              <a:off x="711974" y="4339554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9" name="Line 38"/>
            <p:cNvSpPr>
              <a:spLocks noChangeShapeType="1"/>
            </p:cNvSpPr>
            <p:nvPr/>
          </p:nvSpPr>
          <p:spPr bwMode="auto">
            <a:xfrm flipV="1">
              <a:off x="709258" y="4843006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0" name="Line 38"/>
            <p:cNvSpPr>
              <a:spLocks noChangeShapeType="1"/>
            </p:cNvSpPr>
            <p:nvPr/>
          </p:nvSpPr>
          <p:spPr bwMode="auto">
            <a:xfrm flipV="1">
              <a:off x="706542" y="5338294"/>
              <a:ext cx="4007626" cy="0"/>
            </a:xfrm>
            <a:prstGeom prst="lin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sp>
        <p:nvSpPr>
          <p:cNvPr id="61" name="Oval 254"/>
          <p:cNvSpPr>
            <a:spLocks noChangeArrowheads="1"/>
          </p:cNvSpPr>
          <p:nvPr/>
        </p:nvSpPr>
        <p:spPr bwMode="auto">
          <a:xfrm>
            <a:off x="3406810" y="5784542"/>
            <a:ext cx="411384" cy="225835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.11b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255"/>
          <p:cNvSpPr>
            <a:spLocks noChangeArrowheads="1"/>
          </p:cNvSpPr>
          <p:nvPr/>
        </p:nvSpPr>
        <p:spPr bwMode="auto">
          <a:xfrm>
            <a:off x="2923879" y="6007857"/>
            <a:ext cx="577131" cy="204388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802.11</a:t>
            </a:r>
            <a:endParaRPr lang="ja-JP" alt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254"/>
          <p:cNvSpPr>
            <a:spLocks noChangeArrowheads="1"/>
          </p:cNvSpPr>
          <p:nvPr/>
        </p:nvSpPr>
        <p:spPr bwMode="auto">
          <a:xfrm>
            <a:off x="3405616" y="5609175"/>
            <a:ext cx="411385" cy="225836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.11a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254"/>
          <p:cNvSpPr>
            <a:spLocks noChangeArrowheads="1"/>
          </p:cNvSpPr>
          <p:nvPr/>
        </p:nvSpPr>
        <p:spPr bwMode="auto">
          <a:xfrm>
            <a:off x="3808654" y="5609175"/>
            <a:ext cx="411385" cy="225836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.11g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254"/>
          <p:cNvSpPr>
            <a:spLocks noChangeArrowheads="1"/>
          </p:cNvSpPr>
          <p:nvPr/>
        </p:nvSpPr>
        <p:spPr bwMode="auto">
          <a:xfrm>
            <a:off x="4660041" y="5291238"/>
            <a:ext cx="411385" cy="224574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.11n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254"/>
          <p:cNvSpPr>
            <a:spLocks noChangeArrowheads="1"/>
          </p:cNvSpPr>
          <p:nvPr/>
        </p:nvSpPr>
        <p:spPr bwMode="auto">
          <a:xfrm>
            <a:off x="5210939" y="5089374"/>
            <a:ext cx="411385" cy="224574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.11ac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Oval 254"/>
          <p:cNvSpPr>
            <a:spLocks noChangeArrowheads="1"/>
          </p:cNvSpPr>
          <p:nvPr/>
        </p:nvSpPr>
        <p:spPr bwMode="auto">
          <a:xfrm>
            <a:off x="5887041" y="4691954"/>
            <a:ext cx="558052" cy="375972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36000" rIns="9000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HEW</a:t>
            </a:r>
            <a:b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endParaRPr lang="ja-JP" alt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直線矢印コネクタ 8"/>
          <p:cNvCxnSpPr>
            <a:cxnSpLocks noChangeShapeType="1"/>
          </p:cNvCxnSpPr>
          <p:nvPr/>
        </p:nvCxnSpPr>
        <p:spPr bwMode="auto">
          <a:xfrm flipH="1" flipV="1">
            <a:off x="710981" y="4557279"/>
            <a:ext cx="3027321" cy="105820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直線矢印コネクタ 112"/>
          <p:cNvCxnSpPr>
            <a:cxnSpLocks noChangeShapeType="1"/>
            <a:stCxn id="65" idx="1"/>
            <a:endCxn id="239" idx="2"/>
          </p:cNvCxnSpPr>
          <p:nvPr/>
        </p:nvCxnSpPr>
        <p:spPr bwMode="auto">
          <a:xfrm flipH="1" flipV="1">
            <a:off x="2620322" y="4581128"/>
            <a:ext cx="2099965" cy="74299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4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13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43017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3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grpSp>
        <p:nvGrpSpPr>
          <p:cNvPr id="219" name="グループ化 218"/>
          <p:cNvGrpSpPr/>
          <p:nvPr/>
        </p:nvGrpSpPr>
        <p:grpSpPr>
          <a:xfrm>
            <a:off x="323528" y="2852936"/>
            <a:ext cx="8582406" cy="1728192"/>
            <a:chOff x="467544" y="2852936"/>
            <a:chExt cx="8582406" cy="1728192"/>
          </a:xfrm>
        </p:grpSpPr>
        <p:sp>
          <p:nvSpPr>
            <p:cNvPr id="220" name="正方形/長方形 219"/>
            <p:cNvSpPr/>
            <p:nvPr/>
          </p:nvSpPr>
          <p:spPr bwMode="auto">
            <a:xfrm>
              <a:off x="4355976" y="2861859"/>
              <a:ext cx="1645013" cy="169541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90000" tIns="46800" rIns="90000" bIns="46800" anchor="b" anchorCtr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rPr>
                <a:t>DL MU-MIMO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21" name="正方形/長方形 220"/>
            <p:cNvSpPr/>
            <p:nvPr/>
          </p:nvSpPr>
          <p:spPr bwMode="auto">
            <a:xfrm>
              <a:off x="2308829" y="2861859"/>
              <a:ext cx="899221" cy="169541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 anchor="b" anchorCtr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2" name="正方形/長方形 221"/>
            <p:cNvSpPr/>
            <p:nvPr/>
          </p:nvSpPr>
          <p:spPr bwMode="auto">
            <a:xfrm>
              <a:off x="468635" y="2861859"/>
              <a:ext cx="814857" cy="16954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 anchor="b" anchorCtr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rPr>
                <a:t>OFDM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23" name="オブジェクト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4722379"/>
                </p:ext>
              </p:extLst>
            </p:nvPr>
          </p:nvGraphicFramePr>
          <p:xfrm>
            <a:off x="595050" y="3813045"/>
            <a:ext cx="494853" cy="3318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6" name="ｸﾘｯﾌﾟ" r:id="rId4" imgW="1379830" imgH="1099109" progId="MS_ClipArt_Gallery.2">
                    <p:embed/>
                  </p:oleObj>
                </mc:Choice>
                <mc:Fallback>
                  <p:oleObj name="ｸﾘｯﾌﾟ" r:id="rId4" imgW="1379830" imgH="1099109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grayscl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050" y="3813045"/>
                          <a:ext cx="494853" cy="3318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4" name="上下矢印 223"/>
            <p:cNvSpPr/>
            <p:nvPr/>
          </p:nvSpPr>
          <p:spPr bwMode="auto">
            <a:xfrm>
              <a:off x="797500" y="3403625"/>
              <a:ext cx="210027" cy="380791"/>
            </a:xfrm>
            <a:prstGeom prst="upDownArrow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225" name="Picture 103" descr="kaden4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3649" y="3858720"/>
              <a:ext cx="394691" cy="339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6" name="グループ化 225"/>
            <p:cNvGrpSpPr/>
            <p:nvPr/>
          </p:nvGrpSpPr>
          <p:grpSpPr>
            <a:xfrm>
              <a:off x="2689126" y="3458126"/>
              <a:ext cx="433818" cy="382146"/>
              <a:chOff x="3528501" y="2265407"/>
              <a:chExt cx="533126" cy="480843"/>
            </a:xfrm>
          </p:grpSpPr>
          <p:sp>
            <p:nvSpPr>
              <p:cNvPr id="299" name="上下矢印 298"/>
              <p:cNvSpPr/>
              <p:nvPr/>
            </p:nvSpPr>
            <p:spPr bwMode="auto">
              <a:xfrm>
                <a:off x="3528501" y="2265407"/>
                <a:ext cx="251772" cy="475843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0" name="上下矢印 299"/>
              <p:cNvSpPr/>
              <p:nvPr/>
            </p:nvSpPr>
            <p:spPr bwMode="auto">
              <a:xfrm>
                <a:off x="3669178" y="2267907"/>
                <a:ext cx="251772" cy="475843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1" name="上下矢印 300"/>
              <p:cNvSpPr/>
              <p:nvPr/>
            </p:nvSpPr>
            <p:spPr bwMode="auto">
              <a:xfrm>
                <a:off x="3809855" y="2270407"/>
                <a:ext cx="251772" cy="475843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27" name="グループ化 226"/>
            <p:cNvGrpSpPr/>
            <p:nvPr/>
          </p:nvGrpSpPr>
          <p:grpSpPr>
            <a:xfrm>
              <a:off x="4404811" y="3572580"/>
              <a:ext cx="1204346" cy="575313"/>
              <a:chOff x="6354846" y="3140968"/>
              <a:chExt cx="1480042" cy="723900"/>
            </a:xfrm>
          </p:grpSpPr>
          <p:pic>
            <p:nvPicPr>
              <p:cNvPr id="296" name="Picture 6" descr="C:\Users\Taka\AppData\Local\Microsoft\Windows\Temporary Internet Files\Content.IE5\DM7A6KZS\MC900433826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54846" y="3306071"/>
                <a:ext cx="408848" cy="4714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7" name="Picture 13" descr="C:\Users\Taka\AppData\Local\Microsoft\Windows\Temporary Internet Files\Content.IE5\YW0YCR2Y\MC900441334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08010" y="3140968"/>
                <a:ext cx="669681" cy="723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8" name="Picture 2" descr="C:\Users\Taka\AppData\Local\Microsoft\Windows\Temporary Internet Files\Content.IE5\MDVNRR4C\MC900433050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60103" y="3267968"/>
                <a:ext cx="474785" cy="514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28" name="グループ化 227"/>
            <p:cNvGrpSpPr/>
            <p:nvPr/>
          </p:nvGrpSpPr>
          <p:grpSpPr>
            <a:xfrm>
              <a:off x="4531582" y="3308465"/>
              <a:ext cx="935027" cy="364240"/>
              <a:chOff x="6510636" y="2808638"/>
              <a:chExt cx="1149071" cy="458313"/>
            </a:xfrm>
          </p:grpSpPr>
          <p:sp>
            <p:nvSpPr>
              <p:cNvPr id="293" name="下矢印 292"/>
              <p:cNvSpPr/>
              <p:nvPr/>
            </p:nvSpPr>
            <p:spPr bwMode="auto">
              <a:xfrm>
                <a:off x="6510636" y="2808638"/>
                <a:ext cx="291280" cy="416528"/>
              </a:xfrm>
              <a:prstGeom prst="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91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4" name="下矢印 293"/>
              <p:cNvSpPr/>
              <p:nvPr/>
            </p:nvSpPr>
            <p:spPr bwMode="auto">
              <a:xfrm>
                <a:off x="6889662" y="2833947"/>
                <a:ext cx="305609" cy="423118"/>
              </a:xfrm>
              <a:prstGeom prst="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209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5" name="下矢印 294"/>
              <p:cNvSpPr/>
              <p:nvPr/>
            </p:nvSpPr>
            <p:spPr bwMode="auto">
              <a:xfrm>
                <a:off x="7318455" y="2833947"/>
                <a:ext cx="341252" cy="433004"/>
              </a:xfrm>
              <a:prstGeom prst="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50000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29" name="右矢印 228"/>
            <p:cNvSpPr/>
            <p:nvPr/>
          </p:nvSpPr>
          <p:spPr bwMode="auto">
            <a:xfrm>
              <a:off x="1301018" y="3829652"/>
              <a:ext cx="1038734" cy="537926"/>
            </a:xfrm>
            <a:prstGeom prst="rightArrow">
              <a:avLst/>
            </a:prstGeom>
            <a:solidFill>
              <a:srgbClr val="FFCCFF"/>
            </a:soli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30" name="右矢印 229"/>
            <p:cNvSpPr/>
            <p:nvPr/>
          </p:nvSpPr>
          <p:spPr bwMode="auto">
            <a:xfrm>
              <a:off x="3203848" y="3811629"/>
              <a:ext cx="1152128" cy="537926"/>
            </a:xfrm>
            <a:prstGeom prst="rightArrow">
              <a:avLst/>
            </a:prstGeom>
            <a:solidFill>
              <a:srgbClr val="FFCCFF"/>
            </a:soli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31" name="テキスト ボックス 164"/>
            <p:cNvSpPr txBox="1">
              <a:spLocks noChangeArrowheads="1"/>
            </p:cNvSpPr>
            <p:nvPr/>
          </p:nvSpPr>
          <p:spPr bwMode="auto">
            <a:xfrm>
              <a:off x="5255490" y="3000303"/>
              <a:ext cx="595068" cy="269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P2MP</a:t>
              </a:r>
              <a:endParaRPr lang="ja-JP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2" name="テキスト ボックス 164"/>
            <p:cNvSpPr txBox="1">
              <a:spLocks noChangeArrowheads="1"/>
            </p:cNvSpPr>
            <p:nvPr/>
          </p:nvSpPr>
          <p:spPr bwMode="auto">
            <a:xfrm>
              <a:off x="2281755" y="3533115"/>
              <a:ext cx="437237" cy="269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P2P</a:t>
              </a:r>
              <a:endParaRPr lang="ja-JP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3" name="テキスト ボックス 164"/>
            <p:cNvSpPr txBox="1">
              <a:spLocks noChangeArrowheads="1"/>
            </p:cNvSpPr>
            <p:nvPr/>
          </p:nvSpPr>
          <p:spPr bwMode="auto">
            <a:xfrm>
              <a:off x="467544" y="3458126"/>
              <a:ext cx="437237" cy="269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P2P</a:t>
              </a:r>
              <a:endParaRPr lang="ja-JP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34" name="グループ化 233"/>
            <p:cNvGrpSpPr/>
            <p:nvPr/>
          </p:nvGrpSpPr>
          <p:grpSpPr>
            <a:xfrm>
              <a:off x="609003" y="3019551"/>
              <a:ext cx="429626" cy="352000"/>
              <a:chOff x="341757" y="1830194"/>
              <a:chExt cx="527975" cy="442912"/>
            </a:xfrm>
          </p:grpSpPr>
          <p:sp>
            <p:nvSpPr>
              <p:cNvPr id="290" name="AutoShape 1029"/>
              <p:cNvSpPr>
                <a:spLocks noChangeArrowheads="1"/>
              </p:cNvSpPr>
              <p:nvPr/>
            </p:nvSpPr>
            <p:spPr bwMode="auto">
              <a:xfrm>
                <a:off x="387621" y="1971481"/>
                <a:ext cx="482111" cy="301625"/>
              </a:xfrm>
              <a:prstGeom prst="cube">
                <a:avLst>
                  <a:gd name="adj" fmla="val 13505"/>
                </a:avLst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1" name="AutoShape 1031"/>
              <p:cNvSpPr>
                <a:spLocks noChangeArrowheads="1"/>
              </p:cNvSpPr>
              <p:nvPr/>
            </p:nvSpPr>
            <p:spPr bwMode="auto">
              <a:xfrm>
                <a:off x="644063" y="1830194"/>
                <a:ext cx="36635" cy="179387"/>
              </a:xfrm>
              <a:prstGeom prst="can">
                <a:avLst>
                  <a:gd name="adj" fmla="val 123001"/>
                </a:avLst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2" name="テキスト ボックス 1"/>
              <p:cNvSpPr txBox="1">
                <a:spLocks noChangeArrowheads="1"/>
              </p:cNvSpPr>
              <p:nvPr/>
            </p:nvSpPr>
            <p:spPr bwMode="auto">
              <a:xfrm>
                <a:off x="341757" y="1933128"/>
                <a:ext cx="445956" cy="338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35" name="グループ化 234"/>
            <p:cNvGrpSpPr/>
            <p:nvPr/>
          </p:nvGrpSpPr>
          <p:grpSpPr>
            <a:xfrm>
              <a:off x="2660396" y="3114760"/>
              <a:ext cx="441195" cy="299013"/>
              <a:chOff x="3556652" y="1886619"/>
              <a:chExt cx="542192" cy="376240"/>
            </a:xfrm>
          </p:grpSpPr>
          <p:sp>
            <p:nvSpPr>
              <p:cNvPr id="283" name="Rectangle 209"/>
              <p:cNvSpPr>
                <a:spLocks noChangeArrowheads="1"/>
              </p:cNvSpPr>
              <p:nvPr/>
            </p:nvSpPr>
            <p:spPr bwMode="auto">
              <a:xfrm>
                <a:off x="3700258" y="1886619"/>
                <a:ext cx="29308" cy="233362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4" name="Rectangle 210"/>
              <p:cNvSpPr>
                <a:spLocks noChangeArrowheads="1"/>
              </p:cNvSpPr>
              <p:nvPr/>
            </p:nvSpPr>
            <p:spPr bwMode="auto">
              <a:xfrm>
                <a:off x="3830678" y="1886619"/>
                <a:ext cx="27843" cy="233362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5" name="Rectangle 211"/>
              <p:cNvSpPr>
                <a:spLocks noChangeArrowheads="1"/>
              </p:cNvSpPr>
              <p:nvPr/>
            </p:nvSpPr>
            <p:spPr bwMode="auto">
              <a:xfrm>
                <a:off x="3961096" y="1886619"/>
                <a:ext cx="27842" cy="233362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6" name="AutoShape 31"/>
              <p:cNvSpPr>
                <a:spLocks noChangeArrowheads="1"/>
              </p:cNvSpPr>
              <p:nvPr/>
            </p:nvSpPr>
            <p:spPr bwMode="auto">
              <a:xfrm>
                <a:off x="3556652" y="2064422"/>
                <a:ext cx="542192" cy="198437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" name="AutoShape 32"/>
              <p:cNvSpPr>
                <a:spLocks noChangeArrowheads="1"/>
              </p:cNvSpPr>
              <p:nvPr/>
            </p:nvSpPr>
            <p:spPr bwMode="auto">
              <a:xfrm>
                <a:off x="3769819" y="2143796"/>
                <a:ext cx="46205" cy="45719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8" name="AutoShape 33"/>
              <p:cNvSpPr>
                <a:spLocks noChangeArrowheads="1"/>
              </p:cNvSpPr>
              <p:nvPr/>
            </p:nvSpPr>
            <p:spPr bwMode="auto">
              <a:xfrm>
                <a:off x="3838469" y="2143796"/>
                <a:ext cx="50825" cy="45719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9" name="テキスト ボックス 173"/>
              <p:cNvSpPr txBox="1">
                <a:spLocks noChangeArrowheads="1"/>
              </p:cNvSpPr>
              <p:nvPr/>
            </p:nvSpPr>
            <p:spPr bwMode="auto">
              <a:xfrm>
                <a:off x="3583229" y="1924303"/>
                <a:ext cx="445955" cy="338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36" name="グループ化 235"/>
            <p:cNvGrpSpPr/>
            <p:nvPr/>
          </p:nvGrpSpPr>
          <p:grpSpPr>
            <a:xfrm>
              <a:off x="4755515" y="2996458"/>
              <a:ext cx="452991" cy="323061"/>
              <a:chOff x="6785832" y="2416048"/>
              <a:chExt cx="556688" cy="406499"/>
            </a:xfrm>
          </p:grpSpPr>
          <p:grpSp>
            <p:nvGrpSpPr>
              <p:cNvPr id="274" name="Group 208"/>
              <p:cNvGrpSpPr>
                <a:grpSpLocks/>
              </p:cNvGrpSpPr>
              <p:nvPr/>
            </p:nvGrpSpPr>
            <p:grpSpPr bwMode="auto">
              <a:xfrm>
                <a:off x="6876528" y="2416048"/>
                <a:ext cx="419100" cy="233363"/>
                <a:chOff x="7616" y="5723"/>
                <a:chExt cx="690" cy="354"/>
              </a:xfrm>
            </p:grpSpPr>
            <p:sp>
              <p:nvSpPr>
                <p:cNvPr id="279" name="Rectangle 209"/>
                <p:cNvSpPr>
                  <a:spLocks noChangeArrowheads="1"/>
                </p:cNvSpPr>
                <p:nvPr/>
              </p:nvSpPr>
              <p:spPr bwMode="auto">
                <a:xfrm>
                  <a:off x="7616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0" name="Rectangle 210"/>
                <p:cNvSpPr>
                  <a:spLocks noChangeArrowheads="1"/>
                </p:cNvSpPr>
                <p:nvPr/>
              </p:nvSpPr>
              <p:spPr bwMode="auto">
                <a:xfrm>
                  <a:off x="7830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1" name="Rectangle 211"/>
                <p:cNvSpPr>
                  <a:spLocks noChangeArrowheads="1"/>
                </p:cNvSpPr>
                <p:nvPr/>
              </p:nvSpPr>
              <p:spPr bwMode="auto">
                <a:xfrm>
                  <a:off x="8044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2" name="Rectangle 212"/>
                <p:cNvSpPr>
                  <a:spLocks noChangeArrowheads="1"/>
                </p:cNvSpPr>
                <p:nvPr/>
              </p:nvSpPr>
              <p:spPr bwMode="auto">
                <a:xfrm>
                  <a:off x="8259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75" name="AutoShape 31"/>
              <p:cNvSpPr>
                <a:spLocks noChangeArrowheads="1"/>
              </p:cNvSpPr>
              <p:nvPr/>
            </p:nvSpPr>
            <p:spPr bwMode="auto">
              <a:xfrm>
                <a:off x="6801794" y="2593845"/>
                <a:ext cx="540726" cy="196850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6" name="AutoShape 32"/>
              <p:cNvSpPr>
                <a:spLocks noChangeArrowheads="1"/>
              </p:cNvSpPr>
              <p:nvPr/>
            </p:nvSpPr>
            <p:spPr bwMode="auto">
              <a:xfrm>
                <a:off x="7031857" y="2620833"/>
                <a:ext cx="29308" cy="36512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7" name="AutoShape 33"/>
              <p:cNvSpPr>
                <a:spLocks noChangeArrowheads="1"/>
              </p:cNvSpPr>
              <p:nvPr/>
            </p:nvSpPr>
            <p:spPr bwMode="auto">
              <a:xfrm>
                <a:off x="7102196" y="2620833"/>
                <a:ext cx="32238" cy="36512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8" name="テキスト ボックス 174"/>
              <p:cNvSpPr txBox="1">
                <a:spLocks noChangeArrowheads="1"/>
              </p:cNvSpPr>
              <p:nvPr/>
            </p:nvSpPr>
            <p:spPr bwMode="auto">
              <a:xfrm>
                <a:off x="6785832" y="2483992"/>
                <a:ext cx="445957" cy="338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7" name="四角形吹き出し 236"/>
            <p:cNvSpPr/>
            <p:nvPr/>
          </p:nvSpPr>
          <p:spPr>
            <a:xfrm>
              <a:off x="1317797" y="3240292"/>
              <a:ext cx="877939" cy="589360"/>
            </a:xfrm>
            <a:prstGeom prst="wedgeRectCallout">
              <a:avLst>
                <a:gd name="adj1" fmla="val -1577"/>
                <a:gd name="adj2" fmla="val 92351"/>
              </a:avLst>
            </a:prstGeom>
            <a:solidFill>
              <a:srgbClr val="FFFFCC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SU-MIMO</a:t>
              </a:r>
            </a:p>
            <a:p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(P2P link extension)</a:t>
              </a:r>
              <a:endPara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8" name="四角形吹き出し 237"/>
            <p:cNvSpPr/>
            <p:nvPr/>
          </p:nvSpPr>
          <p:spPr>
            <a:xfrm>
              <a:off x="3275856" y="3230136"/>
              <a:ext cx="969984" cy="599516"/>
            </a:xfrm>
            <a:prstGeom prst="wedgeRectCallout">
              <a:avLst>
                <a:gd name="adj1" fmla="val -4317"/>
                <a:gd name="adj2" fmla="val 81337"/>
              </a:avLst>
            </a:prstGeom>
            <a:solidFill>
              <a:srgbClr val="FFFFCC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lang="en-US" altLang="ja-JP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DL MU-MIMO</a:t>
              </a:r>
            </a:p>
            <a:p>
              <a:r>
                <a:rPr kumimoji="1" lang="en-US" altLang="ja-JP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(P2MP transmission)</a:t>
              </a:r>
              <a:endParaRPr kumimoji="1" lang="ja-JP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9" name="テキスト ボックス 238"/>
            <p:cNvSpPr txBox="1"/>
            <p:nvPr/>
          </p:nvSpPr>
          <p:spPr>
            <a:xfrm>
              <a:off x="2252819" y="4273351"/>
              <a:ext cx="1023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 smtClean="0">
                  <a:solidFill>
                    <a:schemeClr val="tx1"/>
                  </a:solidFill>
                </a:rPr>
                <a:t>SU-MIMO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40" name="グループ化 239"/>
            <p:cNvGrpSpPr/>
            <p:nvPr/>
          </p:nvGrpSpPr>
          <p:grpSpPr>
            <a:xfrm>
              <a:off x="6618684" y="2852936"/>
              <a:ext cx="2431266" cy="1704343"/>
              <a:chOff x="5244047" y="4676985"/>
              <a:chExt cx="2431266" cy="1704343"/>
            </a:xfrm>
          </p:grpSpPr>
          <p:sp>
            <p:nvSpPr>
              <p:cNvPr id="242" name="正方形/長方形 241"/>
              <p:cNvSpPr/>
              <p:nvPr/>
            </p:nvSpPr>
            <p:spPr bwMode="auto">
              <a:xfrm>
                <a:off x="5273739" y="4685907"/>
                <a:ext cx="2401574" cy="1695421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0000"/>
                </a:solidFill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 anchor="b" anchorCtr="1">
                <a:no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en-US" altLang="ja-JP" sz="1400" b="1" kern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rPr>
                  <a:t>Simultaneous Transmission</a:t>
                </a:r>
                <a:endParaRPr kumimoji="0" lang="ja-JP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43" name="Group 208"/>
              <p:cNvGrpSpPr>
                <a:grpSpLocks/>
              </p:cNvGrpSpPr>
              <p:nvPr/>
            </p:nvGrpSpPr>
            <p:grpSpPr bwMode="auto">
              <a:xfrm>
                <a:off x="5668553" y="5003275"/>
                <a:ext cx="341032" cy="185463"/>
                <a:chOff x="7616" y="5723"/>
                <a:chExt cx="690" cy="354"/>
              </a:xfrm>
            </p:grpSpPr>
            <p:sp>
              <p:nvSpPr>
                <p:cNvPr id="270" name="Rectangle 209"/>
                <p:cNvSpPr>
                  <a:spLocks noChangeArrowheads="1"/>
                </p:cNvSpPr>
                <p:nvPr/>
              </p:nvSpPr>
              <p:spPr bwMode="auto">
                <a:xfrm>
                  <a:off x="7616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1" name="Rectangle 210"/>
                <p:cNvSpPr>
                  <a:spLocks noChangeArrowheads="1"/>
                </p:cNvSpPr>
                <p:nvPr/>
              </p:nvSpPr>
              <p:spPr bwMode="auto">
                <a:xfrm>
                  <a:off x="7830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2" name="Rectangle 211"/>
                <p:cNvSpPr>
                  <a:spLocks noChangeArrowheads="1"/>
                </p:cNvSpPr>
                <p:nvPr/>
              </p:nvSpPr>
              <p:spPr bwMode="auto">
                <a:xfrm>
                  <a:off x="8044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3" name="Rectangle 212"/>
                <p:cNvSpPr>
                  <a:spLocks noChangeArrowheads="1"/>
                </p:cNvSpPr>
                <p:nvPr/>
              </p:nvSpPr>
              <p:spPr bwMode="auto">
                <a:xfrm>
                  <a:off x="8259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44" name="AutoShape 31"/>
              <p:cNvSpPr>
                <a:spLocks noChangeArrowheads="1"/>
              </p:cNvSpPr>
              <p:nvPr/>
            </p:nvSpPr>
            <p:spPr bwMode="auto">
              <a:xfrm>
                <a:off x="5607740" y="5144578"/>
                <a:ext cx="440002" cy="156445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5" name="AutoShape 32"/>
              <p:cNvSpPr>
                <a:spLocks noChangeArrowheads="1"/>
              </p:cNvSpPr>
              <p:nvPr/>
            </p:nvSpPr>
            <p:spPr bwMode="auto">
              <a:xfrm>
                <a:off x="5794948" y="5166026"/>
                <a:ext cx="23849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" name="AutoShape 33"/>
              <p:cNvSpPr>
                <a:spLocks noChangeArrowheads="1"/>
              </p:cNvSpPr>
              <p:nvPr/>
            </p:nvSpPr>
            <p:spPr bwMode="auto">
              <a:xfrm>
                <a:off x="5852185" y="5166026"/>
                <a:ext cx="26233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47" name="Picture 6" descr="C:\Users\Taka\AppData\Local\Microsoft\Windows\Temporary Internet Files\Content.IE5\DM7A6KZS\MC900433826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44047" y="5686366"/>
                <a:ext cx="332690" cy="37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8" name="Picture 13" descr="C:\Users\Taka\AppData\Local\Microsoft\Windows\Temporary Internet Files\Content.IE5\YW0YCR2Y\MC900441334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1425" y="5555152"/>
                <a:ext cx="544936" cy="575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9" name="Picture 2" descr="C:\Users\Taka\AppData\Local\Microsoft\Windows\Temporary Internet Files\Content.IE5\MDVNRR4C\MC900433050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2049" y="5656085"/>
                <a:ext cx="386344" cy="408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0" name="テキスト ボックス 164"/>
              <p:cNvSpPr txBox="1">
                <a:spLocks noChangeArrowheads="1"/>
              </p:cNvSpPr>
              <p:nvPr/>
            </p:nvSpPr>
            <p:spPr bwMode="auto">
              <a:xfrm>
                <a:off x="5434835" y="4676985"/>
                <a:ext cx="1736422" cy="269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P2MP/MP2P/MP2MP</a:t>
                </a:r>
                <a:endParaRPr lang="ja-JP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1" name="テキスト ボックス 174"/>
              <p:cNvSpPr txBox="1">
                <a:spLocks noChangeArrowheads="1"/>
              </p:cNvSpPr>
              <p:nvPr/>
            </p:nvSpPr>
            <p:spPr bwMode="auto">
              <a:xfrm>
                <a:off x="5603113" y="5059424"/>
                <a:ext cx="362885" cy="269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52" name="Group 208"/>
              <p:cNvGrpSpPr>
                <a:grpSpLocks/>
              </p:cNvGrpSpPr>
              <p:nvPr/>
            </p:nvGrpSpPr>
            <p:grpSpPr bwMode="auto">
              <a:xfrm>
                <a:off x="6828322" y="4985479"/>
                <a:ext cx="341032" cy="185463"/>
                <a:chOff x="7616" y="5723"/>
                <a:chExt cx="690" cy="354"/>
              </a:xfrm>
            </p:grpSpPr>
            <p:sp>
              <p:nvSpPr>
                <p:cNvPr id="266" name="Rectangle 209"/>
                <p:cNvSpPr>
                  <a:spLocks noChangeArrowheads="1"/>
                </p:cNvSpPr>
                <p:nvPr/>
              </p:nvSpPr>
              <p:spPr bwMode="auto">
                <a:xfrm>
                  <a:off x="7616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7" name="Rectangle 210"/>
                <p:cNvSpPr>
                  <a:spLocks noChangeArrowheads="1"/>
                </p:cNvSpPr>
                <p:nvPr/>
              </p:nvSpPr>
              <p:spPr bwMode="auto">
                <a:xfrm>
                  <a:off x="7830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8" name="Rectangle 211"/>
                <p:cNvSpPr>
                  <a:spLocks noChangeArrowheads="1"/>
                </p:cNvSpPr>
                <p:nvPr/>
              </p:nvSpPr>
              <p:spPr bwMode="auto">
                <a:xfrm>
                  <a:off x="8044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9" name="Rectangle 212"/>
                <p:cNvSpPr>
                  <a:spLocks noChangeArrowheads="1"/>
                </p:cNvSpPr>
                <p:nvPr/>
              </p:nvSpPr>
              <p:spPr bwMode="auto">
                <a:xfrm>
                  <a:off x="8259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3" name="AutoShape 31"/>
              <p:cNvSpPr>
                <a:spLocks noChangeArrowheads="1"/>
              </p:cNvSpPr>
              <p:nvPr/>
            </p:nvSpPr>
            <p:spPr bwMode="auto">
              <a:xfrm>
                <a:off x="6767509" y="5126783"/>
                <a:ext cx="440002" cy="156445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4" name="AutoShape 32"/>
              <p:cNvSpPr>
                <a:spLocks noChangeArrowheads="1"/>
              </p:cNvSpPr>
              <p:nvPr/>
            </p:nvSpPr>
            <p:spPr bwMode="auto">
              <a:xfrm>
                <a:off x="6954717" y="5148230"/>
                <a:ext cx="23849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5" name="AutoShape 33"/>
              <p:cNvSpPr>
                <a:spLocks noChangeArrowheads="1"/>
              </p:cNvSpPr>
              <p:nvPr/>
            </p:nvSpPr>
            <p:spPr bwMode="auto">
              <a:xfrm>
                <a:off x="7011954" y="5148230"/>
                <a:ext cx="26233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56" name="Picture 6" descr="C:\Users\Taka\AppData\Local\Microsoft\Windows\Temporary Internet Files\Content.IE5\DM7A6KZS\MC900433826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2083" y="5743594"/>
                <a:ext cx="332690" cy="37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7" name="Picture 13" descr="C:\Users\Taka\AppData\Local\Microsoft\Windows\Temporary Internet Files\Content.IE5\YW0YCR2Y\MC900441334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9461" y="5612379"/>
                <a:ext cx="544936" cy="575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8" name="Picture 2" descr="C:\Users\Taka\AppData\Local\Microsoft\Windows\Temporary Internet Files\Content.IE5\MDVNRR4C\MC900433050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60088" y="5713312"/>
                <a:ext cx="386344" cy="408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9" name="テキスト ボックス 174"/>
              <p:cNvSpPr txBox="1">
                <a:spLocks noChangeArrowheads="1"/>
              </p:cNvSpPr>
              <p:nvPr/>
            </p:nvSpPr>
            <p:spPr bwMode="auto">
              <a:xfrm>
                <a:off x="6782056" y="5058184"/>
                <a:ext cx="362885" cy="269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0" name="上下矢印 259"/>
              <p:cNvSpPr/>
              <p:nvPr/>
            </p:nvSpPr>
            <p:spPr bwMode="auto">
              <a:xfrm>
                <a:off x="6933171" y="5319859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008000"/>
                  </a:gs>
                  <a:gs pos="80000">
                    <a:srgbClr val="00B050"/>
                  </a:gs>
                  <a:gs pos="100000">
                    <a:srgbClr val="92D050"/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1" name="上下矢印 260"/>
              <p:cNvSpPr/>
              <p:nvPr/>
            </p:nvSpPr>
            <p:spPr bwMode="auto">
              <a:xfrm>
                <a:off x="7177671" y="5302553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008000"/>
                  </a:gs>
                  <a:gs pos="80000">
                    <a:srgbClr val="00B050"/>
                  </a:gs>
                  <a:gs pos="100000">
                    <a:srgbClr val="92D050"/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80000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2" name="上下矢印 261"/>
              <p:cNvSpPr/>
              <p:nvPr/>
            </p:nvSpPr>
            <p:spPr bwMode="auto">
              <a:xfrm flipH="1">
                <a:off x="6643358" y="5319859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008000"/>
                  </a:gs>
                  <a:gs pos="80000">
                    <a:srgbClr val="00B050"/>
                  </a:gs>
                  <a:gs pos="100000">
                    <a:srgbClr val="92D050"/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97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3" name="上下矢印 262"/>
              <p:cNvSpPr/>
              <p:nvPr/>
            </p:nvSpPr>
            <p:spPr bwMode="auto">
              <a:xfrm>
                <a:off x="5754226" y="5348181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4" name="上下矢印 263"/>
              <p:cNvSpPr/>
              <p:nvPr/>
            </p:nvSpPr>
            <p:spPr bwMode="auto">
              <a:xfrm>
                <a:off x="5998726" y="5330875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80000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5" name="上下矢印 264"/>
              <p:cNvSpPr/>
              <p:nvPr/>
            </p:nvSpPr>
            <p:spPr bwMode="auto">
              <a:xfrm flipH="1">
                <a:off x="5464413" y="5348181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97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1" name="右矢印 240"/>
            <p:cNvSpPr/>
            <p:nvPr/>
          </p:nvSpPr>
          <p:spPr bwMode="auto">
            <a:xfrm>
              <a:off x="6014328" y="3807023"/>
              <a:ext cx="634048" cy="537926"/>
            </a:xfrm>
            <a:prstGeom prst="rightArrow">
              <a:avLst/>
            </a:prstGeom>
            <a:solidFill>
              <a:srgbClr val="FFCCFF"/>
            </a:soli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2" name="直線矢印コネクタ 8"/>
          <p:cNvCxnSpPr>
            <a:cxnSpLocks noChangeShapeType="1"/>
            <a:endCxn id="220" idx="2"/>
          </p:cNvCxnSpPr>
          <p:nvPr/>
        </p:nvCxnSpPr>
        <p:spPr bwMode="auto">
          <a:xfrm flipH="1" flipV="1">
            <a:off x="5034467" y="4557278"/>
            <a:ext cx="374541" cy="51064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3" name="直線矢印コネクタ 8"/>
          <p:cNvCxnSpPr>
            <a:cxnSpLocks noChangeShapeType="1"/>
            <a:stCxn id="67" idx="6"/>
          </p:cNvCxnSpPr>
          <p:nvPr/>
        </p:nvCxnSpPr>
        <p:spPr bwMode="auto">
          <a:xfrm flipV="1">
            <a:off x="6445093" y="4557278"/>
            <a:ext cx="1393956" cy="32266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2" name="Rectangle 257"/>
          <p:cNvSpPr>
            <a:spLocks noChangeArrowheads="1"/>
          </p:cNvSpPr>
          <p:nvPr/>
        </p:nvSpPr>
        <p:spPr bwMode="auto">
          <a:xfrm>
            <a:off x="2087699" y="4570224"/>
            <a:ext cx="46807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100G</a:t>
            </a:r>
            <a:endParaRPr kumimoji="0" lang="en-US" altLang="ja-JP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516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Expected effect of simultaneous transmission in HEW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7920880" cy="4728018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ja-JP" dirty="0" smtClean="0"/>
              <a:t>Current 802.11 standard shares wireless medium in the time domain by CSMA/CA</a:t>
            </a:r>
            <a:r>
              <a:rPr lang="ja-JP" altLang="en-US" dirty="0"/>
              <a:t> </a:t>
            </a:r>
            <a:r>
              <a:rPr lang="en-US" altLang="ja-JP" dirty="0" smtClean="0"/>
              <a:t>protocol.</a:t>
            </a:r>
            <a:endParaRPr lang="en-US" altLang="ja-JP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dirty="0"/>
              <a:t>Spatial and frequency domain technologies may enhance the CSMA/CA enabling simultaneous transmission by managing interference and selecting appropriate MCS.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dirty="0"/>
              <a:t>Simultaneous transmission is the reasonable way to improve the area throughput in the high density </a:t>
            </a:r>
            <a:r>
              <a:rPr lang="en-US" altLang="ja-JP" dirty="0" smtClean="0"/>
              <a:t>scenarios. </a:t>
            </a:r>
            <a:endParaRPr lang="en-US" altLang="ja-JP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0801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/>
              <a:t>Simultaneous transmission in the frequency domain</a:t>
            </a:r>
            <a:endParaRPr lang="en-GB" sz="28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7704856" cy="309634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Various frequency domain technologies have been presented such as </a:t>
            </a:r>
            <a:r>
              <a:rPr lang="en-US" altLang="ja-JP" sz="2000" dirty="0" smtClean="0"/>
              <a:t>DL OFDMA[1</a:t>
            </a:r>
            <a:r>
              <a:rPr lang="en-US" altLang="ja-JP" sz="2000" dirty="0"/>
              <a:t>][2</a:t>
            </a:r>
            <a:r>
              <a:rPr lang="en-US" altLang="ja-JP" sz="2000" dirty="0" smtClean="0"/>
              <a:t>] and UL OFDMA[3]. </a:t>
            </a:r>
            <a:endParaRPr lang="en-US" altLang="ja-JP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Multi-channel </a:t>
            </a:r>
            <a:r>
              <a:rPr lang="en-US" altLang="ja-JP" sz="2000" dirty="0" smtClean="0"/>
              <a:t>/ OFDMA </a:t>
            </a:r>
            <a:r>
              <a:rPr lang="en-US" altLang="ja-JP" sz="2000" dirty="0"/>
              <a:t>has the capability of utilizing the frequency resource that cannot be </a:t>
            </a:r>
            <a:r>
              <a:rPr lang="en-US" altLang="ja-JP" sz="2000" dirty="0" smtClean="0"/>
              <a:t>used </a:t>
            </a:r>
            <a:r>
              <a:rPr lang="en-US" altLang="ja-JP" sz="2000" dirty="0"/>
              <a:t>by </a:t>
            </a:r>
            <a:r>
              <a:rPr lang="en-US" altLang="ja-JP" sz="2000" dirty="0" smtClean="0"/>
              <a:t>legacy </a:t>
            </a:r>
            <a:r>
              <a:rPr lang="en-US" altLang="ja-JP" sz="2000" dirty="0"/>
              <a:t>devices, </a:t>
            </a:r>
            <a:r>
              <a:rPr lang="en-US" altLang="ja-JP" sz="2000" dirty="0" smtClean="0"/>
              <a:t>11a/g/n/ac</a:t>
            </a:r>
            <a:r>
              <a:rPr lang="en-US" altLang="ja-JP" sz="2000" dirty="0"/>
              <a:t>, in both uplink and downlink.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2000" dirty="0"/>
              <a:t>It also improves the MAC efficiency for short data packets</a:t>
            </a:r>
            <a:r>
              <a:rPr lang="en-US" altLang="ja-JP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frequency resource usage becomes flexible with simultaneous transmission with DL/UL OFDMA. </a:t>
            </a:r>
            <a:endParaRPr lang="en-US" altLang="ja-JP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AP </a:t>
            </a:r>
            <a:r>
              <a:rPr lang="en-US" altLang="ja-JP" sz="2000" dirty="0"/>
              <a:t>coordination </a:t>
            </a:r>
            <a:r>
              <a:rPr lang="en-US" altLang="ja-JP" sz="2000" dirty="0" smtClean="0"/>
              <a:t>obtains further spectrum efficiency improvement.</a:t>
            </a:r>
            <a:endParaRPr lang="en-US" altLang="ja-JP" sz="20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97964"/>
            <a:ext cx="2884914" cy="2088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940" y="4365104"/>
            <a:ext cx="2595155" cy="210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85399"/>
            <a:ext cx="2947788" cy="218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1388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Simultaneous transmission in the spatial domain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76490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altLang="ja-JP" sz="1800" dirty="0" smtClean="0"/>
              <a:t>DL MU-MIMO is specified in 11ac and improves the spectrum efficiency in P2MP scenarios.</a:t>
            </a:r>
          </a:p>
          <a:p>
            <a:pPr>
              <a:buFontTx/>
              <a:buChar char="-"/>
            </a:pPr>
            <a:r>
              <a:rPr lang="en-US" altLang="ja-JP" sz="1800" dirty="0" smtClean="0"/>
              <a:t>UL MU-MIMO improves the spectrum efficiency in MP2P scenarios [4].</a:t>
            </a:r>
          </a:p>
          <a:p>
            <a:pPr>
              <a:buFontTx/>
              <a:buChar char="-"/>
            </a:pPr>
            <a:r>
              <a:rPr lang="en-US" altLang="ja-JP" sz="1800" dirty="0" smtClean="0"/>
              <a:t>Interference management mechanism in the spatial domain / spatial reuse mechanism and appropriate setting for transmission power, CCA level, and MCS have the capability of improving the area throughput in MP2MP scenarios [5]-[8].</a:t>
            </a:r>
          </a:p>
          <a:p>
            <a:pPr>
              <a:buFontTx/>
              <a:buChar char="-"/>
            </a:pPr>
            <a:r>
              <a:rPr lang="en-US" altLang="ja-JP" sz="1800" dirty="0" smtClean="0"/>
              <a:t>Enhancing the spatial domain approach to P2MP and MP2MP scenario is the reasonable way to improve the area throughput  in the high density scenario.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179512" y="4149081"/>
            <a:ext cx="1728192" cy="1584500"/>
            <a:chOff x="173224" y="4125489"/>
            <a:chExt cx="2504664" cy="2207868"/>
          </a:xfrm>
        </p:grpSpPr>
        <p:pic>
          <p:nvPicPr>
            <p:cNvPr id="4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664" y="4125489"/>
              <a:ext cx="911277" cy="911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24" y="5585222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円/楕円 5"/>
            <p:cNvSpPr/>
            <p:nvPr/>
          </p:nvSpPr>
          <p:spPr>
            <a:xfrm rot="19087616">
              <a:off x="388973" y="5033093"/>
              <a:ext cx="1044116" cy="288032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 rot="16200000">
              <a:off x="1007246" y="5243184"/>
              <a:ext cx="1044116" cy="288032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 rot="13549268">
              <a:off x="1588310" y="5033093"/>
              <a:ext cx="1044116" cy="288032"/>
            </a:xfrm>
            <a:prstGeom prst="ellipse">
              <a:avLst/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pic>
          <p:nvPicPr>
            <p:cNvPr id="12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2268" y="5530461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636" y="5897737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直線矢印コネクタ 7"/>
            <p:cNvCxnSpPr>
              <a:stCxn id="6" idx="6"/>
              <a:endCxn id="6" idx="2"/>
            </p:cNvCxnSpPr>
            <p:nvPr/>
          </p:nvCxnSpPr>
          <p:spPr>
            <a:xfrm flipH="1">
              <a:off x="522293" y="4828644"/>
              <a:ext cx="777476" cy="696930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>
              <a:stCxn id="10" idx="6"/>
              <a:endCxn id="10" idx="2"/>
            </p:cNvCxnSpPr>
            <p:nvPr/>
          </p:nvCxnSpPr>
          <p:spPr>
            <a:xfrm>
              <a:off x="1529304" y="4865142"/>
              <a:ext cx="0" cy="1044116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stCxn id="11" idx="6"/>
              <a:endCxn id="11" idx="2"/>
            </p:cNvCxnSpPr>
            <p:nvPr/>
          </p:nvCxnSpPr>
          <p:spPr>
            <a:xfrm>
              <a:off x="1746545" y="4802706"/>
              <a:ext cx="727646" cy="748806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2642384" y="4077073"/>
            <a:ext cx="1822112" cy="1598638"/>
            <a:chOff x="173224" y="4125489"/>
            <a:chExt cx="2504664" cy="2207868"/>
          </a:xfrm>
        </p:grpSpPr>
        <p:pic>
          <p:nvPicPr>
            <p:cNvPr id="45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664" y="4125489"/>
              <a:ext cx="911277" cy="911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24" y="5585222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円/楕円 46"/>
            <p:cNvSpPr/>
            <p:nvPr/>
          </p:nvSpPr>
          <p:spPr>
            <a:xfrm rot="19087616">
              <a:off x="388973" y="5033093"/>
              <a:ext cx="1044116" cy="288032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 rot="16200000">
              <a:off x="1007246" y="5243184"/>
              <a:ext cx="1044116" cy="288032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 rot="13549268">
              <a:off x="1588310" y="5033093"/>
              <a:ext cx="1044116" cy="288032"/>
            </a:xfrm>
            <a:prstGeom prst="ellipse">
              <a:avLst/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pic>
          <p:nvPicPr>
            <p:cNvPr id="50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2268" y="5530461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636" y="5897737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2" name="直線矢印コネクタ 51"/>
            <p:cNvCxnSpPr>
              <a:stCxn id="47" idx="6"/>
              <a:endCxn id="47" idx="2"/>
            </p:cNvCxnSpPr>
            <p:nvPr/>
          </p:nvCxnSpPr>
          <p:spPr>
            <a:xfrm flipH="1">
              <a:off x="522293" y="4828644"/>
              <a:ext cx="777476" cy="696930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>
              <a:stCxn id="48" idx="6"/>
              <a:endCxn id="48" idx="2"/>
            </p:cNvCxnSpPr>
            <p:nvPr/>
          </p:nvCxnSpPr>
          <p:spPr>
            <a:xfrm>
              <a:off x="1529304" y="4865142"/>
              <a:ext cx="0" cy="1044116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>
              <a:stCxn id="49" idx="6"/>
              <a:endCxn id="49" idx="2"/>
            </p:cNvCxnSpPr>
            <p:nvPr/>
          </p:nvCxnSpPr>
          <p:spPr>
            <a:xfrm>
              <a:off x="1746545" y="4802706"/>
              <a:ext cx="727646" cy="748806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テキスト ボックス 54"/>
          <p:cNvSpPr txBox="1"/>
          <p:nvPr/>
        </p:nvSpPr>
        <p:spPr>
          <a:xfrm>
            <a:off x="2818146" y="5795972"/>
            <a:ext cx="164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UL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MU-MIMO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188488" y="5589240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Interference</a:t>
            </a:r>
            <a:br>
              <a:rPr lang="en-US" altLang="ja-JP" sz="1800" dirty="0" smtClean="0">
                <a:solidFill>
                  <a:schemeClr val="tx1"/>
                </a:solidFill>
              </a:rPr>
            </a:br>
            <a:r>
              <a:rPr lang="en-US" altLang="ja-JP" sz="1800" dirty="0" smtClean="0">
                <a:solidFill>
                  <a:schemeClr val="tx1"/>
                </a:solidFill>
              </a:rPr>
              <a:t>management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grpSp>
        <p:nvGrpSpPr>
          <p:cNvPr id="124" name="グループ化 123"/>
          <p:cNvGrpSpPr/>
          <p:nvPr/>
        </p:nvGrpSpPr>
        <p:grpSpPr>
          <a:xfrm>
            <a:off x="6912768" y="4221088"/>
            <a:ext cx="1800200" cy="1402087"/>
            <a:chOff x="7020272" y="4509120"/>
            <a:chExt cx="2030585" cy="1474095"/>
          </a:xfrm>
        </p:grpSpPr>
        <p:pic>
          <p:nvPicPr>
            <p:cNvPr id="57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0272" y="4531590"/>
              <a:ext cx="778923" cy="653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1814" y="5670587"/>
              <a:ext cx="372351" cy="312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円/楕円 58"/>
            <p:cNvSpPr/>
            <p:nvPr/>
          </p:nvSpPr>
          <p:spPr>
            <a:xfrm rot="5400000">
              <a:off x="8300362" y="5167161"/>
              <a:ext cx="643399" cy="250197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60" name="円/楕円 59"/>
            <p:cNvSpPr/>
            <p:nvPr/>
          </p:nvSpPr>
          <p:spPr>
            <a:xfrm rot="5400000">
              <a:off x="7076480" y="5209858"/>
              <a:ext cx="620883" cy="246198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pic>
          <p:nvPicPr>
            <p:cNvPr id="63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35886" y="5645991"/>
              <a:ext cx="372351" cy="312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4" name="直線矢印コネクタ 63"/>
            <p:cNvCxnSpPr>
              <a:stCxn id="59" idx="6"/>
              <a:endCxn id="59" idx="2"/>
            </p:cNvCxnSpPr>
            <p:nvPr/>
          </p:nvCxnSpPr>
          <p:spPr>
            <a:xfrm flipV="1">
              <a:off x="8622061" y="4970560"/>
              <a:ext cx="0" cy="643399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>
              <a:stCxn id="60" idx="6"/>
              <a:endCxn id="60" idx="2"/>
            </p:cNvCxnSpPr>
            <p:nvPr/>
          </p:nvCxnSpPr>
          <p:spPr>
            <a:xfrm flipV="1">
              <a:off x="7386922" y="5022516"/>
              <a:ext cx="0" cy="620883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2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1934" y="4509120"/>
              <a:ext cx="778923" cy="653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4" name="直線矢印コネクタ 93"/>
            <p:cNvCxnSpPr/>
            <p:nvPr/>
          </p:nvCxnSpPr>
          <p:spPr>
            <a:xfrm flipH="1" flipV="1">
              <a:off x="7564165" y="5057141"/>
              <a:ext cx="932798" cy="566217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96"/>
            <p:cNvCxnSpPr/>
            <p:nvPr/>
          </p:nvCxnSpPr>
          <p:spPr>
            <a:xfrm flipV="1">
              <a:off x="7564165" y="5022515"/>
              <a:ext cx="932798" cy="600842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4" name="Picture 4" descr="C:\Users\ishihara\AppData\Local\Microsoft\Windows\Temporary Internet Files\Content.IE5\NLT5PCDR\MC900433869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541" y="5282819"/>
            <a:ext cx="372351" cy="31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9" name="直線矢印コネクタ 108"/>
          <p:cNvCxnSpPr/>
          <p:nvPr/>
        </p:nvCxnSpPr>
        <p:spPr>
          <a:xfrm flipV="1">
            <a:off x="4981717" y="5034904"/>
            <a:ext cx="186175" cy="194478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テキスト ボックス 109"/>
          <p:cNvSpPr txBox="1"/>
          <p:nvPr/>
        </p:nvSpPr>
        <p:spPr>
          <a:xfrm>
            <a:off x="4558029" y="5589240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Dynamic Sensitivity 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Control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23" name="Picture 4" descr="C:\Users\ishihara\AppData\Local\Microsoft\Windows\Temporary Internet Files\Content.IE5\NLT5PCDR\MC900433869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200" y="4364631"/>
            <a:ext cx="372351" cy="31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角丸四角形 120"/>
          <p:cNvSpPr/>
          <p:nvPr/>
        </p:nvSpPr>
        <p:spPr>
          <a:xfrm>
            <a:off x="107504" y="4005064"/>
            <a:ext cx="1944216" cy="2302515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2624034" y="4077073"/>
            <a:ext cx="1840462" cy="2158498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9" name="角丸四角形 128"/>
          <p:cNvSpPr/>
          <p:nvPr/>
        </p:nvSpPr>
        <p:spPr>
          <a:xfrm>
            <a:off x="4536503" y="4077073"/>
            <a:ext cx="4406849" cy="2158498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2" name="円弧 121"/>
          <p:cNvSpPr/>
          <p:nvPr/>
        </p:nvSpPr>
        <p:spPr>
          <a:xfrm>
            <a:off x="4468484" y="4221088"/>
            <a:ext cx="1580188" cy="1440485"/>
          </a:xfrm>
          <a:prstGeom prst="arc">
            <a:avLst>
              <a:gd name="adj1" fmla="val 13411728"/>
              <a:gd name="adj2" fmla="val 7833677"/>
            </a:avLst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33" name="円弧 132"/>
          <p:cNvSpPr/>
          <p:nvPr/>
        </p:nvSpPr>
        <p:spPr>
          <a:xfrm flipH="1">
            <a:off x="5276228" y="4221088"/>
            <a:ext cx="1566615" cy="1440485"/>
          </a:xfrm>
          <a:prstGeom prst="arc">
            <a:avLst>
              <a:gd name="adj1" fmla="val 13411728"/>
              <a:gd name="adj2" fmla="val 7833677"/>
            </a:avLst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pic>
        <p:nvPicPr>
          <p:cNvPr id="135" name="Picture 2" descr="C:\Users\Taka\AppData\Local\Microsoft\Windows\Temporary Internet Files\Content.IE5\RERXFK44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544" y="4581128"/>
            <a:ext cx="677953" cy="56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2" descr="C:\Users\Taka\AppData\Local\Microsoft\Windows\Temporary Internet Files\Content.IE5\RERXFK44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253" y="4653136"/>
            <a:ext cx="677953" cy="56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7" name="直線矢印コネクタ 136"/>
          <p:cNvCxnSpPr/>
          <p:nvPr/>
        </p:nvCxnSpPr>
        <p:spPr>
          <a:xfrm>
            <a:off x="5938376" y="4677259"/>
            <a:ext cx="199854" cy="29739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角丸四角形 137"/>
          <p:cNvSpPr/>
          <p:nvPr/>
        </p:nvSpPr>
        <p:spPr>
          <a:xfrm>
            <a:off x="2473462" y="4005064"/>
            <a:ext cx="6563034" cy="2304256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7" name="右矢印 126"/>
          <p:cNvSpPr/>
          <p:nvPr/>
        </p:nvSpPr>
        <p:spPr>
          <a:xfrm>
            <a:off x="2051720" y="4684248"/>
            <a:ext cx="421742" cy="102485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024" name="テキスト ボックス 1023"/>
          <p:cNvSpPr txBox="1"/>
          <p:nvPr/>
        </p:nvSpPr>
        <p:spPr>
          <a:xfrm>
            <a:off x="711562" y="6093296"/>
            <a:ext cx="7617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FF"/>
                </a:solidFill>
              </a:rPr>
              <a:t>P2MP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335921" y="5867980"/>
            <a:ext cx="164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DL MU-MIMO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179129" y="6099910"/>
            <a:ext cx="7617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FF"/>
                </a:solidFill>
              </a:rPr>
              <a:t>MP2P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6300192" y="6074258"/>
            <a:ext cx="9669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FF"/>
                </a:solidFill>
              </a:rPr>
              <a:t>MP2MP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61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6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5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91579"/>
            <a:ext cx="7770813" cy="1065213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Example of the effect of the simultaneous </a:t>
            </a:r>
            <a:r>
              <a:rPr lang="en-US" altLang="ja-JP" sz="2800" dirty="0"/>
              <a:t>transmission </a:t>
            </a:r>
            <a:r>
              <a:rPr lang="en-US" altLang="ja-JP" sz="2800" dirty="0" smtClean="0"/>
              <a:t>for MP2MP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1828799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altLang="ja-JP" sz="2000" dirty="0" smtClean="0"/>
              <a:t>The performance is improved by solving the exposed terminal problem due to CSMA/CA.</a:t>
            </a:r>
          </a:p>
          <a:p>
            <a:pPr>
              <a:buFontTx/>
              <a:buChar char="-"/>
            </a:pPr>
            <a:r>
              <a:rPr lang="en-US" altLang="ja-JP" sz="2000" dirty="0" smtClean="0">
                <a:solidFill>
                  <a:schemeClr val="tx1"/>
                </a:solidFill>
              </a:rPr>
              <a:t>Dynamic sensitivity control (DSC) or transmitting power control (TPC) has been </a:t>
            </a:r>
            <a:r>
              <a:rPr lang="en-US" altLang="ja-JP" sz="2000" dirty="0">
                <a:solidFill>
                  <a:schemeClr val="tx1"/>
                </a:solidFill>
              </a:rPr>
              <a:t>investigated </a:t>
            </a:r>
            <a:r>
              <a:rPr lang="en-US" altLang="ja-JP" sz="2000" dirty="0" smtClean="0">
                <a:solidFill>
                  <a:schemeClr val="tx1"/>
                </a:solidFill>
              </a:rPr>
              <a:t>for </a:t>
            </a:r>
            <a:r>
              <a:rPr lang="en-US" altLang="ja-JP" sz="2000" dirty="0">
                <a:solidFill>
                  <a:schemeClr val="tx1"/>
                </a:solidFill>
              </a:rPr>
              <a:t>this </a:t>
            </a:r>
            <a:r>
              <a:rPr lang="en-US" altLang="ja-JP" sz="2000" dirty="0" smtClean="0">
                <a:solidFill>
                  <a:schemeClr val="tx1"/>
                </a:solidFill>
              </a:rPr>
              <a:t>purpose [7].</a:t>
            </a:r>
          </a:p>
          <a:p>
            <a:pPr>
              <a:buFontTx/>
              <a:buChar char="-"/>
            </a:pPr>
            <a:r>
              <a:rPr lang="en-US" altLang="ja-JP" sz="2000" dirty="0" smtClean="0"/>
              <a:t>Measured results indicate </a:t>
            </a:r>
            <a:r>
              <a:rPr lang="en-US" altLang="ja-JP" sz="2000" dirty="0"/>
              <a:t>that the STA </a:t>
            </a:r>
            <a:r>
              <a:rPr lang="en-US" altLang="ja-JP" sz="2000" dirty="0" smtClean="0"/>
              <a:t>with DSC obtains </a:t>
            </a:r>
            <a:r>
              <a:rPr lang="en-US" altLang="ja-JP" sz="2000" dirty="0"/>
              <a:t>higher throughput than the STA </a:t>
            </a:r>
            <a:r>
              <a:rPr lang="en-US" altLang="ja-JP" sz="2000" dirty="0" smtClean="0"/>
              <a:t>without DSC.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257" y="3689414"/>
            <a:ext cx="4232864" cy="2763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テキスト ボックス 32"/>
          <p:cNvSpPr txBox="1">
            <a:spLocks noChangeArrowheads="1"/>
          </p:cNvSpPr>
          <p:nvPr/>
        </p:nvSpPr>
        <p:spPr bwMode="auto">
          <a:xfrm>
            <a:off x="481777" y="4713048"/>
            <a:ext cx="4348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Tx1</a:t>
            </a: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pic>
        <p:nvPicPr>
          <p:cNvPr id="40" name="Picture 28" descr="AP(MIMO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79" y="4283034"/>
            <a:ext cx="291889" cy="45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46" descr="Let's Note_v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260" y="4293965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テキスト ボックス 32"/>
          <p:cNvSpPr txBox="1">
            <a:spLocks noChangeArrowheads="1"/>
          </p:cNvSpPr>
          <p:nvPr/>
        </p:nvSpPr>
        <p:spPr bwMode="auto">
          <a:xfrm>
            <a:off x="1703956" y="4712303"/>
            <a:ext cx="4523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Rx1</a:t>
            </a: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cxnSp>
        <p:nvCxnSpPr>
          <p:cNvPr id="43" name="直線矢印コネクタ 42"/>
          <p:cNvCxnSpPr>
            <a:stCxn id="40" idx="3"/>
            <a:endCxn id="41" idx="1"/>
          </p:cNvCxnSpPr>
          <p:nvPr/>
        </p:nvCxnSpPr>
        <p:spPr>
          <a:xfrm>
            <a:off x="855168" y="4509989"/>
            <a:ext cx="828092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32"/>
          <p:cNvSpPr txBox="1">
            <a:spLocks noChangeArrowheads="1"/>
          </p:cNvSpPr>
          <p:nvPr/>
        </p:nvSpPr>
        <p:spPr bwMode="auto">
          <a:xfrm>
            <a:off x="3002059" y="4713048"/>
            <a:ext cx="4348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Tx2</a:t>
            </a:r>
            <a:br>
              <a:rPr kumimoji="1" lang="en-US" altLang="ja-JP" sz="1400" dirty="0" smtClean="0">
                <a:latin typeface="+mn-lt"/>
                <a:ea typeface="HGP創英角ｺﾞｼｯｸUB" pitchFamily="50" charset="-128"/>
              </a:rPr>
            </a:b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pic>
        <p:nvPicPr>
          <p:cNvPr id="45" name="Picture 28" descr="AP(MIMO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559" y="4283034"/>
            <a:ext cx="291889" cy="45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6" descr="Let's Note_v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540" y="4293965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テキスト ボックス 32"/>
          <p:cNvSpPr txBox="1">
            <a:spLocks noChangeArrowheads="1"/>
          </p:cNvSpPr>
          <p:nvPr/>
        </p:nvSpPr>
        <p:spPr bwMode="auto">
          <a:xfrm>
            <a:off x="4224234" y="4712303"/>
            <a:ext cx="45236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Rx2</a:t>
            </a: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cxnSp>
        <p:nvCxnSpPr>
          <p:cNvPr id="50" name="直線矢印コネクタ 49"/>
          <p:cNvCxnSpPr>
            <a:stCxn id="45" idx="3"/>
            <a:endCxn id="46" idx="1"/>
          </p:cNvCxnSpPr>
          <p:nvPr/>
        </p:nvCxnSpPr>
        <p:spPr>
          <a:xfrm>
            <a:off x="3375448" y="4509989"/>
            <a:ext cx="82809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45" idx="1"/>
            <a:endCxn id="41" idx="3"/>
          </p:cNvCxnSpPr>
          <p:nvPr/>
        </p:nvCxnSpPr>
        <p:spPr>
          <a:xfrm flipH="1">
            <a:off x="2115308" y="4509989"/>
            <a:ext cx="968251" cy="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724066" y="4131081"/>
            <a:ext cx="1249306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1071192" y="3811255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2"/>
                </a:solidFill>
              </a:rPr>
              <a:t>1m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>
            <a:off x="1982126" y="4131081"/>
            <a:ext cx="1249306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302123" y="3811255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2"/>
                </a:solidFill>
              </a:rPr>
              <a:t>1m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>
            <a:off x="1973371" y="3995921"/>
            <a:ext cx="1" cy="287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724066" y="3995921"/>
            <a:ext cx="1" cy="287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229502" y="3995921"/>
            <a:ext cx="1" cy="287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842119" y="4509988"/>
            <a:ext cx="741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Desired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095190" y="4509988"/>
            <a:ext cx="935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Undesired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348911" y="5251414"/>
            <a:ext cx="2136512" cy="769873"/>
          </a:xfrm>
          <a:prstGeom prst="wedgeRectCallout">
            <a:avLst>
              <a:gd name="adj1" fmla="val -33147"/>
              <a:gd name="adj2" fmla="val -8695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dirty="0" smtClean="0"/>
              <a:t>Config.1: DSC Enabled</a:t>
            </a:r>
          </a:p>
          <a:p>
            <a:r>
              <a:rPr kumimoji="1" lang="en-US" altLang="ja-JP" sz="1400" dirty="0" smtClean="0"/>
              <a:t>Config.2: DSC Disabled</a:t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(Conventional CSMA/CA</a:t>
            </a:r>
            <a:r>
              <a:rPr lang="en-US" altLang="ja-JP" sz="1400" dirty="0"/>
              <a:t>)</a:t>
            </a:r>
          </a:p>
        </p:txBody>
      </p:sp>
      <p:sp>
        <p:nvSpPr>
          <p:cNvPr id="67" name="四角形吹き出し 66"/>
          <p:cNvSpPr/>
          <p:nvPr/>
        </p:nvSpPr>
        <p:spPr>
          <a:xfrm>
            <a:off x="2813802" y="5251415"/>
            <a:ext cx="1820131" cy="1129913"/>
          </a:xfrm>
          <a:prstGeom prst="wedgeRectCallout">
            <a:avLst>
              <a:gd name="adj1" fmla="val -26202"/>
              <a:gd name="adj2" fmla="val -7489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dirty="0"/>
              <a:t>Tx2 transmits frames </a:t>
            </a:r>
            <a:r>
              <a:rPr lang="en-US" altLang="ja-JP" sz="1400" dirty="0" smtClean="0">
                <a:solidFill>
                  <a:srgbClr val="FF0000"/>
                </a:solidFill>
              </a:rPr>
              <a:t>consecutively </a:t>
            </a: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en-US" altLang="ja-JP" sz="1400" dirty="0"/>
              <a:t>(WLAN frames are transmitted at SIFS Intervals)</a:t>
            </a:r>
          </a:p>
        </p:txBody>
      </p:sp>
    </p:spTree>
    <p:extLst>
      <p:ext uri="{BB962C8B-B14F-4D97-AF65-F5344CB8AC3E}">
        <p14:creationId xmlns:p14="http://schemas.microsoft.com/office/powerpoint/2010/main" val="173386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altLang="ja-JP" dirty="0" smtClean="0"/>
              <a:t>Straightforward </a:t>
            </a:r>
            <a:r>
              <a:rPr lang="en-US" altLang="ja-JP" dirty="0"/>
              <a:t>extensions of transmission topology (extended P2MP/MP2P/MP2MP) </a:t>
            </a:r>
            <a:r>
              <a:rPr lang="en-US" altLang="ja-JP" dirty="0" smtClean="0"/>
              <a:t>are beneficial for HEW.</a:t>
            </a:r>
          </a:p>
          <a:p>
            <a:pPr>
              <a:buFontTx/>
              <a:buChar char="-"/>
            </a:pPr>
            <a:r>
              <a:rPr lang="en-US" altLang="ja-JP" dirty="0" smtClean="0"/>
              <a:t>Simultaneous transmission technologies in the frequency and the spatial domain are the reasonable way to improve the area throughput in the high density scenario. </a:t>
            </a:r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3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</a:t>
            </a:r>
            <a:r>
              <a:rPr lang="en-GB" dirty="0" smtClean="0"/>
              <a:t>Poll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32288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Do you agree that simultaneous transmission </a:t>
            </a:r>
            <a:r>
              <a:rPr lang="en-US" b="0" dirty="0" smtClean="0"/>
              <a:t>in </a:t>
            </a:r>
            <a:r>
              <a:rPr lang="en-US" b="0" dirty="0"/>
              <a:t>frequency and/or spatial domain are </a:t>
            </a:r>
            <a:r>
              <a:rPr lang="en-US" b="0" dirty="0" smtClean="0"/>
              <a:t>the reasonable approach to improve the area throughput in HEW?</a:t>
            </a:r>
            <a:endParaRPr lang="en-US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Result: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Y-N-A = 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1263</TotalTime>
  <Words>959</Words>
  <Application>Microsoft Office PowerPoint</Application>
  <PresentationFormat>画面に合わせる (4:3)</PresentationFormat>
  <Paragraphs>185</Paragraphs>
  <Slides>10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802-11-Submission</vt:lpstr>
      <vt:lpstr>Document</vt:lpstr>
      <vt:lpstr>ｸﾘｯﾌﾟ</vt:lpstr>
      <vt:lpstr>Simultaneous Transmission Technologies for HEW</vt:lpstr>
      <vt:lpstr>Background</vt:lpstr>
      <vt:lpstr>Evolution history of IEEE 802.11 PHY techniques</vt:lpstr>
      <vt:lpstr>Expected effect of simultaneous transmission in HEW</vt:lpstr>
      <vt:lpstr>Simultaneous transmission in the frequency domain</vt:lpstr>
      <vt:lpstr>Simultaneous transmission in the spatial domain</vt:lpstr>
      <vt:lpstr>Example of the effect of the simultaneous transmission for MP2MP</vt:lpstr>
      <vt:lpstr>Summary</vt:lpstr>
      <vt:lpstr>Straw Poll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for the coexistence of legacy STAs in HEW simulation scenarios</dc:title>
  <dc:creator>Koichi Ishihara</dc:creator>
  <cp:lastModifiedBy>ishihara</cp:lastModifiedBy>
  <cp:revision>79</cp:revision>
  <cp:lastPrinted>1601-01-01T00:00:00Z</cp:lastPrinted>
  <dcterms:created xsi:type="dcterms:W3CDTF">2013-09-11T10:32:09Z</dcterms:created>
  <dcterms:modified xsi:type="dcterms:W3CDTF">2013-11-12T19:19:41Z</dcterms:modified>
</cp:coreProperties>
</file>