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318" r:id="rId2"/>
    <p:sldId id="347" r:id="rId3"/>
    <p:sldId id="390" r:id="rId4"/>
    <p:sldId id="378" r:id="rId5"/>
    <p:sldId id="392" r:id="rId6"/>
    <p:sldId id="354" r:id="rId7"/>
    <p:sldId id="385" r:id="rId8"/>
    <p:sldId id="384" r:id="rId9"/>
    <p:sldId id="370" r:id="rId10"/>
    <p:sldId id="371" r:id="rId11"/>
    <p:sldId id="386" r:id="rId12"/>
    <p:sldId id="382" r:id="rId13"/>
    <p:sldId id="369" r:id="rId14"/>
    <p:sldId id="393" r:id="rId15"/>
    <p:sldId id="395" r:id="rId16"/>
    <p:sldId id="381" r:id="rId17"/>
    <p:sldId id="356" r:id="rId18"/>
    <p:sldId id="379" r:id="rId19"/>
  </p:sldIdLst>
  <p:sldSz cx="9144000" cy="6858000" type="screen4x3"/>
  <p:notesSz cx="6797675" cy="99282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339966"/>
    <a:srgbClr val="006600"/>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2838BEF-8BB2-4498-84A7-C5851F593DF1}" styleName="보통 스타일 4 - 강조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보통 스타일 4 - 강조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5126" autoAdjust="0"/>
    <p:restoredTop sz="95197" autoAdjust="0"/>
  </p:normalViewPr>
  <p:slideViewPr>
    <p:cSldViewPr>
      <p:cViewPr varScale="1">
        <p:scale>
          <a:sx n="87" d="100"/>
          <a:sy n="87" d="100"/>
        </p:scale>
        <p:origin x="-1044"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3081"/>
        <p:guide pos="2117"/>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971" cy="495902"/>
          </a:xfrm>
          <a:prstGeom prst="rect">
            <a:avLst/>
          </a:prstGeom>
        </p:spPr>
        <p:txBody>
          <a:bodyPr vert="horz" lIns="91440" tIns="45720" rIns="91440" bIns="45720" rtlCol="0"/>
          <a:lstStyle>
            <a:lvl1pPr algn="l">
              <a:defRPr sz="1200"/>
            </a:lvl1pPr>
          </a:lstStyle>
          <a:p>
            <a:r>
              <a:rPr lang="en-US" smtClean="0"/>
              <a:t>doc.: IEEE 802.11-12/0330r0</a:t>
            </a:r>
            <a:endParaRPr lang="en-US"/>
          </a:p>
        </p:txBody>
      </p:sp>
      <p:sp>
        <p:nvSpPr>
          <p:cNvPr id="3" name="Date Placeholder 2"/>
          <p:cNvSpPr>
            <a:spLocks noGrp="1"/>
          </p:cNvSpPr>
          <p:nvPr>
            <p:ph type="dt" sz="quarter" idx="1"/>
          </p:nvPr>
        </p:nvSpPr>
        <p:spPr>
          <a:xfrm>
            <a:off x="3850148" y="0"/>
            <a:ext cx="2945971" cy="495902"/>
          </a:xfrm>
          <a:prstGeom prst="rect">
            <a:avLst/>
          </a:prstGeom>
        </p:spPr>
        <p:txBody>
          <a:bodyPr vert="horz" lIns="91440" tIns="45720" rIns="91440" bIns="45720" rtlCol="0"/>
          <a:lstStyle>
            <a:lvl1pPr algn="r">
              <a:defRPr sz="1200"/>
            </a:lvl1pPr>
          </a:lstStyle>
          <a:p>
            <a:r>
              <a:rPr lang="en-US" altLang="ko-KR" smtClean="0"/>
              <a:t>March 2012</a:t>
            </a:r>
            <a:endParaRPr lang="en-US"/>
          </a:p>
        </p:txBody>
      </p:sp>
      <p:sp>
        <p:nvSpPr>
          <p:cNvPr id="4" name="Footer Placeholder 3"/>
          <p:cNvSpPr>
            <a:spLocks noGrp="1"/>
          </p:cNvSpPr>
          <p:nvPr>
            <p:ph type="ftr" sz="quarter" idx="2"/>
          </p:nvPr>
        </p:nvSpPr>
        <p:spPr>
          <a:xfrm>
            <a:off x="0" y="9430625"/>
            <a:ext cx="2945971" cy="495902"/>
          </a:xfrm>
          <a:prstGeom prst="rect">
            <a:avLst/>
          </a:prstGeom>
        </p:spPr>
        <p:txBody>
          <a:bodyPr vert="horz" lIns="91440" tIns="45720" rIns="91440" bIns="45720" rtlCol="0" anchor="b"/>
          <a:lstStyle>
            <a:lvl1pPr algn="l">
              <a:defRPr sz="1200"/>
            </a:lvl1pPr>
          </a:lstStyle>
          <a:p>
            <a:r>
              <a:rPr lang="en-US" smtClean="0"/>
              <a:t>Wookbong Lee, LG Electronics</a:t>
            </a:r>
            <a:endParaRPr lang="en-US"/>
          </a:p>
        </p:txBody>
      </p:sp>
      <p:sp>
        <p:nvSpPr>
          <p:cNvPr id="5" name="Slide Number Placeholder 4"/>
          <p:cNvSpPr>
            <a:spLocks noGrp="1"/>
          </p:cNvSpPr>
          <p:nvPr>
            <p:ph type="sldNum" sz="quarter" idx="3"/>
          </p:nvPr>
        </p:nvSpPr>
        <p:spPr>
          <a:xfrm>
            <a:off x="3850148" y="9430625"/>
            <a:ext cx="2945971" cy="495902"/>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 xmlns:p14="http://schemas.microsoft.com/office/powerpoint/2010/main" val="2315080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797675" cy="99282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529336" y="103597"/>
            <a:ext cx="627166" cy="22587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802.11-12/0330r0</a:t>
            </a:r>
            <a:endParaRPr lang="en-US"/>
          </a:p>
        </p:txBody>
      </p:sp>
      <p:sp>
        <p:nvSpPr>
          <p:cNvPr id="2051" name="Rectangle 3"/>
          <p:cNvSpPr>
            <a:spLocks noGrp="1" noChangeArrowheads="1"/>
          </p:cNvSpPr>
          <p:nvPr>
            <p:ph type="dt"/>
          </p:nvPr>
        </p:nvSpPr>
        <p:spPr bwMode="auto">
          <a:xfrm>
            <a:off x="641173" y="103597"/>
            <a:ext cx="809247" cy="22587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ko-KR" smtClean="0"/>
              <a:t>March 2012</a:t>
            </a:r>
            <a:endParaRPr lang="en-US"/>
          </a:p>
        </p:txBody>
      </p:sp>
      <p:sp>
        <p:nvSpPr>
          <p:cNvPr id="2052" name="Rectangle 4"/>
          <p:cNvSpPr>
            <a:spLocks noGrp="1" noRot="1" noChangeAspect="1" noChangeArrowheads="1"/>
          </p:cNvSpPr>
          <p:nvPr>
            <p:ph type="sldImg"/>
          </p:nvPr>
        </p:nvSpPr>
        <p:spPr bwMode="auto">
          <a:xfrm>
            <a:off x="927100" y="750888"/>
            <a:ext cx="4941888" cy="37084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05735" y="4716163"/>
            <a:ext cx="4984651" cy="4466512"/>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252326" y="9612343"/>
            <a:ext cx="904177" cy="19360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Wookbong Lee, LG Electronics</a:t>
            </a:r>
            <a:endParaRPr lang="en-US"/>
          </a:p>
        </p:txBody>
      </p:sp>
      <p:sp>
        <p:nvSpPr>
          <p:cNvPr id="2055" name="Rectangle 7"/>
          <p:cNvSpPr>
            <a:spLocks noGrp="1" noChangeArrowheads="1"/>
          </p:cNvSpPr>
          <p:nvPr>
            <p:ph type="sldNum"/>
          </p:nvPr>
        </p:nvSpPr>
        <p:spPr bwMode="auto">
          <a:xfrm>
            <a:off x="3159176" y="9612342"/>
            <a:ext cx="501111" cy="38891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08092" y="961234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09648" y="9610645"/>
            <a:ext cx="5378380" cy="1698"/>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34948" y="317582"/>
            <a:ext cx="5527780" cy="1698"/>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 xmlns:p14="http://schemas.microsoft.com/office/powerpoint/2010/main" val="454504025"/>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31390" y="750646"/>
            <a:ext cx="4534896" cy="3710772"/>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05734" y="4716163"/>
            <a:ext cx="4986207" cy="4568410"/>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41888" cy="3708400"/>
          </a:xfrm>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머리글 개체 틀 3"/>
          <p:cNvSpPr>
            <a:spLocks noGrp="1"/>
          </p:cNvSpPr>
          <p:nvPr>
            <p:ph type="hdr" idx="10"/>
          </p:nvPr>
        </p:nvSpPr>
        <p:spPr/>
        <p:txBody>
          <a:bodyPr/>
          <a:lstStyle/>
          <a:p>
            <a:r>
              <a:rPr lang="en-US" smtClean="0"/>
              <a:t>doc.: IEEE 802.11-12/0330r0</a:t>
            </a:r>
            <a:endParaRPr lang="en-US"/>
          </a:p>
        </p:txBody>
      </p:sp>
      <p:sp>
        <p:nvSpPr>
          <p:cNvPr id="5" name="날짜 개체 틀 4"/>
          <p:cNvSpPr>
            <a:spLocks noGrp="1"/>
          </p:cNvSpPr>
          <p:nvPr>
            <p:ph type="dt" idx="11"/>
          </p:nvPr>
        </p:nvSpPr>
        <p:spPr/>
        <p:txBody>
          <a:bodyPr/>
          <a:lstStyle/>
          <a:p>
            <a:r>
              <a:rPr lang="en-US" altLang="ko-KR" smtClean="0"/>
              <a:t>March 2012</a:t>
            </a:r>
            <a:endParaRPr lang="en-US"/>
          </a:p>
        </p:txBody>
      </p:sp>
      <p:sp>
        <p:nvSpPr>
          <p:cNvPr id="6" name="바닥글 개체 틀 5"/>
          <p:cNvSpPr>
            <a:spLocks noGrp="1"/>
          </p:cNvSpPr>
          <p:nvPr>
            <p:ph type="ftr" idx="12"/>
          </p:nvPr>
        </p:nvSpPr>
        <p:spPr/>
        <p:txBody>
          <a:bodyPr/>
          <a:lstStyle/>
          <a:p>
            <a:r>
              <a:rPr lang="en-US" smtClean="0"/>
              <a:t>Wookbong Lee, LG Electronics</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41888" cy="3708400"/>
          </a:xfrm>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머리글 개체 틀 3"/>
          <p:cNvSpPr>
            <a:spLocks noGrp="1"/>
          </p:cNvSpPr>
          <p:nvPr>
            <p:ph type="hdr" idx="10"/>
          </p:nvPr>
        </p:nvSpPr>
        <p:spPr/>
        <p:txBody>
          <a:bodyPr/>
          <a:lstStyle/>
          <a:p>
            <a:r>
              <a:rPr lang="en-US" smtClean="0"/>
              <a:t>doc.: IEEE 802.11-12/0330r0</a:t>
            </a:r>
            <a:endParaRPr lang="en-US"/>
          </a:p>
        </p:txBody>
      </p:sp>
      <p:sp>
        <p:nvSpPr>
          <p:cNvPr id="5" name="날짜 개체 틀 4"/>
          <p:cNvSpPr>
            <a:spLocks noGrp="1"/>
          </p:cNvSpPr>
          <p:nvPr>
            <p:ph type="dt" idx="11"/>
          </p:nvPr>
        </p:nvSpPr>
        <p:spPr/>
        <p:txBody>
          <a:bodyPr/>
          <a:lstStyle/>
          <a:p>
            <a:r>
              <a:rPr lang="en-US" altLang="ko-KR" smtClean="0"/>
              <a:t>March 2012</a:t>
            </a:r>
            <a:endParaRPr lang="en-US"/>
          </a:p>
        </p:txBody>
      </p:sp>
      <p:sp>
        <p:nvSpPr>
          <p:cNvPr id="6" name="바닥글 개체 틀 5"/>
          <p:cNvSpPr>
            <a:spLocks noGrp="1"/>
          </p:cNvSpPr>
          <p:nvPr>
            <p:ph type="ftr" idx="12"/>
          </p:nvPr>
        </p:nvSpPr>
        <p:spPr/>
        <p:txBody>
          <a:bodyPr/>
          <a:lstStyle/>
          <a:p>
            <a:r>
              <a:rPr lang="en-US" smtClean="0"/>
              <a:t>Wookbong Lee, LG Electronics</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idx="10"/>
          </p:nvPr>
        </p:nvSpPr>
        <p:spPr/>
        <p:txBody>
          <a:bodyPr/>
          <a:lstStyle/>
          <a:p>
            <a:r>
              <a:rPr lang="en-US" smtClean="0"/>
              <a:t>doc.: IEEE 802.11-12/0330r0</a:t>
            </a:r>
            <a:endParaRPr lang="en-US"/>
          </a:p>
        </p:txBody>
      </p:sp>
      <p:sp>
        <p:nvSpPr>
          <p:cNvPr id="5" name="날짜 개체 틀 4"/>
          <p:cNvSpPr>
            <a:spLocks noGrp="1"/>
          </p:cNvSpPr>
          <p:nvPr>
            <p:ph type="dt" idx="11"/>
          </p:nvPr>
        </p:nvSpPr>
        <p:spPr/>
        <p:txBody>
          <a:bodyPr/>
          <a:lstStyle/>
          <a:p>
            <a:r>
              <a:rPr lang="en-US" altLang="ko-KR" smtClean="0"/>
              <a:t>March 2012</a:t>
            </a:r>
            <a:endParaRPr lang="en-US"/>
          </a:p>
        </p:txBody>
      </p:sp>
      <p:sp>
        <p:nvSpPr>
          <p:cNvPr id="6" name="바닥글 개체 틀 5"/>
          <p:cNvSpPr>
            <a:spLocks noGrp="1"/>
          </p:cNvSpPr>
          <p:nvPr>
            <p:ph type="ftr" idx="12"/>
          </p:nvPr>
        </p:nvSpPr>
        <p:spPr/>
        <p:txBody>
          <a:bodyPr/>
          <a:lstStyle/>
          <a:p>
            <a:r>
              <a:rPr lang="en-US" smtClean="0"/>
              <a:t>Wookbong Lee, LG Electronics</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 xmlns:p14="http://schemas.microsoft.com/office/powerpoint/2010/main" val="6394441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41888" cy="3708400"/>
          </a:xfrm>
        </p:spPr>
      </p:sp>
      <p:sp>
        <p:nvSpPr>
          <p:cNvPr id="3" name="슬라이드 노트 개체 틀 2"/>
          <p:cNvSpPr>
            <a:spLocks noGrp="1"/>
          </p:cNvSpPr>
          <p:nvPr>
            <p:ph type="body" idx="1"/>
          </p:nvPr>
        </p:nvSpPr>
        <p:spPr/>
        <p:txBody>
          <a:bodyPr>
            <a:normAutofit/>
          </a:bodyPr>
          <a:lstStyle/>
          <a:p>
            <a:pPr>
              <a:buFontTx/>
              <a:buChar char="-"/>
            </a:pPr>
            <a:endParaRPr lang="ko-KR" altLang="en-US" dirty="0"/>
          </a:p>
        </p:txBody>
      </p:sp>
      <p:sp>
        <p:nvSpPr>
          <p:cNvPr id="4" name="머리글 개체 틀 3"/>
          <p:cNvSpPr>
            <a:spLocks noGrp="1"/>
          </p:cNvSpPr>
          <p:nvPr>
            <p:ph type="hdr" idx="10"/>
          </p:nvPr>
        </p:nvSpPr>
        <p:spPr/>
        <p:txBody>
          <a:bodyPr/>
          <a:lstStyle/>
          <a:p>
            <a:r>
              <a:rPr lang="en-US" smtClean="0"/>
              <a:t>doc.: IEEE 802.11-12/0330r0</a:t>
            </a:r>
            <a:endParaRPr lang="en-US"/>
          </a:p>
        </p:txBody>
      </p:sp>
      <p:sp>
        <p:nvSpPr>
          <p:cNvPr id="5" name="날짜 개체 틀 4"/>
          <p:cNvSpPr>
            <a:spLocks noGrp="1"/>
          </p:cNvSpPr>
          <p:nvPr>
            <p:ph type="dt" idx="11"/>
          </p:nvPr>
        </p:nvSpPr>
        <p:spPr/>
        <p:txBody>
          <a:bodyPr/>
          <a:lstStyle/>
          <a:p>
            <a:r>
              <a:rPr lang="en-US" altLang="ko-KR" smtClean="0"/>
              <a:t>March 2012</a:t>
            </a:r>
            <a:endParaRPr lang="en-US"/>
          </a:p>
        </p:txBody>
      </p:sp>
      <p:sp>
        <p:nvSpPr>
          <p:cNvPr id="6" name="바닥글 개체 틀 5"/>
          <p:cNvSpPr>
            <a:spLocks noGrp="1"/>
          </p:cNvSpPr>
          <p:nvPr>
            <p:ph type="ftr" idx="12"/>
          </p:nvPr>
        </p:nvSpPr>
        <p:spPr/>
        <p:txBody>
          <a:bodyPr/>
          <a:lstStyle/>
          <a:p>
            <a:r>
              <a:rPr lang="en-US" smtClean="0"/>
              <a:t>Wookbong Lee, LG Electronics</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41888" cy="3708400"/>
          </a:xfrm>
        </p:spPr>
      </p:sp>
      <p:sp>
        <p:nvSpPr>
          <p:cNvPr id="3" name="슬라이드 노트 개체 틀 2"/>
          <p:cNvSpPr>
            <a:spLocks noGrp="1"/>
          </p:cNvSpPr>
          <p:nvPr>
            <p:ph type="body" idx="1"/>
          </p:nvPr>
        </p:nvSpPr>
        <p:spPr/>
        <p:txBody>
          <a:bodyPr>
            <a:normAutofit/>
          </a:bodyPr>
          <a:lstStyle/>
          <a:p>
            <a:pPr>
              <a:buFontTx/>
              <a:buNone/>
            </a:pPr>
            <a:endParaRPr lang="ko-KR" altLang="en-US" dirty="0"/>
          </a:p>
        </p:txBody>
      </p:sp>
      <p:sp>
        <p:nvSpPr>
          <p:cNvPr id="4" name="머리글 개체 틀 3"/>
          <p:cNvSpPr>
            <a:spLocks noGrp="1"/>
          </p:cNvSpPr>
          <p:nvPr>
            <p:ph type="hdr" idx="10"/>
          </p:nvPr>
        </p:nvSpPr>
        <p:spPr/>
        <p:txBody>
          <a:bodyPr/>
          <a:lstStyle/>
          <a:p>
            <a:r>
              <a:rPr lang="en-US" smtClean="0"/>
              <a:t>doc.: IEEE 802.11-12/0330r0</a:t>
            </a:r>
            <a:endParaRPr lang="en-US"/>
          </a:p>
        </p:txBody>
      </p:sp>
      <p:sp>
        <p:nvSpPr>
          <p:cNvPr id="5" name="날짜 개체 틀 4"/>
          <p:cNvSpPr>
            <a:spLocks noGrp="1"/>
          </p:cNvSpPr>
          <p:nvPr>
            <p:ph type="dt" idx="11"/>
          </p:nvPr>
        </p:nvSpPr>
        <p:spPr/>
        <p:txBody>
          <a:bodyPr/>
          <a:lstStyle/>
          <a:p>
            <a:r>
              <a:rPr lang="en-US" altLang="ko-KR" smtClean="0"/>
              <a:t>March 2012</a:t>
            </a:r>
            <a:endParaRPr lang="en-US"/>
          </a:p>
        </p:txBody>
      </p:sp>
      <p:sp>
        <p:nvSpPr>
          <p:cNvPr id="6" name="바닥글 개체 틀 5"/>
          <p:cNvSpPr>
            <a:spLocks noGrp="1"/>
          </p:cNvSpPr>
          <p:nvPr>
            <p:ph type="ftr" idx="12"/>
          </p:nvPr>
        </p:nvSpPr>
        <p:spPr/>
        <p:txBody>
          <a:bodyPr/>
          <a:lstStyle/>
          <a:p>
            <a:r>
              <a:rPr lang="en-US" smtClean="0"/>
              <a:t>Wookbong Lee, LG Electronics</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머리글 개체 틀 3"/>
          <p:cNvSpPr>
            <a:spLocks noGrp="1"/>
          </p:cNvSpPr>
          <p:nvPr>
            <p:ph type="hdr" idx="10"/>
          </p:nvPr>
        </p:nvSpPr>
        <p:spPr/>
        <p:txBody>
          <a:bodyPr/>
          <a:lstStyle/>
          <a:p>
            <a:r>
              <a:rPr lang="en-US" smtClean="0"/>
              <a:t>doc.: IEEE 802.11-12/0330r0</a:t>
            </a:r>
            <a:endParaRPr lang="en-US"/>
          </a:p>
        </p:txBody>
      </p:sp>
      <p:sp>
        <p:nvSpPr>
          <p:cNvPr id="5" name="날짜 개체 틀 4"/>
          <p:cNvSpPr>
            <a:spLocks noGrp="1"/>
          </p:cNvSpPr>
          <p:nvPr>
            <p:ph type="dt" idx="11"/>
          </p:nvPr>
        </p:nvSpPr>
        <p:spPr/>
        <p:txBody>
          <a:bodyPr/>
          <a:lstStyle/>
          <a:p>
            <a:r>
              <a:rPr lang="en-US" altLang="ko-KR" smtClean="0"/>
              <a:t>March 2012</a:t>
            </a:r>
            <a:endParaRPr lang="en-US"/>
          </a:p>
        </p:txBody>
      </p:sp>
      <p:sp>
        <p:nvSpPr>
          <p:cNvPr id="6" name="바닥글 개체 틀 5"/>
          <p:cNvSpPr>
            <a:spLocks noGrp="1"/>
          </p:cNvSpPr>
          <p:nvPr>
            <p:ph type="ftr" idx="12"/>
          </p:nvPr>
        </p:nvSpPr>
        <p:spPr/>
        <p:txBody>
          <a:bodyPr/>
          <a:lstStyle/>
          <a:p>
            <a:r>
              <a:rPr lang="en-US" smtClean="0"/>
              <a:t>Wookbong Lee, LG Electronics</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smtClean="0"/>
              <a:t>doc.: IEEE 802.11-12/0330r0</a:t>
            </a:r>
            <a:endParaRPr lang="en-US"/>
          </a:p>
        </p:txBody>
      </p:sp>
      <p:sp>
        <p:nvSpPr>
          <p:cNvPr id="5" name="날짜 개체 틀 4"/>
          <p:cNvSpPr>
            <a:spLocks noGrp="1"/>
          </p:cNvSpPr>
          <p:nvPr>
            <p:ph type="dt" idx="11"/>
          </p:nvPr>
        </p:nvSpPr>
        <p:spPr/>
        <p:txBody>
          <a:bodyPr/>
          <a:lstStyle/>
          <a:p>
            <a:r>
              <a:rPr lang="en-US" altLang="ko-KR" smtClean="0"/>
              <a:t>March 2012</a:t>
            </a:r>
            <a:endParaRPr lang="en-US"/>
          </a:p>
        </p:txBody>
      </p:sp>
      <p:sp>
        <p:nvSpPr>
          <p:cNvPr id="6" name="바닥글 개체 틀 5"/>
          <p:cNvSpPr>
            <a:spLocks noGrp="1"/>
          </p:cNvSpPr>
          <p:nvPr>
            <p:ph type="ftr" idx="12"/>
          </p:nvPr>
        </p:nvSpPr>
        <p:spPr/>
        <p:txBody>
          <a:bodyPr/>
          <a:lstStyle/>
          <a:p>
            <a:r>
              <a:rPr lang="en-US" smtClean="0"/>
              <a:t>Wookbong Lee, LG Electronics</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16</a:t>
            </a:fld>
            <a:endParaRPr lang="en-US"/>
          </a:p>
        </p:txBody>
      </p:sp>
    </p:spTree>
    <p:extLst>
      <p:ext uri="{BB962C8B-B14F-4D97-AF65-F5344CB8AC3E}">
        <p14:creationId xmlns="" xmlns:p14="http://schemas.microsoft.com/office/powerpoint/2010/main" val="9283085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41888" cy="3708400"/>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머리글 개체 틀 3"/>
          <p:cNvSpPr>
            <a:spLocks noGrp="1"/>
          </p:cNvSpPr>
          <p:nvPr>
            <p:ph type="hdr" idx="10"/>
          </p:nvPr>
        </p:nvSpPr>
        <p:spPr/>
        <p:txBody>
          <a:bodyPr/>
          <a:lstStyle/>
          <a:p>
            <a:r>
              <a:rPr lang="en-US" smtClean="0"/>
              <a:t>doc.: IEEE 802.11-12/0330r0</a:t>
            </a:r>
            <a:endParaRPr lang="en-US"/>
          </a:p>
        </p:txBody>
      </p:sp>
      <p:sp>
        <p:nvSpPr>
          <p:cNvPr id="5" name="날짜 개체 틀 4"/>
          <p:cNvSpPr>
            <a:spLocks noGrp="1"/>
          </p:cNvSpPr>
          <p:nvPr>
            <p:ph type="dt" idx="11"/>
          </p:nvPr>
        </p:nvSpPr>
        <p:spPr/>
        <p:txBody>
          <a:bodyPr/>
          <a:lstStyle/>
          <a:p>
            <a:r>
              <a:rPr lang="en-US" altLang="ko-KR" smtClean="0"/>
              <a:t>March 2012</a:t>
            </a:r>
            <a:endParaRPr lang="en-US"/>
          </a:p>
        </p:txBody>
      </p:sp>
      <p:sp>
        <p:nvSpPr>
          <p:cNvPr id="6" name="바닥글 개체 틀 5"/>
          <p:cNvSpPr>
            <a:spLocks noGrp="1"/>
          </p:cNvSpPr>
          <p:nvPr>
            <p:ph type="ftr" idx="12"/>
          </p:nvPr>
        </p:nvSpPr>
        <p:spPr/>
        <p:txBody>
          <a:bodyPr/>
          <a:lstStyle/>
          <a:p>
            <a:r>
              <a:rPr lang="en-US" smtClean="0"/>
              <a:t>Wookbong Lee, LG Electronics</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41888" cy="3708400"/>
          </a:xfrm>
        </p:spPr>
      </p:sp>
      <p:sp>
        <p:nvSpPr>
          <p:cNvPr id="3" name="슬라이드 노트 개체 틀 2"/>
          <p:cNvSpPr>
            <a:spLocks noGrp="1"/>
          </p:cNvSpPr>
          <p:nvPr>
            <p:ph type="body" idx="1"/>
          </p:nvPr>
        </p:nvSpPr>
        <p:spPr/>
        <p:txBody>
          <a:bodyPr>
            <a:normAutofit/>
          </a:bodyPr>
          <a:lstStyle/>
          <a:p>
            <a:endParaRPr lang="en-US" altLang="ko-KR" baseline="0" dirty="0" smtClean="0"/>
          </a:p>
        </p:txBody>
      </p:sp>
      <p:sp>
        <p:nvSpPr>
          <p:cNvPr id="4" name="머리글 개체 틀 3"/>
          <p:cNvSpPr>
            <a:spLocks noGrp="1"/>
          </p:cNvSpPr>
          <p:nvPr>
            <p:ph type="hdr" idx="10"/>
          </p:nvPr>
        </p:nvSpPr>
        <p:spPr/>
        <p:txBody>
          <a:bodyPr/>
          <a:lstStyle/>
          <a:p>
            <a:r>
              <a:rPr lang="en-US" smtClean="0"/>
              <a:t>doc.: IEEE 802.11-12/0330r0</a:t>
            </a:r>
            <a:endParaRPr lang="en-US"/>
          </a:p>
        </p:txBody>
      </p:sp>
      <p:sp>
        <p:nvSpPr>
          <p:cNvPr id="5" name="날짜 개체 틀 4"/>
          <p:cNvSpPr>
            <a:spLocks noGrp="1"/>
          </p:cNvSpPr>
          <p:nvPr>
            <p:ph type="dt" idx="11"/>
          </p:nvPr>
        </p:nvSpPr>
        <p:spPr/>
        <p:txBody>
          <a:bodyPr/>
          <a:lstStyle/>
          <a:p>
            <a:r>
              <a:rPr lang="en-US" altLang="ko-KR" smtClean="0"/>
              <a:t>March 2012</a:t>
            </a:r>
            <a:endParaRPr lang="en-US"/>
          </a:p>
        </p:txBody>
      </p:sp>
      <p:sp>
        <p:nvSpPr>
          <p:cNvPr id="6" name="바닥글 개체 틀 5"/>
          <p:cNvSpPr>
            <a:spLocks noGrp="1"/>
          </p:cNvSpPr>
          <p:nvPr>
            <p:ph type="ftr" idx="12"/>
          </p:nvPr>
        </p:nvSpPr>
        <p:spPr/>
        <p:txBody>
          <a:bodyPr/>
          <a:lstStyle/>
          <a:p>
            <a:r>
              <a:rPr lang="en-US" smtClean="0"/>
              <a:t>Wookbong Lee, LG Electronics</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머리글 개체 틀 3"/>
          <p:cNvSpPr>
            <a:spLocks noGrp="1"/>
          </p:cNvSpPr>
          <p:nvPr>
            <p:ph type="hdr" idx="10"/>
          </p:nvPr>
        </p:nvSpPr>
        <p:spPr/>
        <p:txBody>
          <a:bodyPr/>
          <a:lstStyle/>
          <a:p>
            <a:r>
              <a:rPr lang="en-US" smtClean="0"/>
              <a:t>doc.: IEEE 802.11-12/0330r0</a:t>
            </a:r>
            <a:endParaRPr lang="en-US"/>
          </a:p>
        </p:txBody>
      </p:sp>
      <p:sp>
        <p:nvSpPr>
          <p:cNvPr id="5" name="날짜 개체 틀 4"/>
          <p:cNvSpPr>
            <a:spLocks noGrp="1"/>
          </p:cNvSpPr>
          <p:nvPr>
            <p:ph type="dt" idx="11"/>
          </p:nvPr>
        </p:nvSpPr>
        <p:spPr/>
        <p:txBody>
          <a:bodyPr/>
          <a:lstStyle/>
          <a:p>
            <a:r>
              <a:rPr lang="en-US" altLang="ko-KR" smtClean="0"/>
              <a:t>March 2012</a:t>
            </a:r>
            <a:endParaRPr lang="en-US"/>
          </a:p>
        </p:txBody>
      </p:sp>
      <p:sp>
        <p:nvSpPr>
          <p:cNvPr id="6" name="바닥글 개체 틀 5"/>
          <p:cNvSpPr>
            <a:spLocks noGrp="1"/>
          </p:cNvSpPr>
          <p:nvPr>
            <p:ph type="ftr" idx="12"/>
          </p:nvPr>
        </p:nvSpPr>
        <p:spPr/>
        <p:txBody>
          <a:bodyPr/>
          <a:lstStyle/>
          <a:p>
            <a:r>
              <a:rPr lang="en-US" smtClean="0"/>
              <a:t>Wookbong Lee, LG Electronics</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smtClean="0"/>
              <a:t>doc.: IEEE 802.11-12/0330r0</a:t>
            </a:r>
            <a:endParaRPr lang="en-US"/>
          </a:p>
        </p:txBody>
      </p:sp>
      <p:sp>
        <p:nvSpPr>
          <p:cNvPr id="5" name="날짜 개체 틀 4"/>
          <p:cNvSpPr>
            <a:spLocks noGrp="1"/>
          </p:cNvSpPr>
          <p:nvPr>
            <p:ph type="dt" idx="11"/>
          </p:nvPr>
        </p:nvSpPr>
        <p:spPr/>
        <p:txBody>
          <a:bodyPr/>
          <a:lstStyle/>
          <a:p>
            <a:r>
              <a:rPr lang="en-US" altLang="ko-KR" smtClean="0"/>
              <a:t>March 2012</a:t>
            </a:r>
            <a:endParaRPr lang="en-US"/>
          </a:p>
        </p:txBody>
      </p:sp>
      <p:sp>
        <p:nvSpPr>
          <p:cNvPr id="6" name="바닥글 개체 틀 5"/>
          <p:cNvSpPr>
            <a:spLocks noGrp="1"/>
          </p:cNvSpPr>
          <p:nvPr>
            <p:ph type="ftr" idx="12"/>
          </p:nvPr>
        </p:nvSpPr>
        <p:spPr/>
        <p:txBody>
          <a:bodyPr/>
          <a:lstStyle/>
          <a:p>
            <a:r>
              <a:rPr lang="en-US" smtClean="0"/>
              <a:t>Wookbong Lee, LG Electronics</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 xmlns:p14="http://schemas.microsoft.com/office/powerpoint/2010/main" val="1091767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smtClean="0"/>
              <a:t>doc.: IEEE 802.11-12/0330r0</a:t>
            </a:r>
            <a:endParaRPr lang="en-US"/>
          </a:p>
        </p:txBody>
      </p:sp>
      <p:sp>
        <p:nvSpPr>
          <p:cNvPr id="5" name="날짜 개체 틀 4"/>
          <p:cNvSpPr>
            <a:spLocks noGrp="1"/>
          </p:cNvSpPr>
          <p:nvPr>
            <p:ph type="dt" idx="11"/>
          </p:nvPr>
        </p:nvSpPr>
        <p:spPr/>
        <p:txBody>
          <a:bodyPr/>
          <a:lstStyle/>
          <a:p>
            <a:r>
              <a:rPr lang="en-US" altLang="ko-KR" smtClean="0"/>
              <a:t>March 2012</a:t>
            </a:r>
            <a:endParaRPr lang="en-US"/>
          </a:p>
        </p:txBody>
      </p:sp>
      <p:sp>
        <p:nvSpPr>
          <p:cNvPr id="6" name="바닥글 개체 틀 5"/>
          <p:cNvSpPr>
            <a:spLocks noGrp="1"/>
          </p:cNvSpPr>
          <p:nvPr>
            <p:ph type="ftr" idx="12"/>
          </p:nvPr>
        </p:nvSpPr>
        <p:spPr/>
        <p:txBody>
          <a:bodyPr/>
          <a:lstStyle/>
          <a:p>
            <a:r>
              <a:rPr lang="en-US" smtClean="0"/>
              <a:t>Wookbong Lee, LG Electronics</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 xmlns:p14="http://schemas.microsoft.com/office/powerpoint/2010/main" val="10917670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41888" cy="3708400"/>
          </a:xfrm>
        </p:spPr>
      </p:sp>
      <p:sp>
        <p:nvSpPr>
          <p:cNvPr id="3" name="슬라이드 노트 개체 틀 2"/>
          <p:cNvSpPr>
            <a:spLocks noGrp="1"/>
          </p:cNvSpPr>
          <p:nvPr>
            <p:ph type="body" idx="1"/>
          </p:nvPr>
        </p:nvSpPr>
        <p:spPr/>
        <p:txBody>
          <a:bodyPr>
            <a:normAutofit/>
          </a:bodyPr>
          <a:lstStyle/>
          <a:p>
            <a:pPr>
              <a:buFontTx/>
              <a:buNone/>
            </a:pPr>
            <a:endParaRPr lang="ko-KR" altLang="en-US" dirty="0"/>
          </a:p>
        </p:txBody>
      </p:sp>
      <p:sp>
        <p:nvSpPr>
          <p:cNvPr id="4" name="머리글 개체 틀 3"/>
          <p:cNvSpPr>
            <a:spLocks noGrp="1"/>
          </p:cNvSpPr>
          <p:nvPr>
            <p:ph type="hdr" idx="10"/>
          </p:nvPr>
        </p:nvSpPr>
        <p:spPr/>
        <p:txBody>
          <a:bodyPr/>
          <a:lstStyle/>
          <a:p>
            <a:r>
              <a:rPr lang="en-US" smtClean="0"/>
              <a:t>doc.: IEEE 802.11-12/0330r0</a:t>
            </a:r>
            <a:endParaRPr lang="en-US"/>
          </a:p>
        </p:txBody>
      </p:sp>
      <p:sp>
        <p:nvSpPr>
          <p:cNvPr id="5" name="날짜 개체 틀 4"/>
          <p:cNvSpPr>
            <a:spLocks noGrp="1"/>
          </p:cNvSpPr>
          <p:nvPr>
            <p:ph type="dt" idx="11"/>
          </p:nvPr>
        </p:nvSpPr>
        <p:spPr/>
        <p:txBody>
          <a:bodyPr/>
          <a:lstStyle/>
          <a:p>
            <a:r>
              <a:rPr lang="en-US" altLang="ko-KR" smtClean="0"/>
              <a:t>March 2012</a:t>
            </a:r>
            <a:endParaRPr lang="en-US"/>
          </a:p>
        </p:txBody>
      </p:sp>
      <p:sp>
        <p:nvSpPr>
          <p:cNvPr id="6" name="바닥글 개체 틀 5"/>
          <p:cNvSpPr>
            <a:spLocks noGrp="1"/>
          </p:cNvSpPr>
          <p:nvPr>
            <p:ph type="ftr" idx="12"/>
          </p:nvPr>
        </p:nvSpPr>
        <p:spPr/>
        <p:txBody>
          <a:bodyPr/>
          <a:lstStyle/>
          <a:p>
            <a:r>
              <a:rPr lang="en-US" smtClean="0"/>
              <a:t>Wookbong Lee, LG Electronics</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41888" cy="3708400"/>
          </a:xfrm>
        </p:spPr>
      </p:sp>
      <p:sp>
        <p:nvSpPr>
          <p:cNvPr id="3" name="슬라이드 노트 개체 틀 2"/>
          <p:cNvSpPr>
            <a:spLocks noGrp="1"/>
          </p:cNvSpPr>
          <p:nvPr>
            <p:ph type="body" idx="1"/>
          </p:nvPr>
        </p:nvSpPr>
        <p:spPr/>
        <p:txBody>
          <a:bodyPr>
            <a:normAutofit/>
          </a:bodyPr>
          <a:lstStyle/>
          <a:p>
            <a:pPr>
              <a:buFontTx/>
              <a:buNone/>
            </a:pPr>
            <a:endParaRPr lang="ko-KR" altLang="en-US" dirty="0"/>
          </a:p>
        </p:txBody>
      </p:sp>
      <p:sp>
        <p:nvSpPr>
          <p:cNvPr id="4" name="머리글 개체 틀 3"/>
          <p:cNvSpPr>
            <a:spLocks noGrp="1"/>
          </p:cNvSpPr>
          <p:nvPr>
            <p:ph type="hdr" idx="10"/>
          </p:nvPr>
        </p:nvSpPr>
        <p:spPr/>
        <p:txBody>
          <a:bodyPr/>
          <a:lstStyle/>
          <a:p>
            <a:r>
              <a:rPr lang="en-US" smtClean="0"/>
              <a:t>doc.: IEEE 802.11-12/0330r0</a:t>
            </a:r>
            <a:endParaRPr lang="en-US"/>
          </a:p>
        </p:txBody>
      </p:sp>
      <p:sp>
        <p:nvSpPr>
          <p:cNvPr id="5" name="날짜 개체 틀 4"/>
          <p:cNvSpPr>
            <a:spLocks noGrp="1"/>
          </p:cNvSpPr>
          <p:nvPr>
            <p:ph type="dt" idx="11"/>
          </p:nvPr>
        </p:nvSpPr>
        <p:spPr/>
        <p:txBody>
          <a:bodyPr/>
          <a:lstStyle/>
          <a:p>
            <a:r>
              <a:rPr lang="en-US" altLang="ko-KR" smtClean="0"/>
              <a:t>March 2012</a:t>
            </a:r>
            <a:endParaRPr lang="en-US"/>
          </a:p>
        </p:txBody>
      </p:sp>
      <p:sp>
        <p:nvSpPr>
          <p:cNvPr id="6" name="바닥글 개체 틀 5"/>
          <p:cNvSpPr>
            <a:spLocks noGrp="1"/>
          </p:cNvSpPr>
          <p:nvPr>
            <p:ph type="ftr" idx="12"/>
          </p:nvPr>
        </p:nvSpPr>
        <p:spPr/>
        <p:txBody>
          <a:bodyPr/>
          <a:lstStyle/>
          <a:p>
            <a:r>
              <a:rPr lang="en-US" smtClean="0"/>
              <a:t>Wookbong Lee, LG Electronics</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41888" cy="3708400"/>
          </a:xfrm>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머리글 개체 틀 3"/>
          <p:cNvSpPr>
            <a:spLocks noGrp="1"/>
          </p:cNvSpPr>
          <p:nvPr>
            <p:ph type="hdr" idx="10"/>
          </p:nvPr>
        </p:nvSpPr>
        <p:spPr/>
        <p:txBody>
          <a:bodyPr/>
          <a:lstStyle/>
          <a:p>
            <a:r>
              <a:rPr lang="en-US" smtClean="0"/>
              <a:t>doc.: IEEE 802.11-12/0330r0</a:t>
            </a:r>
            <a:endParaRPr lang="en-US"/>
          </a:p>
        </p:txBody>
      </p:sp>
      <p:sp>
        <p:nvSpPr>
          <p:cNvPr id="5" name="날짜 개체 틀 4"/>
          <p:cNvSpPr>
            <a:spLocks noGrp="1"/>
          </p:cNvSpPr>
          <p:nvPr>
            <p:ph type="dt" idx="11"/>
          </p:nvPr>
        </p:nvSpPr>
        <p:spPr/>
        <p:txBody>
          <a:bodyPr/>
          <a:lstStyle/>
          <a:p>
            <a:r>
              <a:rPr lang="en-US" altLang="ko-KR" smtClean="0"/>
              <a:t>March 2012</a:t>
            </a:r>
            <a:endParaRPr lang="en-US"/>
          </a:p>
        </p:txBody>
      </p:sp>
      <p:sp>
        <p:nvSpPr>
          <p:cNvPr id="6" name="바닥글 개체 틀 5"/>
          <p:cNvSpPr>
            <a:spLocks noGrp="1"/>
          </p:cNvSpPr>
          <p:nvPr>
            <p:ph type="ftr" idx="12"/>
          </p:nvPr>
        </p:nvSpPr>
        <p:spPr/>
        <p:txBody>
          <a:bodyPr/>
          <a:lstStyle/>
          <a:p>
            <a:r>
              <a:rPr lang="en-US" smtClean="0"/>
              <a:t>Wookbong Lee, LG Electronics</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41888" cy="3708400"/>
          </a:xfrm>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머리글 개체 틀 3"/>
          <p:cNvSpPr>
            <a:spLocks noGrp="1"/>
          </p:cNvSpPr>
          <p:nvPr>
            <p:ph type="hdr" idx="10"/>
          </p:nvPr>
        </p:nvSpPr>
        <p:spPr/>
        <p:txBody>
          <a:bodyPr/>
          <a:lstStyle/>
          <a:p>
            <a:r>
              <a:rPr lang="en-US" smtClean="0"/>
              <a:t>doc.: IEEE 802.11-12/0330r0</a:t>
            </a:r>
            <a:endParaRPr lang="en-US"/>
          </a:p>
        </p:txBody>
      </p:sp>
      <p:sp>
        <p:nvSpPr>
          <p:cNvPr id="5" name="날짜 개체 틀 4"/>
          <p:cNvSpPr>
            <a:spLocks noGrp="1"/>
          </p:cNvSpPr>
          <p:nvPr>
            <p:ph type="dt" idx="11"/>
          </p:nvPr>
        </p:nvSpPr>
        <p:spPr/>
        <p:txBody>
          <a:bodyPr/>
          <a:lstStyle/>
          <a:p>
            <a:r>
              <a:rPr lang="en-US" altLang="ko-KR" smtClean="0"/>
              <a:t>March 2012</a:t>
            </a:r>
            <a:endParaRPr lang="en-US"/>
          </a:p>
        </p:txBody>
      </p:sp>
      <p:sp>
        <p:nvSpPr>
          <p:cNvPr id="6" name="바닥글 개체 틀 5"/>
          <p:cNvSpPr>
            <a:spLocks noGrp="1"/>
          </p:cNvSpPr>
          <p:nvPr>
            <p:ph type="ftr" idx="12"/>
          </p:nvPr>
        </p:nvSpPr>
        <p:spPr/>
        <p:txBody>
          <a:bodyPr/>
          <a:lstStyle/>
          <a:p>
            <a:r>
              <a:rPr lang="en-US" smtClean="0"/>
              <a:t>Wookbong Lee, LG Electronics</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ko-KR" altLang="en-US" smtClean="0"/>
              <a:t>마스터 제목 스타일 편집</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ltLang="ko-KR" dirty="0" smtClean="0"/>
              <a:t>November 2013</a:t>
            </a:r>
            <a:endParaRPr lang="en-GB" altLang="ko-KR" dirty="0"/>
          </a:p>
        </p:txBody>
      </p:sp>
      <p:sp>
        <p:nvSpPr>
          <p:cNvPr id="5" name="Footer Placeholder 4"/>
          <p:cNvSpPr>
            <a:spLocks noGrp="1"/>
          </p:cNvSpPr>
          <p:nvPr>
            <p:ph type="ftr" idx="11"/>
          </p:nvPr>
        </p:nvSpPr>
        <p:spPr/>
        <p:txBody>
          <a:bodyPr/>
          <a:lstStyle>
            <a:lvl1pPr>
              <a:defRPr/>
            </a:lvl1pPr>
          </a:lstStyle>
          <a:p>
            <a:r>
              <a:rPr lang="en-GB" dirty="0" err="1" smtClean="0"/>
              <a:t>Jinyoung</a:t>
            </a:r>
            <a:r>
              <a:rPr lang="en-GB" dirty="0" smtClean="0"/>
              <a:t> Chun</a:t>
            </a:r>
            <a:r>
              <a:rPr lang="en-US" altLang="ko-KR" dirty="0" smtClean="0">
                <a:ea typeface="ＭＳ Ｐゴシック" pitchFamily="34" charset="-128"/>
              </a:rPr>
              <a:t> et. al</a:t>
            </a:r>
            <a:r>
              <a:rPr lang="en-GB" dirty="0" smtClean="0"/>
              <a:t>, LG Electronics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dirty="0" smtClean="0"/>
              <a:t>마스터 제목 스타일 편집</a:t>
            </a:r>
            <a:endParaRPr lang="en-GB" dirty="0"/>
          </a:p>
        </p:txBody>
      </p:sp>
      <p:sp>
        <p:nvSpPr>
          <p:cNvPr id="3" name="Content Placeholder 2"/>
          <p:cNvSpPr>
            <a:spLocks noGrp="1"/>
          </p:cNvSpPr>
          <p:nvPr>
            <p:ph idx="1"/>
          </p:nvPr>
        </p:nvSpPr>
        <p:spPr>
          <a:xfrm>
            <a:off x="685800" y="1844824"/>
            <a:ext cx="7770813" cy="4536504"/>
          </a:xfrm>
        </p:spPr>
        <p:txBody>
          <a:bodyPr/>
          <a:lstStyle>
            <a:lvl1pPr>
              <a:buFont typeface="Wingdings" pitchFamily="2" charset="2"/>
              <a:buChar char="l"/>
              <a:defRPr sz="2000">
                <a:latin typeface="+mj-lt"/>
              </a:defRPr>
            </a:lvl1pPr>
            <a:lvl2pPr>
              <a:buFont typeface="Wingdings" pitchFamily="2" charset="2"/>
              <a:buChar char="Ø"/>
              <a:defRPr sz="1800"/>
            </a:lvl2pPr>
            <a:lvl3pPr>
              <a:buFont typeface="Arial" pitchFamily="34" charset="0"/>
              <a:buChar char="•"/>
              <a:defRPr sz="1600"/>
            </a:lvl3pPr>
            <a:lvl4pPr>
              <a:buFont typeface="Times New Roman" pitchFamily="18" charset="0"/>
              <a:buChar char="–"/>
              <a:defRPr sz="1400"/>
            </a:lvl4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Jinyoung</a:t>
            </a:r>
            <a:r>
              <a:rPr lang="en-GB" dirty="0" smtClean="0"/>
              <a:t> Chun</a:t>
            </a:r>
            <a:r>
              <a:rPr lang="en-US" altLang="ko-KR" dirty="0" smtClean="0">
                <a:ea typeface="ＭＳ Ｐゴシック" pitchFamily="34" charset="-128"/>
              </a:rPr>
              <a:t> et. al</a:t>
            </a:r>
            <a:r>
              <a:rPr lang="en-GB" dirty="0" smtClean="0"/>
              <a:t>, LG Electronics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November 2013</a:t>
            </a:r>
            <a:endParaRPr lang="en-GB"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844824"/>
            <a:ext cx="7770813" cy="453650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November 2013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Jinyoung</a:t>
            </a:r>
            <a:r>
              <a:rPr lang="en-GB" dirty="0" smtClean="0"/>
              <a:t> Chun</a:t>
            </a:r>
            <a:r>
              <a:rPr lang="en-US" altLang="ko-KR" dirty="0" smtClean="0">
                <a:ea typeface="ＭＳ Ｐゴシック" pitchFamily="34" charset="-128"/>
              </a:rPr>
              <a:t> et. al</a:t>
            </a:r>
            <a:r>
              <a:rPr lang="en-GB" dirty="0" smtClean="0"/>
              <a:t>, LG Electronics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11-13/</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1388</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lvl="0"/>
            <a:r>
              <a:rPr lang="en-US" altLang="ko-KR" dirty="0" smtClean="0"/>
              <a:t>Uplink multi-user transmission</a:t>
            </a:r>
            <a:endParaRPr lang="ko-KR" altLang="ko-KR" dirty="0"/>
          </a:p>
        </p:txBody>
      </p:sp>
      <p:sp>
        <p:nvSpPr>
          <p:cNvPr id="3074" name="Rectangle 2"/>
          <p:cNvSpPr>
            <a:spLocks noGrp="1" noChangeArrowheads="1"/>
          </p:cNvSpPr>
          <p:nvPr>
            <p:ph idx="1"/>
          </p:nvPr>
        </p:nvSpPr>
        <p:spPr>
          <a:xfrm>
            <a:off x="685800" y="1674803"/>
            <a:ext cx="7772400" cy="396875"/>
          </a:xfrm>
          <a:ln/>
        </p:spPr>
        <p:txBody>
          <a:bodyPr/>
          <a:lstStyle/>
          <a:p>
            <a:pPr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2013-11-11</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err="1" smtClean="0"/>
              <a:t>Jinyoung</a:t>
            </a:r>
            <a:r>
              <a:rPr lang="en-GB" dirty="0" smtClean="0"/>
              <a:t> Chun</a:t>
            </a:r>
            <a:r>
              <a:rPr lang="en-US" altLang="ko-KR" dirty="0" smtClean="0">
                <a:ea typeface="ＭＳ Ｐゴシック" pitchFamily="34" charset="-128"/>
              </a:rPr>
              <a:t> et. al</a:t>
            </a:r>
            <a:r>
              <a:rPr lang="en-GB" altLang="ko-KR" dirty="0" smtClean="0"/>
              <a:t>, LG Electronics</a:t>
            </a:r>
            <a:endParaRPr lang="en-GB" altLang="ko-KR" dirty="0"/>
          </a:p>
        </p:txBody>
      </p:sp>
      <p:sp>
        <p:nvSpPr>
          <p:cNvPr id="6" name="Date Placeholder 3"/>
          <p:cNvSpPr>
            <a:spLocks noGrp="1"/>
          </p:cNvSpPr>
          <p:nvPr>
            <p:ph type="dt" idx="15"/>
          </p:nvPr>
        </p:nvSpPr>
        <p:spPr>
          <a:xfrm>
            <a:off x="696912" y="333375"/>
            <a:ext cx="2303451" cy="273050"/>
          </a:xfrm>
        </p:spPr>
        <p:txBody>
          <a:bodyPr/>
          <a:lstStyle/>
          <a:p>
            <a:r>
              <a:rPr lang="en-US" altLang="ko-KR" dirty="0" smtClean="0"/>
              <a:t>November</a:t>
            </a:r>
            <a:r>
              <a:rPr lang="en-US" altLang="ko-KR" dirty="0" smtClean="0"/>
              <a:t> </a:t>
            </a:r>
            <a:r>
              <a:rPr lang="en-US" altLang="ko-KR" dirty="0" smtClean="0"/>
              <a:t>2013</a:t>
            </a:r>
            <a:endParaRPr lang="en-GB" altLang="ko-KR" dirty="0"/>
          </a:p>
        </p:txBody>
      </p:sp>
      <p:graphicFrame>
        <p:nvGraphicFramePr>
          <p:cNvPr id="3075" name="Object 3"/>
          <p:cNvGraphicFramePr>
            <a:graphicFrameLocks noChangeAspect="1"/>
          </p:cNvGraphicFramePr>
          <p:nvPr>
            <p:extLst>
              <p:ext uri="{D42A27DB-BD31-4B8C-83A1-F6EECF244321}">
                <p14:modId xmlns="" xmlns:p14="http://schemas.microsoft.com/office/powerpoint/2010/main" val="3079907827"/>
              </p:ext>
            </p:extLst>
          </p:nvPr>
        </p:nvGraphicFramePr>
        <p:xfrm>
          <a:off x="522288" y="2632744"/>
          <a:ext cx="7624762" cy="2884488"/>
        </p:xfrm>
        <a:graphic>
          <a:graphicData uri="http://schemas.openxmlformats.org/presentationml/2006/ole">
            <p:oleObj spid="_x0000_s63500" name="Document" r:id="rId4" imgW="8763427" imgH="3310825" progId="Word.Document.8">
              <p:embed/>
            </p:oleObj>
          </a:graphicData>
        </a:graphic>
      </p:graphicFrame>
      <p:sp>
        <p:nvSpPr>
          <p:cNvPr id="3076" name="Rectangle 4"/>
          <p:cNvSpPr>
            <a:spLocks noChangeArrowheads="1"/>
          </p:cNvSpPr>
          <p:nvPr/>
        </p:nvSpPr>
        <p:spPr bwMode="auto">
          <a:xfrm>
            <a:off x="533400" y="2097103"/>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바닥글 개체 틀 4"/>
          <p:cNvSpPr>
            <a:spLocks noGrp="1"/>
          </p:cNvSpPr>
          <p:nvPr>
            <p:ph type="ftr" idx="14"/>
          </p:nvPr>
        </p:nvSpPr>
        <p:spPr/>
        <p:txBody>
          <a:bodyPr/>
          <a:lstStyle/>
          <a:p>
            <a:r>
              <a:rPr lang="en-GB" dirty="0" err="1" smtClean="0"/>
              <a:t>Jinyoung</a:t>
            </a:r>
            <a:r>
              <a:rPr lang="en-GB" dirty="0" smtClean="0"/>
              <a:t> Chun</a:t>
            </a:r>
            <a:r>
              <a:rPr lang="en-US" altLang="ko-KR" dirty="0" smtClean="0">
                <a:ea typeface="ＭＳ Ｐゴシック" pitchFamily="34" charset="-128"/>
              </a:rPr>
              <a:t> et. al</a:t>
            </a:r>
            <a:r>
              <a:rPr lang="en-GB" altLang="ko-KR" dirty="0" smtClean="0"/>
              <a:t>, LG Electronics</a:t>
            </a:r>
            <a:endParaRPr lang="en-GB" altLang="ko-KR" dirty="0"/>
          </a:p>
        </p:txBody>
      </p:sp>
      <p:sp>
        <p:nvSpPr>
          <p:cNvPr id="993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9933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9933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99338"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14" name="제목 1"/>
          <p:cNvSpPr>
            <a:spLocks noGrp="1"/>
          </p:cNvSpPr>
          <p:nvPr>
            <p:ph type="title"/>
          </p:nvPr>
        </p:nvSpPr>
        <p:spPr>
          <a:xfrm>
            <a:off x="685800" y="685801"/>
            <a:ext cx="7770813" cy="957250"/>
          </a:xfrm>
        </p:spPr>
        <p:txBody>
          <a:bodyPr/>
          <a:lstStyle/>
          <a:p>
            <a:r>
              <a:rPr lang="en-US" altLang="ko-KR" dirty="0" smtClean="0"/>
              <a:t>PHY Feasibility Check (Power)</a:t>
            </a:r>
            <a:endParaRPr lang="ko-KR" altLang="en-US" dirty="0"/>
          </a:p>
        </p:txBody>
      </p:sp>
      <p:sp>
        <p:nvSpPr>
          <p:cNvPr id="15" name="내용 개체 틀 2"/>
          <p:cNvSpPr txBox="1">
            <a:spLocks/>
          </p:cNvSpPr>
          <p:nvPr/>
        </p:nvSpPr>
        <p:spPr bwMode="auto">
          <a:xfrm>
            <a:off x="685800" y="1785926"/>
            <a:ext cx="7770813" cy="492922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p>
            <a:pPr marL="342900" lvl="0" indent="-342900" eaLnBrk="1" latinLnBrk="1" hangingPunct="1">
              <a:spcBef>
                <a:spcPts val="0"/>
              </a:spcBef>
              <a:buFont typeface="Wingdings" pitchFamily="2" charset="2"/>
              <a:buChar char="l"/>
              <a:defRPr/>
            </a:pPr>
            <a:r>
              <a:rPr lang="en-US" altLang="ko-KR" sz="2000" b="1" dirty="0" smtClean="0">
                <a:solidFill>
                  <a:srgbClr val="000000"/>
                </a:solidFill>
                <a:latin typeface="Times New Roman" pitchFamily="18" charset="0"/>
                <a:ea typeface="+mn-ea"/>
                <a:cs typeface="Times New Roman" pitchFamily="18" charset="0"/>
              </a:rPr>
              <a:t>AP </a:t>
            </a:r>
            <a:r>
              <a:rPr lang="en-US" altLang="ko-KR" sz="2000" b="1" dirty="0" smtClean="0">
                <a:solidFill>
                  <a:srgbClr val="000000"/>
                </a:solidFill>
                <a:latin typeface="Times New Roman" pitchFamily="18" charset="0"/>
                <a:ea typeface="+mn-ea"/>
                <a:cs typeface="Times New Roman" pitchFamily="18" charset="0"/>
              </a:rPr>
              <a:t>receives </a:t>
            </a:r>
            <a:r>
              <a:rPr lang="en-US" altLang="ko-KR" sz="2000" b="1" dirty="0" smtClean="0">
                <a:solidFill>
                  <a:srgbClr val="000000"/>
                </a:solidFill>
                <a:latin typeface="Times New Roman" pitchFamily="18" charset="0"/>
                <a:ea typeface="+mn-ea"/>
                <a:cs typeface="Times New Roman" pitchFamily="18" charset="0"/>
              </a:rPr>
              <a:t>UL data from users with different </a:t>
            </a:r>
            <a:r>
              <a:rPr lang="en-US" altLang="ko-KR" sz="2000" b="1" dirty="0" err="1" smtClean="0">
                <a:solidFill>
                  <a:srgbClr val="000000"/>
                </a:solidFill>
                <a:latin typeface="Times New Roman" pitchFamily="18" charset="0"/>
                <a:ea typeface="+mn-ea"/>
                <a:cs typeface="Times New Roman" pitchFamily="18" charset="0"/>
              </a:rPr>
              <a:t>rx</a:t>
            </a:r>
            <a:r>
              <a:rPr lang="en-US" altLang="ko-KR" sz="2000" b="1" dirty="0" smtClean="0">
                <a:solidFill>
                  <a:srgbClr val="000000"/>
                </a:solidFill>
                <a:latin typeface="Times New Roman" pitchFamily="18" charset="0"/>
                <a:ea typeface="+mn-ea"/>
                <a:cs typeface="Times New Roman" pitchFamily="18" charset="0"/>
              </a:rPr>
              <a:t> power.</a:t>
            </a:r>
          </a:p>
          <a:p>
            <a:pPr lvl="1" eaLnBrk="1" latinLnBrk="1" hangingPunct="1">
              <a:spcBef>
                <a:spcPts val="0"/>
              </a:spcBef>
              <a:buFont typeface="Wingdings" pitchFamily="2" charset="2"/>
              <a:buChar char="§"/>
              <a:defRPr/>
            </a:pPr>
            <a:r>
              <a:rPr lang="en-US" altLang="ko-KR" sz="1800" dirty="0" smtClean="0">
                <a:solidFill>
                  <a:srgbClr val="000000"/>
                </a:solidFill>
                <a:latin typeface="+mn-lt"/>
                <a:ea typeface="+mn-ea"/>
              </a:rPr>
              <a:t>Power difference causes performance degradation due </a:t>
            </a:r>
            <a:r>
              <a:rPr lang="en-US" altLang="ko-KR" sz="1800" dirty="0" smtClean="0">
                <a:solidFill>
                  <a:schemeClr val="tx1"/>
                </a:solidFill>
                <a:latin typeface="+mn-lt"/>
                <a:ea typeface="+mn-ea"/>
              </a:rPr>
              <a:t>to quantization problem by AGC. </a:t>
            </a:r>
            <a:r>
              <a:rPr lang="en-US" altLang="ko-KR" sz="1800" dirty="0" smtClean="0">
                <a:solidFill>
                  <a:srgbClr val="000000"/>
                </a:solidFill>
                <a:latin typeface="+mn-lt"/>
                <a:ea typeface="+mn-ea"/>
              </a:rPr>
              <a:t>That’s more critical in the case of SDM and CDM than in the case of FDM because UL data may be separated in frequency domain before quantization in FDM.</a:t>
            </a:r>
          </a:p>
          <a:p>
            <a:pPr lvl="1" eaLnBrk="1" latinLnBrk="1" hangingPunct="1">
              <a:spcBef>
                <a:spcPts val="0"/>
              </a:spcBef>
              <a:buFont typeface="Wingdings" pitchFamily="2" charset="2"/>
              <a:buChar char="§"/>
              <a:defRPr/>
            </a:pPr>
            <a:endParaRPr lang="en-US" altLang="ko-KR" sz="1000" dirty="0" smtClean="0">
              <a:solidFill>
                <a:srgbClr val="000000"/>
              </a:solidFill>
              <a:latin typeface="+mn-lt"/>
              <a:ea typeface="+mn-ea"/>
            </a:endParaRPr>
          </a:p>
          <a:p>
            <a:pPr lvl="1" eaLnBrk="1" latinLnBrk="1" hangingPunct="1">
              <a:spcBef>
                <a:spcPts val="0"/>
              </a:spcBef>
              <a:buFont typeface="Wingdings" pitchFamily="2" charset="2"/>
              <a:buChar char="§"/>
              <a:defRPr/>
            </a:pPr>
            <a:r>
              <a:rPr lang="en-US" altLang="ko-KR" sz="1800" dirty="0" smtClean="0">
                <a:solidFill>
                  <a:srgbClr val="000000"/>
                </a:solidFill>
                <a:latin typeface="+mn-lt"/>
                <a:ea typeface="+mn-ea"/>
              </a:rPr>
              <a:t>Path loss among users served by a AP</a:t>
            </a:r>
            <a:endParaRPr lang="en-US" altLang="ko-KR" sz="1800" baseline="30000" dirty="0" smtClean="0">
              <a:solidFill>
                <a:srgbClr val="000000"/>
              </a:solidFill>
              <a:latin typeface="+mn-lt"/>
              <a:ea typeface="+mn-ea"/>
            </a:endParaRPr>
          </a:p>
          <a:p>
            <a:pPr lvl="1" eaLnBrk="1" latinLnBrk="1" hangingPunct="1">
              <a:spcBef>
                <a:spcPts val="0"/>
              </a:spcBef>
              <a:buFont typeface="Wingdings" pitchFamily="2" charset="2"/>
              <a:buChar char="§"/>
              <a:defRPr/>
            </a:pPr>
            <a:endParaRPr lang="en-US" altLang="ko-KR" sz="1800" dirty="0" smtClean="0">
              <a:solidFill>
                <a:srgbClr val="000000"/>
              </a:solidFill>
              <a:latin typeface="+mn-lt"/>
              <a:ea typeface="+mn-ea"/>
            </a:endParaRPr>
          </a:p>
          <a:p>
            <a:pPr lvl="1" eaLnBrk="1" latinLnBrk="1" hangingPunct="1">
              <a:spcBef>
                <a:spcPts val="0"/>
              </a:spcBef>
              <a:buFont typeface="Wingdings" pitchFamily="2" charset="2"/>
              <a:buChar char="§"/>
              <a:defRPr/>
            </a:pPr>
            <a:endParaRPr lang="en-US" altLang="ko-KR" sz="1800" dirty="0" smtClean="0">
              <a:solidFill>
                <a:srgbClr val="000000"/>
              </a:solidFill>
              <a:latin typeface="+mn-lt"/>
              <a:ea typeface="+mn-ea"/>
            </a:endParaRPr>
          </a:p>
          <a:p>
            <a:pPr lvl="1" eaLnBrk="1" latinLnBrk="1" hangingPunct="1">
              <a:spcBef>
                <a:spcPts val="0"/>
              </a:spcBef>
              <a:buFont typeface="Wingdings" pitchFamily="2" charset="2"/>
              <a:buChar char="§"/>
              <a:defRPr/>
            </a:pPr>
            <a:endParaRPr lang="en-US" altLang="ko-KR" sz="1800" dirty="0" smtClean="0">
              <a:solidFill>
                <a:srgbClr val="000000"/>
              </a:solidFill>
              <a:latin typeface="+mn-lt"/>
              <a:ea typeface="+mn-ea"/>
            </a:endParaRPr>
          </a:p>
          <a:p>
            <a:pPr lvl="1" eaLnBrk="1" latinLnBrk="1" hangingPunct="1">
              <a:spcBef>
                <a:spcPts val="0"/>
              </a:spcBef>
              <a:buFont typeface="Wingdings" pitchFamily="2" charset="2"/>
              <a:buChar char="§"/>
              <a:defRPr/>
            </a:pPr>
            <a:endParaRPr lang="en-US" altLang="ko-KR" sz="1800" dirty="0" smtClean="0">
              <a:solidFill>
                <a:srgbClr val="000000"/>
              </a:solidFill>
              <a:latin typeface="+mn-lt"/>
              <a:ea typeface="+mn-ea"/>
            </a:endParaRPr>
          </a:p>
          <a:p>
            <a:pPr lvl="1" eaLnBrk="1" latinLnBrk="1" hangingPunct="1">
              <a:spcBef>
                <a:spcPts val="0"/>
              </a:spcBef>
              <a:buFont typeface="Wingdings" pitchFamily="2" charset="2"/>
              <a:buChar char="§"/>
              <a:defRPr/>
            </a:pPr>
            <a:endParaRPr lang="en-US" altLang="ko-KR" sz="1800" dirty="0" smtClean="0">
              <a:solidFill>
                <a:srgbClr val="000000"/>
              </a:solidFill>
              <a:latin typeface="+mn-lt"/>
              <a:ea typeface="+mn-ea"/>
            </a:endParaRPr>
          </a:p>
          <a:p>
            <a:pPr lvl="1" eaLnBrk="1" latinLnBrk="1" hangingPunct="1">
              <a:spcBef>
                <a:spcPts val="0"/>
              </a:spcBef>
              <a:buFont typeface="Wingdings" pitchFamily="2" charset="2"/>
              <a:buChar char="§"/>
              <a:defRPr/>
            </a:pPr>
            <a:endParaRPr lang="en-US" altLang="ko-KR" sz="1800" dirty="0" smtClean="0">
              <a:solidFill>
                <a:srgbClr val="000000"/>
              </a:solidFill>
              <a:latin typeface="+mn-lt"/>
              <a:ea typeface="+mn-ea"/>
            </a:endParaRPr>
          </a:p>
          <a:p>
            <a:pPr lvl="1" eaLnBrk="1" latinLnBrk="1" hangingPunct="1">
              <a:spcBef>
                <a:spcPts val="0"/>
              </a:spcBef>
              <a:buFont typeface="Wingdings" pitchFamily="2" charset="2"/>
              <a:buChar char="§"/>
              <a:defRPr/>
            </a:pPr>
            <a:endParaRPr lang="en-US" altLang="ko-KR" sz="1800" dirty="0" smtClean="0">
              <a:solidFill>
                <a:srgbClr val="000000"/>
              </a:solidFill>
              <a:latin typeface="+mn-lt"/>
              <a:ea typeface="+mn-ea"/>
            </a:endParaRPr>
          </a:p>
          <a:p>
            <a:pPr lvl="1" eaLnBrk="1" latinLnBrk="1" hangingPunct="1">
              <a:spcBef>
                <a:spcPts val="0"/>
              </a:spcBef>
              <a:buFont typeface="Wingdings" pitchFamily="2" charset="2"/>
              <a:buChar char="§"/>
              <a:defRPr/>
            </a:pPr>
            <a:endParaRPr lang="en-US" altLang="ko-KR" sz="1800" dirty="0" smtClean="0">
              <a:solidFill>
                <a:srgbClr val="000000"/>
              </a:solidFill>
              <a:latin typeface="+mn-lt"/>
              <a:ea typeface="+mn-ea"/>
            </a:endParaRPr>
          </a:p>
          <a:p>
            <a:pPr lvl="1" eaLnBrk="1" latinLnBrk="1" hangingPunct="1">
              <a:spcBef>
                <a:spcPts val="0"/>
              </a:spcBef>
              <a:buFont typeface="Wingdings" pitchFamily="2" charset="2"/>
              <a:buChar char="§"/>
              <a:defRPr/>
            </a:pPr>
            <a:endParaRPr lang="en-US" altLang="ko-KR" sz="1000" dirty="0" smtClean="0">
              <a:solidFill>
                <a:srgbClr val="000000"/>
              </a:solidFill>
              <a:latin typeface="+mn-lt"/>
              <a:ea typeface="+mn-ea"/>
            </a:endParaRPr>
          </a:p>
          <a:p>
            <a:pPr marL="342900" indent="-342900" eaLnBrk="1" latinLnBrk="1" hangingPunct="1">
              <a:spcBef>
                <a:spcPts val="600"/>
              </a:spcBef>
              <a:defRPr/>
            </a:pPr>
            <a:endParaRPr lang="en-US" altLang="ko-KR" sz="1800" dirty="0" smtClean="0">
              <a:solidFill>
                <a:srgbClr val="000000"/>
              </a:solidFill>
              <a:latin typeface="+mn-lt"/>
              <a:ea typeface="+mn-ea"/>
            </a:endParaRPr>
          </a:p>
          <a:p>
            <a:pPr marL="342900" marR="0" lvl="0" indent="-342900" algn="l" defTabSz="449263" rtl="0" eaLnBrk="1" fontAlgn="base" latinLnBrk="1" hangingPunct="1">
              <a:lnSpc>
                <a:spcPct val="100000"/>
              </a:lnSpc>
              <a:spcBef>
                <a:spcPts val="600"/>
              </a:spcBef>
              <a:spcAft>
                <a:spcPct val="0"/>
              </a:spcAft>
              <a:buClr>
                <a:srgbClr val="000000"/>
              </a:buClr>
              <a:buSzPct val="100000"/>
              <a:buFont typeface="Times New Roman" pitchFamily="16" charset="0"/>
              <a:buNone/>
              <a:tabLst/>
              <a:defRPr/>
            </a:pPr>
            <a:endParaRPr kumimoji="0" lang="en-US" altLang="ko-KR" sz="1600" b="1" i="0" u="none" strike="noStrike" kern="0" cap="none" spc="0" normalizeH="0" noProof="0" dirty="0" smtClean="0">
              <a:ln>
                <a:noFill/>
              </a:ln>
              <a:solidFill>
                <a:srgbClr val="FF0000"/>
              </a:solidFill>
              <a:effectLst/>
              <a:uLnTx/>
              <a:uFillTx/>
              <a:latin typeface="Times New Roman" pitchFamily="18" charset="0"/>
              <a:ea typeface="+mn-ea"/>
              <a:cs typeface="Times New Roman" pitchFamily="18" charset="0"/>
              <a:sym typeface="Wingdings" pitchFamily="2" charset="2"/>
            </a:endParaRPr>
          </a:p>
        </p:txBody>
      </p:sp>
      <p:graphicFrame>
        <p:nvGraphicFramePr>
          <p:cNvPr id="12" name="표 11"/>
          <p:cNvGraphicFramePr>
            <a:graphicFrameLocks noGrp="1"/>
          </p:cNvGraphicFramePr>
          <p:nvPr/>
        </p:nvGraphicFramePr>
        <p:xfrm>
          <a:off x="1357291" y="3758572"/>
          <a:ext cx="6858047" cy="1027750"/>
        </p:xfrm>
        <a:graphic>
          <a:graphicData uri="http://schemas.openxmlformats.org/drawingml/2006/table">
            <a:tbl>
              <a:tblPr firstRow="1" bandRow="1">
                <a:tableStyleId>{5C22544A-7EE6-4342-B048-85BDC9FD1C3A}</a:tableStyleId>
              </a:tblPr>
              <a:tblGrid>
                <a:gridCol w="1143007"/>
                <a:gridCol w="1357322"/>
                <a:gridCol w="1428760"/>
                <a:gridCol w="1500199"/>
                <a:gridCol w="1428759"/>
              </a:tblGrid>
              <a:tr h="357190">
                <a:tc>
                  <a:txBody>
                    <a:bodyPr/>
                    <a:lstStyle/>
                    <a:p>
                      <a:pPr latinLnBrk="1"/>
                      <a:endParaRPr lang="ko-KR" altLang="en-US" sz="1600" dirty="0">
                        <a:solidFill>
                          <a:sysClr val="windowText" lastClr="000000"/>
                        </a:solidFill>
                      </a:endParaRPr>
                    </a:p>
                  </a:txBody>
                  <a:tcPr/>
                </a:tc>
                <a:tc>
                  <a:txBody>
                    <a:bodyPr/>
                    <a:lstStyle/>
                    <a:p>
                      <a:pPr latinLnBrk="1"/>
                      <a:r>
                        <a:rPr lang="en-US" altLang="ko-KR" sz="1600" dirty="0" err="1" smtClean="0"/>
                        <a:t>InH</a:t>
                      </a:r>
                      <a:r>
                        <a:rPr lang="en-US" altLang="ko-KR" sz="1600" baseline="0" dirty="0" smtClean="0"/>
                        <a:t> </a:t>
                      </a:r>
                      <a:r>
                        <a:rPr lang="en-US" altLang="ko-KR" sz="1600" baseline="0" dirty="0" err="1" smtClean="0"/>
                        <a:t>LoS</a:t>
                      </a:r>
                      <a:endParaRPr lang="ko-KR" altLang="en-US" sz="1600" dirty="0">
                        <a:solidFill>
                          <a:sysClr val="windowText" lastClr="000000"/>
                        </a:solidFill>
                      </a:endParaRPr>
                    </a:p>
                  </a:txBody>
                  <a:tcPr/>
                </a:tc>
                <a:tc>
                  <a:txBody>
                    <a:bodyPr/>
                    <a:lstStyle/>
                    <a:p>
                      <a:pPr latinLnBrk="1"/>
                      <a:r>
                        <a:rPr lang="en-US" altLang="ko-KR" sz="1600" dirty="0" err="1" smtClean="0"/>
                        <a:t>InH</a:t>
                      </a:r>
                      <a:r>
                        <a:rPr lang="en-US" altLang="ko-KR" sz="1600" dirty="0" smtClean="0"/>
                        <a:t> </a:t>
                      </a:r>
                      <a:r>
                        <a:rPr lang="en-US" altLang="ko-KR" sz="1600" dirty="0" err="1" smtClean="0"/>
                        <a:t>NLoS</a:t>
                      </a:r>
                      <a:endParaRPr lang="ko-KR" altLang="en-US" sz="1600" dirty="0">
                        <a:solidFill>
                          <a:sysClr val="windowText" lastClr="000000"/>
                        </a:solidFill>
                      </a:endParaRPr>
                    </a:p>
                  </a:txBody>
                  <a:tcPr/>
                </a:tc>
                <a:tc>
                  <a:txBody>
                    <a:bodyPr/>
                    <a:lstStyle/>
                    <a:p>
                      <a:pPr latinLnBrk="1"/>
                      <a:r>
                        <a:rPr lang="en-US" altLang="ko-KR" sz="1600" dirty="0" err="1" smtClean="0"/>
                        <a:t>UMi</a:t>
                      </a:r>
                      <a:r>
                        <a:rPr lang="en-US" altLang="ko-KR" sz="1600" baseline="0" dirty="0" smtClean="0"/>
                        <a:t> </a:t>
                      </a:r>
                      <a:r>
                        <a:rPr lang="en-US" altLang="ko-KR" sz="1600" baseline="0" dirty="0" err="1" smtClean="0"/>
                        <a:t>LoS</a:t>
                      </a:r>
                      <a:endParaRPr lang="ko-KR" altLang="en-US" sz="1600" dirty="0">
                        <a:solidFill>
                          <a:sysClr val="windowText" lastClr="000000"/>
                        </a:solidFill>
                      </a:endParaRPr>
                    </a:p>
                  </a:txBody>
                  <a:tcPr/>
                </a:tc>
                <a:tc>
                  <a:txBody>
                    <a:bodyPr/>
                    <a:lstStyle/>
                    <a:p>
                      <a:pPr latinLnBrk="1"/>
                      <a:r>
                        <a:rPr lang="en-US" altLang="ko-KR" sz="1600" dirty="0" err="1" smtClean="0"/>
                        <a:t>UMi</a:t>
                      </a:r>
                      <a:r>
                        <a:rPr lang="en-US" altLang="ko-KR" sz="1600" dirty="0" smtClean="0"/>
                        <a:t> </a:t>
                      </a:r>
                      <a:r>
                        <a:rPr lang="en-US" altLang="ko-KR" sz="1600" dirty="0" err="1" smtClean="0"/>
                        <a:t>NLoS</a:t>
                      </a:r>
                      <a:endParaRPr lang="ko-KR" altLang="en-US" sz="1600" dirty="0">
                        <a:solidFill>
                          <a:sysClr val="windowText" lastClr="000000"/>
                        </a:solidFill>
                      </a:endParaRPr>
                    </a:p>
                  </a:txBody>
                  <a:tcPr/>
                </a:tc>
              </a:tr>
              <a:tr h="285752">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dirty="0" smtClean="0"/>
                        <a:t>Distance </a:t>
                      </a:r>
                      <a:r>
                        <a:rPr lang="en-US" altLang="ko-KR" sz="1600" baseline="30000" dirty="0" smtClean="0"/>
                        <a:t>[6]</a:t>
                      </a:r>
                      <a:endParaRPr lang="ko-KR" altLang="en-US" sz="1600" b="1" baseline="30000" dirty="0" smtClean="0">
                        <a:solidFill>
                          <a:sysClr val="windowText" lastClr="000000"/>
                        </a:solidFill>
                      </a:endParaRPr>
                    </a:p>
                  </a:txBody>
                  <a:tcPr/>
                </a:tc>
                <a:tc>
                  <a:txBody>
                    <a:bodyPr/>
                    <a:lstStyle/>
                    <a:p>
                      <a:pPr latinLnBrk="1"/>
                      <a:r>
                        <a:rPr lang="en-US" altLang="ko-KR" sz="1600" baseline="0" dirty="0" smtClean="0"/>
                        <a:t>3~12meter</a:t>
                      </a:r>
                      <a:endParaRPr lang="ko-KR" altLang="en-US" sz="1600" dirty="0">
                        <a:solidFill>
                          <a:sysClr val="windowText" lastClr="000000"/>
                        </a:solidFill>
                      </a:endParaRPr>
                    </a:p>
                  </a:txBody>
                  <a:tcPr/>
                </a:tc>
                <a:tc>
                  <a:txBody>
                    <a:bodyPr/>
                    <a:lstStyle/>
                    <a:p>
                      <a:pPr latinLnBrk="1"/>
                      <a:r>
                        <a:rPr lang="en-US" altLang="ko-KR" sz="1600" baseline="0" dirty="0" smtClean="0"/>
                        <a:t>3~60meter</a:t>
                      </a:r>
                      <a:endParaRPr lang="en-US" altLang="ko-KR" sz="1600" kern="1200" dirty="0" smtClean="0">
                        <a:solidFill>
                          <a:sysClr val="windowText" lastClr="000000"/>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baseline="0" dirty="0" smtClean="0"/>
                        <a:t>10~130meter</a:t>
                      </a:r>
                      <a:endParaRPr lang="en-US" altLang="ko-KR" sz="1600" kern="1200" dirty="0" smtClean="0">
                        <a:solidFill>
                          <a:sysClr val="windowText" lastClr="000000"/>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baseline="0" dirty="0" smtClean="0"/>
                        <a:t>10~130meter</a:t>
                      </a:r>
                      <a:endParaRPr lang="en-US" altLang="ko-KR" sz="1600" kern="1200" dirty="0" smtClean="0">
                        <a:solidFill>
                          <a:sysClr val="windowText" lastClr="000000"/>
                        </a:solidFill>
                        <a:latin typeface="+mn-lt"/>
                        <a:ea typeface="+mn-ea"/>
                        <a:cs typeface="+mn-cs"/>
                      </a:endParaRPr>
                    </a:p>
                  </a:txBody>
                  <a:tcPr/>
                </a:tc>
              </a:tr>
              <a:tr h="285752">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dirty="0" smtClean="0"/>
                        <a:t>PL (dB) </a:t>
                      </a:r>
                      <a:r>
                        <a:rPr lang="en-US" altLang="ko-KR" sz="1600" kern="1200" baseline="30000" dirty="0" smtClean="0"/>
                        <a:t>[8]</a:t>
                      </a:r>
                      <a:endParaRPr lang="ko-KR" altLang="en-US" sz="1600" b="1" kern="1200" baseline="30000" dirty="0" smtClean="0">
                        <a:solidFill>
                          <a:sysClr val="windowText" lastClr="000000"/>
                        </a:solidFill>
                        <a:latin typeface="+mn-lt"/>
                        <a:ea typeface="+mn-ea"/>
                        <a:cs typeface="+mn-cs"/>
                      </a:endParaRPr>
                    </a:p>
                  </a:txBody>
                  <a:tcPr/>
                </a:tc>
                <a:tc>
                  <a:txBody>
                    <a:bodyPr/>
                    <a:lstStyle/>
                    <a:p>
                      <a:pPr latinLnBrk="1"/>
                      <a:r>
                        <a:rPr lang="en-US" altLang="ko-KR" sz="1600" dirty="0" smtClean="0"/>
                        <a:t>48.47 ~ 58.64</a:t>
                      </a:r>
                      <a:endParaRPr lang="en-US" altLang="ko-KR" sz="1600" dirty="0" smtClean="0">
                        <a:solidFill>
                          <a:sysClr val="windowText" lastClr="000000"/>
                        </a:solidFill>
                      </a:endParaRPr>
                    </a:p>
                  </a:txBody>
                  <a:tcPr/>
                </a:tc>
                <a:tc>
                  <a:txBody>
                    <a:bodyPr/>
                    <a:lstStyle/>
                    <a:p>
                      <a:pPr latinLnBrk="1"/>
                      <a:r>
                        <a:rPr lang="en-US" altLang="ko-KR" sz="1600" kern="1200" dirty="0" smtClean="0"/>
                        <a:t>39.76 ~ 90.10</a:t>
                      </a:r>
                      <a:endParaRPr lang="en-US" altLang="ko-KR" sz="1600" kern="1200" dirty="0" smtClean="0">
                        <a:solidFill>
                          <a:sysClr val="windowText" lastClr="000000"/>
                        </a:solidFill>
                        <a:latin typeface="+mn-lt"/>
                        <a:ea typeface="+mn-ea"/>
                        <a:cs typeface="+mn-cs"/>
                      </a:endParaRPr>
                    </a:p>
                  </a:txBody>
                  <a:tcPr/>
                </a:tc>
                <a:tc>
                  <a:txBody>
                    <a:bodyPr/>
                    <a:lstStyle/>
                    <a:p>
                      <a:pPr latinLnBrk="1"/>
                      <a:r>
                        <a:rPr lang="en-US" altLang="ko-KR" sz="1600" kern="1200" dirty="0" smtClean="0"/>
                        <a:t>57.6 ~ 82.11</a:t>
                      </a:r>
                      <a:endParaRPr lang="en-US" altLang="ko-KR" sz="1600" kern="1200" dirty="0" smtClean="0">
                        <a:solidFill>
                          <a:sysClr val="windowText" lastClr="000000"/>
                        </a:solidFill>
                        <a:latin typeface="+mn-lt"/>
                        <a:ea typeface="+mn-ea"/>
                        <a:cs typeface="+mn-cs"/>
                      </a:endParaRPr>
                    </a:p>
                  </a:txBody>
                  <a:tcPr/>
                </a:tc>
                <a:tc>
                  <a:txBody>
                    <a:bodyPr/>
                    <a:lstStyle/>
                    <a:p>
                      <a:pPr latinLnBrk="1"/>
                      <a:r>
                        <a:rPr lang="en-US" altLang="ko-KR" sz="1600" kern="1200" dirty="0" smtClean="0"/>
                        <a:t>69.29 ~ 110.17</a:t>
                      </a:r>
                      <a:endParaRPr lang="en-US" altLang="ko-KR" sz="1600" kern="1200" dirty="0" smtClean="0">
                        <a:solidFill>
                          <a:sysClr val="windowText" lastClr="000000"/>
                        </a:solidFill>
                        <a:latin typeface="+mn-lt"/>
                        <a:ea typeface="+mn-ea"/>
                        <a:cs typeface="+mn-cs"/>
                      </a:endParaRPr>
                    </a:p>
                  </a:txBody>
                  <a:tcPr/>
                </a:tc>
              </a:tr>
            </a:tbl>
          </a:graphicData>
        </a:graphic>
      </p:graphicFrame>
      <p:sp>
        <p:nvSpPr>
          <p:cNvPr id="13" name="날짜 개체 틀 5"/>
          <p:cNvSpPr>
            <a:spLocks noGrp="1"/>
          </p:cNvSpPr>
          <p:nvPr>
            <p:ph type="dt" idx="15"/>
          </p:nvPr>
        </p:nvSpPr>
        <p:spPr>
          <a:xfrm>
            <a:off x="696912" y="285728"/>
            <a:ext cx="1874823" cy="273050"/>
          </a:xfrm>
        </p:spPr>
        <p:txBody>
          <a:bodyPr/>
          <a:lstStyle/>
          <a:p>
            <a:r>
              <a:rPr lang="en-US" altLang="ko-KR" dirty="0" smtClean="0"/>
              <a:t>November</a:t>
            </a:r>
            <a:r>
              <a:rPr lang="en-US" altLang="ko-KR" dirty="0" smtClean="0"/>
              <a:t> </a:t>
            </a:r>
            <a:r>
              <a:rPr lang="en-US" altLang="ko-KR" dirty="0" smtClean="0"/>
              <a:t>2013</a:t>
            </a:r>
            <a:endParaRPr lang="en-GB" altLang="ko-K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바닥글 개체 틀 4"/>
          <p:cNvSpPr>
            <a:spLocks noGrp="1"/>
          </p:cNvSpPr>
          <p:nvPr>
            <p:ph type="ftr" idx="14"/>
          </p:nvPr>
        </p:nvSpPr>
        <p:spPr/>
        <p:txBody>
          <a:bodyPr/>
          <a:lstStyle/>
          <a:p>
            <a:r>
              <a:rPr lang="en-GB" dirty="0" err="1" smtClean="0"/>
              <a:t>Jinyoung</a:t>
            </a:r>
            <a:r>
              <a:rPr lang="en-GB" dirty="0" smtClean="0"/>
              <a:t> Chun</a:t>
            </a:r>
            <a:r>
              <a:rPr lang="en-US" altLang="ko-KR" dirty="0" smtClean="0">
                <a:ea typeface="ＭＳ Ｐゴシック" pitchFamily="34" charset="-128"/>
              </a:rPr>
              <a:t> et. al</a:t>
            </a:r>
            <a:r>
              <a:rPr lang="en-GB" altLang="ko-KR" dirty="0" smtClean="0"/>
              <a:t>, LG Electronics</a:t>
            </a:r>
            <a:endParaRPr lang="en-GB" altLang="ko-KR" dirty="0"/>
          </a:p>
        </p:txBody>
      </p:sp>
      <p:sp>
        <p:nvSpPr>
          <p:cNvPr id="993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9933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9933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99338"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14" name="제목 1"/>
          <p:cNvSpPr>
            <a:spLocks noGrp="1"/>
          </p:cNvSpPr>
          <p:nvPr>
            <p:ph type="title"/>
          </p:nvPr>
        </p:nvSpPr>
        <p:spPr>
          <a:xfrm>
            <a:off x="685800" y="685801"/>
            <a:ext cx="7770813" cy="957250"/>
          </a:xfrm>
        </p:spPr>
        <p:txBody>
          <a:bodyPr/>
          <a:lstStyle/>
          <a:p>
            <a:r>
              <a:rPr lang="en-US" altLang="ko-KR" dirty="0" smtClean="0"/>
              <a:t>PHY Feasibility Check (Power)</a:t>
            </a:r>
            <a:endParaRPr lang="ko-KR" altLang="en-US" dirty="0"/>
          </a:p>
        </p:txBody>
      </p:sp>
      <p:sp>
        <p:nvSpPr>
          <p:cNvPr id="15" name="내용 개체 틀 2"/>
          <p:cNvSpPr txBox="1">
            <a:spLocks/>
          </p:cNvSpPr>
          <p:nvPr/>
        </p:nvSpPr>
        <p:spPr bwMode="auto">
          <a:xfrm>
            <a:off x="685800" y="1928802"/>
            <a:ext cx="7770813" cy="464347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p>
            <a:pPr marL="342900" indent="-342900" eaLnBrk="1" latinLnBrk="1" hangingPunct="1">
              <a:spcBef>
                <a:spcPts val="600"/>
              </a:spcBef>
              <a:defRPr/>
            </a:pPr>
            <a:r>
              <a:rPr lang="en-US" altLang="ko-KR" sz="2000" b="1" dirty="0" smtClean="0">
                <a:solidFill>
                  <a:srgbClr val="000000"/>
                </a:solidFill>
                <a:latin typeface="Times New Roman" pitchFamily="18" charset="0"/>
                <a:ea typeface="+mn-ea"/>
                <a:cs typeface="Times New Roman" pitchFamily="18" charset="0"/>
                <a:sym typeface="Wingdings" pitchFamily="2" charset="2"/>
              </a:rPr>
              <a:t> Observation</a:t>
            </a:r>
          </a:p>
          <a:p>
            <a:pPr lvl="1" eaLnBrk="1" latinLnBrk="1" hangingPunct="1">
              <a:spcBef>
                <a:spcPts val="0"/>
              </a:spcBef>
              <a:spcAft>
                <a:spcPts val="600"/>
              </a:spcAft>
              <a:buFont typeface="Wingdings" pitchFamily="2" charset="2"/>
              <a:buChar char="§"/>
              <a:defRPr/>
            </a:pPr>
            <a:r>
              <a:rPr lang="en-US" altLang="ko-KR" sz="1800" dirty="0" smtClean="0">
                <a:solidFill>
                  <a:srgbClr val="000000"/>
                </a:solidFill>
                <a:latin typeface="+mn-lt"/>
                <a:ea typeface="+mn-ea"/>
              </a:rPr>
              <a:t>UL MU transmission may be possible in FDM case </a:t>
            </a:r>
            <a:r>
              <a:rPr lang="en-US" altLang="ko-KR" sz="1800" dirty="0" smtClean="0">
                <a:solidFill>
                  <a:schemeClr val="tx1"/>
                </a:solidFill>
              </a:rPr>
              <a:t>by doing quantization </a:t>
            </a:r>
            <a:r>
              <a:rPr lang="en-US" altLang="ko-KR" sz="1800" dirty="0" smtClean="0">
                <a:solidFill>
                  <a:schemeClr val="tx1"/>
                </a:solidFill>
              </a:rPr>
              <a:t>in user’s own band</a:t>
            </a:r>
            <a:r>
              <a:rPr lang="en-US" altLang="ko-KR" sz="1800" dirty="0" smtClean="0">
                <a:solidFill>
                  <a:srgbClr val="000000"/>
                </a:solidFill>
                <a:latin typeface="+mn-lt"/>
                <a:ea typeface="+mn-ea"/>
              </a:rPr>
              <a:t>.</a:t>
            </a:r>
            <a:endParaRPr lang="en-US" altLang="ko-KR" sz="1800" dirty="0" smtClean="0">
              <a:solidFill>
                <a:srgbClr val="000000"/>
              </a:solidFill>
              <a:latin typeface="+mn-lt"/>
              <a:ea typeface="+mn-ea"/>
            </a:endParaRPr>
          </a:p>
          <a:p>
            <a:pPr lvl="1" eaLnBrk="1" latinLnBrk="1" hangingPunct="1">
              <a:spcBef>
                <a:spcPts val="0"/>
              </a:spcBef>
              <a:spcAft>
                <a:spcPts val="600"/>
              </a:spcAft>
              <a:buFont typeface="Wingdings" pitchFamily="2" charset="2"/>
              <a:buChar char="§"/>
              <a:defRPr/>
            </a:pPr>
            <a:r>
              <a:rPr lang="en-US" altLang="ko-KR" sz="1800" dirty="0" smtClean="0">
                <a:solidFill>
                  <a:srgbClr val="000000"/>
                </a:solidFill>
                <a:latin typeface="+mn-lt"/>
                <a:ea typeface="+mn-ea"/>
              </a:rPr>
              <a:t>But some schemes to compensate the difference or to make a UL MU group among users with similar </a:t>
            </a:r>
            <a:r>
              <a:rPr lang="en-US" altLang="ko-KR" sz="1800" dirty="0" err="1" smtClean="0">
                <a:solidFill>
                  <a:srgbClr val="000000"/>
                </a:solidFill>
                <a:latin typeface="+mn-lt"/>
                <a:ea typeface="+mn-ea"/>
              </a:rPr>
              <a:t>rx</a:t>
            </a:r>
            <a:r>
              <a:rPr lang="en-US" altLang="ko-KR" sz="1800" dirty="0" smtClean="0">
                <a:solidFill>
                  <a:srgbClr val="000000"/>
                </a:solidFill>
                <a:latin typeface="+mn-lt"/>
                <a:ea typeface="+mn-ea"/>
              </a:rPr>
              <a:t> power level are </a:t>
            </a:r>
            <a:r>
              <a:rPr lang="en-US" altLang="ko-KR" sz="1800" dirty="0" smtClean="0">
                <a:solidFill>
                  <a:schemeClr val="tx1"/>
                </a:solidFill>
                <a:latin typeface="+mn-lt"/>
                <a:ea typeface="+mn-ea"/>
              </a:rPr>
              <a:t>needed, especially, in SDM and CDM cases.</a:t>
            </a:r>
          </a:p>
          <a:p>
            <a:pPr lvl="1" eaLnBrk="1" latinLnBrk="1" hangingPunct="1">
              <a:spcBef>
                <a:spcPts val="0"/>
              </a:spcBef>
              <a:spcAft>
                <a:spcPts val="600"/>
              </a:spcAft>
              <a:buFont typeface="Wingdings" pitchFamily="2" charset="2"/>
              <a:buChar char="§"/>
              <a:defRPr/>
            </a:pPr>
            <a:r>
              <a:rPr lang="en-US" altLang="ko-KR" sz="1800" dirty="0" smtClean="0">
                <a:solidFill>
                  <a:srgbClr val="000000"/>
                </a:solidFill>
                <a:sym typeface="Wingdings" pitchFamily="2" charset="2"/>
              </a:rPr>
              <a:t>According to the simulation results in contribution [4], </a:t>
            </a:r>
            <a:r>
              <a:rPr lang="en-US" altLang="ko-KR" sz="1800" dirty="0" smtClean="0">
                <a:solidFill>
                  <a:srgbClr val="000000"/>
                </a:solidFill>
              </a:rPr>
              <a:t>there are 0.5/ 1/ 1.5dB loss of PER in users with the weaker power when AP receives UL data with 4/ 6/ 8dB power difference.</a:t>
            </a:r>
          </a:p>
          <a:p>
            <a:pPr lvl="1" eaLnBrk="1" latinLnBrk="1" hangingPunct="1">
              <a:spcBef>
                <a:spcPts val="0"/>
              </a:spcBef>
              <a:buFont typeface="Wingdings" pitchFamily="2" charset="2"/>
              <a:buChar char="§"/>
              <a:defRPr/>
            </a:pPr>
            <a:endParaRPr lang="en-US" altLang="ko-KR" sz="1800" dirty="0" smtClean="0">
              <a:solidFill>
                <a:srgbClr val="000000"/>
              </a:solidFill>
              <a:latin typeface="+mn-lt"/>
              <a:ea typeface="+mn-ea"/>
            </a:endParaRPr>
          </a:p>
          <a:p>
            <a:pPr marL="342900" marR="0" lvl="0" indent="-342900" algn="l" defTabSz="449263" rtl="0" eaLnBrk="1" fontAlgn="base" latinLnBrk="1" hangingPunct="1">
              <a:lnSpc>
                <a:spcPct val="100000"/>
              </a:lnSpc>
              <a:spcBef>
                <a:spcPts val="600"/>
              </a:spcBef>
              <a:spcAft>
                <a:spcPct val="0"/>
              </a:spcAft>
              <a:buClr>
                <a:srgbClr val="000000"/>
              </a:buClr>
              <a:buSzPct val="100000"/>
              <a:buFont typeface="Times New Roman" pitchFamily="16" charset="0"/>
              <a:buNone/>
              <a:tabLst/>
              <a:defRPr/>
            </a:pPr>
            <a:endParaRPr kumimoji="0" lang="en-US" altLang="ko-KR" sz="1600" b="1" i="0" u="none" strike="noStrike" kern="0" cap="none" spc="0" normalizeH="0" noProof="0" dirty="0" smtClean="0">
              <a:ln>
                <a:noFill/>
              </a:ln>
              <a:solidFill>
                <a:srgbClr val="FF0000"/>
              </a:solidFill>
              <a:effectLst/>
              <a:uLnTx/>
              <a:uFillTx/>
              <a:latin typeface="Times New Roman" pitchFamily="18" charset="0"/>
              <a:ea typeface="+mn-ea"/>
              <a:cs typeface="Times New Roman" pitchFamily="18" charset="0"/>
              <a:sym typeface="Wingdings" pitchFamily="2" charset="2"/>
            </a:endParaRPr>
          </a:p>
        </p:txBody>
      </p:sp>
      <p:sp>
        <p:nvSpPr>
          <p:cNvPr id="11" name="날짜 개체 틀 5"/>
          <p:cNvSpPr>
            <a:spLocks noGrp="1"/>
          </p:cNvSpPr>
          <p:nvPr>
            <p:ph type="dt" idx="15"/>
          </p:nvPr>
        </p:nvSpPr>
        <p:spPr>
          <a:xfrm>
            <a:off x="696912" y="285728"/>
            <a:ext cx="1874823" cy="273050"/>
          </a:xfrm>
        </p:spPr>
        <p:txBody>
          <a:bodyPr/>
          <a:lstStyle/>
          <a:p>
            <a:r>
              <a:rPr lang="en-US" altLang="ko-KR" dirty="0" smtClean="0"/>
              <a:t>November</a:t>
            </a:r>
            <a:r>
              <a:rPr lang="en-US" altLang="ko-KR" dirty="0" smtClean="0"/>
              <a:t> </a:t>
            </a:r>
            <a:r>
              <a:rPr lang="en-US" altLang="ko-KR" dirty="0" smtClean="0"/>
              <a:t>2013</a:t>
            </a:r>
            <a:endParaRPr lang="en-GB" altLang="ko-K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 of PHY Feasibility Check</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바닥글 개체 틀 4"/>
          <p:cNvSpPr>
            <a:spLocks noGrp="1"/>
          </p:cNvSpPr>
          <p:nvPr>
            <p:ph type="ftr" idx="14"/>
          </p:nvPr>
        </p:nvSpPr>
        <p:spPr/>
        <p:txBody>
          <a:bodyPr/>
          <a:lstStyle/>
          <a:p>
            <a:r>
              <a:rPr lang="en-GB" smtClean="0"/>
              <a:t>Jinyoung Chun</a:t>
            </a:r>
            <a:r>
              <a:rPr lang="en-US" altLang="ko-KR" smtClean="0">
                <a:ea typeface="ＭＳ Ｐゴシック" pitchFamily="34" charset="-128"/>
              </a:rPr>
              <a:t> et. al</a:t>
            </a:r>
            <a:r>
              <a:rPr lang="en-GB" smtClean="0"/>
              <a:t>, LG Electronics</a:t>
            </a:r>
            <a:endParaRPr lang="en-GB" dirty="0"/>
          </a:p>
        </p:txBody>
      </p:sp>
      <p:graphicFrame>
        <p:nvGraphicFramePr>
          <p:cNvPr id="7" name="표 6"/>
          <p:cNvGraphicFramePr>
            <a:graphicFrameLocks noGrp="1"/>
          </p:cNvGraphicFramePr>
          <p:nvPr/>
        </p:nvGraphicFramePr>
        <p:xfrm>
          <a:off x="857225" y="1907226"/>
          <a:ext cx="7429552" cy="3522038"/>
        </p:xfrm>
        <a:graphic>
          <a:graphicData uri="http://schemas.openxmlformats.org/drawingml/2006/table">
            <a:tbl>
              <a:tblPr firstRow="1" bandRow="1">
                <a:tableStyleId>{5C22544A-7EE6-4342-B048-85BDC9FD1C3A}</a:tableStyleId>
              </a:tblPr>
              <a:tblGrid>
                <a:gridCol w="1261623"/>
                <a:gridCol w="3024656"/>
                <a:gridCol w="3143273"/>
              </a:tblGrid>
              <a:tr h="521642">
                <a:tc>
                  <a:txBody>
                    <a:bodyPr/>
                    <a:lstStyle/>
                    <a:p>
                      <a:pPr latinLnBrk="1"/>
                      <a:endParaRPr lang="ko-KR" altLang="en-US" dirty="0"/>
                    </a:p>
                  </a:txBody>
                  <a:tcPr/>
                </a:tc>
                <a:tc>
                  <a:txBody>
                    <a:bodyPr/>
                    <a:lstStyle/>
                    <a:p>
                      <a:pPr latinLnBrk="1"/>
                      <a:r>
                        <a:rPr lang="en-US" altLang="ko-KR" dirty="0" smtClean="0"/>
                        <a:t>FDM</a:t>
                      </a:r>
                      <a:endParaRPr lang="ko-KR" altLang="en-US" dirty="0"/>
                    </a:p>
                  </a:txBody>
                  <a:tcPr/>
                </a:tc>
                <a:tc>
                  <a:txBody>
                    <a:bodyPr/>
                    <a:lstStyle/>
                    <a:p>
                      <a:pPr latinLnBrk="1"/>
                      <a:r>
                        <a:rPr lang="en-US" altLang="ko-KR" dirty="0" smtClean="0"/>
                        <a:t>SDM, CDM</a:t>
                      </a:r>
                      <a:endParaRPr lang="ko-KR" altLang="en-US" dirty="0"/>
                    </a:p>
                  </a:txBody>
                  <a:tcPr/>
                </a:tc>
              </a:tr>
              <a:tr h="928694">
                <a:tc>
                  <a:txBody>
                    <a:bodyPr/>
                    <a:lstStyle/>
                    <a:p>
                      <a:pPr latinLnBrk="1"/>
                      <a:r>
                        <a:rPr lang="en-US" altLang="ko-KR" b="1" dirty="0" smtClean="0"/>
                        <a:t>Timing difference</a:t>
                      </a:r>
                      <a:endParaRPr lang="ko-KR" altLang="en-US" b="1" dirty="0"/>
                    </a:p>
                  </a:txBody>
                  <a:tcPr/>
                </a:tc>
                <a:tc gridSpan="2">
                  <a:txBody>
                    <a:bodyPr/>
                    <a:lstStyle/>
                    <a:p>
                      <a:pPr latinLnBrk="1"/>
                      <a:r>
                        <a:rPr lang="en-US" altLang="ko-KR" sz="1600" dirty="0" smtClean="0"/>
                        <a:t>In indoor,</a:t>
                      </a:r>
                      <a:r>
                        <a:rPr lang="en-US" altLang="ko-KR" sz="1600" baseline="0" dirty="0" smtClean="0"/>
                        <a:t> f</a:t>
                      </a:r>
                      <a:r>
                        <a:rPr lang="en-US" altLang="ko-KR" sz="1600" dirty="0" smtClean="0"/>
                        <a:t>easible</a:t>
                      </a:r>
                      <a:r>
                        <a:rPr lang="en-US" altLang="ko-KR" sz="1600" baseline="0" dirty="0" smtClean="0"/>
                        <a:t> with the current CP</a:t>
                      </a:r>
                    </a:p>
                    <a:p>
                      <a:pPr latinLnBrk="1"/>
                      <a:r>
                        <a:rPr lang="en-US" altLang="ko-KR" sz="1600" baseline="0" dirty="0" smtClean="0"/>
                        <a:t>In outdoor, infeasible now. Need CP extension, etc</a:t>
                      </a:r>
                      <a:endParaRPr lang="ko-KR" altLang="en-US" sz="1600" dirty="0"/>
                    </a:p>
                  </a:txBody>
                  <a:tcPr/>
                </a:tc>
                <a:tc hMerge="1">
                  <a:txBody>
                    <a:bodyPr/>
                    <a:lstStyle/>
                    <a:p>
                      <a:pPr latinLnBrk="1"/>
                      <a:endParaRPr lang="ko-KR" altLang="en-US" dirty="0"/>
                    </a:p>
                  </a:txBody>
                  <a:tcPr/>
                </a:tc>
              </a:tr>
              <a:tr h="1137633">
                <a:tc>
                  <a:txBody>
                    <a:bodyPr/>
                    <a:lstStyle/>
                    <a:p>
                      <a:pPr latinLnBrk="1"/>
                      <a:r>
                        <a:rPr lang="en-US" altLang="ko-KR" b="1" dirty="0" smtClean="0"/>
                        <a:t>Frequency difference</a:t>
                      </a:r>
                      <a:endParaRPr lang="ko-KR" altLang="en-US" b="1" dirty="0"/>
                    </a:p>
                  </a:txBody>
                  <a:tcPr/>
                </a:tc>
                <a:tc>
                  <a:txBody>
                    <a:bodyPr/>
                    <a:lstStyle/>
                    <a:p>
                      <a:pPr latinLnBrk="1"/>
                      <a:r>
                        <a:rPr lang="en-US" altLang="ko-KR" sz="1600" dirty="0" smtClean="0"/>
                        <a:t>Feasible with guard subcarriers between users</a:t>
                      </a:r>
                    </a:p>
                  </a:txBody>
                  <a:tcPr/>
                </a:tc>
                <a:tc>
                  <a:txBody>
                    <a:bodyPr/>
                    <a:lstStyle/>
                    <a:p>
                      <a:pPr latinLnBrk="1"/>
                      <a:r>
                        <a:rPr lang="en-US" altLang="ko-KR" sz="1600" dirty="0" smtClean="0">
                          <a:solidFill>
                            <a:srgbClr val="000000"/>
                          </a:solidFill>
                          <a:latin typeface="+mn-lt"/>
                          <a:ea typeface="+mn-ea"/>
                        </a:rPr>
                        <a:t>Infeasible with the current requirement of frequency offset .</a:t>
                      </a:r>
                    </a:p>
                    <a:p>
                      <a:pPr latinLnBrk="1"/>
                      <a:r>
                        <a:rPr lang="en-US" altLang="ko-KR" sz="1600" dirty="0" smtClean="0">
                          <a:solidFill>
                            <a:srgbClr val="000000"/>
                          </a:solidFill>
                          <a:latin typeface="+mn-lt"/>
                          <a:ea typeface="+mn-ea"/>
                        </a:rPr>
                        <a:t>Need tighter requirement, etc</a:t>
                      </a:r>
                      <a:endParaRPr lang="ko-KR" altLang="en-US" sz="1600" dirty="0"/>
                    </a:p>
                  </a:txBody>
                  <a:tcPr/>
                </a:tc>
              </a:tr>
              <a:tr h="934069">
                <a:tc>
                  <a:txBody>
                    <a:bodyPr/>
                    <a:lstStyle/>
                    <a:p>
                      <a:pPr latinLnBrk="1"/>
                      <a:r>
                        <a:rPr lang="en-US" altLang="ko-KR" b="1" dirty="0" smtClean="0"/>
                        <a:t>Power difference</a:t>
                      </a:r>
                      <a:endParaRPr lang="ko-KR" altLang="en-US" b="1" dirty="0"/>
                    </a:p>
                  </a:txBody>
                  <a:tcPr/>
                </a:tc>
                <a:tc>
                  <a:txBody>
                    <a:bodyPr/>
                    <a:lstStyle/>
                    <a:p>
                      <a:pPr latinLnBrk="1"/>
                      <a:r>
                        <a:rPr lang="en-US" altLang="ko-KR" sz="1600" dirty="0" smtClean="0"/>
                        <a:t>Feasible with</a:t>
                      </a:r>
                      <a:r>
                        <a:rPr lang="en-US" altLang="ko-KR" sz="1600" baseline="0" dirty="0" smtClean="0"/>
                        <a:t> division in frequency</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dirty="0" smtClean="0"/>
                        <a:t>Infeasible due to quantization</a:t>
                      </a:r>
                      <a:r>
                        <a:rPr lang="en-US" altLang="ko-KR" sz="1600" baseline="0" dirty="0" smtClean="0"/>
                        <a:t> error</a:t>
                      </a:r>
                      <a:endParaRPr lang="ko-KR" altLang="en-US" sz="1600" dirty="0" smtClean="0"/>
                    </a:p>
                  </a:txBody>
                  <a:tcPr/>
                </a:tc>
              </a:tr>
            </a:tbl>
          </a:graphicData>
        </a:graphic>
      </p:graphicFrame>
      <p:sp>
        <p:nvSpPr>
          <p:cNvPr id="8" name="날짜 개체 틀 5"/>
          <p:cNvSpPr>
            <a:spLocks noGrp="1"/>
          </p:cNvSpPr>
          <p:nvPr>
            <p:ph type="dt" idx="15"/>
          </p:nvPr>
        </p:nvSpPr>
        <p:spPr>
          <a:xfrm>
            <a:off x="696912" y="285728"/>
            <a:ext cx="1874823" cy="273050"/>
          </a:xfrm>
        </p:spPr>
        <p:txBody>
          <a:bodyPr/>
          <a:lstStyle/>
          <a:p>
            <a:r>
              <a:rPr lang="en-US" altLang="ko-KR" dirty="0" smtClean="0"/>
              <a:t>November</a:t>
            </a:r>
            <a:r>
              <a:rPr lang="en-US" altLang="ko-KR" dirty="0" smtClean="0"/>
              <a:t> </a:t>
            </a:r>
            <a:r>
              <a:rPr lang="en-US" altLang="ko-KR" dirty="0" smtClean="0"/>
              <a:t>2013</a:t>
            </a:r>
            <a:endParaRPr lang="en-GB" altLang="ko-K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MAC Feasibility Check</a:t>
            </a:r>
            <a:endParaRPr lang="ko-KR" altLang="en-US" dirty="0"/>
          </a:p>
        </p:txBody>
      </p:sp>
      <p:sp>
        <p:nvSpPr>
          <p:cNvPr id="3" name="내용 개체 틀 2"/>
          <p:cNvSpPr>
            <a:spLocks noGrp="1"/>
          </p:cNvSpPr>
          <p:nvPr>
            <p:ph idx="1"/>
          </p:nvPr>
        </p:nvSpPr>
        <p:spPr>
          <a:xfrm>
            <a:off x="685800" y="1643050"/>
            <a:ext cx="7770813" cy="4738278"/>
          </a:xfrm>
        </p:spPr>
        <p:txBody>
          <a:bodyPr>
            <a:normAutofit/>
          </a:bodyPr>
          <a:lstStyle/>
          <a:p>
            <a:pPr marL="342900" lvl="1" indent="-342900">
              <a:spcBef>
                <a:spcPts val="600"/>
              </a:spcBef>
              <a:buFont typeface="Wingdings" pitchFamily="2" charset="2"/>
              <a:buChar char="l"/>
            </a:pPr>
            <a:r>
              <a:rPr lang="en-US" altLang="ko-KR" sz="2000" b="1" dirty="0" smtClean="0"/>
              <a:t>Check the feasibility in view of MAC overhead by data types</a:t>
            </a:r>
          </a:p>
          <a:p>
            <a:pPr marL="342900" lvl="1" indent="-342900">
              <a:spcBef>
                <a:spcPts val="600"/>
              </a:spcBef>
              <a:buFont typeface="Wingdings" pitchFamily="2" charset="2"/>
              <a:buChar char="l"/>
            </a:pPr>
            <a:r>
              <a:rPr lang="en-US" altLang="ko-KR" sz="2000" b="1" dirty="0" smtClean="0"/>
              <a:t>Stand-alone UL data frame</a:t>
            </a:r>
          </a:p>
          <a:p>
            <a:pPr lvl="1">
              <a:spcBef>
                <a:spcPts val="0"/>
              </a:spcBef>
              <a:buFont typeface="Wingdings" pitchFamily="2" charset="2"/>
              <a:buChar char="§"/>
              <a:tabLst>
                <a:tab pos="801688" algn="l"/>
              </a:tabLst>
              <a:defRPr/>
            </a:pPr>
            <a:r>
              <a:rPr lang="en-US" altLang="ko-KR" dirty="0" smtClean="0"/>
              <a:t>Users have to know transmission timing and the resource to transmit UL MU data. Then AP has to indicate the scheduling information before UL MU transmission. In order to do that, AP has to gather some information like UL data type/amount.</a:t>
            </a:r>
          </a:p>
          <a:p>
            <a:pPr lvl="1">
              <a:spcBef>
                <a:spcPts val="0"/>
              </a:spcBef>
              <a:buFont typeface="Wingdings" pitchFamily="2" charset="2"/>
              <a:buChar char="§"/>
              <a:tabLst>
                <a:tab pos="801688" algn="l"/>
              </a:tabLst>
              <a:defRPr/>
            </a:pPr>
            <a:r>
              <a:rPr lang="en-US" altLang="ko-KR" dirty="0" smtClean="0"/>
              <a:t>UL periodic data such as VoIP packet may be easily known next transmission timing, data amount, etc. And because usually VoIP packet is quite short, </a:t>
            </a:r>
            <a:r>
              <a:rPr lang="en-US" altLang="ko-KR" dirty="0" smtClean="0"/>
              <a:t>it may </a:t>
            </a:r>
            <a:r>
              <a:rPr lang="en-US" altLang="ko-KR" dirty="0" smtClean="0"/>
              <a:t>get more overhead reduction gain. </a:t>
            </a:r>
          </a:p>
          <a:p>
            <a:pPr lvl="2">
              <a:spcBef>
                <a:spcPts val="0"/>
              </a:spcBef>
              <a:buFont typeface="Times New Roman" pitchFamily="18" charset="0"/>
              <a:buChar char="–"/>
              <a:tabLst>
                <a:tab pos="801688" algn="l"/>
              </a:tabLst>
              <a:defRPr/>
            </a:pPr>
            <a:endParaRPr lang="en-US" altLang="ko-KR" dirty="0" smtClean="0"/>
          </a:p>
          <a:p>
            <a:pPr lvl="2">
              <a:buFont typeface="Arial" pitchFamily="34" charset="0"/>
              <a:buChar char="•"/>
            </a:pPr>
            <a:endParaRPr lang="en-US" altLang="ko-KR" sz="1600" dirty="0" smtClean="0"/>
          </a:p>
        </p:txBody>
      </p:sp>
      <p:sp>
        <p:nvSpPr>
          <p:cNvPr id="4" name="슬라이드 번호 개체 틀 3"/>
          <p:cNvSpPr>
            <a:spLocks noGrp="1"/>
          </p:cNvSpPr>
          <p:nvPr>
            <p:ph type="sldNum" idx="12"/>
          </p:nvPr>
        </p:nvSpPr>
        <p:spPr>
          <a:xfrm>
            <a:off x="3844922" y="6475413"/>
            <a:ext cx="528637" cy="363537"/>
          </a:xfrm>
        </p:spPr>
        <p:txBody>
          <a:bodyPr/>
          <a:lstStyle/>
          <a:p>
            <a:r>
              <a:rPr lang="en-GB" smtClean="0"/>
              <a:t>Slide </a:t>
            </a:r>
            <a:fld id="{440F5867-744E-4AA6-B0ED-4C44D2DFBB7B}" type="slidenum">
              <a:rPr lang="en-GB" smtClean="0"/>
              <a:pPr/>
              <a:t>13</a:t>
            </a:fld>
            <a:endParaRPr lang="en-GB" dirty="0"/>
          </a:p>
        </p:txBody>
      </p:sp>
      <p:sp>
        <p:nvSpPr>
          <p:cNvPr id="5" name="바닥글 개체 틀 4"/>
          <p:cNvSpPr>
            <a:spLocks noGrp="1"/>
          </p:cNvSpPr>
          <p:nvPr>
            <p:ph type="ftr" idx="14"/>
          </p:nvPr>
        </p:nvSpPr>
        <p:spPr>
          <a:xfrm>
            <a:off x="4857752" y="6475413"/>
            <a:ext cx="3184520" cy="180975"/>
          </a:xfrm>
        </p:spPr>
        <p:txBody>
          <a:bodyPr/>
          <a:lstStyle/>
          <a:p>
            <a:r>
              <a:rPr lang="en-GB" dirty="0" err="1" smtClean="0"/>
              <a:t>Jinyoung</a:t>
            </a:r>
            <a:r>
              <a:rPr lang="en-GB" dirty="0" smtClean="0"/>
              <a:t> Chun</a:t>
            </a:r>
            <a:r>
              <a:rPr lang="en-US" altLang="ko-KR" dirty="0" smtClean="0">
                <a:ea typeface="ＭＳ Ｐゴシック" pitchFamily="34" charset="-128"/>
              </a:rPr>
              <a:t> et. al</a:t>
            </a:r>
            <a:r>
              <a:rPr lang="en-GB" altLang="ko-KR" dirty="0" smtClean="0"/>
              <a:t>, LG Electronics</a:t>
            </a:r>
            <a:endParaRPr lang="en-GB" altLang="ko-KR" dirty="0"/>
          </a:p>
        </p:txBody>
      </p:sp>
      <p:sp>
        <p:nvSpPr>
          <p:cNvPr id="993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9933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9933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99338"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13" name="TextBox 12"/>
          <p:cNvSpPr txBox="1"/>
          <p:nvPr/>
        </p:nvSpPr>
        <p:spPr>
          <a:xfrm>
            <a:off x="2428860" y="6000768"/>
            <a:ext cx="4429156" cy="338554"/>
          </a:xfrm>
          <a:prstGeom prst="rect">
            <a:avLst/>
          </a:prstGeom>
          <a:noFill/>
        </p:spPr>
        <p:txBody>
          <a:bodyPr wrap="square" rtlCol="0">
            <a:spAutoFit/>
          </a:bodyPr>
          <a:lstStyle/>
          <a:p>
            <a:r>
              <a:rPr lang="en-US" altLang="ko-KR" sz="1600" b="1" dirty="0" smtClean="0">
                <a:solidFill>
                  <a:schemeClr val="tx1"/>
                </a:solidFill>
              </a:rPr>
              <a:t>&lt; An example of stand-alone UL data frame &gt;</a:t>
            </a:r>
            <a:endParaRPr lang="ko-KR" altLang="en-US" sz="1600" b="1" dirty="0" smtClean="0">
              <a:solidFill>
                <a:schemeClr val="tx1"/>
              </a:solidFill>
            </a:endParaRPr>
          </a:p>
        </p:txBody>
      </p:sp>
      <p:sp>
        <p:nvSpPr>
          <p:cNvPr id="14" name="날짜 개체 틀 5"/>
          <p:cNvSpPr>
            <a:spLocks noGrp="1"/>
          </p:cNvSpPr>
          <p:nvPr>
            <p:ph type="dt" idx="15"/>
          </p:nvPr>
        </p:nvSpPr>
        <p:spPr>
          <a:xfrm>
            <a:off x="696912" y="285728"/>
            <a:ext cx="1874823" cy="273050"/>
          </a:xfrm>
        </p:spPr>
        <p:txBody>
          <a:bodyPr/>
          <a:lstStyle/>
          <a:p>
            <a:r>
              <a:rPr lang="en-US" altLang="ko-KR" dirty="0" smtClean="0"/>
              <a:t>November</a:t>
            </a:r>
            <a:r>
              <a:rPr lang="en-US" altLang="ko-KR" dirty="0" smtClean="0"/>
              <a:t> </a:t>
            </a:r>
            <a:r>
              <a:rPr lang="en-US" altLang="ko-KR" dirty="0" smtClean="0"/>
              <a:t>2013</a:t>
            </a:r>
            <a:endParaRPr lang="en-GB" altLang="ko-KR" dirty="0"/>
          </a:p>
        </p:txBody>
      </p:sp>
      <p:pic>
        <p:nvPicPr>
          <p:cNvPr id="68610" name="Picture 2"/>
          <p:cNvPicPr>
            <a:picLocks noChangeAspect="1" noChangeArrowheads="1"/>
          </p:cNvPicPr>
          <p:nvPr/>
        </p:nvPicPr>
        <p:blipFill>
          <a:blip r:embed="rId3"/>
          <a:srcRect/>
          <a:stretch>
            <a:fillRect/>
          </a:stretch>
        </p:blipFill>
        <p:spPr bwMode="auto">
          <a:xfrm>
            <a:off x="1142976" y="4429132"/>
            <a:ext cx="7210411" cy="1571636"/>
          </a:xfrm>
          <a:prstGeom prst="rect">
            <a:avLst/>
          </a:prstGeom>
          <a:noFill/>
          <a:ln w="9525">
            <a:noFill/>
            <a:miter lim="800000"/>
            <a:headEnd/>
            <a:tailEnd/>
          </a:ln>
          <a:effectLst/>
        </p:spPr>
      </p:pic>
    </p:spTree>
    <p:extLst>
      <p:ext uri="{BB962C8B-B14F-4D97-AF65-F5344CB8AC3E}">
        <p14:creationId xmlns="" xmlns:p14="http://schemas.microsoft.com/office/powerpoint/2010/main" val="39786342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MAC Feasibility Check</a:t>
            </a:r>
            <a:endParaRPr lang="ko-KR" altLang="en-US" dirty="0"/>
          </a:p>
        </p:txBody>
      </p:sp>
      <p:sp>
        <p:nvSpPr>
          <p:cNvPr id="3" name="내용 개체 틀 2"/>
          <p:cNvSpPr>
            <a:spLocks noGrp="1"/>
          </p:cNvSpPr>
          <p:nvPr>
            <p:ph idx="1"/>
          </p:nvPr>
        </p:nvSpPr>
        <p:spPr>
          <a:xfrm>
            <a:off x="685800" y="1643050"/>
            <a:ext cx="7770813" cy="4738278"/>
          </a:xfrm>
        </p:spPr>
        <p:txBody>
          <a:bodyPr>
            <a:normAutofit/>
          </a:bodyPr>
          <a:lstStyle/>
          <a:p>
            <a:r>
              <a:rPr lang="en-US" altLang="ko-KR" dirty="0" smtClean="0"/>
              <a:t>DL-dependant UL frame</a:t>
            </a:r>
          </a:p>
          <a:p>
            <a:pPr lvl="1">
              <a:spcBef>
                <a:spcPts val="0"/>
              </a:spcBef>
              <a:buFont typeface="Wingdings" pitchFamily="2" charset="2"/>
              <a:buChar char="§"/>
              <a:tabLst>
                <a:tab pos="801688" algn="l"/>
              </a:tabLst>
              <a:defRPr/>
            </a:pPr>
            <a:r>
              <a:rPr lang="en-US" altLang="ko-KR" dirty="0" smtClean="0"/>
              <a:t>Users already know the transmission timing and resource because UL data followed by DL transmission. The DL transmission contains UL scheduling information implicitly or explicitly.</a:t>
            </a:r>
          </a:p>
          <a:p>
            <a:pPr lvl="1">
              <a:spcBef>
                <a:spcPts val="0"/>
              </a:spcBef>
              <a:buFont typeface="Wingdings" pitchFamily="2" charset="2"/>
              <a:buChar char="§"/>
              <a:tabLst>
                <a:tab pos="801688" algn="l"/>
              </a:tabLst>
              <a:defRPr/>
            </a:pPr>
            <a:r>
              <a:rPr lang="en-US" altLang="ko-KR" dirty="0" smtClean="0"/>
              <a:t>Therefore there is little scheduling overhead. But the usage is limited.</a:t>
            </a:r>
          </a:p>
          <a:p>
            <a:pPr lvl="2">
              <a:spcBef>
                <a:spcPts val="0"/>
              </a:spcBef>
              <a:buNone/>
              <a:tabLst>
                <a:tab pos="801688" algn="l"/>
              </a:tabLst>
              <a:defRPr/>
            </a:pPr>
            <a:r>
              <a:rPr lang="en-US" altLang="ko-KR" sz="1800" dirty="0" smtClean="0">
                <a:sym typeface="Wingdings" pitchFamily="2" charset="2"/>
              </a:rPr>
              <a:t>e.g. UL MU ACK in response of DL-MU-MIMO frame</a:t>
            </a:r>
          </a:p>
          <a:p>
            <a:pPr lvl="2">
              <a:spcBef>
                <a:spcPts val="0"/>
              </a:spcBef>
              <a:buNone/>
              <a:tabLst>
                <a:tab pos="801688" algn="l"/>
              </a:tabLst>
              <a:defRPr/>
            </a:pPr>
            <a:r>
              <a:rPr lang="en-US" altLang="ko-KR" sz="1800" dirty="0" smtClean="0">
                <a:sym typeface="Wingdings" pitchFamily="2" charset="2"/>
              </a:rPr>
              <a:t>e.g. UL MU Sounding in response of DL NDP frame</a:t>
            </a:r>
          </a:p>
          <a:p>
            <a:pPr lvl="2">
              <a:spcBef>
                <a:spcPts val="0"/>
              </a:spcBef>
              <a:buFont typeface="Times New Roman" pitchFamily="18" charset="0"/>
              <a:buChar char="–"/>
              <a:tabLst>
                <a:tab pos="801688" algn="l"/>
              </a:tabLst>
              <a:defRPr/>
            </a:pPr>
            <a:endParaRPr lang="en-US" altLang="ko-KR" dirty="0" smtClean="0"/>
          </a:p>
          <a:p>
            <a:pPr lvl="2">
              <a:buFont typeface="Arial" pitchFamily="34" charset="0"/>
              <a:buChar char="•"/>
            </a:pPr>
            <a:endParaRPr lang="en-US" altLang="ko-KR" sz="1600" dirty="0" smtClean="0"/>
          </a:p>
        </p:txBody>
      </p:sp>
      <p:sp>
        <p:nvSpPr>
          <p:cNvPr id="4" name="슬라이드 번호 개체 틀 3"/>
          <p:cNvSpPr>
            <a:spLocks noGrp="1"/>
          </p:cNvSpPr>
          <p:nvPr>
            <p:ph type="sldNum" idx="12"/>
          </p:nvPr>
        </p:nvSpPr>
        <p:spPr>
          <a:xfrm>
            <a:off x="3844922" y="6475413"/>
            <a:ext cx="528637" cy="363537"/>
          </a:xfrm>
        </p:spPr>
        <p:txBody>
          <a:bodyPr/>
          <a:lstStyle/>
          <a:p>
            <a:r>
              <a:rPr lang="en-GB" smtClean="0"/>
              <a:t>Slide </a:t>
            </a:r>
            <a:fld id="{440F5867-744E-4AA6-B0ED-4C44D2DFBB7B}" type="slidenum">
              <a:rPr lang="en-GB" smtClean="0"/>
              <a:pPr/>
              <a:t>14</a:t>
            </a:fld>
            <a:endParaRPr lang="en-GB" dirty="0"/>
          </a:p>
        </p:txBody>
      </p:sp>
      <p:sp>
        <p:nvSpPr>
          <p:cNvPr id="5" name="바닥글 개체 틀 4"/>
          <p:cNvSpPr>
            <a:spLocks noGrp="1"/>
          </p:cNvSpPr>
          <p:nvPr>
            <p:ph type="ftr" idx="14"/>
          </p:nvPr>
        </p:nvSpPr>
        <p:spPr>
          <a:xfrm>
            <a:off x="4857752" y="6475413"/>
            <a:ext cx="3184520" cy="180975"/>
          </a:xfrm>
        </p:spPr>
        <p:txBody>
          <a:bodyPr/>
          <a:lstStyle/>
          <a:p>
            <a:r>
              <a:rPr lang="en-GB" dirty="0" err="1" smtClean="0"/>
              <a:t>Jinyoung</a:t>
            </a:r>
            <a:r>
              <a:rPr lang="en-GB" dirty="0" smtClean="0"/>
              <a:t> Chun</a:t>
            </a:r>
            <a:r>
              <a:rPr lang="en-US" altLang="ko-KR" dirty="0" smtClean="0">
                <a:ea typeface="ＭＳ Ｐゴシック" pitchFamily="34" charset="-128"/>
              </a:rPr>
              <a:t> et. al</a:t>
            </a:r>
            <a:r>
              <a:rPr lang="en-GB" altLang="ko-KR" dirty="0" smtClean="0"/>
              <a:t>, LG Electronics</a:t>
            </a:r>
            <a:endParaRPr lang="en-GB" altLang="ko-KR" dirty="0"/>
          </a:p>
        </p:txBody>
      </p:sp>
      <p:sp>
        <p:nvSpPr>
          <p:cNvPr id="993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9933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9933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99338"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14" name="TextBox 13"/>
          <p:cNvSpPr txBox="1"/>
          <p:nvPr/>
        </p:nvSpPr>
        <p:spPr>
          <a:xfrm>
            <a:off x="2143108" y="5519338"/>
            <a:ext cx="4214842" cy="338554"/>
          </a:xfrm>
          <a:prstGeom prst="rect">
            <a:avLst/>
          </a:prstGeom>
          <a:noFill/>
        </p:spPr>
        <p:txBody>
          <a:bodyPr wrap="square" rtlCol="0">
            <a:spAutoFit/>
          </a:bodyPr>
          <a:lstStyle/>
          <a:p>
            <a:r>
              <a:rPr lang="en-US" altLang="ko-KR" sz="1600" b="1" dirty="0" smtClean="0">
                <a:solidFill>
                  <a:schemeClr val="tx1"/>
                </a:solidFill>
              </a:rPr>
              <a:t>&lt; An example of DL-dependant UL frame&gt;</a:t>
            </a:r>
            <a:endParaRPr lang="ko-KR" altLang="en-US" sz="1600" b="1" dirty="0" smtClean="0">
              <a:solidFill>
                <a:schemeClr val="tx1"/>
              </a:solidFill>
            </a:endParaRPr>
          </a:p>
        </p:txBody>
      </p:sp>
      <p:pic>
        <p:nvPicPr>
          <p:cNvPr id="68610" name="Picture 2"/>
          <p:cNvPicPr>
            <a:picLocks noChangeAspect="1" noChangeArrowheads="1"/>
          </p:cNvPicPr>
          <p:nvPr/>
        </p:nvPicPr>
        <p:blipFill>
          <a:blip r:embed="rId3"/>
          <a:srcRect/>
          <a:stretch>
            <a:fillRect/>
          </a:stretch>
        </p:blipFill>
        <p:spPr bwMode="auto">
          <a:xfrm>
            <a:off x="2143108" y="3943678"/>
            <a:ext cx="4286280" cy="1485586"/>
          </a:xfrm>
          <a:prstGeom prst="rect">
            <a:avLst/>
          </a:prstGeom>
          <a:noFill/>
          <a:ln w="9525">
            <a:noFill/>
            <a:miter lim="800000"/>
            <a:headEnd/>
            <a:tailEnd/>
          </a:ln>
          <a:effectLst/>
        </p:spPr>
      </p:pic>
      <p:sp>
        <p:nvSpPr>
          <p:cNvPr id="13" name="날짜 개체 틀 5"/>
          <p:cNvSpPr>
            <a:spLocks noGrp="1"/>
          </p:cNvSpPr>
          <p:nvPr>
            <p:ph type="dt" idx="15"/>
          </p:nvPr>
        </p:nvSpPr>
        <p:spPr>
          <a:xfrm>
            <a:off x="696912" y="285728"/>
            <a:ext cx="1874823" cy="273050"/>
          </a:xfrm>
        </p:spPr>
        <p:txBody>
          <a:bodyPr/>
          <a:lstStyle/>
          <a:p>
            <a:r>
              <a:rPr lang="en-US" altLang="ko-KR" dirty="0" smtClean="0"/>
              <a:t>November</a:t>
            </a:r>
            <a:r>
              <a:rPr lang="en-US" altLang="ko-KR" dirty="0" smtClean="0"/>
              <a:t> </a:t>
            </a:r>
            <a:r>
              <a:rPr lang="en-US" altLang="ko-KR" dirty="0" smtClean="0"/>
              <a:t>2013</a:t>
            </a:r>
            <a:endParaRPr lang="en-GB" altLang="ko-KR" dirty="0"/>
          </a:p>
        </p:txBody>
      </p:sp>
    </p:spTree>
    <p:extLst>
      <p:ext uri="{BB962C8B-B14F-4D97-AF65-F5344CB8AC3E}">
        <p14:creationId xmlns="" xmlns:p14="http://schemas.microsoft.com/office/powerpoint/2010/main" val="39786342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 of M</a:t>
            </a:r>
            <a:r>
              <a:rPr lang="en-US" altLang="ko-KR" dirty="0" smtClean="0"/>
              <a:t>AC </a:t>
            </a:r>
            <a:r>
              <a:rPr lang="en-US" altLang="ko-KR" dirty="0" smtClean="0"/>
              <a:t>Feasibility Check</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바닥글 개체 틀 4"/>
          <p:cNvSpPr>
            <a:spLocks noGrp="1"/>
          </p:cNvSpPr>
          <p:nvPr>
            <p:ph type="ftr" idx="14"/>
          </p:nvPr>
        </p:nvSpPr>
        <p:spPr/>
        <p:txBody>
          <a:bodyPr/>
          <a:lstStyle/>
          <a:p>
            <a:r>
              <a:rPr lang="en-GB" smtClean="0"/>
              <a:t>Jinyoung Chun</a:t>
            </a:r>
            <a:r>
              <a:rPr lang="en-US" altLang="ko-KR" smtClean="0">
                <a:ea typeface="ＭＳ Ｐゴシック" pitchFamily="34" charset="-128"/>
              </a:rPr>
              <a:t> et. al</a:t>
            </a:r>
            <a:r>
              <a:rPr lang="en-GB" smtClean="0"/>
              <a:t>, LG Electronics</a:t>
            </a:r>
            <a:endParaRPr lang="en-GB" dirty="0"/>
          </a:p>
        </p:txBody>
      </p:sp>
      <p:graphicFrame>
        <p:nvGraphicFramePr>
          <p:cNvPr id="7" name="표 6"/>
          <p:cNvGraphicFramePr>
            <a:graphicFrameLocks noGrp="1"/>
          </p:cNvGraphicFramePr>
          <p:nvPr/>
        </p:nvGraphicFramePr>
        <p:xfrm>
          <a:off x="857225" y="1907226"/>
          <a:ext cx="7487084" cy="3379162"/>
        </p:xfrm>
        <a:graphic>
          <a:graphicData uri="http://schemas.openxmlformats.org/drawingml/2006/table">
            <a:tbl>
              <a:tblPr firstRow="1" bandRow="1">
                <a:tableStyleId>{5C22544A-7EE6-4342-B048-85BDC9FD1C3A}</a:tableStyleId>
              </a:tblPr>
              <a:tblGrid>
                <a:gridCol w="1261623"/>
                <a:gridCol w="3024656"/>
                <a:gridCol w="3200805"/>
              </a:tblGrid>
              <a:tr h="450204">
                <a:tc>
                  <a:txBody>
                    <a:bodyPr/>
                    <a:lstStyle/>
                    <a:p>
                      <a:pPr latinLnBrk="1"/>
                      <a:endParaRPr lang="ko-KR" altLang="en-US" dirty="0"/>
                    </a:p>
                  </a:txBody>
                  <a:tcPr/>
                </a:tc>
                <a:tc>
                  <a:txBody>
                    <a:bodyPr/>
                    <a:lstStyle/>
                    <a:p>
                      <a:pPr marL="0" lvl="1" indent="-342900" algn="l" defTabSz="914400" rtl="0" eaLnBrk="1" latinLnBrk="1" hangingPunct="1">
                        <a:spcBef>
                          <a:spcPts val="600"/>
                        </a:spcBef>
                        <a:buFont typeface="Wingdings" pitchFamily="2" charset="2"/>
                        <a:buNone/>
                      </a:pPr>
                      <a:r>
                        <a:rPr lang="en-US" altLang="ko-KR" sz="1800" b="1" kern="1200" dirty="0" smtClean="0">
                          <a:solidFill>
                            <a:schemeClr val="lt1"/>
                          </a:solidFill>
                          <a:latin typeface="+mn-lt"/>
                          <a:ea typeface="+mn-ea"/>
                          <a:cs typeface="+mn-cs"/>
                        </a:rPr>
                        <a:t>Stand-alone UL data frame</a:t>
                      </a:r>
                    </a:p>
                  </a:txBody>
                  <a:tcPr/>
                </a:tc>
                <a:tc>
                  <a:txBody>
                    <a:bodyPr/>
                    <a:lstStyle/>
                    <a:p>
                      <a:r>
                        <a:rPr lang="en-US" altLang="ko-KR" dirty="0" smtClean="0"/>
                        <a:t>DL-dependant UL frame</a:t>
                      </a:r>
                    </a:p>
                  </a:txBody>
                  <a:tcPr/>
                </a:tc>
              </a:tr>
              <a:tr h="785818">
                <a:tc>
                  <a:txBody>
                    <a:bodyPr/>
                    <a:lstStyle/>
                    <a:p>
                      <a:pPr latinLnBrk="1"/>
                      <a:r>
                        <a:rPr lang="en-US" altLang="ko-KR" b="1" dirty="0" smtClean="0"/>
                        <a:t>Delay</a:t>
                      </a:r>
                      <a:endParaRPr lang="ko-KR" altLang="en-US" b="1"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dirty="0" smtClean="0"/>
                        <a:t>Can’t</a:t>
                      </a:r>
                      <a:r>
                        <a:rPr lang="en-US" altLang="ko-KR" sz="1600" baseline="0" dirty="0" smtClean="0"/>
                        <a:t> guarantee transmission time </a:t>
                      </a:r>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baseline="0" dirty="0" smtClean="0"/>
                        <a:t>(c</a:t>
                      </a:r>
                      <a:r>
                        <a:rPr lang="en-US" altLang="ko-KR" sz="1600" dirty="0" smtClean="0"/>
                        <a:t>ontention-based channel )</a:t>
                      </a:r>
                      <a:endParaRPr lang="ko-KR" altLang="en-US" sz="1600" dirty="0"/>
                    </a:p>
                  </a:txBody>
                  <a:tcPr/>
                </a:tc>
                <a:tc>
                  <a:txBody>
                    <a:bodyPr/>
                    <a:lstStyle/>
                    <a:p>
                      <a:pPr latinLnBrk="1"/>
                      <a:r>
                        <a:rPr lang="en-US" altLang="ko-KR" sz="1600" dirty="0" smtClean="0"/>
                        <a:t>Right after SIFS</a:t>
                      </a:r>
                      <a:r>
                        <a:rPr lang="en-US" altLang="ko-KR" sz="1600" baseline="0" dirty="0" smtClean="0"/>
                        <a:t> + DL frame </a:t>
                      </a:r>
                    </a:p>
                    <a:p>
                      <a:pPr latinLnBrk="1"/>
                      <a:r>
                        <a:rPr lang="en-US" altLang="ko-KR" sz="1600" baseline="0" dirty="0" smtClean="0"/>
                        <a:t>(n</a:t>
                      </a:r>
                      <a:r>
                        <a:rPr lang="en-US" altLang="ko-KR" sz="1600" dirty="0" smtClean="0"/>
                        <a:t>o contention channel)</a:t>
                      </a:r>
                      <a:endParaRPr lang="ko-KR" altLang="en-US" sz="1600" dirty="0"/>
                    </a:p>
                  </a:txBody>
                  <a:tcPr/>
                </a:tc>
              </a:tr>
              <a:tr h="1357322">
                <a:tc>
                  <a:txBody>
                    <a:bodyPr/>
                    <a:lstStyle/>
                    <a:p>
                      <a:pPr latinLnBrk="1"/>
                      <a:r>
                        <a:rPr lang="en-US" altLang="ko-KR" b="1" dirty="0" smtClean="0"/>
                        <a:t>MAC overhead</a:t>
                      </a:r>
                      <a:endParaRPr lang="ko-KR" altLang="en-US" b="1" dirty="0"/>
                    </a:p>
                  </a:txBody>
                  <a:tcPr/>
                </a:tc>
                <a:tc>
                  <a:txBody>
                    <a:bodyPr/>
                    <a:lstStyle/>
                    <a:p>
                      <a:pPr latinLnBrk="1"/>
                      <a:r>
                        <a:rPr lang="en-US" altLang="ko-KR" sz="1600" dirty="0" smtClean="0"/>
                        <a:t>Need new DL &amp; UL control frames</a:t>
                      </a:r>
                    </a:p>
                    <a:p>
                      <a:pPr latinLnBrk="1">
                        <a:buFontTx/>
                        <a:buChar char="-"/>
                      </a:pPr>
                      <a:r>
                        <a:rPr lang="en-US" altLang="ko-KR" sz="1600" dirty="0" smtClean="0"/>
                        <a:t> UL BW request</a:t>
                      </a:r>
                      <a:r>
                        <a:rPr lang="en-US" altLang="ko-KR" sz="1600" baseline="0" dirty="0" smtClean="0"/>
                        <a:t> frame</a:t>
                      </a:r>
                    </a:p>
                    <a:p>
                      <a:pPr latinLnBrk="1">
                        <a:buFontTx/>
                        <a:buChar char="-"/>
                      </a:pPr>
                      <a:r>
                        <a:rPr lang="en-US" altLang="ko-KR" sz="1600" baseline="0" dirty="0" smtClean="0"/>
                        <a:t> DL scheduling frame</a:t>
                      </a:r>
                      <a:endParaRPr lang="ko-KR" altLang="en-US" sz="1600" dirty="0"/>
                    </a:p>
                  </a:txBody>
                  <a:tcPr/>
                </a:tc>
                <a:tc>
                  <a:txBody>
                    <a:bodyPr/>
                    <a:lstStyle/>
                    <a:p>
                      <a:pPr latinLnBrk="1"/>
                      <a:r>
                        <a:rPr lang="en-US" altLang="ko-KR" sz="1600" baseline="0" dirty="0" smtClean="0"/>
                        <a:t>little overhead</a:t>
                      </a:r>
                    </a:p>
                    <a:p>
                      <a:pPr marL="87313" indent="-87313" latinLnBrk="1">
                        <a:buFontTx/>
                        <a:buChar char="-"/>
                      </a:pPr>
                      <a:r>
                        <a:rPr lang="en-US" altLang="ko-KR" sz="1600" baseline="0" dirty="0" smtClean="0"/>
                        <a:t> Just follow the rule of </a:t>
                      </a:r>
                      <a:r>
                        <a:rPr lang="en-US" altLang="ko-KR" sz="1600" dirty="0" smtClean="0"/>
                        <a:t> DL frame</a:t>
                      </a:r>
                    </a:p>
                    <a:p>
                      <a:pPr marL="87313" indent="-87313" latinLnBrk="1">
                        <a:buFontTx/>
                        <a:buChar char="-"/>
                      </a:pPr>
                      <a:r>
                        <a:rPr lang="en-US" altLang="ko-KR" sz="1600" dirty="0" smtClean="0"/>
                        <a:t> Add some signaling field in DL frame</a:t>
                      </a:r>
                      <a:endParaRPr lang="ko-KR" altLang="en-US" sz="1600" dirty="0"/>
                    </a:p>
                  </a:txBody>
                  <a:tcPr/>
                </a:tc>
              </a:tr>
              <a:tr h="785818">
                <a:tc>
                  <a:txBody>
                    <a:bodyPr/>
                    <a:lstStyle/>
                    <a:p>
                      <a:pPr latinLnBrk="1"/>
                      <a:r>
                        <a:rPr lang="en-US" altLang="ko-KR" b="1" dirty="0" smtClean="0"/>
                        <a:t>Usage</a:t>
                      </a:r>
                      <a:endParaRPr lang="ko-KR" altLang="en-US" b="1" dirty="0"/>
                    </a:p>
                  </a:txBody>
                  <a:tcPr/>
                </a:tc>
                <a:tc>
                  <a:txBody>
                    <a:bodyPr/>
                    <a:lstStyle/>
                    <a:p>
                      <a:pPr latinLnBrk="1"/>
                      <a:r>
                        <a:rPr lang="en-US" altLang="ko-KR" sz="1600" baseline="0" dirty="0" smtClean="0"/>
                        <a:t>All UL data frames</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baseline="0" dirty="0" smtClean="0"/>
                        <a:t>Limited. </a:t>
                      </a:r>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baseline="0" dirty="0" smtClean="0"/>
                        <a:t>( DL-dependant UL frame only)</a:t>
                      </a:r>
                      <a:endParaRPr lang="ko-KR" altLang="en-US" sz="1600" dirty="0" smtClean="0"/>
                    </a:p>
                  </a:txBody>
                  <a:tcPr/>
                </a:tc>
              </a:tr>
            </a:tbl>
          </a:graphicData>
        </a:graphic>
      </p:graphicFrame>
      <p:sp>
        <p:nvSpPr>
          <p:cNvPr id="8" name="날짜 개체 틀 5"/>
          <p:cNvSpPr>
            <a:spLocks noGrp="1"/>
          </p:cNvSpPr>
          <p:nvPr>
            <p:ph type="dt" idx="15"/>
          </p:nvPr>
        </p:nvSpPr>
        <p:spPr>
          <a:xfrm>
            <a:off x="696912" y="285728"/>
            <a:ext cx="1874823" cy="273050"/>
          </a:xfrm>
        </p:spPr>
        <p:txBody>
          <a:bodyPr/>
          <a:lstStyle/>
          <a:p>
            <a:r>
              <a:rPr lang="en-US" altLang="ko-KR" dirty="0" smtClean="0"/>
              <a:t>November</a:t>
            </a:r>
            <a:r>
              <a:rPr lang="en-US" altLang="ko-KR" dirty="0" smtClean="0"/>
              <a:t> </a:t>
            </a:r>
            <a:r>
              <a:rPr lang="en-US" altLang="ko-KR" dirty="0" smtClean="0"/>
              <a:t>2013</a:t>
            </a:r>
            <a:endParaRPr lang="en-GB" altLang="ko-K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lstStyle/>
          <a:p>
            <a:r>
              <a:rPr lang="en-US" altLang="ko-KR" dirty="0" smtClean="0"/>
              <a:t>UL MU transmission is a method for UL efficiency enhancement </a:t>
            </a:r>
          </a:p>
          <a:p>
            <a:endParaRPr lang="en-US" altLang="ko-KR" sz="1000" dirty="0" smtClean="0"/>
          </a:p>
          <a:p>
            <a:r>
              <a:rPr lang="en-US" altLang="ko-KR" dirty="0" smtClean="0"/>
              <a:t>PHY feasibility check</a:t>
            </a:r>
          </a:p>
          <a:p>
            <a:pPr lvl="1">
              <a:spcBef>
                <a:spcPts val="0"/>
              </a:spcBef>
              <a:buFont typeface="Wingdings" pitchFamily="2" charset="2"/>
              <a:buChar char="§"/>
              <a:tabLst>
                <a:tab pos="801688" algn="l"/>
              </a:tabLst>
              <a:defRPr/>
            </a:pPr>
            <a:r>
              <a:rPr lang="en-US" altLang="ko-KR" dirty="0" smtClean="0"/>
              <a:t>It’s possible in view of timing offset in indoor, not in outdoor.</a:t>
            </a:r>
          </a:p>
          <a:p>
            <a:pPr lvl="1">
              <a:spcBef>
                <a:spcPts val="0"/>
              </a:spcBef>
              <a:buFont typeface="Wingdings" pitchFamily="2" charset="2"/>
              <a:buChar char="§"/>
              <a:tabLst>
                <a:tab pos="801688" algn="l"/>
              </a:tabLst>
              <a:defRPr/>
            </a:pPr>
            <a:r>
              <a:rPr lang="en-US" altLang="ko-KR" dirty="0" smtClean="0"/>
              <a:t>UL MU FDM is feasible in the current requirement</a:t>
            </a:r>
          </a:p>
          <a:p>
            <a:pPr lvl="1">
              <a:spcBef>
                <a:spcPts val="0"/>
              </a:spcBef>
              <a:buFont typeface="Wingdings" pitchFamily="2" charset="2"/>
              <a:buChar char="§"/>
              <a:tabLst>
                <a:tab pos="801688" algn="l"/>
              </a:tabLst>
              <a:defRPr/>
            </a:pPr>
            <a:r>
              <a:rPr lang="en-US" altLang="ko-KR" dirty="0" smtClean="0"/>
              <a:t>UL MU CDM/SDM may need some schemes to compensate frequency offset, and power difference.</a:t>
            </a:r>
          </a:p>
          <a:p>
            <a:endParaRPr lang="en-US" altLang="ko-KR" sz="1000" dirty="0" smtClean="0"/>
          </a:p>
          <a:p>
            <a:pPr marL="342900" lvl="1" indent="-342900">
              <a:spcBef>
                <a:spcPts val="600"/>
              </a:spcBef>
              <a:buFont typeface="Wingdings" pitchFamily="2" charset="2"/>
              <a:buChar char="l"/>
            </a:pPr>
            <a:r>
              <a:rPr lang="en-US" altLang="ko-KR" sz="2000" b="1" dirty="0" smtClean="0">
                <a:latin typeface="+mj-lt"/>
                <a:cs typeface="+mn-cs"/>
              </a:rPr>
              <a:t>MAC feasibility check</a:t>
            </a:r>
          </a:p>
          <a:p>
            <a:pPr lvl="1">
              <a:spcBef>
                <a:spcPts val="0"/>
              </a:spcBef>
              <a:buFont typeface="Wingdings" pitchFamily="2" charset="2"/>
              <a:buChar char="§"/>
              <a:tabLst>
                <a:tab pos="801688" algn="l"/>
              </a:tabLst>
              <a:defRPr/>
            </a:pPr>
            <a:r>
              <a:rPr lang="en-US" altLang="ko-KR" dirty="0" smtClean="0"/>
              <a:t>DL-dependant UL transmission is more feasible than stand-alone UL transmission due to some scheduling issue, etc.</a:t>
            </a:r>
          </a:p>
          <a:p>
            <a:pPr marL="342900" lvl="1" indent="-342900">
              <a:spcBef>
                <a:spcPts val="600"/>
              </a:spcBef>
              <a:buFont typeface="Wingdings" pitchFamily="2" charset="2"/>
              <a:buChar char="l"/>
            </a:pPr>
            <a:endParaRPr lang="en-US" altLang="ko-KR" sz="1000" b="1" dirty="0" smtClean="0">
              <a:latin typeface="+mj-lt"/>
              <a:cs typeface="+mn-cs"/>
            </a:endParaRP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바닥글 개체 틀 4"/>
          <p:cNvSpPr>
            <a:spLocks noGrp="1"/>
          </p:cNvSpPr>
          <p:nvPr>
            <p:ph type="ftr" idx="14"/>
          </p:nvPr>
        </p:nvSpPr>
        <p:spPr/>
        <p:txBody>
          <a:bodyPr/>
          <a:lstStyle/>
          <a:p>
            <a:r>
              <a:rPr lang="en-GB" smtClean="0"/>
              <a:t>Jinyoung Chun</a:t>
            </a:r>
            <a:r>
              <a:rPr lang="en-US" altLang="ko-KR" smtClean="0">
                <a:ea typeface="ＭＳ Ｐゴシック" pitchFamily="34" charset="-128"/>
              </a:rPr>
              <a:t> et. al</a:t>
            </a:r>
            <a:r>
              <a:rPr lang="en-GB" smtClean="0"/>
              <a:t>, LG Electronics</a:t>
            </a:r>
            <a:endParaRPr lang="en-GB" dirty="0"/>
          </a:p>
        </p:txBody>
      </p:sp>
      <p:sp>
        <p:nvSpPr>
          <p:cNvPr id="7" name="날짜 개체 틀 5"/>
          <p:cNvSpPr>
            <a:spLocks noGrp="1"/>
          </p:cNvSpPr>
          <p:nvPr>
            <p:ph type="dt" idx="15"/>
          </p:nvPr>
        </p:nvSpPr>
        <p:spPr>
          <a:xfrm>
            <a:off x="696912" y="285728"/>
            <a:ext cx="1874823" cy="273050"/>
          </a:xfrm>
        </p:spPr>
        <p:txBody>
          <a:bodyPr/>
          <a:lstStyle/>
          <a:p>
            <a:r>
              <a:rPr lang="en-US" altLang="ko-KR" dirty="0" smtClean="0"/>
              <a:t>November</a:t>
            </a:r>
            <a:r>
              <a:rPr lang="en-US" altLang="ko-KR" dirty="0" smtClean="0"/>
              <a:t> </a:t>
            </a:r>
            <a:r>
              <a:rPr lang="en-US" altLang="ko-KR" dirty="0" smtClean="0"/>
              <a:t>2013</a:t>
            </a:r>
            <a:endParaRPr lang="en-GB" altLang="ko-K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 </a:t>
            </a:r>
            <a:endParaRPr lang="ko-KR" altLang="en-US" dirty="0"/>
          </a:p>
        </p:txBody>
      </p:sp>
      <p:sp>
        <p:nvSpPr>
          <p:cNvPr id="3" name="내용 개체 틀 2"/>
          <p:cNvSpPr>
            <a:spLocks noGrp="1"/>
          </p:cNvSpPr>
          <p:nvPr>
            <p:ph idx="1"/>
          </p:nvPr>
        </p:nvSpPr>
        <p:spPr/>
        <p:txBody>
          <a:bodyPr/>
          <a:lstStyle/>
          <a:p>
            <a:pPr>
              <a:buNone/>
            </a:pPr>
            <a:r>
              <a:rPr lang="en-US" altLang="ko-KR" sz="1800" b="0" dirty="0" smtClean="0">
                <a:ea typeface="굴림" pitchFamily="50" charset="-127"/>
              </a:rPr>
              <a:t>[1] 11-13-0657-06 HEW SG Usage models and requirements liaison with WFA</a:t>
            </a:r>
          </a:p>
          <a:p>
            <a:pPr>
              <a:buNone/>
            </a:pPr>
            <a:r>
              <a:rPr lang="en-US" altLang="ko-KR" sz="1800" b="0" dirty="0" smtClean="0">
                <a:ea typeface="굴림" pitchFamily="50" charset="-127"/>
              </a:rPr>
              <a:t>[2] 11-09-0138-03 OFDMA Related Issues in VHTL6</a:t>
            </a:r>
          </a:p>
          <a:p>
            <a:pPr>
              <a:buNone/>
            </a:pPr>
            <a:r>
              <a:rPr lang="en-US" altLang="ko-KR" sz="1800" b="0" dirty="0" smtClean="0">
                <a:ea typeface="굴림" pitchFamily="50" charset="-127"/>
              </a:rPr>
              <a:t>[3] 11-10-0317-01 DL-OFDMA for Mixed Clients</a:t>
            </a:r>
          </a:p>
          <a:p>
            <a:pPr>
              <a:buNone/>
            </a:pPr>
            <a:r>
              <a:rPr lang="en-US" altLang="ko-KR" sz="1800" b="0" dirty="0" smtClean="0"/>
              <a:t>[4]</a:t>
            </a:r>
            <a:r>
              <a:rPr lang="en-US" altLang="ko-KR" sz="1800" b="0" dirty="0" smtClean="0">
                <a:ea typeface="굴림" pitchFamily="50" charset="-127"/>
              </a:rPr>
              <a:t>11-09-1036-00 Uplink MU-MIMO Sensitivity to Power Differences and Synchronization Errors</a:t>
            </a:r>
          </a:p>
          <a:p>
            <a:pPr>
              <a:buNone/>
            </a:pPr>
            <a:r>
              <a:rPr lang="en-US" altLang="ko-KR" sz="1800" b="0" dirty="0" smtClean="0">
                <a:ea typeface="굴림" pitchFamily="50" charset="-127"/>
              </a:rPr>
              <a:t>[5] 11-13-0536-00 HEW SG PHY Considerations For Outdoor Environment</a:t>
            </a:r>
          </a:p>
          <a:p>
            <a:pPr>
              <a:buNone/>
            </a:pPr>
            <a:r>
              <a:rPr lang="en-US" altLang="ko-KR" sz="1800" b="0" dirty="0" smtClean="0">
                <a:ea typeface="굴림" pitchFamily="50" charset="-127"/>
              </a:rPr>
              <a:t>[6] 11-13-1001-03 HEW Simulation scenarios document</a:t>
            </a:r>
          </a:p>
          <a:p>
            <a:pPr>
              <a:buNone/>
            </a:pPr>
            <a:r>
              <a:rPr lang="en-US" altLang="ko-KR" sz="1800" b="0" dirty="0" smtClean="0">
                <a:ea typeface="굴림" pitchFamily="50" charset="-127"/>
              </a:rPr>
              <a:t>[7] </a:t>
            </a:r>
            <a:r>
              <a:rPr lang="en-GB" altLang="ko-KR" sz="1800" b="0" dirty="0" smtClean="0">
                <a:ea typeface="굴림" pitchFamily="50" charset="-127"/>
              </a:rPr>
              <a:t>3GPP TS 36.104 V12.1.0 </a:t>
            </a:r>
            <a:r>
              <a:rPr lang="en-US" altLang="ko-KR" sz="1800" b="0" dirty="0" smtClean="0">
                <a:ea typeface="굴림" pitchFamily="50" charset="-127"/>
              </a:rPr>
              <a:t>E-UTRA Base Station radio transmission and reception (Release 12)</a:t>
            </a:r>
          </a:p>
          <a:p>
            <a:pPr>
              <a:buNone/>
            </a:pPr>
            <a:r>
              <a:rPr lang="en-US" altLang="ko-KR" sz="1800" b="0" dirty="0" smtClean="0">
                <a:ea typeface="굴림" pitchFamily="50" charset="-127"/>
              </a:rPr>
              <a:t>[8] Report ITU-R M.2135-1(12/2009)</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바닥글 개체 틀 4"/>
          <p:cNvSpPr>
            <a:spLocks noGrp="1"/>
          </p:cNvSpPr>
          <p:nvPr>
            <p:ph type="ftr" idx="14"/>
          </p:nvPr>
        </p:nvSpPr>
        <p:spPr/>
        <p:txBody>
          <a:bodyPr/>
          <a:lstStyle/>
          <a:p>
            <a:r>
              <a:rPr lang="en-GB" dirty="0" err="1" smtClean="0"/>
              <a:t>Jinyoung</a:t>
            </a:r>
            <a:r>
              <a:rPr lang="en-GB" dirty="0" smtClean="0"/>
              <a:t> Chun</a:t>
            </a:r>
            <a:r>
              <a:rPr lang="en-US" altLang="ko-KR" dirty="0" smtClean="0">
                <a:ea typeface="ＭＳ Ｐゴシック" pitchFamily="34" charset="-128"/>
              </a:rPr>
              <a:t> et. al</a:t>
            </a:r>
            <a:r>
              <a:rPr lang="en-GB" altLang="ko-KR" dirty="0" smtClean="0"/>
              <a:t>, LG Electronics</a:t>
            </a:r>
            <a:endParaRPr lang="en-GB" altLang="ko-KR" dirty="0"/>
          </a:p>
        </p:txBody>
      </p:sp>
      <p:sp>
        <p:nvSpPr>
          <p:cNvPr id="7" name="날짜 개체 틀 5"/>
          <p:cNvSpPr>
            <a:spLocks noGrp="1"/>
          </p:cNvSpPr>
          <p:nvPr>
            <p:ph type="dt" idx="15"/>
          </p:nvPr>
        </p:nvSpPr>
        <p:spPr>
          <a:xfrm>
            <a:off x="696912" y="285728"/>
            <a:ext cx="1874823" cy="273050"/>
          </a:xfrm>
        </p:spPr>
        <p:txBody>
          <a:bodyPr/>
          <a:lstStyle/>
          <a:p>
            <a:r>
              <a:rPr lang="en-US" altLang="ko-KR" dirty="0" smtClean="0"/>
              <a:t>November</a:t>
            </a:r>
            <a:r>
              <a:rPr lang="en-US" altLang="ko-KR" dirty="0" smtClean="0"/>
              <a:t> </a:t>
            </a:r>
            <a:r>
              <a:rPr lang="en-US" altLang="ko-KR" dirty="0" smtClean="0"/>
              <a:t>2013</a:t>
            </a:r>
            <a:endParaRPr lang="en-GB" altLang="ko-K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바닥글 개체 틀 4"/>
          <p:cNvSpPr>
            <a:spLocks noGrp="1"/>
          </p:cNvSpPr>
          <p:nvPr>
            <p:ph type="ftr" idx="14"/>
          </p:nvPr>
        </p:nvSpPr>
        <p:spPr/>
        <p:txBody>
          <a:bodyPr/>
          <a:lstStyle/>
          <a:p>
            <a:r>
              <a:rPr lang="en-GB" smtClean="0"/>
              <a:t>Jinyoung Chun</a:t>
            </a:r>
            <a:r>
              <a:rPr lang="en-US" altLang="ko-KR" smtClean="0">
                <a:ea typeface="ＭＳ Ｐゴシック" pitchFamily="34" charset="-128"/>
              </a:rPr>
              <a:t> et. al</a:t>
            </a:r>
            <a:r>
              <a:rPr lang="en-GB" smtClean="0"/>
              <a:t>, LG Electronics</a:t>
            </a:r>
            <a:endParaRPr lang="en-GB" dirty="0"/>
          </a:p>
        </p:txBody>
      </p:sp>
      <p:sp>
        <p:nvSpPr>
          <p:cNvPr id="12" name="내용 개체 틀 2"/>
          <p:cNvSpPr txBox="1">
            <a:spLocks/>
          </p:cNvSpPr>
          <p:nvPr/>
        </p:nvSpPr>
        <p:spPr bwMode="auto">
          <a:xfrm>
            <a:off x="685800" y="1844824"/>
            <a:ext cx="7743851" cy="453650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marL="342900" marR="0" lvl="0" indent="-342900" eaLnBrk="1" latinLnBrk="1" hangingPunct="1">
              <a:lnSpc>
                <a:spcPct val="100000"/>
              </a:lnSpc>
              <a:spcBef>
                <a:spcPts val="600"/>
              </a:spcBef>
              <a:buFont typeface="Wingdings" pitchFamily="2" charset="2"/>
              <a:buChar char="l"/>
              <a:tabLst/>
              <a:defRPr/>
            </a:pPr>
            <a:r>
              <a:rPr lang="en-US" altLang="ko-KR" sz="2000" b="1" dirty="0" smtClean="0">
                <a:solidFill>
                  <a:srgbClr val="000000"/>
                </a:solidFill>
                <a:latin typeface="+mj-lt"/>
                <a:ea typeface="+mn-ea"/>
              </a:rPr>
              <a:t>Simulation conditions are same in [5].</a:t>
            </a:r>
            <a:endParaRPr lang="ko-KR" altLang="en-US" sz="2000" b="1" dirty="0">
              <a:solidFill>
                <a:srgbClr val="000000"/>
              </a:solidFill>
              <a:latin typeface="+mj-lt"/>
              <a:ea typeface="+mn-ea"/>
            </a:endParaRPr>
          </a:p>
        </p:txBody>
      </p:sp>
      <p:pic>
        <p:nvPicPr>
          <p:cNvPr id="14" name="그림 13" descr="24G_InHUMia_60_130_delay.bmp"/>
          <p:cNvPicPr>
            <a:picLocks noChangeAspect="1"/>
          </p:cNvPicPr>
          <p:nvPr/>
        </p:nvPicPr>
        <p:blipFill>
          <a:blip r:embed="rId2"/>
          <a:stretch>
            <a:fillRect/>
          </a:stretch>
        </p:blipFill>
        <p:spPr>
          <a:xfrm>
            <a:off x="1101409" y="2428868"/>
            <a:ext cx="5524659" cy="3643338"/>
          </a:xfrm>
          <a:prstGeom prst="rect">
            <a:avLst/>
          </a:prstGeom>
        </p:spPr>
      </p:pic>
      <p:cxnSp>
        <p:nvCxnSpPr>
          <p:cNvPr id="20" name="직선 연결선 19"/>
          <p:cNvCxnSpPr/>
          <p:nvPr/>
        </p:nvCxnSpPr>
        <p:spPr bwMode="auto">
          <a:xfrm rot="10800000">
            <a:off x="1643042" y="2857496"/>
            <a:ext cx="4994944" cy="1588"/>
          </a:xfrm>
          <a:prstGeom prst="line">
            <a:avLst/>
          </a:prstGeom>
          <a:solidFill>
            <a:srgbClr val="00B8FF"/>
          </a:solidFill>
          <a:ln w="25400" cap="flat" cmpd="sng" algn="ctr">
            <a:solidFill>
              <a:schemeClr val="bg1">
                <a:lumMod val="50000"/>
              </a:schemeClr>
            </a:solidFill>
            <a:prstDash val="dash"/>
            <a:round/>
            <a:headEnd type="triangle" w="lg" len="lg"/>
            <a:tailEnd type="none" w="med" len="med"/>
          </a:ln>
          <a:effectLst/>
        </p:spPr>
      </p:cxnSp>
      <p:sp>
        <p:nvSpPr>
          <p:cNvPr id="22" name="TextBox 21"/>
          <p:cNvSpPr txBox="1"/>
          <p:nvPr/>
        </p:nvSpPr>
        <p:spPr>
          <a:xfrm>
            <a:off x="6637986" y="2714620"/>
            <a:ext cx="1785950" cy="307777"/>
          </a:xfrm>
          <a:prstGeom prst="rect">
            <a:avLst/>
          </a:prstGeom>
          <a:noFill/>
          <a:ln w="19050">
            <a:noFill/>
          </a:ln>
        </p:spPr>
        <p:txBody>
          <a:bodyPr wrap="square" rtlCol="0">
            <a:spAutoFit/>
          </a:bodyPr>
          <a:lstStyle/>
          <a:p>
            <a:r>
              <a:rPr lang="en-US" altLang="ko-KR" sz="1400" dirty="0" smtClean="0">
                <a:solidFill>
                  <a:schemeClr val="tx1">
                    <a:lumMod val="75000"/>
                    <a:lumOff val="25000"/>
                  </a:schemeClr>
                </a:solidFill>
                <a:latin typeface="Arial" pitchFamily="34" charset="0"/>
                <a:cs typeface="Arial" pitchFamily="34" charset="0"/>
              </a:rPr>
              <a:t>5% outage line</a:t>
            </a:r>
            <a:endParaRPr lang="ko-KR" altLang="en-US" sz="1400" dirty="0" smtClean="0">
              <a:solidFill>
                <a:schemeClr val="tx1">
                  <a:lumMod val="75000"/>
                  <a:lumOff val="25000"/>
                </a:schemeClr>
              </a:solidFill>
              <a:latin typeface="Arial" pitchFamily="34" charset="0"/>
              <a:cs typeface="Arial" pitchFamily="34" charset="0"/>
            </a:endParaRPr>
          </a:p>
        </p:txBody>
      </p:sp>
      <p:sp>
        <p:nvSpPr>
          <p:cNvPr id="26" name="직사각형 25"/>
          <p:cNvSpPr/>
          <p:nvPr/>
        </p:nvSpPr>
        <p:spPr bwMode="auto">
          <a:xfrm>
            <a:off x="5643570" y="5857892"/>
            <a:ext cx="1000132" cy="285752"/>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 name="날짜 개체 틀 5"/>
          <p:cNvSpPr>
            <a:spLocks noGrp="1"/>
          </p:cNvSpPr>
          <p:nvPr>
            <p:ph type="dt" idx="15"/>
          </p:nvPr>
        </p:nvSpPr>
        <p:spPr>
          <a:xfrm>
            <a:off x="696912" y="285728"/>
            <a:ext cx="1874823" cy="273050"/>
          </a:xfrm>
        </p:spPr>
        <p:txBody>
          <a:bodyPr/>
          <a:lstStyle/>
          <a:p>
            <a:r>
              <a:rPr lang="en-US" altLang="ko-KR" dirty="0" smtClean="0"/>
              <a:t>November</a:t>
            </a:r>
            <a:r>
              <a:rPr lang="en-US" altLang="ko-KR" dirty="0" smtClean="0"/>
              <a:t> </a:t>
            </a:r>
            <a:r>
              <a:rPr lang="en-US" altLang="ko-KR" dirty="0" smtClean="0"/>
              <a:t>2013</a:t>
            </a:r>
            <a:endParaRPr lang="en-GB"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a:xfrm>
            <a:off x="685800" y="1844824"/>
            <a:ext cx="8029604" cy="4536504"/>
          </a:xfrm>
        </p:spPr>
        <p:txBody>
          <a:bodyPr>
            <a:normAutofit/>
          </a:bodyPr>
          <a:lstStyle/>
          <a:p>
            <a:r>
              <a:rPr lang="en-US" altLang="ko-KR" dirty="0" smtClean="0"/>
              <a:t>HEW considers high density of STAs in indoor and outdoor </a:t>
            </a:r>
            <a:r>
              <a:rPr lang="en-US" altLang="ko-KR" baseline="30000" dirty="0" smtClean="0"/>
              <a:t>[1]</a:t>
            </a:r>
            <a:r>
              <a:rPr lang="en-US" altLang="ko-KR" dirty="0" smtClean="0"/>
              <a:t>. And uplink traffic will proliferate.</a:t>
            </a:r>
          </a:p>
          <a:p>
            <a:pPr lvl="1">
              <a:buFont typeface="Wingdings" pitchFamily="2" charset="2"/>
              <a:buChar char="§"/>
            </a:pPr>
            <a:r>
              <a:rPr lang="en-US" altLang="ko-KR" dirty="0" smtClean="0"/>
              <a:t>Many users will use real-time video sharing, cloud service, etc</a:t>
            </a:r>
          </a:p>
          <a:p>
            <a:pPr lvl="1">
              <a:buFont typeface="Wingdings" pitchFamily="2" charset="2"/>
              <a:buChar char="§"/>
            </a:pPr>
            <a:r>
              <a:rPr lang="en-US" altLang="ko-KR" dirty="0" smtClean="0"/>
              <a:t>Large amounts of uplink feedbacks will be transmitted more frequently for enhancing resource efficiency</a:t>
            </a:r>
          </a:p>
          <a:p>
            <a:pPr lvl="1">
              <a:buFont typeface="Wingdings" pitchFamily="2" charset="2"/>
              <a:buChar char="§"/>
            </a:pPr>
            <a:endParaRPr lang="en-US" altLang="ko-KR" sz="1000" dirty="0" smtClean="0"/>
          </a:p>
          <a:p>
            <a:r>
              <a:rPr lang="en-US" altLang="ko-KR" dirty="0" smtClean="0"/>
              <a:t>UL multi-user transmission can be </a:t>
            </a:r>
            <a:r>
              <a:rPr lang="en-US" altLang="ko-KR" dirty="0" smtClean="0"/>
              <a:t>an </a:t>
            </a:r>
            <a:r>
              <a:rPr lang="en-US" altLang="ko-KR" dirty="0" smtClean="0"/>
              <a:t>approach to achieve uplink efficiency enhancement by </a:t>
            </a:r>
          </a:p>
          <a:p>
            <a:pPr lvl="1">
              <a:buFont typeface="Wingdings" pitchFamily="2" charset="2"/>
              <a:buChar char="§"/>
            </a:pPr>
            <a:r>
              <a:rPr lang="en-US" altLang="ko-KR" dirty="0" smtClean="0"/>
              <a:t>Efficient resource utilization</a:t>
            </a:r>
          </a:p>
          <a:p>
            <a:pPr lvl="1">
              <a:buFont typeface="Wingdings" pitchFamily="2" charset="2"/>
              <a:buChar char="§"/>
            </a:pPr>
            <a:r>
              <a:rPr lang="en-US" altLang="ko-KR" dirty="0" smtClean="0"/>
              <a:t>Reducing number of contentions </a:t>
            </a:r>
          </a:p>
          <a:p>
            <a:pPr lvl="1">
              <a:buFont typeface="Wingdings" pitchFamily="2" charset="2"/>
              <a:buChar char="§"/>
            </a:pPr>
            <a:r>
              <a:rPr lang="en-US" altLang="ko-KR" dirty="0" smtClean="0"/>
              <a:t>Reducing overhead for back-off time, polling, etc.</a:t>
            </a:r>
          </a:p>
          <a:p>
            <a:pPr lvl="1">
              <a:buFont typeface="Wingdings" pitchFamily="2" charset="2"/>
              <a:buChar char="§"/>
            </a:pPr>
            <a:endParaRPr lang="en-US" altLang="ko-KR" sz="1000" dirty="0"/>
          </a:p>
          <a:p>
            <a:pPr marL="342900" lvl="1" indent="-342900">
              <a:spcBef>
                <a:spcPts val="600"/>
              </a:spcBef>
              <a:buFont typeface="Wingdings" pitchFamily="2" charset="2"/>
              <a:buChar char="l"/>
            </a:pPr>
            <a:r>
              <a:rPr lang="en-US" altLang="ko-KR" sz="2000" b="1" dirty="0" smtClean="0">
                <a:cs typeface="+mn-cs"/>
              </a:rPr>
              <a:t>In this contribution, we check the </a:t>
            </a:r>
            <a:r>
              <a:rPr lang="en-US" altLang="ko-KR" sz="2000" b="1" dirty="0" smtClean="0">
                <a:cs typeface="+mn-cs"/>
              </a:rPr>
              <a:t>PHY and MAC feasibility of </a:t>
            </a:r>
            <a:r>
              <a:rPr lang="en-US" altLang="ko-KR" sz="2000" b="1" dirty="0" smtClean="0">
                <a:cs typeface="+mn-cs"/>
              </a:rPr>
              <a:t>UL multi-user </a:t>
            </a:r>
            <a:r>
              <a:rPr lang="en-US" altLang="ko-KR" sz="2000" b="1" dirty="0" smtClean="0">
                <a:cs typeface="+mn-cs"/>
              </a:rPr>
              <a:t>transmission.</a:t>
            </a:r>
            <a:endParaRPr lang="en-US" altLang="ko-KR" sz="2000" b="1" dirty="0" smtClean="0">
              <a:cs typeface="+mn-cs"/>
            </a:endParaRP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바닥글 개체 틀 4"/>
          <p:cNvSpPr>
            <a:spLocks noGrp="1"/>
          </p:cNvSpPr>
          <p:nvPr>
            <p:ph type="ftr" idx="14"/>
          </p:nvPr>
        </p:nvSpPr>
        <p:spPr/>
        <p:txBody>
          <a:bodyPr/>
          <a:lstStyle/>
          <a:p>
            <a:r>
              <a:rPr lang="en-GB" dirty="0" err="1" smtClean="0"/>
              <a:t>Jinyoung</a:t>
            </a:r>
            <a:r>
              <a:rPr lang="en-GB" dirty="0" smtClean="0"/>
              <a:t> Chun</a:t>
            </a:r>
            <a:r>
              <a:rPr lang="en-US" altLang="ko-KR" dirty="0" smtClean="0">
                <a:ea typeface="ＭＳ Ｐゴシック" pitchFamily="34" charset="-128"/>
              </a:rPr>
              <a:t> et. al</a:t>
            </a:r>
            <a:r>
              <a:rPr lang="en-GB" altLang="ko-KR" dirty="0" smtClean="0"/>
              <a:t>, LG Electronics</a:t>
            </a:r>
            <a:endParaRPr lang="en-GB" altLang="ko-KR" dirty="0"/>
          </a:p>
        </p:txBody>
      </p:sp>
      <p:sp>
        <p:nvSpPr>
          <p:cNvPr id="6" name="날짜 개체 틀 5"/>
          <p:cNvSpPr>
            <a:spLocks noGrp="1"/>
          </p:cNvSpPr>
          <p:nvPr>
            <p:ph type="dt" idx="15"/>
          </p:nvPr>
        </p:nvSpPr>
        <p:spPr>
          <a:xfrm>
            <a:off x="696912" y="298430"/>
            <a:ext cx="1874823" cy="273050"/>
          </a:xfrm>
        </p:spPr>
        <p:txBody>
          <a:bodyPr/>
          <a:lstStyle/>
          <a:p>
            <a:r>
              <a:rPr lang="en-US" altLang="ko-KR" dirty="0" smtClean="0"/>
              <a:t>November</a:t>
            </a:r>
            <a:r>
              <a:rPr lang="en-US" altLang="ko-KR" dirty="0" smtClean="0"/>
              <a:t> </a:t>
            </a:r>
            <a:r>
              <a:rPr lang="en-US" altLang="ko-KR" dirty="0" smtClean="0"/>
              <a:t>2013</a:t>
            </a:r>
            <a:endParaRPr lang="en-GB"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Agenda</a:t>
            </a:r>
            <a:endParaRPr lang="ko-KR" altLang="en-US" dirty="0"/>
          </a:p>
        </p:txBody>
      </p:sp>
      <p:sp>
        <p:nvSpPr>
          <p:cNvPr id="3" name="내용 개체 틀 2"/>
          <p:cNvSpPr>
            <a:spLocks noGrp="1"/>
          </p:cNvSpPr>
          <p:nvPr>
            <p:ph idx="1"/>
          </p:nvPr>
        </p:nvSpPr>
        <p:spPr/>
        <p:txBody>
          <a:bodyPr/>
          <a:lstStyle/>
          <a:p>
            <a:r>
              <a:rPr lang="en-US" altLang="ko-KR" dirty="0" smtClean="0"/>
              <a:t>UL MU transmission</a:t>
            </a:r>
          </a:p>
          <a:p>
            <a:pPr lvl="1">
              <a:buFont typeface="Wingdings" pitchFamily="2" charset="2"/>
              <a:buChar char="§"/>
            </a:pPr>
            <a:r>
              <a:rPr lang="en-US" altLang="ko-KR" dirty="0" smtClean="0"/>
              <a:t>Concept </a:t>
            </a:r>
          </a:p>
          <a:p>
            <a:pPr lvl="1">
              <a:buFont typeface="Wingdings" pitchFamily="2" charset="2"/>
              <a:buChar char="§"/>
            </a:pPr>
            <a:r>
              <a:rPr lang="en-US" altLang="ko-KR" dirty="0" smtClean="0"/>
              <a:t>Categorization by Multiplexing types</a:t>
            </a:r>
          </a:p>
          <a:p>
            <a:pPr lvl="1">
              <a:buFont typeface="Wingdings" pitchFamily="2" charset="2"/>
              <a:buChar char="§"/>
            </a:pPr>
            <a:r>
              <a:rPr lang="en-US" altLang="ko-KR" dirty="0" smtClean="0"/>
              <a:t>Categorization by Data types</a:t>
            </a:r>
          </a:p>
          <a:p>
            <a:pPr lvl="1">
              <a:buFont typeface="Wingdings" pitchFamily="2" charset="2"/>
              <a:buChar char="§"/>
            </a:pPr>
            <a:endParaRPr lang="en-US" altLang="ko-KR" sz="700" dirty="0" smtClean="0"/>
          </a:p>
          <a:p>
            <a:r>
              <a:rPr lang="en-US" altLang="ko-KR" dirty="0" smtClean="0"/>
              <a:t>PHY feasibility check by multiplexing types</a:t>
            </a:r>
          </a:p>
          <a:p>
            <a:pPr lvl="1">
              <a:buFont typeface="Wingdings" pitchFamily="2" charset="2"/>
              <a:buChar char="§"/>
            </a:pPr>
            <a:r>
              <a:rPr lang="en-US" altLang="ko-KR" dirty="0" smtClean="0"/>
              <a:t>In view of time difference</a:t>
            </a:r>
          </a:p>
          <a:p>
            <a:pPr lvl="1">
              <a:buFont typeface="Wingdings" pitchFamily="2" charset="2"/>
              <a:buChar char="§"/>
            </a:pPr>
            <a:r>
              <a:rPr lang="en-US" altLang="ko-KR" dirty="0" smtClean="0"/>
              <a:t>In view of frequency difference</a:t>
            </a:r>
          </a:p>
          <a:p>
            <a:pPr lvl="1">
              <a:buFont typeface="Wingdings" pitchFamily="2" charset="2"/>
              <a:buChar char="§"/>
            </a:pPr>
            <a:r>
              <a:rPr lang="en-US" altLang="ko-KR" dirty="0" smtClean="0"/>
              <a:t>In view of received power difference</a:t>
            </a:r>
          </a:p>
          <a:p>
            <a:pPr lvl="1">
              <a:buFont typeface="Wingdings" pitchFamily="2" charset="2"/>
              <a:buChar char="§"/>
            </a:pPr>
            <a:endParaRPr lang="en-US" altLang="ko-KR" sz="700" dirty="0" smtClean="0"/>
          </a:p>
          <a:p>
            <a:r>
              <a:rPr lang="en-US" altLang="ko-KR" dirty="0" smtClean="0"/>
              <a:t>MAC feasibility check by data types</a:t>
            </a:r>
          </a:p>
          <a:p>
            <a:pPr lvl="1">
              <a:buFont typeface="Wingdings" pitchFamily="2" charset="2"/>
              <a:buChar char="§"/>
            </a:pPr>
            <a:r>
              <a:rPr lang="en-US" altLang="ko-KR" dirty="0" smtClean="0"/>
              <a:t>In view of MAC overhead</a:t>
            </a:r>
          </a:p>
          <a:p>
            <a:pPr lvl="1">
              <a:buFont typeface="Wingdings" pitchFamily="2" charset="2"/>
              <a:buChar char="§"/>
            </a:pPr>
            <a:endParaRPr lang="en-US" altLang="ko-KR" sz="700" dirty="0" smtClean="0"/>
          </a:p>
          <a:p>
            <a:r>
              <a:rPr lang="en-US" altLang="ko-KR" dirty="0" smtClean="0"/>
              <a:t>Conclusion</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바닥글 개체 틀 4"/>
          <p:cNvSpPr>
            <a:spLocks noGrp="1"/>
          </p:cNvSpPr>
          <p:nvPr>
            <p:ph type="ftr" idx="14"/>
          </p:nvPr>
        </p:nvSpPr>
        <p:spPr/>
        <p:txBody>
          <a:bodyPr/>
          <a:lstStyle/>
          <a:p>
            <a:r>
              <a:rPr lang="en-GB" smtClean="0"/>
              <a:t>Jinyoung Chun</a:t>
            </a:r>
            <a:r>
              <a:rPr lang="en-US" altLang="ko-KR" smtClean="0">
                <a:ea typeface="ＭＳ Ｐゴシック" pitchFamily="34" charset="-128"/>
              </a:rPr>
              <a:t> et. al</a:t>
            </a:r>
            <a:r>
              <a:rPr lang="en-GB" smtClean="0"/>
              <a:t>, LG Electronics</a:t>
            </a:r>
            <a:endParaRPr lang="en-GB" dirty="0"/>
          </a:p>
        </p:txBody>
      </p:sp>
      <p:sp>
        <p:nvSpPr>
          <p:cNvPr id="7" name="날짜 개체 틀 5"/>
          <p:cNvSpPr>
            <a:spLocks noGrp="1"/>
          </p:cNvSpPr>
          <p:nvPr>
            <p:ph type="dt" idx="15"/>
          </p:nvPr>
        </p:nvSpPr>
        <p:spPr>
          <a:xfrm>
            <a:off x="696912" y="285728"/>
            <a:ext cx="1874823" cy="273050"/>
          </a:xfrm>
        </p:spPr>
        <p:txBody>
          <a:bodyPr/>
          <a:lstStyle/>
          <a:p>
            <a:r>
              <a:rPr lang="en-US" altLang="ko-KR" dirty="0" smtClean="0"/>
              <a:t>November</a:t>
            </a:r>
            <a:r>
              <a:rPr lang="en-US" altLang="ko-KR" dirty="0" smtClean="0"/>
              <a:t> </a:t>
            </a:r>
            <a:r>
              <a:rPr lang="en-US" altLang="ko-KR" dirty="0" smtClean="0"/>
              <a:t>2013</a:t>
            </a:r>
            <a:endParaRPr lang="en-GB" altLang="ko-K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UL Multi-User Transmission</a:t>
            </a:r>
            <a:endParaRPr lang="ko-KR" altLang="en-US" dirty="0"/>
          </a:p>
        </p:txBody>
      </p:sp>
      <p:sp>
        <p:nvSpPr>
          <p:cNvPr id="3" name="내용 개체 틀 2"/>
          <p:cNvSpPr>
            <a:spLocks noGrp="1"/>
          </p:cNvSpPr>
          <p:nvPr>
            <p:ph idx="1"/>
          </p:nvPr>
        </p:nvSpPr>
        <p:spPr>
          <a:xfrm>
            <a:off x="571472" y="1844824"/>
            <a:ext cx="5000660" cy="4536504"/>
          </a:xfrm>
        </p:spPr>
        <p:txBody>
          <a:bodyPr/>
          <a:lstStyle/>
          <a:p>
            <a:r>
              <a:rPr lang="en-US" altLang="ko-KR" dirty="0" smtClean="0"/>
              <a:t>Concept</a:t>
            </a:r>
          </a:p>
          <a:p>
            <a:pPr lvl="1">
              <a:buFont typeface="Wingdings" pitchFamily="2" charset="2"/>
              <a:buChar char="§"/>
            </a:pPr>
            <a:r>
              <a:rPr lang="en-US" altLang="ko-KR" dirty="0" smtClean="0"/>
              <a:t>Users transmit their data to a AP at the same time.</a:t>
            </a:r>
          </a:p>
          <a:p>
            <a:pPr lvl="1">
              <a:buFont typeface="Arial" pitchFamily="34" charset="0"/>
              <a:buChar char="•"/>
            </a:pPr>
            <a:endParaRPr lang="en-US" altLang="ko-KR" sz="1000" dirty="0" smtClean="0"/>
          </a:p>
          <a:p>
            <a:r>
              <a:rPr lang="en-US" altLang="ko-KR" dirty="0" smtClean="0"/>
              <a:t>Categorization by Multiplexing Types</a:t>
            </a:r>
          </a:p>
          <a:p>
            <a:pPr lvl="1">
              <a:buFont typeface="Wingdings" pitchFamily="2" charset="2"/>
              <a:buChar char="§"/>
              <a:tabLst>
                <a:tab pos="801688" algn="l"/>
              </a:tabLst>
            </a:pPr>
            <a:r>
              <a:rPr lang="en-US" altLang="ko-KR" dirty="0" smtClean="0"/>
              <a:t>Frequency Domain Multiplexing (FDM)</a:t>
            </a:r>
          </a:p>
          <a:p>
            <a:pPr lvl="2">
              <a:buFont typeface="Times New Roman" pitchFamily="18" charset="0"/>
              <a:buChar char="–"/>
              <a:tabLst>
                <a:tab pos="801688" algn="l"/>
              </a:tabLst>
            </a:pPr>
            <a:r>
              <a:rPr lang="en-US" altLang="ko-KR" dirty="0" smtClean="0"/>
              <a:t>E.g. OFDMA in a channel or in multiple channels </a:t>
            </a:r>
            <a:r>
              <a:rPr lang="en-US" altLang="ko-KR" baseline="30000" dirty="0" smtClean="0"/>
              <a:t>[2][3]</a:t>
            </a:r>
          </a:p>
          <a:p>
            <a:pPr lvl="1">
              <a:buFont typeface="Wingdings" pitchFamily="2" charset="2"/>
              <a:buChar char="§"/>
              <a:tabLst>
                <a:tab pos="801688" algn="l"/>
              </a:tabLst>
            </a:pPr>
            <a:r>
              <a:rPr lang="en-US" altLang="ko-KR" dirty="0" smtClean="0"/>
              <a:t>Spatial Domain Multiplexing (SDM)</a:t>
            </a:r>
          </a:p>
          <a:p>
            <a:pPr lvl="2">
              <a:buFont typeface="Times New Roman" pitchFamily="18" charset="0"/>
              <a:buChar char="–"/>
              <a:tabLst>
                <a:tab pos="801688" algn="l"/>
              </a:tabLst>
            </a:pPr>
            <a:r>
              <a:rPr lang="en-US" altLang="ko-KR" dirty="0" smtClean="0"/>
              <a:t>E.g. UL MU MIMO</a:t>
            </a:r>
            <a:r>
              <a:rPr lang="en-US" altLang="ko-KR" baseline="30000" dirty="0" smtClean="0"/>
              <a:t> [4]</a:t>
            </a:r>
          </a:p>
          <a:p>
            <a:pPr lvl="1">
              <a:buFont typeface="Wingdings" pitchFamily="2" charset="2"/>
              <a:buChar char="§"/>
            </a:pPr>
            <a:r>
              <a:rPr lang="en-US" altLang="ko-KR" dirty="0" smtClean="0"/>
              <a:t>Code Domain Multiplexing (CDM)</a:t>
            </a:r>
          </a:p>
          <a:p>
            <a:pPr lvl="2">
              <a:buFont typeface="Times New Roman" pitchFamily="18" charset="0"/>
              <a:buChar char="–"/>
              <a:tabLst>
                <a:tab pos="801688" algn="l"/>
              </a:tabLst>
            </a:pPr>
            <a:r>
              <a:rPr lang="en-US" altLang="ko-KR" dirty="0" smtClean="0"/>
              <a:t>E.g. UL feedback in cellular network such as 3GPP LTE</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바닥글 개체 틀 4"/>
          <p:cNvSpPr>
            <a:spLocks noGrp="1"/>
          </p:cNvSpPr>
          <p:nvPr>
            <p:ph type="ftr" idx="14"/>
          </p:nvPr>
        </p:nvSpPr>
        <p:spPr/>
        <p:txBody>
          <a:bodyPr/>
          <a:lstStyle/>
          <a:p>
            <a:r>
              <a:rPr lang="en-GB" smtClean="0"/>
              <a:t>Jinyoung Chun</a:t>
            </a:r>
            <a:r>
              <a:rPr lang="en-US" altLang="ko-KR" smtClean="0">
                <a:ea typeface="ＭＳ Ｐゴシック" pitchFamily="34" charset="-128"/>
              </a:rPr>
              <a:t> et. al</a:t>
            </a:r>
            <a:r>
              <a:rPr lang="en-GB" smtClean="0"/>
              <a:t>, LG Electronics</a:t>
            </a:r>
            <a:endParaRPr lang="en-GB" dirty="0"/>
          </a:p>
        </p:txBody>
      </p:sp>
      <p:pic>
        <p:nvPicPr>
          <p:cNvPr id="68615" name="Picture 7"/>
          <p:cNvPicPr>
            <a:picLocks noChangeAspect="1" noChangeArrowheads="1"/>
          </p:cNvPicPr>
          <p:nvPr/>
        </p:nvPicPr>
        <p:blipFill>
          <a:blip r:embed="rId3"/>
          <a:srcRect/>
          <a:stretch>
            <a:fillRect/>
          </a:stretch>
        </p:blipFill>
        <p:spPr bwMode="auto">
          <a:xfrm>
            <a:off x="6286512" y="1571612"/>
            <a:ext cx="2286016" cy="2236196"/>
          </a:xfrm>
          <a:prstGeom prst="rect">
            <a:avLst/>
          </a:prstGeom>
          <a:noFill/>
          <a:ln w="9525">
            <a:noFill/>
            <a:miter lim="800000"/>
            <a:headEnd/>
            <a:tailEnd/>
          </a:ln>
          <a:effectLst/>
        </p:spPr>
      </p:pic>
      <p:pic>
        <p:nvPicPr>
          <p:cNvPr id="8" name="Picture 6"/>
          <p:cNvPicPr>
            <a:picLocks noChangeAspect="1" noChangeArrowheads="1"/>
          </p:cNvPicPr>
          <p:nvPr/>
        </p:nvPicPr>
        <p:blipFill>
          <a:blip r:embed="rId4"/>
          <a:srcRect/>
          <a:stretch>
            <a:fillRect/>
          </a:stretch>
        </p:blipFill>
        <p:spPr bwMode="auto">
          <a:xfrm>
            <a:off x="6143636" y="4000504"/>
            <a:ext cx="2428892" cy="2221311"/>
          </a:xfrm>
          <a:prstGeom prst="rect">
            <a:avLst/>
          </a:prstGeom>
          <a:noFill/>
          <a:ln w="9525">
            <a:noFill/>
            <a:miter lim="800000"/>
            <a:headEnd/>
            <a:tailEnd/>
          </a:ln>
          <a:effectLst/>
        </p:spPr>
      </p:pic>
      <p:sp>
        <p:nvSpPr>
          <p:cNvPr id="9" name="날짜 개체 틀 5"/>
          <p:cNvSpPr>
            <a:spLocks noGrp="1"/>
          </p:cNvSpPr>
          <p:nvPr>
            <p:ph type="dt" idx="15"/>
          </p:nvPr>
        </p:nvSpPr>
        <p:spPr>
          <a:xfrm>
            <a:off x="696912" y="285728"/>
            <a:ext cx="1874823" cy="273050"/>
          </a:xfrm>
        </p:spPr>
        <p:txBody>
          <a:bodyPr/>
          <a:lstStyle/>
          <a:p>
            <a:r>
              <a:rPr lang="en-US" altLang="ko-KR" dirty="0" smtClean="0"/>
              <a:t>November</a:t>
            </a:r>
            <a:r>
              <a:rPr lang="en-US" altLang="ko-KR" dirty="0" smtClean="0"/>
              <a:t> </a:t>
            </a:r>
            <a:r>
              <a:rPr lang="en-US" altLang="ko-KR" dirty="0" smtClean="0"/>
              <a:t>2013</a:t>
            </a:r>
            <a:endParaRPr lang="en-GB"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UL Multi-User Transmission</a:t>
            </a:r>
            <a:endParaRPr lang="ko-KR" altLang="en-US" dirty="0"/>
          </a:p>
        </p:txBody>
      </p:sp>
      <p:sp>
        <p:nvSpPr>
          <p:cNvPr id="3" name="내용 개체 틀 2"/>
          <p:cNvSpPr>
            <a:spLocks noGrp="1"/>
          </p:cNvSpPr>
          <p:nvPr>
            <p:ph idx="1"/>
          </p:nvPr>
        </p:nvSpPr>
        <p:spPr>
          <a:xfrm>
            <a:off x="571472" y="1844824"/>
            <a:ext cx="7786742" cy="4536504"/>
          </a:xfrm>
        </p:spPr>
        <p:txBody>
          <a:bodyPr/>
          <a:lstStyle/>
          <a:p>
            <a:pPr>
              <a:spcBef>
                <a:spcPts val="0"/>
              </a:spcBef>
              <a:tabLst>
                <a:tab pos="801688" algn="l"/>
              </a:tabLst>
            </a:pPr>
            <a:r>
              <a:rPr lang="en-US" altLang="ko-KR" dirty="0" smtClean="0">
                <a:latin typeface="Times New Roman" pitchFamily="18" charset="0"/>
                <a:cs typeface="Times New Roman" pitchFamily="18" charset="0"/>
              </a:rPr>
              <a:t>Categorization by Data types</a:t>
            </a:r>
          </a:p>
          <a:p>
            <a:pPr lvl="1">
              <a:buFont typeface="Wingdings" pitchFamily="2" charset="2"/>
              <a:buChar char="§"/>
              <a:tabLst>
                <a:tab pos="801688" algn="l"/>
              </a:tabLst>
            </a:pPr>
            <a:r>
              <a:rPr lang="en-US" altLang="ko-KR" dirty="0" smtClean="0"/>
              <a:t>Stand-alone UL frame</a:t>
            </a:r>
          </a:p>
          <a:p>
            <a:pPr lvl="2">
              <a:buFont typeface="Times New Roman" pitchFamily="18" charset="0"/>
              <a:buChar char="–"/>
              <a:tabLst>
                <a:tab pos="801688" algn="l"/>
              </a:tabLst>
            </a:pPr>
            <a:r>
              <a:rPr lang="en-US" altLang="ko-KR" dirty="0" smtClean="0"/>
              <a:t>UL data frames are transmitted </a:t>
            </a:r>
            <a:r>
              <a:rPr lang="en-US" altLang="ko-KR" dirty="0" smtClean="0"/>
              <a:t>alone by </a:t>
            </a:r>
            <a:r>
              <a:rPr lang="en-US" altLang="ko-KR" dirty="0" smtClean="0"/>
              <a:t>some rule or indication by AP</a:t>
            </a:r>
          </a:p>
          <a:p>
            <a:pPr lvl="2">
              <a:buFont typeface="Wingdings" pitchFamily="2" charset="2"/>
              <a:buChar char="§"/>
              <a:tabLst>
                <a:tab pos="801688" algn="l"/>
              </a:tabLst>
            </a:pPr>
            <a:endParaRPr lang="en-US" altLang="ko-KR" dirty="0" smtClean="0"/>
          </a:p>
          <a:p>
            <a:pPr lvl="1">
              <a:buFont typeface="Wingdings" pitchFamily="2" charset="2"/>
              <a:buChar char="§"/>
              <a:tabLst>
                <a:tab pos="801688" algn="l"/>
              </a:tabLst>
            </a:pPr>
            <a:r>
              <a:rPr lang="en-US" altLang="ko-KR" dirty="0" smtClean="0"/>
              <a:t>DL-dependant UL frame</a:t>
            </a:r>
          </a:p>
          <a:p>
            <a:pPr lvl="2">
              <a:buFont typeface="Times New Roman" pitchFamily="18" charset="0"/>
              <a:buChar char="–"/>
              <a:tabLst>
                <a:tab pos="801688" algn="l"/>
              </a:tabLst>
            </a:pPr>
            <a:r>
              <a:rPr lang="en-US" altLang="ko-KR" dirty="0" smtClean="0"/>
              <a:t>UL data frames are transmitted right after DL frame</a:t>
            </a:r>
          </a:p>
          <a:p>
            <a:pPr lvl="2">
              <a:buFont typeface="Times New Roman" pitchFamily="18" charset="0"/>
              <a:buChar char="–"/>
              <a:tabLst>
                <a:tab pos="801688" algn="l"/>
              </a:tabLst>
            </a:pPr>
            <a:r>
              <a:rPr lang="en-US" altLang="ko-KR" dirty="0" smtClean="0"/>
              <a:t>e.g. UL control data corresponding to the DL data transmission</a:t>
            </a:r>
          </a:p>
          <a:p>
            <a:pPr lvl="2">
              <a:buFont typeface="Times New Roman" pitchFamily="18" charset="0"/>
              <a:buChar char="–"/>
              <a:tabLst>
                <a:tab pos="801688" algn="l"/>
              </a:tabLst>
            </a:pPr>
            <a:endParaRPr lang="en-US" altLang="ko-KR" dirty="0" smtClean="0"/>
          </a:p>
          <a:p>
            <a:pPr lvl="1">
              <a:buFont typeface="Wingdings" pitchFamily="2" charset="2"/>
              <a:buChar char="§"/>
              <a:tabLst>
                <a:tab pos="801688" algn="l"/>
              </a:tabLst>
            </a:pPr>
            <a:endParaRPr lang="en-US" altLang="ko-KR"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바닥글 개체 틀 4"/>
          <p:cNvSpPr>
            <a:spLocks noGrp="1"/>
          </p:cNvSpPr>
          <p:nvPr>
            <p:ph type="ftr" idx="14"/>
          </p:nvPr>
        </p:nvSpPr>
        <p:spPr/>
        <p:txBody>
          <a:bodyPr/>
          <a:lstStyle/>
          <a:p>
            <a:r>
              <a:rPr lang="en-GB" smtClean="0"/>
              <a:t>Jinyoung Chun</a:t>
            </a:r>
            <a:r>
              <a:rPr lang="en-US" altLang="ko-KR" smtClean="0">
                <a:ea typeface="ＭＳ Ｐゴシック" pitchFamily="34" charset="-128"/>
              </a:rPr>
              <a:t> et. al</a:t>
            </a:r>
            <a:r>
              <a:rPr lang="en-GB" smtClean="0"/>
              <a:t>, LG Electronics</a:t>
            </a:r>
            <a:endParaRPr lang="en-GB" dirty="0"/>
          </a:p>
        </p:txBody>
      </p:sp>
      <p:sp>
        <p:nvSpPr>
          <p:cNvPr id="7" name="날짜 개체 틀 5"/>
          <p:cNvSpPr>
            <a:spLocks noGrp="1"/>
          </p:cNvSpPr>
          <p:nvPr>
            <p:ph type="dt" idx="15"/>
          </p:nvPr>
        </p:nvSpPr>
        <p:spPr>
          <a:xfrm>
            <a:off x="696912" y="285728"/>
            <a:ext cx="1874823" cy="273050"/>
          </a:xfrm>
        </p:spPr>
        <p:txBody>
          <a:bodyPr/>
          <a:lstStyle/>
          <a:p>
            <a:r>
              <a:rPr lang="en-US" altLang="ko-KR" dirty="0" smtClean="0"/>
              <a:t>November</a:t>
            </a:r>
            <a:r>
              <a:rPr lang="en-US" altLang="ko-KR" dirty="0" smtClean="0"/>
              <a:t> </a:t>
            </a:r>
            <a:r>
              <a:rPr lang="en-US" altLang="ko-KR" dirty="0" smtClean="0"/>
              <a:t>2013</a:t>
            </a:r>
            <a:endParaRPr lang="en-GB" altLang="ko-K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1"/>
            <a:ext cx="7770813" cy="957250"/>
          </a:xfrm>
        </p:spPr>
        <p:txBody>
          <a:bodyPr/>
          <a:lstStyle/>
          <a:p>
            <a:r>
              <a:rPr lang="en-US" altLang="ko-KR" dirty="0" smtClean="0"/>
              <a:t>PHY Feasibility Check (Timing)</a:t>
            </a:r>
            <a:endParaRPr lang="ko-KR" altLang="en-US" dirty="0"/>
          </a:p>
        </p:txBody>
      </p:sp>
      <p:sp>
        <p:nvSpPr>
          <p:cNvPr id="3" name="내용 개체 틀 2"/>
          <p:cNvSpPr>
            <a:spLocks noGrp="1"/>
          </p:cNvSpPr>
          <p:nvPr>
            <p:ph idx="1"/>
          </p:nvPr>
        </p:nvSpPr>
        <p:spPr>
          <a:xfrm>
            <a:off x="685800" y="1689408"/>
            <a:ext cx="7770813" cy="5025740"/>
          </a:xfrm>
        </p:spPr>
        <p:txBody>
          <a:bodyPr>
            <a:normAutofit/>
          </a:bodyPr>
          <a:lstStyle/>
          <a:p>
            <a:pPr>
              <a:spcBef>
                <a:spcPts val="0"/>
              </a:spcBef>
            </a:pPr>
            <a:r>
              <a:rPr lang="en-US" altLang="ko-KR" dirty="0" smtClean="0">
                <a:latin typeface="Times New Roman" pitchFamily="18" charset="0"/>
                <a:cs typeface="Times New Roman" pitchFamily="18" charset="0"/>
              </a:rPr>
              <a:t>AP receives UL data from users with different arrival timing.</a:t>
            </a:r>
          </a:p>
          <a:p>
            <a:pPr lvl="1">
              <a:spcBef>
                <a:spcPts val="0"/>
              </a:spcBef>
              <a:buFont typeface="Wingdings" pitchFamily="2" charset="2"/>
              <a:buChar char="§"/>
            </a:pPr>
            <a:r>
              <a:rPr lang="en-US" altLang="ko-KR" dirty="0" smtClean="0"/>
              <a:t>Requirement</a:t>
            </a:r>
          </a:p>
          <a:p>
            <a:pPr lvl="2">
              <a:spcBef>
                <a:spcPts val="0"/>
              </a:spcBef>
              <a:buFont typeface="Times New Roman" pitchFamily="18" charset="0"/>
              <a:buChar char="–"/>
              <a:tabLst>
                <a:tab pos="801688" algn="l"/>
              </a:tabLst>
            </a:pPr>
            <a:r>
              <a:rPr lang="en-US" altLang="ko-KR" dirty="0" smtClean="0"/>
              <a:t>If CP length is sufficiently greater than channel delay plus time difference, then performance is not degraded by UL multi-user transmission.</a:t>
            </a:r>
          </a:p>
          <a:p>
            <a:pPr lvl="2">
              <a:spcBef>
                <a:spcPts val="0"/>
              </a:spcBef>
              <a:buFont typeface="Times New Roman" pitchFamily="18" charset="0"/>
              <a:buChar char="–"/>
              <a:tabLst>
                <a:tab pos="801688" algn="l"/>
              </a:tabLst>
            </a:pPr>
            <a:endParaRPr lang="en-US" altLang="ko-KR" sz="1000" dirty="0" smtClean="0"/>
          </a:p>
          <a:p>
            <a:pPr lvl="1">
              <a:spcBef>
                <a:spcPts val="0"/>
              </a:spcBef>
              <a:buFont typeface="Wingdings" pitchFamily="2" charset="2"/>
              <a:buChar char="§"/>
            </a:pPr>
            <a:r>
              <a:rPr lang="en-US" altLang="ko-KR" dirty="0" smtClean="0"/>
              <a:t>Analyzed values</a:t>
            </a:r>
          </a:p>
          <a:p>
            <a:pPr lvl="2">
              <a:spcBef>
                <a:spcPts val="0"/>
              </a:spcBef>
              <a:buFont typeface="Times New Roman" pitchFamily="18" charset="0"/>
              <a:buChar char="–"/>
            </a:pPr>
            <a:r>
              <a:rPr lang="en-US" altLang="ko-KR" dirty="0" smtClean="0"/>
              <a:t>Channel delay: Maximum access delay of 95% users </a:t>
            </a:r>
            <a:r>
              <a:rPr lang="en-US" altLang="ko-KR" baseline="30000" dirty="0" smtClean="0"/>
              <a:t>[Appendix, </a:t>
            </a:r>
            <a:r>
              <a:rPr lang="en-US" altLang="ko-KR" baseline="30000" dirty="0" smtClean="0"/>
              <a:t>5]</a:t>
            </a:r>
            <a:endParaRPr lang="en-US" altLang="ko-KR" baseline="30000" dirty="0" smtClean="0"/>
          </a:p>
          <a:p>
            <a:pPr lvl="2">
              <a:spcBef>
                <a:spcPts val="0"/>
              </a:spcBef>
              <a:buFont typeface="Times New Roman" pitchFamily="18" charset="0"/>
              <a:buChar char="–"/>
            </a:pPr>
            <a:r>
              <a:rPr lang="en-US" altLang="ko-KR" dirty="0" smtClean="0"/>
              <a:t>Max. time </a:t>
            </a:r>
            <a:r>
              <a:rPr lang="en-US" altLang="ko-KR" dirty="0" smtClean="0"/>
              <a:t>d</a:t>
            </a:r>
            <a:r>
              <a:rPr lang="en-US" altLang="ko-KR" dirty="0" smtClean="0"/>
              <a:t>ifference by round trip delay: </a:t>
            </a:r>
            <a:r>
              <a:rPr lang="en-US" altLang="ko-KR" dirty="0" smtClean="0"/>
              <a:t>max round trip delay – min round trip delay (0</a:t>
            </a:r>
            <a:r>
              <a:rPr lang="en-US" altLang="ko-KR" i="1" dirty="0" smtClean="0"/>
              <a:t>nsec</a:t>
            </a:r>
            <a:r>
              <a:rPr lang="en-US" altLang="ko-KR" dirty="0" smtClean="0"/>
              <a:t>)</a:t>
            </a:r>
          </a:p>
          <a:p>
            <a:pPr lvl="1">
              <a:spcBef>
                <a:spcPts val="0"/>
              </a:spcBef>
              <a:buNone/>
            </a:pPr>
            <a:r>
              <a:rPr lang="en-US" altLang="ko-KR" dirty="0" smtClean="0"/>
              <a:t>	</a:t>
            </a:r>
          </a:p>
          <a:p>
            <a:pPr lvl="1">
              <a:spcBef>
                <a:spcPts val="0"/>
              </a:spcBef>
              <a:buNone/>
            </a:pPr>
            <a:endParaRPr lang="en-US" altLang="ko-KR" dirty="0" smtClean="0"/>
          </a:p>
          <a:p>
            <a:pPr lvl="1">
              <a:spcBef>
                <a:spcPts val="0"/>
              </a:spcBef>
              <a:buNone/>
            </a:pPr>
            <a:endParaRPr lang="en-US" altLang="ko-KR" dirty="0" smtClean="0"/>
          </a:p>
          <a:p>
            <a:pPr lvl="1">
              <a:spcBef>
                <a:spcPts val="0"/>
              </a:spcBef>
              <a:buNone/>
            </a:pPr>
            <a:r>
              <a:rPr lang="en-US" altLang="ko-KR" dirty="0" smtClean="0">
                <a:sym typeface="Wingdings" pitchFamily="2" charset="2"/>
              </a:rPr>
              <a:t>						</a:t>
            </a:r>
          </a:p>
        </p:txBody>
      </p:sp>
      <p:sp>
        <p:nvSpPr>
          <p:cNvPr id="4" name="슬라이드 번호 개체 틀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바닥글 개체 틀 4"/>
          <p:cNvSpPr>
            <a:spLocks noGrp="1"/>
          </p:cNvSpPr>
          <p:nvPr>
            <p:ph type="ftr" idx="14"/>
          </p:nvPr>
        </p:nvSpPr>
        <p:spPr/>
        <p:txBody>
          <a:bodyPr/>
          <a:lstStyle/>
          <a:p>
            <a:r>
              <a:rPr lang="en-GB" dirty="0" err="1" smtClean="0"/>
              <a:t>Jinyoung</a:t>
            </a:r>
            <a:r>
              <a:rPr lang="en-GB" dirty="0" smtClean="0"/>
              <a:t> Chun</a:t>
            </a:r>
            <a:r>
              <a:rPr lang="en-US" altLang="ko-KR" dirty="0" smtClean="0">
                <a:ea typeface="ＭＳ Ｐゴシック" pitchFamily="34" charset="-128"/>
              </a:rPr>
              <a:t> et. al</a:t>
            </a:r>
            <a:r>
              <a:rPr lang="en-GB" altLang="ko-KR" dirty="0" smtClean="0"/>
              <a:t>, LG Electronics</a:t>
            </a:r>
            <a:endParaRPr lang="en-GB" altLang="ko-KR" dirty="0"/>
          </a:p>
        </p:txBody>
      </p:sp>
      <p:sp>
        <p:nvSpPr>
          <p:cNvPr id="993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9933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9933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99338"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14" name="표 13"/>
          <p:cNvGraphicFramePr>
            <a:graphicFrameLocks noGrp="1"/>
          </p:cNvGraphicFramePr>
          <p:nvPr/>
        </p:nvGraphicFramePr>
        <p:xfrm>
          <a:off x="1071538" y="4224040"/>
          <a:ext cx="7286676" cy="2062480"/>
        </p:xfrm>
        <a:graphic>
          <a:graphicData uri="http://schemas.openxmlformats.org/drawingml/2006/table">
            <a:tbl>
              <a:tblPr firstRow="1" bandRow="1">
                <a:tableStyleId>{5C22544A-7EE6-4342-B048-85BDC9FD1C3A}</a:tableStyleId>
              </a:tblPr>
              <a:tblGrid>
                <a:gridCol w="2214578"/>
                <a:gridCol w="2428892"/>
                <a:gridCol w="2643206"/>
              </a:tblGrid>
              <a:tr h="370840">
                <a:tc>
                  <a:txBody>
                    <a:bodyPr/>
                    <a:lstStyle/>
                    <a:p>
                      <a:pPr latinLnBrk="1"/>
                      <a:endParaRPr lang="ko-KR" altLang="en-US" sz="1600" dirty="0">
                        <a:solidFill>
                          <a:sysClr val="windowText" lastClr="000000"/>
                        </a:solidFill>
                      </a:endParaRPr>
                    </a:p>
                  </a:txBody>
                  <a:tcPr/>
                </a:tc>
                <a:tc>
                  <a:txBody>
                    <a:bodyPr/>
                    <a:lstStyle/>
                    <a:p>
                      <a:pPr latinLnBrk="1"/>
                      <a:r>
                        <a:rPr lang="en-US" altLang="ko-KR" sz="1600" dirty="0" smtClean="0"/>
                        <a:t>Indoor</a:t>
                      </a:r>
                      <a:r>
                        <a:rPr lang="en-US" altLang="ko-KR" sz="1600" baseline="0" dirty="0" smtClean="0"/>
                        <a:t> </a:t>
                      </a:r>
                      <a:endParaRPr lang="ko-KR" altLang="en-US" sz="1600" dirty="0">
                        <a:solidFill>
                          <a:sysClr val="windowText" lastClr="000000"/>
                        </a:solidFill>
                      </a:endParaRPr>
                    </a:p>
                  </a:txBody>
                  <a:tcPr/>
                </a:tc>
                <a:tc>
                  <a:txBody>
                    <a:bodyPr/>
                    <a:lstStyle/>
                    <a:p>
                      <a:pPr latinLnBrk="1"/>
                      <a:r>
                        <a:rPr lang="en-US" altLang="ko-KR" sz="1600" dirty="0" smtClean="0"/>
                        <a:t>Outdoor</a:t>
                      </a:r>
                      <a:endParaRPr lang="ko-KR" altLang="en-US" sz="1600" dirty="0">
                        <a:solidFill>
                          <a:sysClr val="windowText" lastClr="000000"/>
                        </a:solidFill>
                      </a:endParaRPr>
                    </a:p>
                  </a:txBody>
                  <a:tcPr/>
                </a:tc>
              </a:tr>
              <a:tr h="3708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dirty="0" smtClean="0"/>
                        <a:t>Max.</a:t>
                      </a:r>
                      <a:r>
                        <a:rPr lang="en-US" altLang="ko-KR" sz="1600" baseline="0" dirty="0" smtClean="0"/>
                        <a:t> distance</a:t>
                      </a:r>
                      <a:r>
                        <a:rPr lang="en-US" altLang="ko-KR" sz="1600" dirty="0" smtClean="0"/>
                        <a:t> </a:t>
                      </a:r>
                      <a:r>
                        <a:rPr lang="en-US" altLang="ko-KR" sz="1600" baseline="30000" dirty="0" smtClean="0"/>
                        <a:t>[6]</a:t>
                      </a:r>
                      <a:endParaRPr lang="ko-KR" altLang="en-US" sz="1600" b="1" dirty="0" smtClean="0">
                        <a:solidFill>
                          <a:sysClr val="windowText" lastClr="000000"/>
                        </a:solidFill>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dirty="0" smtClean="0"/>
                        <a:t>60 meters from</a:t>
                      </a:r>
                      <a:r>
                        <a:rPr lang="en-US" altLang="ko-KR" sz="1600" baseline="0" dirty="0" smtClean="0"/>
                        <a:t> 3</a:t>
                      </a:r>
                      <a:r>
                        <a:rPr lang="en-US" altLang="ko-KR" sz="1600" baseline="30000" dirty="0" smtClean="0"/>
                        <a:t>rd</a:t>
                      </a:r>
                      <a:r>
                        <a:rPr lang="en-US" altLang="ko-KR" sz="1600" baseline="0" dirty="0" smtClean="0"/>
                        <a:t> AP</a:t>
                      </a:r>
                      <a:endParaRPr lang="ko-KR" altLang="en-US" sz="1600" dirty="0" smtClean="0">
                        <a:solidFill>
                          <a:sysClr val="windowText" lastClr="000000"/>
                        </a:solidFill>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kern="1200" dirty="0" smtClean="0"/>
                        <a:t>130 meters from AP</a:t>
                      </a:r>
                      <a:endParaRPr lang="ko-KR" altLang="en-US" sz="1600" kern="1200" dirty="0" smtClean="0">
                        <a:solidFill>
                          <a:sysClr val="windowText" lastClr="000000"/>
                        </a:solidFill>
                        <a:latin typeface="+mn-lt"/>
                        <a:ea typeface="+mn-ea"/>
                        <a:cs typeface="+mn-cs"/>
                      </a:endParaRPr>
                    </a:p>
                  </a:txBody>
                  <a:tcPr/>
                </a:tc>
              </a:tr>
              <a:tr h="3708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kern="1200" baseline="0" dirty="0" smtClean="0">
                          <a:solidFill>
                            <a:schemeClr val="dk1"/>
                          </a:solidFill>
                          <a:latin typeface="+mn-lt"/>
                          <a:ea typeface="+mn-ea"/>
                          <a:cs typeface="+mn-cs"/>
                        </a:rPr>
                        <a:t>Channel delay</a:t>
                      </a:r>
                      <a:endParaRPr lang="ko-KR" altLang="en-US" sz="1600" kern="1200" baseline="0" dirty="0" smtClean="0">
                        <a:solidFill>
                          <a:schemeClr val="dk1"/>
                        </a:solidFill>
                        <a:latin typeface="+mn-lt"/>
                        <a:ea typeface="+mn-ea"/>
                        <a:cs typeface="+mn-cs"/>
                      </a:endParaRPr>
                    </a:p>
                  </a:txBody>
                  <a:tcPr/>
                </a:tc>
                <a:tc>
                  <a:txBody>
                    <a:bodyPr/>
                    <a:lstStyle/>
                    <a:p>
                      <a:pPr latinLnBrk="1"/>
                      <a:r>
                        <a:rPr lang="en-US" altLang="ko-KR" sz="1600" dirty="0" smtClean="0"/>
                        <a:t>58 </a:t>
                      </a:r>
                      <a:r>
                        <a:rPr lang="en-US" altLang="ko-KR" sz="1600" i="1" dirty="0" err="1" smtClean="0"/>
                        <a:t>n</a:t>
                      </a:r>
                      <a:r>
                        <a:rPr lang="en-US" altLang="ko-KR" sz="1600" dirty="0" err="1" smtClean="0"/>
                        <a:t>sec</a:t>
                      </a:r>
                      <a:endParaRPr lang="ko-KR" altLang="en-US" sz="1600" i="0" dirty="0">
                        <a:solidFill>
                          <a:sysClr val="windowText" lastClr="000000"/>
                        </a:solidFill>
                      </a:endParaRPr>
                    </a:p>
                  </a:txBody>
                  <a:tcPr/>
                </a:tc>
                <a:tc>
                  <a:txBody>
                    <a:bodyPr/>
                    <a:lstStyle/>
                    <a:p>
                      <a:pPr latinLnBrk="1"/>
                      <a:r>
                        <a:rPr lang="en-US" altLang="ko-KR" sz="1600" dirty="0" smtClean="0"/>
                        <a:t>800 </a:t>
                      </a:r>
                      <a:r>
                        <a:rPr lang="en-US" altLang="ko-KR" sz="1600" i="1" dirty="0" err="1" smtClean="0"/>
                        <a:t>n</a:t>
                      </a:r>
                      <a:r>
                        <a:rPr lang="en-US" altLang="ko-KR" sz="1600" dirty="0" err="1" smtClean="0"/>
                        <a:t>sec</a:t>
                      </a:r>
                      <a:r>
                        <a:rPr lang="en-US" altLang="ko-KR" sz="1600" dirty="0" smtClean="0"/>
                        <a:t> in </a:t>
                      </a:r>
                      <a:r>
                        <a:rPr lang="en-US" altLang="ko-KR" sz="1600" dirty="0" err="1" smtClean="0"/>
                        <a:t>UMi</a:t>
                      </a:r>
                      <a:r>
                        <a:rPr lang="en-US" altLang="ko-KR" sz="1600" baseline="0" dirty="0" smtClean="0"/>
                        <a:t> channel</a:t>
                      </a:r>
                      <a:endParaRPr lang="ko-KR" altLang="en-US" sz="1600" dirty="0"/>
                    </a:p>
                    <a:p>
                      <a:pPr latinLnBrk="1"/>
                      <a:r>
                        <a:rPr lang="en-US" altLang="ko-KR" sz="1600" dirty="0" smtClean="0"/>
                        <a:t>1430 </a:t>
                      </a:r>
                      <a:r>
                        <a:rPr lang="en-US" altLang="ko-KR" sz="1600" i="1" dirty="0" err="1" smtClean="0"/>
                        <a:t>n</a:t>
                      </a:r>
                      <a:r>
                        <a:rPr lang="en-US" altLang="ko-KR" sz="1600" dirty="0" err="1" smtClean="0"/>
                        <a:t>sec</a:t>
                      </a:r>
                      <a:r>
                        <a:rPr lang="en-US" altLang="ko-KR" sz="1600" dirty="0" smtClean="0"/>
                        <a:t> in </a:t>
                      </a:r>
                      <a:r>
                        <a:rPr lang="en-US" altLang="ko-KR" sz="1600" dirty="0" err="1" smtClean="0"/>
                        <a:t>UMa</a:t>
                      </a:r>
                      <a:r>
                        <a:rPr lang="en-US" altLang="ko-KR" sz="1600" baseline="0" dirty="0" smtClean="0"/>
                        <a:t> channel</a:t>
                      </a:r>
                      <a:endParaRPr lang="ko-KR" altLang="en-US" sz="1600" dirty="0">
                        <a:solidFill>
                          <a:sysClr val="windowText" lastClr="000000"/>
                        </a:solidFill>
                      </a:endParaRPr>
                    </a:p>
                  </a:txBody>
                  <a:tcPr/>
                </a:tc>
              </a:tr>
              <a:tr h="3708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baseline="0" dirty="0" smtClean="0"/>
                        <a:t>Max. round trip delay</a:t>
                      </a:r>
                      <a:endParaRPr lang="ko-KR" altLang="en-US" sz="1600" b="1" baseline="0" dirty="0" smtClean="0">
                        <a:solidFill>
                          <a:schemeClr val="accent4"/>
                        </a:solidFill>
                      </a:endParaRPr>
                    </a:p>
                  </a:txBody>
                  <a:tcPr/>
                </a:tc>
                <a:tc>
                  <a:txBody>
                    <a:bodyPr/>
                    <a:lstStyle/>
                    <a:p>
                      <a:pPr latinLnBrk="1"/>
                      <a:r>
                        <a:rPr lang="en-US" altLang="ko-KR" sz="1600" dirty="0" smtClean="0"/>
                        <a:t>400 </a:t>
                      </a:r>
                      <a:r>
                        <a:rPr lang="en-US" altLang="ko-KR" sz="1600" i="1" dirty="0" err="1" smtClean="0"/>
                        <a:t>n</a:t>
                      </a:r>
                      <a:r>
                        <a:rPr lang="en-US" altLang="ko-KR" sz="1600" dirty="0" err="1" smtClean="0"/>
                        <a:t>sec</a:t>
                      </a:r>
                      <a:endParaRPr lang="ko-KR" altLang="en-US" sz="1600" dirty="0">
                        <a:solidFill>
                          <a:sysClr val="windowText" lastClr="000000"/>
                        </a:solidFill>
                      </a:endParaRPr>
                    </a:p>
                  </a:txBody>
                  <a:tcPr/>
                </a:tc>
                <a:tc>
                  <a:txBody>
                    <a:bodyPr/>
                    <a:lstStyle/>
                    <a:p>
                      <a:pPr latinLnBrk="1"/>
                      <a:r>
                        <a:rPr lang="en-US" altLang="ko-KR" sz="1600" dirty="0" smtClean="0"/>
                        <a:t>833 </a:t>
                      </a:r>
                      <a:r>
                        <a:rPr lang="en-US" altLang="ko-KR" sz="1600" i="1" dirty="0" err="1" smtClean="0"/>
                        <a:t>n</a:t>
                      </a:r>
                      <a:r>
                        <a:rPr lang="en-US" altLang="ko-KR" sz="1600" dirty="0" err="1" smtClean="0"/>
                        <a:t>sec</a:t>
                      </a:r>
                      <a:endParaRPr lang="ko-KR" altLang="en-US" sz="1600" dirty="0">
                        <a:solidFill>
                          <a:sysClr val="windowText" lastClr="000000"/>
                        </a:solidFill>
                      </a:endParaRPr>
                    </a:p>
                  </a:txBody>
                  <a:tcPr/>
                </a:tc>
              </a:tr>
              <a:tr h="3708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b="1" baseline="0" dirty="0" smtClean="0"/>
                        <a:t>Time difference</a:t>
                      </a:r>
                      <a:endParaRPr lang="ko-KR" altLang="en-US" sz="1600" b="1" baseline="0" dirty="0" smtClean="0">
                        <a:solidFill>
                          <a:schemeClr val="accent4"/>
                        </a:solidFill>
                      </a:endParaRPr>
                    </a:p>
                  </a:txBody>
                  <a:tcPr/>
                </a:tc>
                <a:tc>
                  <a:txBody>
                    <a:bodyPr/>
                    <a:lstStyle/>
                    <a:p>
                      <a:pPr latinLnBrk="1"/>
                      <a:r>
                        <a:rPr lang="en-US" altLang="ko-KR" sz="1600" b="1" dirty="0" smtClean="0"/>
                        <a:t>458 </a:t>
                      </a:r>
                      <a:r>
                        <a:rPr lang="en-US" altLang="ko-KR" sz="1600" b="1" i="1" dirty="0" err="1" smtClean="0"/>
                        <a:t>n</a:t>
                      </a:r>
                      <a:r>
                        <a:rPr lang="en-US" altLang="ko-KR" sz="1600" b="1" dirty="0" err="1" smtClean="0"/>
                        <a:t>sec</a:t>
                      </a:r>
                      <a:endParaRPr lang="ko-KR" altLang="en-US" sz="1600" b="1" dirty="0">
                        <a:solidFill>
                          <a:sysClr val="windowText" lastClr="000000"/>
                        </a:solidFill>
                      </a:endParaRPr>
                    </a:p>
                  </a:txBody>
                  <a:tcPr/>
                </a:tc>
                <a:tc>
                  <a:txBody>
                    <a:bodyPr/>
                    <a:lstStyle/>
                    <a:p>
                      <a:pPr latinLnBrk="1"/>
                      <a:r>
                        <a:rPr lang="en-US" altLang="ko-KR" sz="1600" b="1" dirty="0" smtClean="0"/>
                        <a:t>1633 </a:t>
                      </a:r>
                      <a:r>
                        <a:rPr lang="en-US" altLang="ko-KR" sz="1600" b="1" i="1" dirty="0" err="1" smtClean="0"/>
                        <a:t>n</a:t>
                      </a:r>
                      <a:r>
                        <a:rPr lang="en-US" altLang="ko-KR" sz="1600" b="1" dirty="0" err="1" smtClean="0"/>
                        <a:t>sec</a:t>
                      </a:r>
                      <a:r>
                        <a:rPr lang="en-US" altLang="ko-KR" sz="1600" b="1" dirty="0" smtClean="0"/>
                        <a:t> ~ 2263 </a:t>
                      </a:r>
                      <a:r>
                        <a:rPr lang="en-US" altLang="ko-KR" sz="1600" b="1" i="1" dirty="0" err="1" smtClean="0"/>
                        <a:t>n</a:t>
                      </a:r>
                      <a:r>
                        <a:rPr lang="en-US" altLang="ko-KR" sz="1600" b="1" dirty="0" err="1" smtClean="0"/>
                        <a:t>sec</a:t>
                      </a:r>
                      <a:endParaRPr lang="ko-KR" altLang="en-US" sz="1600" b="1" dirty="0">
                        <a:solidFill>
                          <a:sysClr val="windowText" lastClr="000000"/>
                        </a:solidFill>
                      </a:endParaRPr>
                    </a:p>
                  </a:txBody>
                  <a:tcPr/>
                </a:tc>
              </a:tr>
            </a:tbl>
          </a:graphicData>
        </a:graphic>
      </p:graphicFrame>
      <p:sp>
        <p:nvSpPr>
          <p:cNvPr id="12" name="날짜 개체 틀 5"/>
          <p:cNvSpPr>
            <a:spLocks noGrp="1"/>
          </p:cNvSpPr>
          <p:nvPr>
            <p:ph type="dt" idx="15"/>
          </p:nvPr>
        </p:nvSpPr>
        <p:spPr>
          <a:xfrm>
            <a:off x="696912" y="285728"/>
            <a:ext cx="1874823" cy="273050"/>
          </a:xfrm>
        </p:spPr>
        <p:txBody>
          <a:bodyPr/>
          <a:lstStyle/>
          <a:p>
            <a:r>
              <a:rPr lang="en-US" altLang="ko-KR" dirty="0" smtClean="0"/>
              <a:t>November</a:t>
            </a:r>
            <a:r>
              <a:rPr lang="en-US" altLang="ko-KR" dirty="0" smtClean="0"/>
              <a:t> </a:t>
            </a:r>
            <a:r>
              <a:rPr lang="en-US" altLang="ko-KR" dirty="0" smtClean="0"/>
              <a:t>2013</a:t>
            </a:r>
            <a:endParaRPr lang="en-GB" altLang="ko-K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1"/>
            <a:ext cx="7770813" cy="957250"/>
          </a:xfrm>
        </p:spPr>
        <p:txBody>
          <a:bodyPr/>
          <a:lstStyle/>
          <a:p>
            <a:r>
              <a:rPr lang="en-US" altLang="ko-KR" dirty="0" smtClean="0"/>
              <a:t>PHY Feasibility Check (Timing)</a:t>
            </a:r>
            <a:endParaRPr lang="ko-KR" altLang="en-US" dirty="0"/>
          </a:p>
        </p:txBody>
      </p:sp>
      <p:sp>
        <p:nvSpPr>
          <p:cNvPr id="3" name="내용 개체 틀 2"/>
          <p:cNvSpPr>
            <a:spLocks noGrp="1"/>
          </p:cNvSpPr>
          <p:nvPr>
            <p:ph idx="1"/>
          </p:nvPr>
        </p:nvSpPr>
        <p:spPr>
          <a:xfrm>
            <a:off x="685800" y="1928802"/>
            <a:ext cx="7770813" cy="4668550"/>
          </a:xfrm>
        </p:spPr>
        <p:txBody>
          <a:bodyPr>
            <a:normAutofit/>
          </a:bodyPr>
          <a:lstStyle/>
          <a:p>
            <a:pPr marL="90488" lvl="1" indent="-20638">
              <a:spcBef>
                <a:spcPts val="0"/>
              </a:spcBef>
              <a:buNone/>
            </a:pPr>
            <a:r>
              <a:rPr lang="en-US" altLang="ko-KR" sz="2000" b="1" dirty="0" smtClean="0">
                <a:sym typeface="Wingdings" pitchFamily="2" charset="2"/>
              </a:rPr>
              <a:t> Observation</a:t>
            </a:r>
            <a:r>
              <a:rPr lang="en-US" altLang="ko-KR" sz="2000" b="1" dirty="0" smtClean="0"/>
              <a:t> </a:t>
            </a:r>
          </a:p>
          <a:p>
            <a:pPr lvl="1">
              <a:spcBef>
                <a:spcPts val="0"/>
              </a:spcBef>
              <a:spcAft>
                <a:spcPts val="600"/>
              </a:spcAft>
              <a:buFont typeface="Wingdings" pitchFamily="2" charset="2"/>
              <a:buChar char="§"/>
            </a:pPr>
            <a:r>
              <a:rPr lang="en-US" altLang="ko-KR" dirty="0" smtClean="0"/>
              <a:t>In indoor,  UL MU transmission is possible with the current CP length (800ns).</a:t>
            </a:r>
          </a:p>
          <a:p>
            <a:pPr lvl="1">
              <a:spcBef>
                <a:spcPts val="0"/>
              </a:spcBef>
              <a:spcAft>
                <a:spcPts val="600"/>
              </a:spcAft>
              <a:buFont typeface="Wingdings" pitchFamily="2" charset="2"/>
              <a:buChar char="§"/>
            </a:pPr>
            <a:r>
              <a:rPr lang="en-US" altLang="ko-KR" dirty="0" smtClean="0"/>
              <a:t>In outdoor, UL MU transmission is possible with the CP extension. And time compensation scheme such as transmission timing adjustment may be considered as well.</a:t>
            </a:r>
          </a:p>
          <a:p>
            <a:pPr lvl="1">
              <a:spcBef>
                <a:spcPts val="0"/>
              </a:spcBef>
              <a:spcAft>
                <a:spcPts val="600"/>
              </a:spcAft>
              <a:buFont typeface="Wingdings" pitchFamily="2" charset="2"/>
              <a:buChar char="§"/>
            </a:pPr>
            <a:r>
              <a:rPr lang="en-US" altLang="ko-KR" dirty="0" smtClean="0"/>
              <a:t>According to the simulation results in </a:t>
            </a:r>
            <a:r>
              <a:rPr lang="en-US" altLang="ko-KR" dirty="0" smtClean="0">
                <a:sym typeface="Wingdings" pitchFamily="2" charset="2"/>
              </a:rPr>
              <a:t>contribution [4],  UL MU MIMO is possible with 400ns CP length in indoor.</a:t>
            </a:r>
          </a:p>
        </p:txBody>
      </p:sp>
      <p:sp>
        <p:nvSpPr>
          <p:cNvPr id="4" name="슬라이드 번호 개체 틀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바닥글 개체 틀 4"/>
          <p:cNvSpPr>
            <a:spLocks noGrp="1"/>
          </p:cNvSpPr>
          <p:nvPr>
            <p:ph type="ftr" idx="14"/>
          </p:nvPr>
        </p:nvSpPr>
        <p:spPr/>
        <p:txBody>
          <a:bodyPr/>
          <a:lstStyle/>
          <a:p>
            <a:r>
              <a:rPr lang="en-GB" dirty="0" err="1" smtClean="0"/>
              <a:t>Jinyoung</a:t>
            </a:r>
            <a:r>
              <a:rPr lang="en-GB" dirty="0" smtClean="0"/>
              <a:t> Chun</a:t>
            </a:r>
            <a:r>
              <a:rPr lang="en-US" altLang="ko-KR" dirty="0" smtClean="0">
                <a:ea typeface="ＭＳ Ｐゴシック" pitchFamily="34" charset="-128"/>
              </a:rPr>
              <a:t> et. al</a:t>
            </a:r>
            <a:r>
              <a:rPr lang="en-GB" altLang="ko-KR" dirty="0" smtClean="0"/>
              <a:t>, LG Electronics</a:t>
            </a:r>
            <a:endParaRPr lang="en-GB" altLang="ko-KR" dirty="0"/>
          </a:p>
        </p:txBody>
      </p:sp>
      <p:sp>
        <p:nvSpPr>
          <p:cNvPr id="993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9933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9933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99338"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11" name="날짜 개체 틀 5"/>
          <p:cNvSpPr>
            <a:spLocks noGrp="1"/>
          </p:cNvSpPr>
          <p:nvPr>
            <p:ph type="dt" idx="15"/>
          </p:nvPr>
        </p:nvSpPr>
        <p:spPr>
          <a:xfrm>
            <a:off x="696912" y="285728"/>
            <a:ext cx="1874823" cy="273050"/>
          </a:xfrm>
        </p:spPr>
        <p:txBody>
          <a:bodyPr/>
          <a:lstStyle/>
          <a:p>
            <a:r>
              <a:rPr lang="en-US" altLang="ko-KR" dirty="0" smtClean="0"/>
              <a:t>November</a:t>
            </a:r>
            <a:r>
              <a:rPr lang="en-US" altLang="ko-KR" dirty="0" smtClean="0"/>
              <a:t> </a:t>
            </a:r>
            <a:r>
              <a:rPr lang="en-US" altLang="ko-KR" dirty="0" smtClean="0"/>
              <a:t>2013</a:t>
            </a:r>
            <a:endParaRPr lang="en-GB" altLang="ko-K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바닥글 개체 틀 4"/>
          <p:cNvSpPr>
            <a:spLocks noGrp="1"/>
          </p:cNvSpPr>
          <p:nvPr>
            <p:ph type="ftr" idx="14"/>
          </p:nvPr>
        </p:nvSpPr>
        <p:spPr/>
        <p:txBody>
          <a:bodyPr/>
          <a:lstStyle/>
          <a:p>
            <a:r>
              <a:rPr lang="en-GB" dirty="0" err="1" smtClean="0"/>
              <a:t>Jinyoung</a:t>
            </a:r>
            <a:r>
              <a:rPr lang="en-GB" dirty="0" smtClean="0"/>
              <a:t> Chun</a:t>
            </a:r>
            <a:r>
              <a:rPr lang="en-US" altLang="ko-KR" dirty="0" smtClean="0">
                <a:ea typeface="ＭＳ Ｐゴシック" pitchFamily="34" charset="-128"/>
              </a:rPr>
              <a:t> et. al</a:t>
            </a:r>
            <a:r>
              <a:rPr lang="en-GB" altLang="ko-KR" dirty="0" smtClean="0"/>
              <a:t>, LG Electronics</a:t>
            </a:r>
            <a:endParaRPr lang="en-GB" altLang="ko-KR" dirty="0"/>
          </a:p>
        </p:txBody>
      </p:sp>
      <p:sp>
        <p:nvSpPr>
          <p:cNvPr id="993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9933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9933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99338"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14" name="제목 1"/>
          <p:cNvSpPr>
            <a:spLocks noGrp="1"/>
          </p:cNvSpPr>
          <p:nvPr>
            <p:ph type="title"/>
          </p:nvPr>
        </p:nvSpPr>
        <p:spPr>
          <a:xfrm>
            <a:off x="685800" y="685801"/>
            <a:ext cx="7770813" cy="957250"/>
          </a:xfrm>
        </p:spPr>
        <p:txBody>
          <a:bodyPr/>
          <a:lstStyle/>
          <a:p>
            <a:r>
              <a:rPr lang="en-US" altLang="ko-KR" dirty="0" smtClean="0"/>
              <a:t>PHY Feasibility Check (Frequency)</a:t>
            </a:r>
            <a:endParaRPr lang="ko-KR" altLang="en-US" dirty="0"/>
          </a:p>
        </p:txBody>
      </p:sp>
      <p:sp>
        <p:nvSpPr>
          <p:cNvPr id="15" name="내용 개체 틀 2"/>
          <p:cNvSpPr txBox="1">
            <a:spLocks/>
          </p:cNvSpPr>
          <p:nvPr/>
        </p:nvSpPr>
        <p:spPr bwMode="auto">
          <a:xfrm>
            <a:off x="685800" y="1762556"/>
            <a:ext cx="7770813" cy="473827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p>
            <a:pPr marL="342900" indent="-342900" eaLnBrk="1" latinLnBrk="1" hangingPunct="1">
              <a:spcBef>
                <a:spcPts val="0"/>
              </a:spcBef>
              <a:buFont typeface="Wingdings" pitchFamily="2" charset="2"/>
              <a:buChar char="l"/>
            </a:pPr>
            <a:r>
              <a:rPr lang="en-US" altLang="ko-KR" sz="2000" b="1" dirty="0" smtClean="0">
                <a:solidFill>
                  <a:srgbClr val="000000"/>
                </a:solidFill>
                <a:latin typeface="Times New Roman" pitchFamily="18" charset="0"/>
                <a:ea typeface="+mn-ea"/>
                <a:cs typeface="Times New Roman" pitchFamily="18" charset="0"/>
              </a:rPr>
              <a:t>AP receives UL data from users with different frequency offset.</a:t>
            </a:r>
          </a:p>
          <a:p>
            <a:pPr lvl="1" eaLnBrk="1" latinLnBrk="1" hangingPunct="1">
              <a:spcBef>
                <a:spcPts val="0"/>
              </a:spcBef>
              <a:buFont typeface="Wingdings" pitchFamily="2" charset="2"/>
              <a:buChar char="§"/>
              <a:defRPr/>
            </a:pPr>
            <a:r>
              <a:rPr lang="en-US" altLang="ko-KR" sz="1800" dirty="0" smtClean="0">
                <a:solidFill>
                  <a:srgbClr val="000000"/>
                </a:solidFill>
                <a:latin typeface="+mn-lt"/>
                <a:ea typeface="+mn-ea"/>
              </a:rPr>
              <a:t>In 11ac spec requirement</a:t>
            </a:r>
          </a:p>
          <a:p>
            <a:pPr lvl="2" eaLnBrk="1" latinLnBrk="1" hangingPunct="1">
              <a:spcBef>
                <a:spcPts val="0"/>
              </a:spcBef>
              <a:spcAft>
                <a:spcPts val="600"/>
              </a:spcAft>
              <a:buFont typeface="Times New Roman" pitchFamily="18" charset="0"/>
              <a:buChar char="–"/>
              <a:tabLst>
                <a:tab pos="801688" algn="l"/>
              </a:tabLst>
            </a:pPr>
            <a:r>
              <a:rPr lang="en-US" altLang="ko-KR" sz="1700" dirty="0" smtClean="0">
                <a:solidFill>
                  <a:srgbClr val="000000"/>
                </a:solidFill>
                <a:latin typeface="+mn-lt"/>
                <a:ea typeface="+mn-ea"/>
              </a:rPr>
              <a:t>22.3.18.3:  “The symbol clock frequency and transmit center frequency tolerance shall be ±20 </a:t>
            </a:r>
            <a:r>
              <a:rPr lang="en-US" altLang="ko-KR" sz="1700" dirty="0" err="1" smtClean="0">
                <a:solidFill>
                  <a:srgbClr val="000000"/>
                </a:solidFill>
                <a:latin typeface="+mn-lt"/>
                <a:ea typeface="+mn-ea"/>
              </a:rPr>
              <a:t>ppm</a:t>
            </a:r>
            <a:r>
              <a:rPr lang="en-US" altLang="ko-KR" sz="1700" dirty="0" smtClean="0">
                <a:solidFill>
                  <a:srgbClr val="000000"/>
                </a:solidFill>
                <a:latin typeface="+mn-lt"/>
                <a:ea typeface="+mn-ea"/>
              </a:rPr>
              <a:t> maximum.”</a:t>
            </a:r>
          </a:p>
          <a:p>
            <a:pPr lvl="2" eaLnBrk="1" latinLnBrk="1" hangingPunct="1">
              <a:spcBef>
                <a:spcPts val="0"/>
              </a:spcBef>
              <a:tabLst>
                <a:tab pos="801688" algn="l"/>
              </a:tabLst>
            </a:pPr>
            <a:r>
              <a:rPr lang="en-US" altLang="ko-KR" sz="1700" dirty="0" smtClean="0">
                <a:solidFill>
                  <a:srgbClr val="000000"/>
                </a:solidFill>
                <a:latin typeface="+mn-lt"/>
                <a:ea typeface="+mn-ea"/>
                <a:sym typeface="Wingdings" pitchFamily="2" charset="2"/>
              </a:rPr>
              <a:t>:</a:t>
            </a:r>
            <a:r>
              <a:rPr lang="en-US" altLang="ko-KR" sz="1700" dirty="0" smtClean="0">
                <a:solidFill>
                  <a:srgbClr val="000000"/>
                </a:solidFill>
                <a:latin typeface="+mn-lt"/>
                <a:ea typeface="+mn-ea"/>
                <a:sym typeface="Wingdings" pitchFamily="2" charset="2"/>
              </a:rPr>
              <a:t> </a:t>
            </a:r>
            <a:r>
              <a:rPr lang="en-US" altLang="ko-KR" sz="1700" dirty="0" smtClean="0">
                <a:solidFill>
                  <a:srgbClr val="000000"/>
                </a:solidFill>
                <a:latin typeface="+mn-lt"/>
                <a:ea typeface="+mn-ea"/>
              </a:rPr>
              <a:t>Frequency Offset </a:t>
            </a:r>
            <a:r>
              <a:rPr lang="en-US" altLang="ko-KR" sz="1700" dirty="0" smtClean="0">
                <a:solidFill>
                  <a:srgbClr val="000000"/>
                </a:solidFill>
                <a:latin typeface="+mn-lt"/>
                <a:ea typeface="+mn-ea"/>
                <a:sym typeface="Wingdings" pitchFamily="2" charset="2"/>
              </a:rPr>
              <a:t>is 30.72% and  64% of the subcarrier spacing at 2.4GHz and 5GHz, respectively.</a:t>
            </a:r>
          </a:p>
          <a:p>
            <a:pPr lvl="2" eaLnBrk="1" latinLnBrk="1" hangingPunct="1">
              <a:spcBef>
                <a:spcPts val="0"/>
              </a:spcBef>
              <a:tabLst>
                <a:tab pos="801688" algn="l"/>
              </a:tabLst>
            </a:pPr>
            <a:endParaRPr lang="en-US" altLang="ko-KR" sz="1000" dirty="0" smtClean="0">
              <a:solidFill>
                <a:srgbClr val="000000"/>
              </a:solidFill>
              <a:latin typeface="+mn-lt"/>
              <a:ea typeface="+mn-ea"/>
              <a:sym typeface="Wingdings" pitchFamily="2" charset="2"/>
            </a:endParaRPr>
          </a:p>
          <a:p>
            <a:pPr lvl="1" eaLnBrk="1" latinLnBrk="1" hangingPunct="1">
              <a:spcBef>
                <a:spcPts val="0"/>
              </a:spcBef>
              <a:buFont typeface="Wingdings" pitchFamily="2" charset="2"/>
              <a:buChar char="§"/>
              <a:defRPr/>
            </a:pPr>
            <a:r>
              <a:rPr lang="en-US" altLang="ko-KR" sz="1800" dirty="0" smtClean="0">
                <a:solidFill>
                  <a:srgbClr val="000000"/>
                </a:solidFill>
                <a:latin typeface="+mn-lt"/>
                <a:ea typeface="+mn-ea"/>
              </a:rPr>
              <a:t>In LTE spec requirement </a:t>
            </a:r>
            <a:r>
              <a:rPr lang="en-US" altLang="ko-KR" sz="1600" baseline="30000" dirty="0" smtClean="0">
                <a:solidFill>
                  <a:sysClr val="windowText" lastClr="000000"/>
                </a:solidFill>
                <a:latin typeface="+mn-lt"/>
                <a:ea typeface="+mn-ea"/>
              </a:rPr>
              <a:t>[7]</a:t>
            </a:r>
          </a:p>
          <a:p>
            <a:pPr lvl="2" eaLnBrk="1" latinLnBrk="1" hangingPunct="1">
              <a:spcBef>
                <a:spcPts val="0"/>
              </a:spcBef>
              <a:spcAft>
                <a:spcPts val="600"/>
              </a:spcAft>
              <a:buFont typeface="Times New Roman" pitchFamily="18" charset="0"/>
              <a:buChar char="–"/>
              <a:tabLst>
                <a:tab pos="801688" algn="l"/>
              </a:tabLst>
              <a:defRPr/>
            </a:pPr>
            <a:r>
              <a:rPr lang="en-US" altLang="ko-KR" sz="1700" dirty="0" smtClean="0">
                <a:solidFill>
                  <a:srgbClr val="000000"/>
                </a:solidFill>
                <a:latin typeface="+mn-lt"/>
                <a:ea typeface="+mn-ea"/>
              </a:rPr>
              <a:t>Minimum requirement of Frequency error is ±0.05 ~ 0.25 </a:t>
            </a:r>
            <a:r>
              <a:rPr lang="en-US" altLang="ko-KR" sz="1700" dirty="0" err="1" smtClean="0">
                <a:solidFill>
                  <a:srgbClr val="000000"/>
                </a:solidFill>
                <a:latin typeface="+mn-lt"/>
                <a:ea typeface="+mn-ea"/>
              </a:rPr>
              <a:t>ppm</a:t>
            </a:r>
            <a:r>
              <a:rPr lang="en-US" altLang="ko-KR" sz="1700" dirty="0" smtClean="0">
                <a:solidFill>
                  <a:srgbClr val="000000"/>
                </a:solidFill>
                <a:latin typeface="+mn-lt"/>
                <a:ea typeface="+mn-ea"/>
              </a:rPr>
              <a:t> and subcarrier spacing is 15kHz.</a:t>
            </a:r>
          </a:p>
          <a:p>
            <a:pPr lvl="2" eaLnBrk="1" latinLnBrk="1" hangingPunct="1">
              <a:spcBef>
                <a:spcPts val="0"/>
              </a:spcBef>
              <a:tabLst>
                <a:tab pos="801688" algn="l"/>
              </a:tabLst>
              <a:defRPr/>
            </a:pPr>
            <a:r>
              <a:rPr lang="en-US" altLang="ko-KR" sz="1700" dirty="0" smtClean="0">
                <a:solidFill>
                  <a:srgbClr val="000000"/>
                </a:solidFill>
                <a:latin typeface="+mn-lt"/>
                <a:ea typeface="+mn-ea"/>
                <a:sym typeface="Wingdings" pitchFamily="2" charset="2"/>
              </a:rPr>
              <a:t>: </a:t>
            </a:r>
            <a:r>
              <a:rPr lang="en-US" altLang="ko-KR" sz="1700" dirty="0" smtClean="0">
                <a:solidFill>
                  <a:srgbClr val="000000"/>
                </a:solidFill>
                <a:latin typeface="+mn-lt"/>
                <a:ea typeface="+mn-ea"/>
              </a:rPr>
              <a:t>Frequency Offset </a:t>
            </a:r>
            <a:r>
              <a:rPr lang="en-US" altLang="ko-KR" sz="1700" dirty="0" smtClean="0">
                <a:solidFill>
                  <a:srgbClr val="000000"/>
                </a:solidFill>
                <a:latin typeface="+mn-lt"/>
                <a:ea typeface="+mn-ea"/>
                <a:sym typeface="Wingdings" pitchFamily="2" charset="2"/>
              </a:rPr>
              <a:t>is 1.3% ~ 6.7% of the subcarrier spacing at 2GHz.</a:t>
            </a:r>
          </a:p>
          <a:p>
            <a:pPr lvl="2" eaLnBrk="1" latinLnBrk="1" hangingPunct="1">
              <a:spcBef>
                <a:spcPts val="0"/>
              </a:spcBef>
              <a:tabLst>
                <a:tab pos="801688" algn="l"/>
              </a:tabLst>
              <a:defRPr/>
            </a:pPr>
            <a:endParaRPr lang="en-US" altLang="ko-KR" sz="1000" dirty="0" smtClean="0">
              <a:solidFill>
                <a:srgbClr val="000000"/>
              </a:solidFill>
              <a:latin typeface="+mn-lt"/>
              <a:ea typeface="+mn-ea"/>
            </a:endParaRPr>
          </a:p>
          <a:p>
            <a:pPr lvl="1" eaLnBrk="1" latinLnBrk="1" hangingPunct="1">
              <a:spcBef>
                <a:spcPts val="500"/>
              </a:spcBef>
            </a:pPr>
            <a:endParaRPr lang="en-US" altLang="ko-KR" sz="1600" kern="0" dirty="0" smtClean="0">
              <a:solidFill>
                <a:srgbClr val="FF0000"/>
              </a:solidFill>
              <a:latin typeface="Times New Roman" pitchFamily="18" charset="0"/>
              <a:ea typeface="+mn-ea"/>
              <a:cs typeface="Times New Roman" pitchFamily="18" charset="0"/>
            </a:endParaRPr>
          </a:p>
        </p:txBody>
      </p:sp>
      <p:sp>
        <p:nvSpPr>
          <p:cNvPr id="11" name="날짜 개체 틀 5"/>
          <p:cNvSpPr>
            <a:spLocks noGrp="1"/>
          </p:cNvSpPr>
          <p:nvPr>
            <p:ph type="dt" idx="15"/>
          </p:nvPr>
        </p:nvSpPr>
        <p:spPr>
          <a:xfrm>
            <a:off x="696912" y="285728"/>
            <a:ext cx="1874823" cy="273050"/>
          </a:xfrm>
        </p:spPr>
        <p:txBody>
          <a:bodyPr/>
          <a:lstStyle/>
          <a:p>
            <a:r>
              <a:rPr lang="en-US" altLang="ko-KR" dirty="0" smtClean="0"/>
              <a:t>November</a:t>
            </a:r>
            <a:r>
              <a:rPr lang="en-US" altLang="ko-KR" dirty="0" smtClean="0"/>
              <a:t> </a:t>
            </a:r>
            <a:r>
              <a:rPr lang="en-US" altLang="ko-KR" dirty="0" smtClean="0"/>
              <a:t>2013</a:t>
            </a:r>
            <a:endParaRPr lang="en-GB" altLang="ko-K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바닥글 개체 틀 4"/>
          <p:cNvSpPr>
            <a:spLocks noGrp="1"/>
          </p:cNvSpPr>
          <p:nvPr>
            <p:ph type="ftr" idx="14"/>
          </p:nvPr>
        </p:nvSpPr>
        <p:spPr/>
        <p:txBody>
          <a:bodyPr/>
          <a:lstStyle/>
          <a:p>
            <a:r>
              <a:rPr lang="en-GB" dirty="0" err="1" smtClean="0"/>
              <a:t>Jinyoung</a:t>
            </a:r>
            <a:r>
              <a:rPr lang="en-GB" dirty="0" smtClean="0"/>
              <a:t> Chun</a:t>
            </a:r>
            <a:r>
              <a:rPr lang="en-US" altLang="ko-KR" dirty="0" smtClean="0">
                <a:ea typeface="ＭＳ Ｐゴシック" pitchFamily="34" charset="-128"/>
              </a:rPr>
              <a:t> et. al</a:t>
            </a:r>
            <a:r>
              <a:rPr lang="en-GB" altLang="ko-KR" dirty="0" smtClean="0"/>
              <a:t>, LG Electronics</a:t>
            </a:r>
            <a:endParaRPr lang="en-GB" altLang="ko-KR" dirty="0"/>
          </a:p>
        </p:txBody>
      </p:sp>
      <p:sp>
        <p:nvSpPr>
          <p:cNvPr id="993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9933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9933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99338"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14" name="제목 1"/>
          <p:cNvSpPr>
            <a:spLocks noGrp="1"/>
          </p:cNvSpPr>
          <p:nvPr>
            <p:ph type="title"/>
          </p:nvPr>
        </p:nvSpPr>
        <p:spPr>
          <a:xfrm>
            <a:off x="685800" y="685801"/>
            <a:ext cx="7770813" cy="957250"/>
          </a:xfrm>
        </p:spPr>
        <p:txBody>
          <a:bodyPr/>
          <a:lstStyle/>
          <a:p>
            <a:r>
              <a:rPr lang="en-US" altLang="ko-KR" dirty="0" smtClean="0"/>
              <a:t>PHY Feasibility Check (Frequency)</a:t>
            </a:r>
            <a:endParaRPr lang="ko-KR" altLang="en-US" dirty="0"/>
          </a:p>
        </p:txBody>
      </p:sp>
      <p:sp>
        <p:nvSpPr>
          <p:cNvPr id="15" name="내용 개체 틀 2"/>
          <p:cNvSpPr txBox="1">
            <a:spLocks/>
          </p:cNvSpPr>
          <p:nvPr/>
        </p:nvSpPr>
        <p:spPr bwMode="auto">
          <a:xfrm>
            <a:off x="685800" y="1928802"/>
            <a:ext cx="7770813" cy="44525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p>
            <a:pPr marL="342900" indent="-342900" eaLnBrk="1" latinLnBrk="1" hangingPunct="1">
              <a:spcBef>
                <a:spcPts val="600"/>
              </a:spcBef>
              <a:buFont typeface="Wingdings"/>
              <a:buChar char="è"/>
            </a:pPr>
            <a:r>
              <a:rPr lang="en-US" altLang="ko-KR" sz="2000" b="1" kern="0" dirty="0" smtClean="0">
                <a:solidFill>
                  <a:srgbClr val="000000"/>
                </a:solidFill>
                <a:latin typeface="Times New Roman"/>
                <a:ea typeface="MS Gothic"/>
                <a:sym typeface="Wingdings" pitchFamily="2" charset="2"/>
              </a:rPr>
              <a:t>Observation</a:t>
            </a:r>
            <a:endParaRPr lang="en-US" altLang="ko-KR" sz="2000" b="1" dirty="0" smtClean="0">
              <a:solidFill>
                <a:srgbClr val="000000"/>
              </a:solidFill>
              <a:latin typeface="Times New Roman" pitchFamily="18" charset="0"/>
              <a:cs typeface="Times New Roman" pitchFamily="18" charset="0"/>
              <a:sym typeface="Wingdings" pitchFamily="2" charset="2"/>
            </a:endParaRPr>
          </a:p>
          <a:p>
            <a:pPr lvl="1" eaLnBrk="1" latinLnBrk="1" hangingPunct="1">
              <a:spcBef>
                <a:spcPts val="0"/>
              </a:spcBef>
              <a:spcAft>
                <a:spcPts val="600"/>
              </a:spcAft>
              <a:buFont typeface="Wingdings" pitchFamily="2" charset="2"/>
              <a:buChar char="§"/>
              <a:defRPr/>
            </a:pPr>
            <a:r>
              <a:rPr lang="en-US" altLang="ko-KR" sz="1800" dirty="0" smtClean="0">
                <a:solidFill>
                  <a:srgbClr val="000000"/>
                </a:solidFill>
                <a:latin typeface="+mn-lt"/>
                <a:ea typeface="+mn-ea"/>
              </a:rPr>
              <a:t>In view of multiplexing types,</a:t>
            </a:r>
          </a:p>
          <a:p>
            <a:pPr lvl="2" eaLnBrk="1" latinLnBrk="1" hangingPunct="1">
              <a:spcBef>
                <a:spcPts val="0"/>
              </a:spcBef>
              <a:spcAft>
                <a:spcPts val="600"/>
              </a:spcAft>
              <a:buFont typeface="Times New Roman" pitchFamily="18" charset="0"/>
              <a:buChar char="–"/>
              <a:tabLst>
                <a:tab pos="801688" algn="l"/>
              </a:tabLst>
              <a:defRPr/>
            </a:pPr>
            <a:r>
              <a:rPr lang="en-US" altLang="ko-KR" sz="1600" dirty="0" smtClean="0">
                <a:solidFill>
                  <a:srgbClr val="000000"/>
                </a:solidFill>
                <a:latin typeface="+mn-lt"/>
                <a:ea typeface="+mn-ea"/>
              </a:rPr>
              <a:t>In FDM multiplexing case, </a:t>
            </a:r>
            <a:r>
              <a:rPr lang="en-US" altLang="ko-KR" sz="1600" dirty="0" smtClean="0">
                <a:solidFill>
                  <a:srgbClr val="000000"/>
                </a:solidFill>
                <a:latin typeface="+mn-lt"/>
                <a:ea typeface="+mn-ea"/>
              </a:rPr>
              <a:t>UL MU transmission can be possible with simple compensation scheme such as guard subcarriers among UL data.</a:t>
            </a:r>
            <a:endParaRPr lang="en-US" altLang="ko-KR" sz="1600" dirty="0" smtClean="0">
              <a:solidFill>
                <a:srgbClr val="000000"/>
              </a:solidFill>
              <a:latin typeface="+mn-lt"/>
              <a:ea typeface="+mn-ea"/>
            </a:endParaRPr>
          </a:p>
          <a:p>
            <a:pPr lvl="2" eaLnBrk="1" latinLnBrk="1" hangingPunct="1">
              <a:spcBef>
                <a:spcPts val="0"/>
              </a:spcBef>
              <a:spcAft>
                <a:spcPts val="600"/>
              </a:spcAft>
              <a:buFont typeface="Times New Roman" pitchFamily="18" charset="0"/>
              <a:buChar char="–"/>
              <a:tabLst>
                <a:tab pos="801688" algn="l"/>
              </a:tabLst>
              <a:defRPr/>
            </a:pPr>
            <a:r>
              <a:rPr lang="en-US" altLang="ko-KR" sz="1600" dirty="0" smtClean="0">
                <a:solidFill>
                  <a:srgbClr val="000000"/>
                </a:solidFill>
                <a:latin typeface="+mn-lt"/>
                <a:ea typeface="+mn-ea"/>
              </a:rPr>
              <a:t>In </a:t>
            </a:r>
            <a:r>
              <a:rPr lang="en-US" altLang="ko-KR" sz="1600" dirty="0" smtClean="0">
                <a:solidFill>
                  <a:srgbClr val="000000"/>
                </a:solidFill>
                <a:latin typeface="+mn-lt"/>
                <a:ea typeface="+mn-ea"/>
              </a:rPr>
              <a:t>SDM/CDM </a:t>
            </a:r>
            <a:r>
              <a:rPr lang="en-US" altLang="ko-KR" sz="1600" dirty="0" smtClean="0">
                <a:solidFill>
                  <a:srgbClr val="000000"/>
                </a:solidFill>
                <a:latin typeface="+mn-lt"/>
                <a:ea typeface="+mn-ea"/>
              </a:rPr>
              <a:t>multiplexing case, compensation scheme such as frequency offset adjustment or tighter requirement is needed.</a:t>
            </a:r>
          </a:p>
          <a:p>
            <a:pPr lvl="1" eaLnBrk="1" latinLnBrk="1" hangingPunct="1">
              <a:spcBef>
                <a:spcPts val="0"/>
              </a:spcBef>
              <a:spcAft>
                <a:spcPts val="600"/>
              </a:spcAft>
              <a:buFont typeface="Wingdings" pitchFamily="2" charset="2"/>
              <a:buChar char="§"/>
              <a:defRPr/>
            </a:pPr>
            <a:r>
              <a:rPr lang="en-US" altLang="ko-KR" sz="1800" dirty="0" smtClean="0">
                <a:solidFill>
                  <a:srgbClr val="000000"/>
                </a:solidFill>
                <a:latin typeface="+mn-lt"/>
                <a:ea typeface="+mn-ea"/>
              </a:rPr>
              <a:t>The requirement of ±20 </a:t>
            </a:r>
            <a:r>
              <a:rPr lang="en-US" altLang="ko-KR" sz="1800" dirty="0" err="1" smtClean="0">
                <a:solidFill>
                  <a:srgbClr val="000000"/>
                </a:solidFill>
                <a:latin typeface="+mn-lt"/>
                <a:ea typeface="+mn-ea"/>
              </a:rPr>
              <a:t>ppm</a:t>
            </a:r>
            <a:r>
              <a:rPr lang="en-US" altLang="ko-KR" sz="1800" dirty="0" smtClean="0">
                <a:solidFill>
                  <a:srgbClr val="000000"/>
                </a:solidFill>
                <a:latin typeface="+mn-lt"/>
                <a:ea typeface="+mn-ea"/>
              </a:rPr>
              <a:t> is used from11a specification. Now we have to consider the realistic requirement.</a:t>
            </a:r>
          </a:p>
          <a:p>
            <a:pPr lvl="1" eaLnBrk="1" latinLnBrk="1" hangingPunct="1">
              <a:spcBef>
                <a:spcPts val="0"/>
              </a:spcBef>
              <a:spcAft>
                <a:spcPts val="600"/>
              </a:spcAft>
              <a:buFont typeface="Wingdings" pitchFamily="2" charset="2"/>
              <a:buChar char="§"/>
              <a:defRPr/>
            </a:pPr>
            <a:r>
              <a:rPr lang="en-US" altLang="ko-KR" sz="1800" dirty="0" smtClean="0">
                <a:solidFill>
                  <a:srgbClr val="000000"/>
                </a:solidFill>
                <a:latin typeface="+mn-lt"/>
                <a:ea typeface="+mn-ea"/>
                <a:sym typeface="Wingdings" pitchFamily="2" charset="2"/>
              </a:rPr>
              <a:t>According to the simulation results in contribution [4], UL MU MIMO is well performed within 4kHz difference. It means that frequency offset has to be under </a:t>
            </a:r>
            <a:r>
              <a:rPr lang="en-US" altLang="ko-KR" sz="1800" dirty="0" smtClean="0">
                <a:solidFill>
                  <a:srgbClr val="000000"/>
                </a:solidFill>
                <a:latin typeface="+mn-lt"/>
                <a:ea typeface="+mn-ea"/>
              </a:rPr>
              <a:t>±1 </a:t>
            </a:r>
            <a:r>
              <a:rPr lang="en-US" altLang="ko-KR" sz="1800" dirty="0" err="1" smtClean="0">
                <a:solidFill>
                  <a:srgbClr val="000000"/>
                </a:solidFill>
                <a:latin typeface="+mn-lt"/>
                <a:ea typeface="+mn-ea"/>
              </a:rPr>
              <a:t>ppm</a:t>
            </a:r>
            <a:r>
              <a:rPr lang="en-US" altLang="ko-KR" sz="1800" dirty="0" smtClean="0">
                <a:solidFill>
                  <a:srgbClr val="000000"/>
                </a:solidFill>
                <a:latin typeface="+mn-lt"/>
                <a:ea typeface="+mn-ea"/>
              </a:rPr>
              <a:t>.</a:t>
            </a:r>
            <a:endParaRPr lang="en-US" altLang="ko-KR" sz="1800" dirty="0" smtClean="0">
              <a:solidFill>
                <a:srgbClr val="000000"/>
              </a:solidFill>
              <a:latin typeface="+mn-lt"/>
              <a:ea typeface="+mn-ea"/>
              <a:sym typeface="Wingdings" pitchFamily="2" charset="2"/>
            </a:endParaRPr>
          </a:p>
          <a:p>
            <a:pPr lvl="1" eaLnBrk="1" latinLnBrk="1" hangingPunct="1">
              <a:spcBef>
                <a:spcPts val="500"/>
              </a:spcBef>
            </a:pPr>
            <a:endParaRPr lang="en-US" altLang="ko-KR" sz="1600" kern="0" dirty="0" smtClean="0">
              <a:solidFill>
                <a:srgbClr val="000000"/>
              </a:solidFill>
              <a:latin typeface="Times New Roman" pitchFamily="18" charset="0"/>
              <a:cs typeface="Times New Roman" pitchFamily="18" charset="0"/>
            </a:endParaRPr>
          </a:p>
          <a:p>
            <a:pPr lvl="1" eaLnBrk="1" latinLnBrk="1" hangingPunct="1">
              <a:spcBef>
                <a:spcPts val="500"/>
              </a:spcBef>
            </a:pPr>
            <a:endParaRPr lang="en-US" altLang="ko-KR" sz="1600" kern="0" dirty="0" smtClean="0">
              <a:solidFill>
                <a:srgbClr val="FF0000"/>
              </a:solidFill>
              <a:latin typeface="Times New Roman" pitchFamily="18" charset="0"/>
              <a:ea typeface="+mn-ea"/>
              <a:cs typeface="Times New Roman" pitchFamily="18" charset="0"/>
            </a:endParaRPr>
          </a:p>
        </p:txBody>
      </p:sp>
      <p:sp>
        <p:nvSpPr>
          <p:cNvPr id="11" name="날짜 개체 틀 5"/>
          <p:cNvSpPr>
            <a:spLocks noGrp="1"/>
          </p:cNvSpPr>
          <p:nvPr>
            <p:ph type="dt" idx="15"/>
          </p:nvPr>
        </p:nvSpPr>
        <p:spPr>
          <a:xfrm>
            <a:off x="696912" y="285728"/>
            <a:ext cx="1874823" cy="273050"/>
          </a:xfrm>
        </p:spPr>
        <p:txBody>
          <a:bodyPr/>
          <a:lstStyle/>
          <a:p>
            <a:r>
              <a:rPr lang="en-US" altLang="ko-KR" dirty="0" smtClean="0"/>
              <a:t>November</a:t>
            </a:r>
            <a:r>
              <a:rPr lang="en-US" altLang="ko-KR" dirty="0" smtClean="0"/>
              <a:t> </a:t>
            </a:r>
            <a:r>
              <a:rPr lang="en-US" altLang="ko-KR" dirty="0" smtClean="0"/>
              <a:t>2013</a:t>
            </a:r>
            <a:endParaRPr lang="en-GB" altLang="ko-K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sz="1400" dirty="0" smtClean="0">
            <a:solidFill>
              <a:schemeClr val="tx1"/>
            </a:solidFill>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24590</TotalTime>
  <Words>1812</Words>
  <Application>Microsoft Office PowerPoint</Application>
  <PresentationFormat>화면 슬라이드 쇼(4:3)</PresentationFormat>
  <Paragraphs>318</Paragraphs>
  <Slides>18</Slides>
  <Notes>17</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18</vt:i4>
      </vt:variant>
    </vt:vector>
  </HeadingPairs>
  <TitlesOfParts>
    <vt:vector size="20" baseType="lpstr">
      <vt:lpstr>802-11-Submission</vt:lpstr>
      <vt:lpstr>Document</vt:lpstr>
      <vt:lpstr>Uplink multi-user transmission</vt:lpstr>
      <vt:lpstr>Introduction</vt:lpstr>
      <vt:lpstr>Agenda</vt:lpstr>
      <vt:lpstr>UL Multi-User Transmission</vt:lpstr>
      <vt:lpstr>UL Multi-User Transmission</vt:lpstr>
      <vt:lpstr>PHY Feasibility Check (Timing)</vt:lpstr>
      <vt:lpstr>PHY Feasibility Check (Timing)</vt:lpstr>
      <vt:lpstr>PHY Feasibility Check (Frequency)</vt:lpstr>
      <vt:lpstr>PHY Feasibility Check (Frequency)</vt:lpstr>
      <vt:lpstr>PHY Feasibility Check (Power)</vt:lpstr>
      <vt:lpstr>PHY Feasibility Check (Power)</vt:lpstr>
      <vt:lpstr>Summary of PHY Feasibility Check</vt:lpstr>
      <vt:lpstr>MAC Feasibility Check</vt:lpstr>
      <vt:lpstr>MAC Feasibility Check</vt:lpstr>
      <vt:lpstr>Summary of MAC Feasibility Check</vt:lpstr>
      <vt:lpstr>Conclusion</vt:lpstr>
      <vt:lpstr>Reference </vt:lpstr>
      <vt:lpstr>Appendix</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 transmission</dc:title>
  <dc:creator>천진영/책임연구원/차세대통신(연)WTS팀(jiny.chun@lge.com)</dc:creator>
  <cp:lastModifiedBy>jiny.chun</cp:lastModifiedBy>
  <cp:revision>1131</cp:revision>
  <cp:lastPrinted>1601-01-01T00:00:00Z</cp:lastPrinted>
  <dcterms:created xsi:type="dcterms:W3CDTF">2012-03-09T03:19:46Z</dcterms:created>
  <dcterms:modified xsi:type="dcterms:W3CDTF">2013-11-11T16:48:06Z</dcterms:modified>
</cp:coreProperties>
</file>