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82" r:id="rId4"/>
    <p:sldId id="265" r:id="rId5"/>
    <p:sldId id="275" r:id="rId6"/>
    <p:sldId id="266" r:id="rId7"/>
    <p:sldId id="276" r:id="rId8"/>
    <p:sldId id="277" r:id="rId9"/>
    <p:sldId id="278" r:id="rId10"/>
    <p:sldId id="279" r:id="rId11"/>
    <p:sldId id="280" r:id="rId12"/>
    <p:sldId id="281" r:id="rId13"/>
    <p:sldId id="267" r:id="rId14"/>
    <p:sldId id="268" r:id="rId15"/>
    <p:sldId id="269" r:id="rId16"/>
    <p:sldId id="270" r:id="rId17"/>
    <p:sldId id="274" r:id="rId18"/>
    <p:sldId id="283" r:id="rId19"/>
    <p:sldId id="284" r:id="rId20"/>
    <p:sldId id="285" r:id="rId21"/>
    <p:sldId id="287" r:id="rId22"/>
    <p:sldId id="288" r:id="rId23"/>
    <p:sldId id="289" r:id="rId24"/>
    <p:sldId id="286" r:id="rId25"/>
    <p:sldId id="290"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25" autoAdjust="0"/>
    <p:restoredTop sz="80952" autoAdjust="0"/>
  </p:normalViewPr>
  <p:slideViewPr>
    <p:cSldViewPr>
      <p:cViewPr>
        <p:scale>
          <a:sx n="70" d="100"/>
          <a:sy n="70" d="100"/>
        </p:scale>
        <p:origin x="-588" y="354"/>
      </p:cViewPr>
      <p:guideLst>
        <p:guide orient="horz" pos="2160"/>
        <p:guide pos="2880"/>
      </p:guideLst>
    </p:cSldViewPr>
  </p:slideViewPr>
  <p:outlineViewPr>
    <p:cViewPr varScale="1">
      <p:scale>
        <a:sx n="170" d="200"/>
        <a:sy n="170" d="200"/>
      </p:scale>
      <p:origin x="0" y="94278"/>
    </p:cViewPr>
  </p:outlineViewPr>
  <p:notesTextViewPr>
    <p:cViewPr>
      <p:scale>
        <a:sx n="100" d="100"/>
        <a:sy n="100" d="100"/>
      </p:scale>
      <p:origin x="0" y="0"/>
    </p:cViewPr>
  </p:notesTextViewPr>
  <p:sorterViewPr>
    <p:cViewPr varScale="1">
      <p:scale>
        <a:sx n="1" d="1"/>
        <a:sy n="1" d="1"/>
      </p:scale>
      <p:origin x="0" y="1302"/>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omniran/dcn/13/omniran-13-0091-02-ecsg-nov-2013-collected-comments-on-draft-par-proposal.xlsx"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mentor.ieee.org/omniran/dcn/13/omniran-13-0086-02-ecsg-proposed-par-and-5c.doc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802.11-13/1381r1</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802.11-13/1381r1</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802.11-13/1381r1</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sz="1200" dirty="0" smtClean="0"/>
              <a:t>E-mail</a:t>
            </a:r>
            <a:r>
              <a:rPr lang="en-US" sz="1200" baseline="0" dirty="0" smtClean="0"/>
              <a:t> from Max:</a:t>
            </a:r>
          </a:p>
          <a:p>
            <a:r>
              <a:rPr lang="en-US" sz="1200" dirty="0" smtClean="0"/>
              <a:t>The </a:t>
            </a:r>
            <a:r>
              <a:rPr lang="en-US" sz="1200" dirty="0" err="1" smtClean="0"/>
              <a:t>OmniRAN</a:t>
            </a:r>
            <a:r>
              <a:rPr lang="en-US" sz="1200" dirty="0" smtClean="0"/>
              <a:t> EC SG has completed the resolution of the comments received on its draft PAR proposal.</a:t>
            </a:r>
            <a:endParaRPr lang="en-US" dirty="0" smtClean="0"/>
          </a:p>
          <a:p>
            <a:r>
              <a:rPr lang="en-US" dirty="0" smtClean="0"/>
              <a:t> </a:t>
            </a:r>
          </a:p>
          <a:p>
            <a:r>
              <a:rPr lang="en-US" sz="1200" dirty="0" smtClean="0"/>
              <a:t>The conclusions and responses to the received comments are captured in </a:t>
            </a:r>
            <a:r>
              <a:rPr lang="en-US" sz="1200" dirty="0" smtClean="0">
                <a:hlinkClick r:id="rId3"/>
              </a:rPr>
              <a:t>https://mentor.ieee.org/omniran/dcn/13/omniran-13-0091-02-ecsg-nov-2013-collected-comments-on-draft-par-proposal.xlsx</a:t>
            </a:r>
            <a:endParaRPr lang="en-US" dirty="0" smtClean="0"/>
          </a:p>
          <a:p>
            <a:r>
              <a:rPr lang="en-US" dirty="0" smtClean="0"/>
              <a:t> </a:t>
            </a:r>
          </a:p>
          <a:p>
            <a:r>
              <a:rPr lang="en-US" sz="1200" dirty="0" smtClean="0"/>
              <a:t>The comment resolution led to a revised version of the PAR proposal:</a:t>
            </a:r>
            <a:endParaRPr lang="en-US" dirty="0" smtClean="0"/>
          </a:p>
          <a:p>
            <a:r>
              <a:rPr lang="en-US" sz="1200" dirty="0" smtClean="0">
                <a:hlinkClick r:id="rId4"/>
              </a:rPr>
              <a:t>https://mentor.ieee.org/omniran/dcn/13/omniran-13-0086-02-ecsg-proposed-par-and-5c.docx</a:t>
            </a:r>
            <a:endParaRPr lang="en-US" dirty="0" smtClean="0"/>
          </a:p>
          <a:p>
            <a:r>
              <a:rPr lang="en-US" sz="1200" dirty="0" smtClean="0"/>
              <a:t>Changes to the PAR and 5C text are visible by revision marks.</a:t>
            </a:r>
            <a:endParaRPr lang="en-US" dirty="0" smtClean="0"/>
          </a:p>
          <a:p>
            <a:r>
              <a:rPr lang="en-US" dirty="0" smtClean="0"/>
              <a:t> </a:t>
            </a:r>
          </a:p>
          <a:p>
            <a:r>
              <a:rPr lang="en-US" sz="1200" dirty="0" smtClean="0"/>
              <a:t>The documents were approved by the </a:t>
            </a:r>
            <a:r>
              <a:rPr lang="en-US" sz="1200" dirty="0" err="1" smtClean="0"/>
              <a:t>OmniRAN</a:t>
            </a:r>
            <a:r>
              <a:rPr lang="en-US" sz="1200" dirty="0" smtClean="0"/>
              <a:t> EC SG by 10y/0n/2a for submission to the EC for consideration in the EC closing plenary on Friday.</a:t>
            </a:r>
            <a:endParaRPr lang="en-US" dirty="0" smtClean="0"/>
          </a:p>
          <a:p>
            <a:r>
              <a:rPr lang="en-US" dirty="0" smtClean="0"/>
              <a:t> </a:t>
            </a:r>
          </a:p>
          <a:p>
            <a:r>
              <a:rPr lang="en-US" sz="1200" dirty="0" smtClean="0"/>
              <a:t>Please let me know when further information is wanted.</a:t>
            </a:r>
            <a:endParaRPr lang="en-US" dirty="0" smtClean="0"/>
          </a:p>
          <a:p>
            <a:endParaRPr lang="en-US" dirty="0"/>
          </a:p>
        </p:txBody>
      </p:sp>
      <p:sp>
        <p:nvSpPr>
          <p:cNvPr id="4" name="Header Placeholder 3"/>
          <p:cNvSpPr>
            <a:spLocks noGrp="1"/>
          </p:cNvSpPr>
          <p:nvPr>
            <p:ph type="hdr" idx="10"/>
          </p:nvPr>
        </p:nvSpPr>
        <p:spPr/>
        <p:txBody>
          <a:bodyPr/>
          <a:lstStyle/>
          <a:p>
            <a:r>
              <a:rPr lang="en-US" smtClean="0"/>
              <a:t>doc.: IEEE 802.11-13/1381r1</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11-13/1381r1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3/omniran-13-0086-00-ecsg-proposed-par-and-5c.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omniran/dcn/13/omniran-13-0091-02-ecsg-nov-2013-collected-comments-on-draft-par-proposal.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omniran/dcn/13/omniran-13-0086-02-ecsg-proposed-par-and-5c.docx"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3/4PPOE/P802.3bt.pdf" TargetMode="External"/><Relationship Id="rId13" Type="http://schemas.openxmlformats.org/officeDocument/2006/relationships/hyperlink" Target="https://mentor.ieee.org/omniran/dcn/13/omniran-13-0086-00-ecsg-proposed-par-and-5c.docx" TargetMode="External"/><Relationship Id="rId3" Type="http://schemas.openxmlformats.org/officeDocument/2006/relationships/hyperlink" Target="http://www.ieee802.org/1/files/public/docs2013/802-rev-par-extension-request-0913-v1.pdf" TargetMode="External"/><Relationship Id="rId7" Type="http://schemas.openxmlformats.org/officeDocument/2006/relationships/hyperlink" Target="http://www.ieee802.org/3/DMLT/8023-DMLT-SG-1309-Winkel-5C-v2.2.pdf" TargetMode="External"/><Relationship Id="rId12" Type="http://schemas.openxmlformats.org/officeDocument/2006/relationships/hyperlink" Target="https://mentor.ieee.org/802.22/dcn/13/22-13-0138-02-0000-802-22-revision-pa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ieee802.org/3/DMLT/P802_3br_PAR_030913.pdf" TargetMode="External"/><Relationship Id="rId11" Type="http://schemas.openxmlformats.org/officeDocument/2006/relationships/hyperlink" Target="http://www.ieee802.org/3/1PPODL/Draft_5C_PoDL.pdf" TargetMode="External"/><Relationship Id="rId5" Type="http://schemas.openxmlformats.org/officeDocument/2006/relationships/hyperlink" Target="http://www.ieee802.org/1/files/public/docs2013/q-revision-draft-par-modification0913.pdf" TargetMode="External"/><Relationship Id="rId10" Type="http://schemas.openxmlformats.org/officeDocument/2006/relationships/hyperlink" Target="http://www.ieee802.org/3/1PPODL/Draft_P802_3bu_PAR_Detail.pdf" TargetMode="External"/><Relationship Id="rId4" Type="http://schemas.openxmlformats.org/officeDocument/2006/relationships/hyperlink" Target="http://www.ieee802.org/1/files/public/docs2013/ax-rev-draft-par-modification-request-0913.pdf" TargetMode="External"/><Relationship Id="rId9" Type="http://schemas.openxmlformats.org/officeDocument/2006/relationships/hyperlink" Target="http://www.ieee802.org/3/4PPOE/5Criteria.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2/dcn/13/22-13-0138-04-0000-802-22-revision-par.docx" TargetMode="External"/><Relationship Id="rId2" Type="http://schemas.openxmlformats.org/officeDocument/2006/relationships/hyperlink" Target="https://mentor.ieee.org/802.22/dcn/13/22-13-0168-00-0000-802-22-response-to-the-comments-on-the-802-22-revision-par.pptx" TargetMode="External"/><Relationship Id="rId1" Type="http://schemas.openxmlformats.org/officeDocument/2006/relationships/slideLayout" Target="../slideLayouts/slideLayout2.xml"/><Relationship Id="rId4" Type="http://schemas.openxmlformats.org/officeDocument/2006/relationships/hyperlink" Target="https://mentor.ieee.org/802.22/dcn/13/22-13-0156-01-0000-802-22-revision-par-5c.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www.ieee802.org/1/files/public/docs2013/802-rev-par-extension-request-0913-v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eee802.org/1/files/public/docs2013/q-revision-draft-par-modification0913.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802-11 Review of PARs for Nov Plenary</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2013-11-12</a:t>
            </a:r>
            <a:endParaRPr lang="en-GB" sz="2000" b="0" dirty="0"/>
          </a:p>
        </p:txBody>
      </p:sp>
      <p:graphicFrame>
        <p:nvGraphicFramePr>
          <p:cNvPr id="3075" name="Object 3"/>
          <p:cNvGraphicFramePr>
            <a:graphicFrameLocks noChangeAspect="1"/>
          </p:cNvGraphicFramePr>
          <p:nvPr/>
        </p:nvGraphicFramePr>
        <p:xfrm>
          <a:off x="508000" y="2276475"/>
          <a:ext cx="8188325" cy="2397125"/>
        </p:xfrm>
        <a:graphic>
          <a:graphicData uri="http://schemas.openxmlformats.org/presentationml/2006/ole">
            <p:oleObj spid="_x0000_s3075" name="Document" r:id="rId4" imgW="8552873" imgH="251866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802.22	</a:t>
            </a:r>
            <a:endParaRPr lang="en-US" dirty="0"/>
          </a:p>
        </p:txBody>
      </p:sp>
      <p:sp>
        <p:nvSpPr>
          <p:cNvPr id="3" name="Content Placeholder 2"/>
          <p:cNvSpPr>
            <a:spLocks noGrp="1"/>
          </p:cNvSpPr>
          <p:nvPr>
            <p:ph idx="1"/>
          </p:nvPr>
        </p:nvSpPr>
        <p:spPr>
          <a:xfrm>
            <a:off x="685800" y="1295400"/>
            <a:ext cx="7848600" cy="5105400"/>
          </a:xfrm>
        </p:spPr>
        <p:txBody>
          <a:bodyPr/>
          <a:lstStyle/>
          <a:p>
            <a:r>
              <a:rPr lang="en-US" dirty="0" smtClean="0"/>
              <a:t>2.1 spell out the first use of RAN </a:t>
            </a:r>
          </a:p>
          <a:p>
            <a:r>
              <a:rPr lang="en-US" dirty="0" smtClean="0"/>
              <a:t>3.1 Update the WG Vice chair</a:t>
            </a:r>
          </a:p>
          <a:p>
            <a:r>
              <a:rPr lang="en-US" dirty="0" smtClean="0"/>
              <a:t>5.2 the scope is not describing what band is truly being used.  “any band” is too broad a scope.</a:t>
            </a:r>
          </a:p>
          <a:p>
            <a:r>
              <a:rPr lang="en-US" dirty="0" smtClean="0"/>
              <a:t>5.4 the added sentences of “This Revision project…” is not being added in the right place.  This should be part of 5.5 Need for the project. (see slide notes for all the text that should be moved to 5.5.)</a:t>
            </a:r>
          </a:p>
          <a:p>
            <a:r>
              <a:rPr lang="en-US" dirty="0" smtClean="0"/>
              <a:t>5.5 the initial part of this section seems to be why the 802.22 was originally started, and that would not necessarily be the reason for the revision, but only the latter part of this section should be used (Why are you doing the revision not why 802.22.)</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cont</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smtClean="0"/>
              <a:t>5.2 Is the scope of the revision only to </a:t>
            </a:r>
            <a:r>
              <a:rPr lang="en-US" dirty="0" err="1" smtClean="0"/>
              <a:t>reband</a:t>
            </a:r>
            <a:r>
              <a:rPr lang="en-US" dirty="0" smtClean="0"/>
              <a:t> the existing 802.22 radio?</a:t>
            </a:r>
          </a:p>
          <a:p>
            <a:r>
              <a:rPr lang="en-US" dirty="0" smtClean="0"/>
              <a:t>5.2 Which bands do you intend to occupy? (this should be stated in the Scope statement) All Unlicensed Spectrum is not a reasonable response.  A specific range of bands should be specified.</a:t>
            </a:r>
          </a:p>
          <a:p>
            <a:r>
              <a:rPr lang="en-US" dirty="0" smtClean="0"/>
              <a:t>7.1 What about 802.16? If you are expanding the bands and the type of station definition, does this become similar to 802.16?</a:t>
            </a:r>
          </a:p>
          <a:p>
            <a:r>
              <a:rPr lang="en-US" dirty="0" smtClean="0"/>
              <a:t>8.1 No section number with the text, and it seems to be a cut and paste error as it is identical to the purpose statement.  Delete.</a:t>
            </a:r>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a:t>
            </a:r>
            <a:endParaRPr lang="en-US" dirty="0"/>
          </a:p>
        </p:txBody>
      </p:sp>
      <p:sp>
        <p:nvSpPr>
          <p:cNvPr id="3" name="Content Placeholder 2"/>
          <p:cNvSpPr>
            <a:spLocks noGrp="1"/>
          </p:cNvSpPr>
          <p:nvPr>
            <p:ph idx="1"/>
          </p:nvPr>
        </p:nvSpPr>
        <p:spPr/>
        <p:txBody>
          <a:bodyPr/>
          <a:lstStyle/>
          <a:p>
            <a:r>
              <a:rPr lang="en-US" dirty="0" smtClean="0"/>
              <a:t>General: Missing updated 5C – see 10.2 and 10.3 of the LMSC OM – This Project is not qualified to be considered at this Session.</a:t>
            </a:r>
          </a:p>
          <a:p>
            <a:r>
              <a:rPr lang="en-US" dirty="0" smtClean="0"/>
              <a:t>General: the PAR form presented is not the correct PAR form.  An old PAR form should not be used for consideration.</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1371600"/>
          </a:xfrm>
        </p:spPr>
        <p:txBody>
          <a:bodyPr/>
          <a:lstStyle/>
          <a:p>
            <a:r>
              <a:rPr lang="en-US" sz="2400" dirty="0" err="1" smtClean="0"/>
              <a:t>OmniRAN</a:t>
            </a:r>
            <a:r>
              <a:rPr lang="en-US" sz="2400" dirty="0" smtClean="0"/>
              <a:t> EC SG - Recommended Practice, Network Reference Model and Functional Description of IEEE 802 Access Network, </a:t>
            </a:r>
            <a:r>
              <a:rPr lang="en-US" sz="2400" dirty="0" smtClean="0">
                <a:hlinkClick r:id="rId2"/>
              </a:rPr>
              <a:t>PAR and 5C</a:t>
            </a:r>
            <a:endParaRPr lang="en-US" sz="2400" dirty="0"/>
          </a:p>
        </p:txBody>
      </p:sp>
      <p:sp>
        <p:nvSpPr>
          <p:cNvPr id="3" name="Content Placeholder 2"/>
          <p:cNvSpPr>
            <a:spLocks noGrp="1"/>
          </p:cNvSpPr>
          <p:nvPr>
            <p:ph idx="1"/>
          </p:nvPr>
        </p:nvSpPr>
        <p:spPr>
          <a:xfrm>
            <a:off x="685800" y="1981200"/>
            <a:ext cx="7770813" cy="4419600"/>
          </a:xfrm>
        </p:spPr>
        <p:txBody>
          <a:bodyPr/>
          <a:lstStyle/>
          <a:p>
            <a:r>
              <a:rPr lang="en-US" dirty="0" smtClean="0"/>
              <a:t>4.2/4.3 Note that this PAR will not be approved by SASB until March 2014 (last week).  Suggest that the initial Sponsor ballot date be set to 03/2016 and the submittal to </a:t>
            </a:r>
            <a:r>
              <a:rPr lang="en-US" dirty="0" err="1" smtClean="0"/>
              <a:t>RevCom</a:t>
            </a:r>
            <a:r>
              <a:rPr lang="en-US" dirty="0" smtClean="0"/>
              <a:t> be 10/2016 (or 02/2017)</a:t>
            </a:r>
          </a:p>
          <a:p>
            <a:r>
              <a:rPr lang="en-US" dirty="0" smtClean="0"/>
              <a:t>5.2 What is an access network? This generic term is not adequately defined or referenced.  Put reference in 8.1</a:t>
            </a:r>
          </a:p>
          <a:p>
            <a:r>
              <a:rPr lang="en-US" dirty="0" smtClean="0"/>
              <a:t>5.2 “Network Reference Model” – Should this be “Access Network Reference Model””?</a:t>
            </a:r>
          </a:p>
          <a:p>
            <a:r>
              <a:rPr lang="en-US" dirty="0" smtClean="0"/>
              <a:t>5.4 not a “specification”, but rather a “Recommended Practice”.</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533400"/>
          </a:xfrm>
        </p:spPr>
        <p:txBody>
          <a:bodyPr/>
          <a:lstStyle/>
          <a:p>
            <a:r>
              <a:rPr lang="en-US" dirty="0" err="1" smtClean="0"/>
              <a:t>OmniRAN</a:t>
            </a:r>
            <a:r>
              <a:rPr lang="en-US" dirty="0" smtClean="0"/>
              <a:t> cont</a:t>
            </a:r>
            <a:endParaRPr lang="en-US" dirty="0"/>
          </a:p>
        </p:txBody>
      </p:sp>
      <p:sp>
        <p:nvSpPr>
          <p:cNvPr id="3" name="Content Placeholder 2"/>
          <p:cNvSpPr>
            <a:spLocks noGrp="1"/>
          </p:cNvSpPr>
          <p:nvPr>
            <p:ph idx="1"/>
          </p:nvPr>
        </p:nvSpPr>
        <p:spPr>
          <a:xfrm>
            <a:off x="685800" y="1295400"/>
            <a:ext cx="7770813" cy="5105400"/>
          </a:xfrm>
        </p:spPr>
        <p:txBody>
          <a:bodyPr/>
          <a:lstStyle/>
          <a:p>
            <a:r>
              <a:rPr lang="en-US" dirty="0" smtClean="0"/>
              <a:t>5.4 – How is this going to “more easily” enable design?</a:t>
            </a:r>
          </a:p>
          <a:p>
            <a:r>
              <a:rPr lang="en-US" dirty="0" smtClean="0"/>
              <a:t>5.4 – unsure what “access networks” </a:t>
            </a:r>
            <a:r>
              <a:rPr lang="en-US" dirty="0" err="1" smtClean="0"/>
              <a:t>vs</a:t>
            </a:r>
            <a:r>
              <a:rPr lang="en-US" dirty="0" smtClean="0"/>
              <a:t> “unified access network”</a:t>
            </a:r>
          </a:p>
          <a:p>
            <a:r>
              <a:rPr lang="en-US" dirty="0" smtClean="0"/>
              <a:t>5.4 the word “extensions”  and “extend” is not the same in phrase 2 and phrase 3.  does the one mean amendment or new standard? Extends applicability to 802 networks? Was 802 networks not extendable to begin with?</a:t>
            </a:r>
          </a:p>
          <a:p>
            <a:r>
              <a:rPr lang="en-US" dirty="0" smtClean="0"/>
              <a:t>5.4 What are the “new deployment domains”? Which domains will inspire/require this new recommended practice? Which “deployment domains” have not progressed because this recommended practice does not exist?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OmniRAN</a:t>
            </a:r>
            <a:r>
              <a:rPr lang="en-US" dirty="0" smtClean="0"/>
              <a:t> cont</a:t>
            </a:r>
            <a:endParaRPr lang="en-US" dirty="0"/>
          </a:p>
        </p:txBody>
      </p:sp>
      <p:sp>
        <p:nvSpPr>
          <p:cNvPr id="3" name="Content Placeholder 2"/>
          <p:cNvSpPr>
            <a:spLocks noGrp="1"/>
          </p:cNvSpPr>
          <p:nvPr>
            <p:ph idx="1"/>
          </p:nvPr>
        </p:nvSpPr>
        <p:spPr/>
        <p:txBody>
          <a:bodyPr/>
          <a:lstStyle/>
          <a:p>
            <a:r>
              <a:rPr lang="en-US" dirty="0" smtClean="0"/>
              <a:t>5.5 GAP analysis pointer should be provided.  At least the summary of the GAP analysis should be listed here.</a:t>
            </a:r>
          </a:p>
          <a:p>
            <a:endParaRPr lang="en-US" dirty="0" smtClean="0"/>
          </a:p>
          <a:p>
            <a:r>
              <a:rPr lang="en-US" dirty="0" smtClean="0"/>
              <a:t>8.1 – Item #1.2 – change “specification” to “document”</a:t>
            </a:r>
          </a:p>
          <a:p>
            <a:r>
              <a:rPr lang="en-US" dirty="0" smtClean="0"/>
              <a:t>8.1 Do you need #1.2 at all?</a:t>
            </a:r>
          </a:p>
          <a:p>
            <a:r>
              <a:rPr lang="en-US" dirty="0" smtClean="0"/>
              <a:t>8.1 #3.2/#5.6 “this standard” should be “this guide”</a:t>
            </a:r>
          </a:p>
          <a:p>
            <a:r>
              <a:rPr lang="en-US" dirty="0" smtClean="0"/>
              <a:t>8.1 #3.2/#5.6 – concern on how to designate a participant, as WGs are individual based, they would not be able to claim to be a representative of the respective WG.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OmniRAN</a:t>
            </a:r>
            <a:r>
              <a:rPr lang="en-US" dirty="0" smtClean="0"/>
              <a:t> cont</a:t>
            </a:r>
            <a:endParaRPr lang="en-US" dirty="0"/>
          </a:p>
        </p:txBody>
      </p:sp>
      <p:sp>
        <p:nvSpPr>
          <p:cNvPr id="3" name="Content Placeholder 2"/>
          <p:cNvSpPr>
            <a:spLocks noGrp="1"/>
          </p:cNvSpPr>
          <p:nvPr>
            <p:ph idx="1"/>
          </p:nvPr>
        </p:nvSpPr>
        <p:spPr/>
        <p:txBody>
          <a:bodyPr/>
          <a:lstStyle/>
          <a:p>
            <a:r>
              <a:rPr lang="en-US" dirty="0" smtClean="0"/>
              <a:t>General  - Make sure to put the full name of all standards that are referenced in the PAR into 8.1 (even if the only reference is in 8.1).</a:t>
            </a:r>
          </a:p>
          <a:p>
            <a:endParaRPr lang="en-US" dirty="0" smtClean="0"/>
          </a:p>
          <a:p>
            <a:r>
              <a:rPr lang="en-US" dirty="0" smtClean="0"/>
              <a:t>10.5.1 Broad Market Potential: a)b) add some examples to show what your are claiming is true…How does this Guide apply to this criteria?  What is the value of the Guide to the Market?</a:t>
            </a:r>
          </a:p>
          <a:p>
            <a:r>
              <a:rPr lang="en-US" dirty="0" smtClean="0"/>
              <a:t>10.5.3 Distinct Identity – Change “standard” to “guide” in all sections….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OmniRAN</a:t>
            </a:r>
            <a:r>
              <a:rPr lang="en-US" dirty="0" smtClean="0"/>
              <a:t> cont</a:t>
            </a:r>
            <a:endParaRPr lang="en-US" dirty="0"/>
          </a:p>
        </p:txBody>
      </p:sp>
      <p:sp>
        <p:nvSpPr>
          <p:cNvPr id="3" name="Content Placeholder 2"/>
          <p:cNvSpPr>
            <a:spLocks noGrp="1"/>
          </p:cNvSpPr>
          <p:nvPr>
            <p:ph idx="1"/>
          </p:nvPr>
        </p:nvSpPr>
        <p:spPr/>
        <p:txBody>
          <a:bodyPr/>
          <a:lstStyle/>
          <a:p>
            <a:r>
              <a:rPr lang="en-US" dirty="0" smtClean="0"/>
              <a:t>Example of one section for change: 10.5.3 c) Distinct Identity:  Proposed change: The Guide is substantially different from all other IEEE 802 standards because no current standard or guide specifies the network reference model and functional interactions for an IEEE 802 access network.</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09600" y="3581400"/>
            <a:ext cx="7696200" cy="1752600"/>
          </a:xfrm>
        </p:spPr>
        <p:txBody>
          <a:bodyPr/>
          <a:lstStyle/>
          <a:p>
            <a:r>
              <a:rPr lang="en-US" cap="none" dirty="0" smtClean="0"/>
              <a:t>Response received from 802 WG on feedback from 802.11</a:t>
            </a:r>
            <a:endParaRPr lang="en-US" cap="none" dirty="0"/>
          </a:p>
        </p:txBody>
      </p:sp>
      <p:sp>
        <p:nvSpPr>
          <p:cNvPr id="10" name="Text Placeholder 9"/>
          <p:cNvSpPr>
            <a:spLocks noGrp="1"/>
          </p:cNvSpPr>
          <p:nvPr>
            <p:ph type="body" idx="1"/>
          </p:nvPr>
        </p:nvSpPr>
        <p:spPr>
          <a:xfrm>
            <a:off x="609600" y="1752600"/>
            <a:ext cx="7772400" cy="1500187"/>
          </a:xfrm>
        </p:spPr>
        <p:txBody>
          <a:bodyPr/>
          <a:lstStyle/>
          <a:p>
            <a:endParaRPr lang="en-US" dirty="0"/>
          </a:p>
        </p:txBody>
      </p:sp>
      <p:sp>
        <p:nvSpPr>
          <p:cNvPr id="6" name="Date Placeholder 5"/>
          <p:cNvSpPr>
            <a:spLocks noGrp="1"/>
          </p:cNvSpPr>
          <p:nvPr>
            <p:ph type="dt" idx="10"/>
          </p:nvPr>
        </p:nvSpPr>
        <p:spPr/>
        <p:txBody>
          <a:bodyPr/>
          <a:lstStyle/>
          <a:p>
            <a:r>
              <a:rPr lang="en-US" smtClean="0"/>
              <a:t>November 2013</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From </a:t>
            </a:r>
            <a:r>
              <a:rPr lang="en-US" dirty="0" err="1" smtClean="0"/>
              <a:t>OmniRAN</a:t>
            </a:r>
            <a:endParaRPr lang="en-US" dirty="0"/>
          </a:p>
        </p:txBody>
      </p:sp>
      <p:sp>
        <p:nvSpPr>
          <p:cNvPr id="8" name="Content Placeholder 7"/>
          <p:cNvSpPr>
            <a:spLocks noGrp="1"/>
          </p:cNvSpPr>
          <p:nvPr>
            <p:ph idx="1"/>
          </p:nvPr>
        </p:nvSpPr>
        <p:spPr/>
        <p:txBody>
          <a:bodyPr/>
          <a:lstStyle/>
          <a:p>
            <a:r>
              <a:rPr lang="en-US" dirty="0" smtClean="0"/>
              <a:t>Comments were </a:t>
            </a:r>
            <a:r>
              <a:rPr lang="en-US" dirty="0" smtClean="0"/>
              <a:t>captured in </a:t>
            </a:r>
            <a:r>
              <a:rPr lang="en-US" dirty="0" smtClean="0">
                <a:hlinkClick r:id="rId3"/>
              </a:rPr>
              <a:t>https://</a:t>
            </a:r>
            <a:r>
              <a:rPr lang="en-US" dirty="0" smtClean="0">
                <a:hlinkClick r:id="rId3"/>
              </a:rPr>
              <a:t>mentor.ieee.org/omniran/dcn/13/omniran-13-0091-02-ecsg-nov-2013-collected-comments-on-draft-par-proposal.xlsx</a:t>
            </a:r>
            <a:endParaRPr lang="en-US" dirty="0" smtClean="0"/>
          </a:p>
          <a:p>
            <a:endParaRPr lang="en-US" dirty="0" smtClean="0"/>
          </a:p>
          <a:p>
            <a:r>
              <a:rPr lang="en-US" dirty="0" smtClean="0"/>
              <a:t>Updated PAR and 5C:</a:t>
            </a:r>
          </a:p>
          <a:p>
            <a:r>
              <a:rPr lang="en-US" dirty="0" smtClean="0">
                <a:hlinkClick r:id="rId4"/>
              </a:rPr>
              <a:t>https://</a:t>
            </a:r>
            <a:r>
              <a:rPr lang="en-US" dirty="0" smtClean="0">
                <a:hlinkClick r:id="rId4"/>
              </a:rPr>
              <a:t>mentor.ieee.org/omniran/dcn/13/omniran-13-0086-02-ecsg-proposed-par-and-5c.docx</a:t>
            </a:r>
            <a:endParaRPr lang="en-US" dirty="0" smtClean="0"/>
          </a:p>
          <a:p>
            <a:r>
              <a:rPr lang="en-US" dirty="0" smtClean="0"/>
              <a:t> </a:t>
            </a: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19</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4" name="Date Placeholder 3"/>
          <p:cNvSpPr>
            <a:spLocks noGrp="1"/>
          </p:cNvSpPr>
          <p:nvPr>
            <p:ph type="dt" idx="15"/>
          </p:nvPr>
        </p:nvSpPr>
        <p:spPr/>
        <p:txBody>
          <a:bodyPr/>
          <a:lstStyle/>
          <a:p>
            <a:r>
              <a:rPr lang="en-US" smtClean="0"/>
              <a:t>November 2013</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304800" y="1676400"/>
            <a:ext cx="8382000" cy="4724400"/>
          </a:xfrm>
          <a:ln/>
        </p:spPr>
        <p:txBody>
          <a:bodyPr/>
          <a:lstStyle/>
          <a:p>
            <a:r>
              <a:rPr lang="en-US" sz="2000" dirty="0" smtClean="0"/>
              <a:t>802.11 Review of the following PARS:</a:t>
            </a:r>
          </a:p>
          <a:p>
            <a:pPr marL="457200" indent="-457200">
              <a:buFont typeface="+mj-lt"/>
              <a:buAutoNum type="arabicPeriod"/>
            </a:pPr>
            <a:r>
              <a:rPr lang="en-US" sz="2000" dirty="0" smtClean="0"/>
              <a:t>802 - Standard for Local and Metropolitan Area Networks: Overview and Architecture - </a:t>
            </a:r>
            <a:r>
              <a:rPr lang="en-US" sz="2000" dirty="0" smtClean="0">
                <a:hlinkClick r:id="rId3"/>
              </a:rPr>
              <a:t>PAR extension request</a:t>
            </a:r>
            <a:endParaRPr lang="en-US" sz="2000" dirty="0" smtClean="0"/>
          </a:p>
          <a:p>
            <a:pPr marL="457200" indent="-457200">
              <a:buFont typeface="+mj-lt"/>
              <a:buAutoNum type="arabicPeriod"/>
            </a:pPr>
            <a:r>
              <a:rPr lang="en-US" sz="2000" dirty="0" smtClean="0"/>
              <a:t>802.1AX-REV - </a:t>
            </a:r>
            <a:r>
              <a:rPr lang="en-US" sz="2000" dirty="0" smtClean="0">
                <a:hlinkClick r:id="rId4"/>
              </a:rPr>
              <a:t>PAR modification request</a:t>
            </a:r>
            <a:endParaRPr lang="en-US" sz="2000" dirty="0" smtClean="0"/>
          </a:p>
          <a:p>
            <a:pPr marL="457200" indent="-457200">
              <a:buFont typeface="+mj-lt"/>
              <a:buAutoNum type="arabicPeriod"/>
            </a:pPr>
            <a:r>
              <a:rPr lang="en-US" sz="2000" dirty="0" smtClean="0"/>
              <a:t>802.1Q-REV -</a:t>
            </a:r>
            <a:r>
              <a:rPr lang="en-US" sz="2000" dirty="0" smtClean="0">
                <a:hlinkClick r:id="rId5"/>
              </a:rPr>
              <a:t> PAR modification request</a:t>
            </a:r>
            <a:endParaRPr lang="en-US" sz="2000" dirty="0" smtClean="0"/>
          </a:p>
          <a:p>
            <a:pPr marL="457200" indent="-457200">
              <a:buFont typeface="+mj-lt"/>
              <a:buAutoNum type="arabicPeriod"/>
            </a:pPr>
            <a:r>
              <a:rPr lang="en-US" sz="2000" dirty="0" smtClean="0"/>
              <a:t>802.3br - amendment: Interspersing Express Traffic,  </a:t>
            </a:r>
            <a:r>
              <a:rPr lang="en-US" sz="2000" dirty="0" smtClean="0">
                <a:hlinkClick r:id="rId6"/>
              </a:rPr>
              <a:t>PAR</a:t>
            </a:r>
            <a:r>
              <a:rPr lang="en-US" sz="2000" dirty="0" smtClean="0"/>
              <a:t> and </a:t>
            </a:r>
            <a:r>
              <a:rPr lang="en-US" sz="2000" dirty="0" smtClean="0">
                <a:hlinkClick r:id="rId7"/>
              </a:rPr>
              <a:t>5C</a:t>
            </a:r>
            <a:endParaRPr lang="en-US" sz="2000" dirty="0" smtClean="0"/>
          </a:p>
          <a:p>
            <a:pPr marL="457200" indent="-457200">
              <a:buFont typeface="+mj-lt"/>
              <a:buAutoNum type="arabicPeriod"/>
            </a:pPr>
            <a:r>
              <a:rPr lang="en-US" sz="2000" dirty="0" smtClean="0"/>
              <a:t>802.3bt - amendment: DTE Power via MDI over 4-Pair,  </a:t>
            </a:r>
            <a:r>
              <a:rPr lang="en-US" sz="2000" dirty="0" smtClean="0">
                <a:hlinkClick r:id="rId8"/>
              </a:rPr>
              <a:t>PAR</a:t>
            </a:r>
            <a:r>
              <a:rPr lang="en-US" sz="2000" dirty="0" smtClean="0"/>
              <a:t> and </a:t>
            </a:r>
            <a:r>
              <a:rPr lang="en-US" sz="2000" dirty="0" smtClean="0">
                <a:hlinkClick r:id="rId9"/>
              </a:rPr>
              <a:t>5C</a:t>
            </a:r>
            <a:endParaRPr lang="en-US" sz="2000" dirty="0" smtClean="0"/>
          </a:p>
          <a:p>
            <a:pPr marL="457200" indent="-457200">
              <a:buFont typeface="+mj-lt"/>
              <a:buAutoNum type="arabicPeriod"/>
            </a:pPr>
            <a:r>
              <a:rPr lang="en-US" sz="2000" dirty="0" smtClean="0"/>
              <a:t>802.3bu - amendment: 1-Pair Power over Data Lines,  </a:t>
            </a:r>
            <a:r>
              <a:rPr lang="en-US" sz="2000" dirty="0" smtClean="0">
                <a:hlinkClick r:id="rId10"/>
              </a:rPr>
              <a:t>PAR</a:t>
            </a:r>
            <a:r>
              <a:rPr lang="en-US" sz="2000" dirty="0" smtClean="0"/>
              <a:t> and </a:t>
            </a:r>
            <a:r>
              <a:rPr lang="en-US" sz="2000" dirty="0" smtClean="0">
                <a:hlinkClick r:id="rId11"/>
              </a:rPr>
              <a:t>5C</a:t>
            </a:r>
            <a:endParaRPr lang="en-US" sz="2000" dirty="0" smtClean="0"/>
          </a:p>
          <a:p>
            <a:pPr marL="457200" indent="-457200">
              <a:buFont typeface="+mj-lt"/>
              <a:buAutoNum type="arabicPeriod"/>
            </a:pPr>
            <a:r>
              <a:rPr lang="en-US" sz="2000" dirty="0" smtClean="0"/>
              <a:t>802.22 - Revision, </a:t>
            </a:r>
            <a:r>
              <a:rPr lang="en-US" sz="2000" dirty="0" smtClean="0">
                <a:hlinkClick r:id="rId12"/>
              </a:rPr>
              <a:t>PAR</a:t>
            </a:r>
            <a:endParaRPr lang="en-US" sz="2000" dirty="0" smtClean="0"/>
          </a:p>
          <a:p>
            <a:pPr marL="457200" indent="-457200">
              <a:buFont typeface="+mj-lt"/>
              <a:buAutoNum type="arabicPeriod"/>
            </a:pPr>
            <a:r>
              <a:rPr lang="en-US" sz="2000" dirty="0" err="1" smtClean="0"/>
              <a:t>OmniRAN</a:t>
            </a:r>
            <a:r>
              <a:rPr lang="en-US" sz="2000" dirty="0" smtClean="0"/>
              <a:t> EC SG - Recommended Practice, Network Reference Model and Functional Description of IEEE 802 Access Network , </a:t>
            </a:r>
            <a:r>
              <a:rPr lang="en-US" sz="2000" dirty="0" smtClean="0">
                <a:hlinkClick r:id="rId13"/>
              </a:rPr>
              <a:t>PAR and 5C</a:t>
            </a:r>
            <a:endParaRPr lang="en-US" sz="20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802.22</a:t>
            </a:r>
            <a:endParaRPr lang="en-US" dirty="0"/>
          </a:p>
        </p:txBody>
      </p:sp>
      <p:sp>
        <p:nvSpPr>
          <p:cNvPr id="3" name="Content Placeholder 2"/>
          <p:cNvSpPr>
            <a:spLocks noGrp="1"/>
          </p:cNvSpPr>
          <p:nvPr>
            <p:ph idx="1"/>
          </p:nvPr>
        </p:nvSpPr>
        <p:spPr/>
        <p:txBody>
          <a:bodyPr/>
          <a:lstStyle/>
          <a:p>
            <a:r>
              <a:rPr lang="en-US" dirty="0" smtClean="0"/>
              <a:t>See 22-13/168r0 </a:t>
            </a:r>
            <a:r>
              <a:rPr lang="en-US" dirty="0" smtClean="0"/>
              <a:t>for comments</a:t>
            </a:r>
            <a:r>
              <a:rPr lang="en-US" dirty="0" smtClean="0"/>
              <a:t>: </a:t>
            </a:r>
            <a:r>
              <a:rPr lang="en-US" dirty="0" smtClean="0">
                <a:hlinkClick r:id="rId2"/>
              </a:rPr>
              <a:t>https</a:t>
            </a:r>
            <a:r>
              <a:rPr lang="en-US" dirty="0" smtClean="0">
                <a:hlinkClick r:id="rId2"/>
              </a:rPr>
              <a:t>://</a:t>
            </a:r>
            <a:r>
              <a:rPr lang="en-US" dirty="0" smtClean="0">
                <a:hlinkClick r:id="rId2"/>
              </a:rPr>
              <a:t>mentor.ieee.org/802.22/dcn/13/22-13-0168-00-0000-802-22-response-to-the-comments-on-the-802-22-revision-par.pptx</a:t>
            </a:r>
            <a:endParaRPr lang="en-US" dirty="0" smtClean="0"/>
          </a:p>
          <a:p>
            <a:r>
              <a:rPr lang="en-US" dirty="0" smtClean="0"/>
              <a:t>Updated </a:t>
            </a:r>
            <a:r>
              <a:rPr lang="en-US" dirty="0" smtClean="0"/>
              <a:t>PAR: </a:t>
            </a:r>
            <a:r>
              <a:rPr lang="en-US" dirty="0" smtClean="0"/>
              <a:t> </a:t>
            </a:r>
            <a:r>
              <a:rPr lang="en-US" dirty="0" smtClean="0">
                <a:hlinkClick r:id="rId3"/>
              </a:rPr>
              <a:t>https</a:t>
            </a:r>
            <a:r>
              <a:rPr lang="en-US" dirty="0" smtClean="0">
                <a:hlinkClick r:id="rId3"/>
              </a:rPr>
              <a:t>://</a:t>
            </a:r>
            <a:r>
              <a:rPr lang="en-US" dirty="0" smtClean="0">
                <a:hlinkClick r:id="rId3"/>
              </a:rPr>
              <a:t>mentor.ieee.org/802.22/dcn/13/22-13-0138-04-0000-802-22-revision-par.docx</a:t>
            </a:r>
            <a:endParaRPr lang="en-US" dirty="0" smtClean="0"/>
          </a:p>
          <a:p>
            <a:r>
              <a:rPr lang="en-US" dirty="0" smtClean="0"/>
              <a:t>Updated 5c</a:t>
            </a:r>
            <a:r>
              <a:rPr lang="en-US" dirty="0" smtClean="0"/>
              <a:t>: </a:t>
            </a:r>
            <a:r>
              <a:rPr lang="en-US" dirty="0" smtClean="0"/>
              <a:t> </a:t>
            </a:r>
            <a:r>
              <a:rPr lang="en-US" dirty="0" smtClean="0">
                <a:hlinkClick r:id="rId4"/>
              </a:rPr>
              <a:t>https</a:t>
            </a:r>
            <a:r>
              <a:rPr lang="en-US" dirty="0" smtClean="0">
                <a:hlinkClick r:id="rId4"/>
              </a:rPr>
              <a:t>://</a:t>
            </a:r>
            <a:r>
              <a:rPr lang="en-US" dirty="0" smtClean="0">
                <a:hlinkClick r:id="rId4"/>
              </a:rPr>
              <a:t>mentor.ieee.org/802.22/dcn/13/22-13-0156-01-0000-802-22-revision-par-5c.docx</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Rebuttal</a:t>
            </a:r>
            <a:endParaRPr lang="en-US" dirty="0"/>
          </a:p>
        </p:txBody>
      </p:sp>
      <p:sp>
        <p:nvSpPr>
          <p:cNvPr id="3" name="Content Placeholder 2"/>
          <p:cNvSpPr>
            <a:spLocks noGrp="1"/>
          </p:cNvSpPr>
          <p:nvPr>
            <p:ph idx="1"/>
          </p:nvPr>
        </p:nvSpPr>
        <p:spPr/>
        <p:txBody>
          <a:bodyPr/>
          <a:lstStyle/>
          <a:p>
            <a:r>
              <a:rPr lang="en-US" dirty="0" smtClean="0"/>
              <a:t>The change of adding “such as” made the scope non-definitive.  If the scope clause had left out the “such as” phrase then the scope would be bounded and we could tell what new bands were being added.</a:t>
            </a:r>
          </a:p>
          <a:p>
            <a:r>
              <a:rPr lang="en-US" dirty="0" smtClean="0"/>
              <a:t>The Addition of “between primary services and opportunistic communications devices” phrase is also problematic for us.</a:t>
            </a:r>
          </a:p>
          <a:p>
            <a:r>
              <a:rPr lang="en-US" dirty="0" smtClean="0"/>
              <a:t>Option 1: Just do a roll-up and do the additional bands as a separate project (amendment).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rebuttal </a:t>
            </a:r>
            <a:br>
              <a:rPr lang="en-US" dirty="0" smtClean="0"/>
            </a:br>
            <a:r>
              <a:rPr lang="en-US" dirty="0" smtClean="0"/>
              <a:t>Scope suggestion</a:t>
            </a:r>
            <a:endParaRPr lang="en-US" dirty="0"/>
          </a:p>
        </p:txBody>
      </p:sp>
      <p:sp>
        <p:nvSpPr>
          <p:cNvPr id="3" name="Content Placeholder 2"/>
          <p:cNvSpPr>
            <a:spLocks noGrp="1"/>
          </p:cNvSpPr>
          <p:nvPr>
            <p:ph idx="1"/>
          </p:nvPr>
        </p:nvSpPr>
        <p:spPr/>
        <p:txBody>
          <a:bodyPr/>
          <a:lstStyle/>
          <a:p>
            <a:r>
              <a:rPr lang="en-US" dirty="0" smtClean="0"/>
              <a:t>Option 2: Change the Scope statement to be definitive:</a:t>
            </a:r>
          </a:p>
          <a:p>
            <a:r>
              <a:rPr lang="en-US" dirty="0" smtClean="0"/>
              <a:t>This standard specifies the air interface, including the cognitive </a:t>
            </a:r>
            <a:r>
              <a:rPr lang="en-US" dirty="0" smtClean="0">
                <a:solidFill>
                  <a:srgbClr val="C00000"/>
                </a:solidFill>
              </a:rPr>
              <a:t>radio</a:t>
            </a:r>
            <a:r>
              <a:rPr lang="en-US" dirty="0" smtClean="0"/>
              <a:t> medium access control layer (MAC) and physical layer (PHY), of point-to-multipoint </a:t>
            </a:r>
            <a:r>
              <a:rPr lang="en-US" dirty="0" smtClean="0">
                <a:solidFill>
                  <a:srgbClr val="C00000"/>
                </a:solidFill>
              </a:rPr>
              <a:t>and point-to-point</a:t>
            </a:r>
            <a:r>
              <a:rPr lang="en-US" dirty="0" smtClean="0"/>
              <a:t> wireless regional area networks comprised of a professional fixed base station with fixed and portable user terminals operating in the bands between </a:t>
            </a:r>
            <a:r>
              <a:rPr lang="en-US" dirty="0" smtClean="0">
                <a:solidFill>
                  <a:srgbClr val="FF0000"/>
                </a:solidFill>
              </a:rPr>
              <a:t>1300 </a:t>
            </a:r>
            <a:r>
              <a:rPr lang="en-US" dirty="0" smtClean="0">
                <a:solidFill>
                  <a:srgbClr val="FF0000"/>
                </a:solidFill>
              </a:rPr>
              <a:t>MHz to 1750 </a:t>
            </a:r>
            <a:r>
              <a:rPr lang="en-US" dirty="0" smtClean="0">
                <a:solidFill>
                  <a:srgbClr val="FF0000"/>
                </a:solidFill>
              </a:rPr>
              <a:t>MHz </a:t>
            </a:r>
            <a:r>
              <a:rPr lang="en-US" dirty="0" smtClean="0">
                <a:solidFill>
                  <a:srgbClr val="FF0000"/>
                </a:solidFill>
              </a:rPr>
              <a:t>and 2700 MHz to 3650 </a:t>
            </a:r>
            <a:r>
              <a:rPr lang="en-US" dirty="0" smtClean="0">
                <a:solidFill>
                  <a:srgbClr val="FF0000"/>
                </a:solidFill>
              </a:rPr>
              <a:t>MHz, and the</a:t>
            </a:r>
            <a:r>
              <a:rPr lang="en-US" dirty="0" smtClean="0"/>
              <a:t> VHF/UHF TV broadcast bands between 54 MHz to 862 </a:t>
            </a:r>
            <a:r>
              <a:rPr lang="en-US" dirty="0" err="1" smtClean="0"/>
              <a:t>MHz.</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smtClean="0"/>
              <a:t>802.22 rebuttal  </a:t>
            </a:r>
            <a:endParaRPr lang="en-US" dirty="0"/>
          </a:p>
        </p:txBody>
      </p:sp>
      <p:sp>
        <p:nvSpPr>
          <p:cNvPr id="3" name="Content Placeholder 2"/>
          <p:cNvSpPr>
            <a:spLocks noGrp="1"/>
          </p:cNvSpPr>
          <p:nvPr>
            <p:ph idx="1"/>
          </p:nvPr>
        </p:nvSpPr>
        <p:spPr>
          <a:xfrm>
            <a:off x="685800" y="1524000"/>
            <a:ext cx="7770813" cy="4570413"/>
          </a:xfrm>
        </p:spPr>
        <p:txBody>
          <a:bodyPr/>
          <a:lstStyle/>
          <a:p>
            <a:r>
              <a:rPr lang="en-US" dirty="0" smtClean="0"/>
              <a:t>Note from the </a:t>
            </a:r>
            <a:r>
              <a:rPr lang="en-US" dirty="0" err="1" smtClean="0"/>
              <a:t>NesCom</a:t>
            </a:r>
            <a:r>
              <a:rPr lang="en-US" dirty="0" smtClean="0"/>
              <a:t> Conventions: </a:t>
            </a:r>
          </a:p>
          <a:p>
            <a:r>
              <a:rPr lang="en-US" dirty="0" smtClean="0"/>
              <a:t>PARs for the Revision of a Standard </a:t>
            </a:r>
            <a:r>
              <a:rPr lang="en-US" dirty="0" smtClean="0"/>
              <a:t/>
            </a:r>
            <a:br>
              <a:rPr lang="en-US" dirty="0" smtClean="0"/>
            </a:br>
            <a:r>
              <a:rPr lang="en-US" dirty="0" smtClean="0"/>
              <a:t>All PARs for the revision of a standard shall include an indication under "Additional Explanatory Notes" of the PAR form to identify PAR elements (e.g., scope, purpose, need, etc.) that have been </a:t>
            </a:r>
            <a:r>
              <a:rPr lang="en-US" dirty="0" smtClean="0"/>
              <a:t>modified.</a:t>
            </a:r>
          </a:p>
          <a:p>
            <a:endParaRPr lang="en-US" dirty="0" smtClean="0"/>
          </a:p>
          <a:p>
            <a:r>
              <a:rPr lang="en-US" dirty="0" smtClean="0"/>
              <a:t>8.1 does not have that included, but rather has a cut and paste from the need…in our original comment, you indicated you would accept removal of the </a:t>
            </a:r>
            <a:r>
              <a:rPr lang="en-US" dirty="0" err="1" smtClean="0"/>
              <a:t>extranous</a:t>
            </a:r>
            <a:r>
              <a:rPr lang="en-US" dirty="0" smtClean="0"/>
              <a:t> material, but you still need to add the required information.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802.1AX</a:t>
            </a:r>
            <a:endParaRPr lang="en-US" dirty="0"/>
          </a:p>
        </p:txBody>
      </p:sp>
      <p:sp>
        <p:nvSpPr>
          <p:cNvPr id="3" name="Content Placeholder 2"/>
          <p:cNvSpPr>
            <a:spLocks noGrp="1"/>
          </p:cNvSpPr>
          <p:nvPr>
            <p:ph idx="1"/>
          </p:nvPr>
        </p:nvSpPr>
        <p:spPr>
          <a:xfrm>
            <a:off x="609600" y="1447800"/>
            <a:ext cx="8153400" cy="4953000"/>
          </a:xfrm>
        </p:spPr>
        <p:txBody>
          <a:bodyPr/>
          <a:lstStyle/>
          <a:p>
            <a:r>
              <a:rPr lang="en-US" u="sng" dirty="0" smtClean="0"/>
              <a:t>P802.1AX PAR modification request:</a:t>
            </a:r>
            <a:endParaRPr lang="en-US" dirty="0" smtClean="0"/>
          </a:p>
          <a:p>
            <a:r>
              <a:rPr lang="en-US" dirty="0" smtClean="0"/>
              <a:t>Adding </a:t>
            </a:r>
            <a:r>
              <a:rPr lang="en-US" dirty="0" smtClean="0"/>
              <a:t>"“5.2” to 8.1 prior to the explanation would be fine by me. However, given that this PAR modification request has now been pre-submitted, I would suggest that the practical way to get the change incorporated would be for you (or another </a:t>
            </a:r>
            <a:r>
              <a:rPr lang="en-US" dirty="0" err="1" smtClean="0"/>
              <a:t>NesCom</a:t>
            </a:r>
            <a:r>
              <a:rPr lang="en-US" dirty="0" smtClean="0"/>
              <a:t> member) to make the comment on the submitted PAR on the </a:t>
            </a:r>
            <a:r>
              <a:rPr lang="en-US" dirty="0" err="1" smtClean="0"/>
              <a:t>NesCom</a:t>
            </a:r>
            <a:r>
              <a:rPr lang="en-US" dirty="0" smtClean="0"/>
              <a:t> website, so that the change is documented in the </a:t>
            </a:r>
            <a:r>
              <a:rPr lang="en-US" dirty="0" err="1" smtClean="0"/>
              <a:t>NesCom</a:t>
            </a:r>
            <a:r>
              <a:rPr lang="en-US" dirty="0" smtClean="0"/>
              <a:t> database; I can then respond to the comment on the system and the </a:t>
            </a:r>
            <a:r>
              <a:rPr lang="en-US" dirty="0" err="1" smtClean="0"/>
              <a:t>NesCom</a:t>
            </a:r>
            <a:r>
              <a:rPr lang="en-US" dirty="0" smtClean="0"/>
              <a:t> admin can make the actual change to the text on the master copy of the extension request</a:t>
            </a:r>
            <a:r>
              <a:rPr lang="en-US" dirty="0" smtClean="0"/>
              <a:t>.</a:t>
            </a:r>
          </a:p>
          <a:p>
            <a:endParaRPr lang="en-US" sz="1100" dirty="0" smtClean="0"/>
          </a:p>
          <a:p>
            <a:r>
              <a:rPr lang="en-US" dirty="0" smtClean="0">
                <a:solidFill>
                  <a:srgbClr val="7030A0"/>
                </a:solidFill>
              </a:rPr>
              <a:t>***this has been done</a:t>
            </a:r>
            <a:endParaRPr lang="en-US" dirty="0" smtClean="0">
              <a:solidFill>
                <a:srgbClr val="7030A0"/>
              </a:solidFill>
            </a:endParaRPr>
          </a:p>
          <a:p>
            <a:r>
              <a:rPr lang="en-US" dirty="0" smtClean="0"/>
              <a:t/>
            </a:r>
            <a:br>
              <a:rPr lang="en-US" dirty="0" smtClean="0"/>
            </a:b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3399"/>
          </a:xfrm>
        </p:spPr>
        <p:txBody>
          <a:bodyPr/>
          <a:lstStyle/>
          <a:p>
            <a:r>
              <a:rPr lang="en-US" dirty="0" smtClean="0"/>
              <a:t>From 802.3 </a:t>
            </a:r>
            <a:endParaRPr lang="en-US" dirty="0"/>
          </a:p>
        </p:txBody>
      </p:sp>
      <p:sp>
        <p:nvSpPr>
          <p:cNvPr id="3" name="Content Placeholder 2"/>
          <p:cNvSpPr>
            <a:spLocks noGrp="1"/>
          </p:cNvSpPr>
          <p:nvPr>
            <p:ph idx="1"/>
          </p:nvPr>
        </p:nvSpPr>
        <p:spPr>
          <a:xfrm>
            <a:off x="457200" y="1295400"/>
            <a:ext cx="8077200" cy="4876800"/>
          </a:xfrm>
        </p:spPr>
        <p:txBody>
          <a:bodyPr/>
          <a:lstStyle/>
          <a:p>
            <a:r>
              <a:rPr lang="en-US" sz="1600" dirty="0" smtClean="0">
                <a:solidFill>
                  <a:schemeClr val="accent6"/>
                </a:solidFill>
              </a:rPr>
              <a:t>5.2: “This standard defines Ethernet local area, access and </a:t>
            </a:r>
            <a:r>
              <a:rPr lang="en-US" sz="1600" dirty="0" smtClean="0">
                <a:solidFill>
                  <a:schemeClr val="accent6"/>
                </a:solidFill>
              </a:rPr>
              <a:t>metropolitan area </a:t>
            </a:r>
            <a:r>
              <a:rPr lang="en-US" sz="1600" dirty="0" smtClean="0">
                <a:solidFill>
                  <a:schemeClr val="accent6"/>
                </a:solidFill>
              </a:rPr>
              <a:t>networks”. Is this sentence correct? Is “Ethernet local area” </a:t>
            </a:r>
            <a:r>
              <a:rPr lang="en-US" sz="1600" dirty="0" smtClean="0">
                <a:solidFill>
                  <a:schemeClr val="accent6"/>
                </a:solidFill>
              </a:rPr>
              <a:t>a description </a:t>
            </a:r>
            <a:r>
              <a:rPr lang="en-US" sz="1600" dirty="0" smtClean="0">
                <a:solidFill>
                  <a:schemeClr val="accent6"/>
                </a:solidFill>
              </a:rPr>
              <a:t>or is this really a “local area Ethernet”? How </a:t>
            </a:r>
            <a:r>
              <a:rPr lang="en-US" sz="1600" dirty="0" smtClean="0">
                <a:solidFill>
                  <a:schemeClr val="accent6"/>
                </a:solidFill>
              </a:rPr>
              <a:t>does “access</a:t>
            </a:r>
            <a:r>
              <a:rPr lang="en-US" sz="1600" dirty="0" smtClean="0">
                <a:solidFill>
                  <a:schemeClr val="accent6"/>
                </a:solidFill>
              </a:rPr>
              <a:t>” by itself apply?</a:t>
            </a:r>
          </a:p>
          <a:p>
            <a:r>
              <a:rPr lang="en-US" sz="1600" dirty="0" smtClean="0"/>
              <a:t>DMLT answers:</a:t>
            </a:r>
          </a:p>
          <a:p>
            <a:r>
              <a:rPr lang="en-US" sz="1600" dirty="0" smtClean="0"/>
              <a:t>This sentence is correct. This means Ethernet which includes </a:t>
            </a:r>
            <a:r>
              <a:rPr lang="en-US" sz="1600" dirty="0" smtClean="0"/>
              <a:t>capabilities of </a:t>
            </a:r>
            <a:r>
              <a:rPr lang="en-US" sz="1600" dirty="0" smtClean="0"/>
              <a:t>being a local area network, an access network, and a </a:t>
            </a:r>
            <a:r>
              <a:rPr lang="en-US" sz="1600" dirty="0" smtClean="0"/>
              <a:t>metropolitan area </a:t>
            </a:r>
            <a:r>
              <a:rPr lang="en-US" sz="1600" dirty="0" smtClean="0"/>
              <a:t>network. An access network is also known as a „first mile“ </a:t>
            </a:r>
            <a:r>
              <a:rPr lang="en-US" sz="1600" dirty="0" smtClean="0"/>
              <a:t>or „last </a:t>
            </a:r>
            <a:r>
              <a:rPr lang="en-US" sz="1600" dirty="0" smtClean="0"/>
              <a:t>mile“ network. E.g. IEEE 802.3 EPONs.</a:t>
            </a:r>
          </a:p>
          <a:p>
            <a:r>
              <a:rPr lang="en-US" sz="1600" dirty="0" smtClean="0">
                <a:solidFill>
                  <a:schemeClr val="accent6"/>
                </a:solidFill>
              </a:rPr>
              <a:t>This text refers to 5.2.b. This </a:t>
            </a:r>
            <a:r>
              <a:rPr lang="en-US" sz="1600" dirty="0" err="1" smtClean="0">
                <a:solidFill>
                  <a:schemeClr val="accent6"/>
                </a:solidFill>
              </a:rPr>
              <a:t>subclause</a:t>
            </a:r>
            <a:r>
              <a:rPr lang="en-US" sz="1600" dirty="0" smtClean="0">
                <a:solidFill>
                  <a:schemeClr val="accent6"/>
                </a:solidFill>
              </a:rPr>
              <a:t> is the scope of the base standard.</a:t>
            </a:r>
          </a:p>
          <a:p>
            <a:r>
              <a:rPr lang="en-US" sz="1600" dirty="0" smtClean="0"/>
              <a:t>This amendment does not intend to change the scope of the </a:t>
            </a:r>
            <a:r>
              <a:rPr lang="en-US" sz="1600" dirty="0" smtClean="0"/>
              <a:t>base standard</a:t>
            </a:r>
            <a:r>
              <a:rPr lang="en-US" sz="1600" dirty="0" smtClean="0"/>
              <a:t>. If this is a significant concern, a maintenance request </a:t>
            </a:r>
            <a:r>
              <a:rPr lang="en-US" sz="1600" dirty="0" smtClean="0"/>
              <a:t>may be </a:t>
            </a:r>
            <a:r>
              <a:rPr lang="en-US" sz="1600" dirty="0" smtClean="0"/>
              <a:t>submitted by the commenter.</a:t>
            </a:r>
          </a:p>
          <a:p>
            <a:r>
              <a:rPr lang="en-US" sz="1600" dirty="0" smtClean="0">
                <a:solidFill>
                  <a:schemeClr val="accent6"/>
                </a:solidFill>
              </a:rPr>
              <a:t>8.1 move the statement in 8.1 to 5.2b… (see 802.3bt)</a:t>
            </a:r>
          </a:p>
          <a:p>
            <a:r>
              <a:rPr lang="en-US" sz="1600" dirty="0" smtClean="0"/>
              <a:t>DMLT answer: Accepted in Principle: Deleted the sentence and </a:t>
            </a:r>
            <a:r>
              <a:rPr lang="en-US" sz="1600" dirty="0" smtClean="0"/>
              <a:t>adjusted the </a:t>
            </a:r>
            <a:r>
              <a:rPr lang="en-US" sz="1600" dirty="0" smtClean="0"/>
              <a:t>IEEE 802 Five-Criteria, Compatibility Requirement.</a:t>
            </a:r>
          </a:p>
          <a:p>
            <a:r>
              <a:rPr lang="en-US" sz="1600" dirty="0" smtClean="0">
                <a:solidFill>
                  <a:schemeClr val="accent6"/>
                </a:solidFill>
              </a:rPr>
              <a:t>8.1 Need to provide the full names for standards referenced in the PAR</a:t>
            </a:r>
          </a:p>
          <a:p>
            <a:r>
              <a:rPr lang="en-US" sz="1600" dirty="0" smtClean="0">
                <a:solidFill>
                  <a:schemeClr val="accent6"/>
                </a:solidFill>
              </a:rPr>
              <a:t>form in 8.1.</a:t>
            </a:r>
          </a:p>
          <a:p>
            <a:r>
              <a:rPr lang="en-US" sz="1600" dirty="0" smtClean="0"/>
              <a:t>DMLT answer: No longer applicable, see comment above.</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15362" name="AutoShape 2" descr="https://docs.google.com/viewer?attid=0.1&amp;pid=gmail&amp;thid=14253e897e87eb6a&amp;url=https%3A%2F%2Fmail.google.com%2Fmail%2Fu%2F0%2F%3Fui%3D2%26ik%3Da2173acaa3%26view%3Datt%26th%3D14253e897e87eb6a%26attid%3D0.1%26disp%3Dsafe%26zw&amp;docid=27cbd5c66afe5681cfcb8a88abf2bbe5%7Cc5c4194712d46d2c354eaee66d259bc8&amp;a=bi&amp;pagenumber=2&amp;w=138"/>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2" y="4191000"/>
            <a:ext cx="7964487" cy="1577975"/>
          </a:xfrm>
        </p:spPr>
        <p:txBody>
          <a:bodyPr/>
          <a:lstStyle/>
          <a:p>
            <a:r>
              <a:rPr lang="en-US" dirty="0" smtClean="0"/>
              <a:t>802.11 Review of PARs for November 2013 802 Plenary</a:t>
            </a:r>
            <a:endParaRPr lang="en-US" dirty="0"/>
          </a:p>
        </p:txBody>
      </p:sp>
      <p:sp>
        <p:nvSpPr>
          <p:cNvPr id="8" name="Text Placeholder 7"/>
          <p:cNvSpPr>
            <a:spLocks noGrp="1"/>
          </p:cNvSpPr>
          <p:nvPr>
            <p:ph type="body" idx="1"/>
          </p:nvPr>
        </p:nvSpPr>
        <p:spPr>
          <a:xfrm>
            <a:off x="762000" y="2133600"/>
            <a:ext cx="7772400" cy="1500187"/>
          </a:xfrm>
        </p:spPr>
        <p:txBody>
          <a:bodyPr/>
          <a:lstStyle/>
          <a:p>
            <a:endParaRPr lang="en-US" dirty="0"/>
          </a:p>
        </p:txBody>
      </p:sp>
      <p:sp>
        <p:nvSpPr>
          <p:cNvPr id="6" name="Date Placeholder 5"/>
          <p:cNvSpPr>
            <a:spLocks noGrp="1"/>
          </p:cNvSpPr>
          <p:nvPr>
            <p:ph type="dt" idx="10"/>
          </p:nvPr>
        </p:nvSpPr>
        <p:spPr/>
        <p:txBody>
          <a:bodyPr/>
          <a:lstStyle/>
          <a:p>
            <a:r>
              <a:rPr lang="en-US" smtClean="0"/>
              <a:t>November 2013</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0813" cy="1143000"/>
          </a:xfrm>
        </p:spPr>
        <p:txBody>
          <a:bodyPr/>
          <a:lstStyle/>
          <a:p>
            <a:r>
              <a:rPr lang="en-US" sz="2400" dirty="0" smtClean="0"/>
              <a:t>802 - Standard for Local and Metropolitan Area Networks: Overview and Architecture </a:t>
            </a:r>
            <a:br>
              <a:rPr lang="en-US" sz="2400" dirty="0" smtClean="0"/>
            </a:br>
            <a:r>
              <a:rPr lang="en-US" sz="2400" dirty="0" smtClean="0"/>
              <a:t>- </a:t>
            </a:r>
            <a:r>
              <a:rPr lang="en-US" sz="2400" dirty="0" smtClean="0">
                <a:hlinkClick r:id="rId2"/>
              </a:rPr>
              <a:t>PAR extension request</a:t>
            </a:r>
            <a:endParaRPr lang="en-US" sz="2400" dirty="0"/>
          </a:p>
        </p:txBody>
      </p:sp>
      <p:sp>
        <p:nvSpPr>
          <p:cNvPr id="3" name="Content Placeholder 2"/>
          <p:cNvSpPr>
            <a:spLocks noGrp="1"/>
          </p:cNvSpPr>
          <p:nvPr>
            <p:ph idx="1"/>
          </p:nvPr>
        </p:nvSpPr>
        <p:spPr/>
        <p:txBody>
          <a:bodyPr/>
          <a:lstStyle/>
          <a:p>
            <a:r>
              <a:rPr lang="en-US" dirty="0" smtClean="0"/>
              <a:t>There is a Concern that you will not be able to complete by Oct 2014.</a:t>
            </a:r>
          </a:p>
          <a:p>
            <a:r>
              <a:rPr lang="en-US" dirty="0" smtClean="0"/>
              <a:t>A more aggressive plan to include </a:t>
            </a:r>
            <a:r>
              <a:rPr lang="en-US" dirty="0" err="1" smtClean="0"/>
              <a:t>recirculating</a:t>
            </a:r>
            <a:r>
              <a:rPr lang="en-US" dirty="0" smtClean="0"/>
              <a:t> the draft more often than 2 times a year may be necessary in order to meet the Oct 2014 target.  An updated plan should be prepared and enforced by 802.1 leadership.</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802.1AX</a:t>
            </a:r>
            <a:endParaRPr lang="en-US" dirty="0"/>
          </a:p>
        </p:txBody>
      </p:sp>
      <p:sp>
        <p:nvSpPr>
          <p:cNvPr id="3" name="Content Placeholder 2"/>
          <p:cNvSpPr>
            <a:spLocks noGrp="1"/>
          </p:cNvSpPr>
          <p:nvPr>
            <p:ph idx="1"/>
          </p:nvPr>
        </p:nvSpPr>
        <p:spPr/>
        <p:txBody>
          <a:bodyPr/>
          <a:lstStyle/>
          <a:p>
            <a:r>
              <a:rPr lang="en-US" dirty="0" smtClean="0"/>
              <a:t>Add “5.2” to 8.1 prior to the explanation.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802.1Q-REV -</a:t>
            </a:r>
            <a:r>
              <a:rPr lang="en-US" dirty="0" smtClean="0">
                <a:hlinkClick r:id="rId2"/>
              </a:rPr>
              <a:t> PAR modification request</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802.3br</a:t>
            </a:r>
            <a:endParaRPr lang="en-US" dirty="0"/>
          </a:p>
        </p:txBody>
      </p:sp>
      <p:sp>
        <p:nvSpPr>
          <p:cNvPr id="3" name="Content Placeholder 2"/>
          <p:cNvSpPr>
            <a:spLocks noGrp="1"/>
          </p:cNvSpPr>
          <p:nvPr>
            <p:ph idx="1"/>
          </p:nvPr>
        </p:nvSpPr>
        <p:spPr>
          <a:xfrm>
            <a:off x="685800" y="1600200"/>
            <a:ext cx="7770813" cy="4494213"/>
          </a:xfrm>
        </p:spPr>
        <p:txBody>
          <a:bodyPr/>
          <a:lstStyle/>
          <a:p>
            <a:r>
              <a:rPr lang="en-US" dirty="0" smtClean="0"/>
              <a:t>5.2: “This standard defines Ethernet local area, access and metropolitan  area networks”.  Is  this sentence correct?  Is “Ethernet local area” a description or is this really a “local area Ethernet”? How does “access” by itself apply?</a:t>
            </a:r>
          </a:p>
          <a:p>
            <a:r>
              <a:rPr lang="en-US" dirty="0" smtClean="0"/>
              <a:t>8.1 move the statement in 8.1 to 5.2b… (see 802.3bt)</a:t>
            </a:r>
          </a:p>
          <a:p>
            <a:r>
              <a:rPr lang="en-US" dirty="0" smtClean="0"/>
              <a:t>8.1 Need to provide the full names for standards referenced in the PAR form in 8.1.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802.3bt</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802.3bu</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3548</TotalTime>
  <Words>1881</Words>
  <Application>Microsoft Office PowerPoint</Application>
  <PresentationFormat>On-screen Show (4:3)</PresentationFormat>
  <Paragraphs>218</Paragraphs>
  <Slides>25</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802-11 Review of PARs for Nov Plenary</vt:lpstr>
      <vt:lpstr>Abstract</vt:lpstr>
      <vt:lpstr>802.11 Review of PARs for November 2013 802 Plenary</vt:lpstr>
      <vt:lpstr>802 - Standard for Local and Metropolitan Area Networks: Overview and Architecture  - PAR extension request</vt:lpstr>
      <vt:lpstr>802.1AX</vt:lpstr>
      <vt:lpstr>802.1Q-REV - PAR modification request</vt:lpstr>
      <vt:lpstr>802.3br</vt:lpstr>
      <vt:lpstr>802.3bt</vt:lpstr>
      <vt:lpstr>802.3bu</vt:lpstr>
      <vt:lpstr>802.22 </vt:lpstr>
      <vt:lpstr>802.22 cont</vt:lpstr>
      <vt:lpstr>802.22 </vt:lpstr>
      <vt:lpstr>OmniRAN EC SG - Recommended Practice, Network Reference Model and Functional Description of IEEE 802 Access Network, PAR and 5C</vt:lpstr>
      <vt:lpstr>OmniRAN cont</vt:lpstr>
      <vt:lpstr>OmniRAN cont</vt:lpstr>
      <vt:lpstr>OmniRAN cont</vt:lpstr>
      <vt:lpstr>OmniRAN cont</vt:lpstr>
      <vt:lpstr>Response received from 802 WG on feedback from 802.11</vt:lpstr>
      <vt:lpstr>From OmniRAN</vt:lpstr>
      <vt:lpstr>From 802.22</vt:lpstr>
      <vt:lpstr>802.22 Rebuttal</vt:lpstr>
      <vt:lpstr>802.22  rebuttal  Scope suggestion</vt:lpstr>
      <vt:lpstr>802.22 rebuttal  </vt:lpstr>
      <vt:lpstr>802.1AX</vt:lpstr>
      <vt:lpstr>From 802.3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
Response from 802 WG also included in R1 or later</dc:description>
  <cp:lastModifiedBy>jr05</cp:lastModifiedBy>
  <cp:revision>4</cp:revision>
  <cp:lastPrinted>1601-01-01T00:00:00Z</cp:lastPrinted>
  <dcterms:created xsi:type="dcterms:W3CDTF">2013-11-11T17:45:24Z</dcterms:created>
  <dcterms:modified xsi:type="dcterms:W3CDTF">2013-11-15T04:37:23Z</dcterms:modified>
</cp:coreProperties>
</file>