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1" r:id="rId4"/>
    <p:sldId id="282" r:id="rId5"/>
    <p:sldId id="283" r:id="rId6"/>
    <p:sldId id="286" r:id="rId7"/>
    <p:sldId id="287" r:id="rId8"/>
    <p:sldId id="285" r:id="rId9"/>
    <p:sldId id="284" r:id="rId10"/>
    <p:sldId id="270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412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Raja </a:t>
            </a:r>
            <a:r>
              <a:rPr lang="en-US" dirty="0" err="1"/>
              <a:t>Banerjea,Marvell</a:t>
            </a:r>
            <a:r>
              <a:rPr lang="en-US" dirty="0"/>
              <a:t>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049" y="334963"/>
            <a:ext cx="9169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4063" y="6475413"/>
            <a:ext cx="163987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6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802.11-12/1380r0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.bo1@zte.com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Outdoor Channel Model Simulation Follow-up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124200" y="1371600"/>
            <a:ext cx="25146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2013-11-11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438400"/>
          <a:ext cx="7772401" cy="2940564"/>
        </p:xfrm>
        <a:graphic>
          <a:graphicData uri="http://schemas.openxmlformats.org/drawingml/2006/table">
            <a:tbl>
              <a:tblPr/>
              <a:tblGrid>
                <a:gridCol w="1608466"/>
                <a:gridCol w="1333444"/>
                <a:gridCol w="2006185"/>
                <a:gridCol w="993600"/>
                <a:gridCol w="1830706"/>
              </a:tblGrid>
              <a:tr h="4309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latin typeface="Times New Roman"/>
                        </a:rPr>
                        <a:t>Name</a:t>
                      </a: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Hongyuan Zhang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900">
                          <a:latin typeface="Times New Roman"/>
                          <a:ea typeface="Times New Roman"/>
                        </a:rPr>
                        <a:t>5488 Marvell Ln, Santa Clara, CA 95054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latin typeface="Times New Roman"/>
                          <a:ea typeface="Times New Roman"/>
                        </a:rPr>
                        <a:t>1-408-222-1837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900">
                          <a:latin typeface="Times New Roman"/>
                          <a:ea typeface="Times New Roman"/>
                        </a:rPr>
                        <a:t>hongyuan@marvell.com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Mingguang Xu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Yan Zhang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Hui-Ling Lou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Yakun Sun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</a:rPr>
                        <a:t>Marvell Semiconductor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>
                        <a:latin typeface="Times New Roman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+mn-lt"/>
                          <a:ea typeface="Times New Roman"/>
                        </a:rPr>
                        <a:t>Sudhir Srinivasa</a:t>
                      </a: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+mn-lt"/>
                          <a:ea typeface="Times New Roman"/>
                        </a:rPr>
                        <a:t>Marvell Semiconductor</a:t>
                      </a:r>
                      <a:endParaRPr lang="en-US" sz="600" dirty="0" smtClean="0"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 Sun</a:t>
                      </a: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 Corporation</a:t>
                      </a: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sun.bo1@zte.com.cn</a:t>
                      </a:r>
                      <a:endParaRPr lang="en-US" sz="900" dirty="0">
                        <a:latin typeface="+mn-lt"/>
                        <a:ea typeface="Times New Roman"/>
                      </a:endParaRPr>
                    </a:p>
                  </a:txBody>
                  <a:tcPr marL="39217" marR="392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/>
              <a:t>[1] 11-13-1125-03-0hew-outdoor-channel-model-discussions, Hongyuan Zhang, et. al</a:t>
            </a:r>
            <a:r>
              <a:rPr lang="en-US" sz="1800" b="0" dirty="0" smtClean="0"/>
              <a:t>.</a:t>
            </a:r>
          </a:p>
          <a:p>
            <a:pPr>
              <a:buNone/>
            </a:pPr>
            <a:endParaRPr lang="en-US" sz="1800" b="0" dirty="0" smtClean="0"/>
          </a:p>
          <a:p>
            <a:pPr>
              <a:buNone/>
            </a:pPr>
            <a:r>
              <a:rPr lang="en-US" sz="1800" b="0" dirty="0" smtClean="0"/>
              <a:t>[2] 11-13-1135-04-0hew-summary-on-hew-channel-models, Jianhan Liu, et. al.</a:t>
            </a:r>
          </a:p>
          <a:p>
            <a:pPr>
              <a:buNone/>
            </a:pPr>
            <a:endParaRPr lang="en-US" sz="1800" b="0" dirty="0" smtClean="0"/>
          </a:p>
          <a:p>
            <a:pPr>
              <a:buNone/>
            </a:pPr>
            <a:r>
              <a:rPr lang="en-US" sz="1800" b="0" dirty="0" smtClean="0"/>
              <a:t>[3] </a:t>
            </a:r>
            <a:r>
              <a:rPr lang="en-GB" sz="1800" b="0" dirty="0" smtClean="0"/>
              <a:t>Report ITU-R  M.2135-1 (12/2009) Guidelines for evaluation of radio interface technologies for IMT Advanced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81457" y="6475413"/>
            <a:ext cx="1562479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</a:t>
            </a:r>
            <a:r>
              <a:rPr lang="en-US" dirty="0" smtClean="0">
                <a:cs typeface="Arial" charset="0"/>
              </a:rPr>
              <a:t>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sz="2000" b="0" dirty="0" smtClean="0"/>
              <a:t>In [2], outdoor channel model was discussed and the consensus was to guarantee that HEW works well with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 channel, and still works under </a:t>
            </a:r>
            <a:r>
              <a:rPr lang="en-US" sz="2000" b="0" dirty="0" err="1" smtClean="0"/>
              <a:t>UMa</a:t>
            </a:r>
            <a:r>
              <a:rPr lang="en-US" sz="2000" b="0" dirty="0" smtClean="0"/>
              <a:t> (connection is supported but reduced performance is possible).</a:t>
            </a:r>
          </a:p>
          <a:p>
            <a:pPr lvl="1" eaLnBrk="1" hangingPunct="1"/>
            <a:r>
              <a:rPr lang="en-US" sz="1600" dirty="0" smtClean="0"/>
              <a:t>Use ITU model.</a:t>
            </a:r>
            <a:endParaRPr lang="en-US" sz="1600" b="0" dirty="0" smtClean="0"/>
          </a:p>
          <a:p>
            <a:pPr eaLnBrk="1" hangingPunct="1"/>
            <a:endParaRPr lang="en-US" sz="2000" b="0" dirty="0" smtClean="0"/>
          </a:p>
          <a:p>
            <a:pPr eaLnBrk="1" hangingPunct="1"/>
            <a:r>
              <a:rPr lang="en-US" sz="2000" b="0" dirty="0" smtClean="0"/>
              <a:t>In [1] we simulated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 channels using SCM modeling, comments received include</a:t>
            </a:r>
          </a:p>
          <a:p>
            <a:pPr lvl="1" eaLnBrk="1" hangingPunct="1"/>
            <a:r>
              <a:rPr lang="en-US" sz="1600" b="0" dirty="0" smtClean="0"/>
              <a:t>Shoul</a:t>
            </a:r>
            <a:r>
              <a:rPr lang="en-US" sz="1600" dirty="0" smtClean="0"/>
              <a:t>d use ITU mode instead of SCM, and c</a:t>
            </a:r>
            <a:r>
              <a:rPr lang="en-US" sz="1600" b="0" dirty="0" smtClean="0"/>
              <a:t>ompare the two models.</a:t>
            </a:r>
          </a:p>
          <a:p>
            <a:pPr lvl="1" eaLnBrk="1" hangingPunct="1"/>
            <a:r>
              <a:rPr lang="en-US" sz="1600" dirty="0" smtClean="0"/>
              <a:t>Also check </a:t>
            </a:r>
            <a:r>
              <a:rPr lang="en-US" sz="1600" dirty="0" err="1" smtClean="0"/>
              <a:t>UMa</a:t>
            </a:r>
            <a:r>
              <a:rPr lang="en-US" sz="1600" dirty="0" smtClean="0"/>
              <a:t> using ITU model</a:t>
            </a:r>
            <a:endParaRPr lang="en-US" sz="1600" b="0" dirty="0" smtClean="0"/>
          </a:p>
          <a:p>
            <a:pPr eaLnBrk="1" hangingPunct="1"/>
            <a:endParaRPr lang="en-US" b="0" dirty="0" smtClean="0"/>
          </a:p>
          <a:p>
            <a:pPr eaLnBrk="1" hangingPunct="1"/>
            <a:r>
              <a:rPr lang="en-US" sz="2000" b="0" dirty="0" smtClean="0"/>
              <a:t>Here we follow-up the discussions with updated link-level simulation results using ITU model.</a:t>
            </a:r>
            <a:endParaRPr lang="en-US" sz="1600" b="0" dirty="0" smtClean="0"/>
          </a:p>
          <a:p>
            <a:pPr eaLnBrk="1" hangingPunct="1"/>
            <a:endParaRPr lang="en-US" sz="2000" b="0" dirty="0" smtClean="0"/>
          </a:p>
          <a:p>
            <a:pPr eaLnBrk="1" hangingPunct="1"/>
            <a:endParaRPr lang="en-US" b="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1691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Nov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772400" cy="381000"/>
          </a:xfrm>
        </p:spPr>
        <p:txBody>
          <a:bodyPr/>
          <a:lstStyle/>
          <a:p>
            <a:r>
              <a:rPr lang="en-US" b="0" dirty="0" smtClean="0"/>
              <a:t>Link Level Simulations for ITU Models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Use ITU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-NLOS </a:t>
            </a:r>
            <a:r>
              <a:rPr lang="en-US" sz="2000" b="0" dirty="0" smtClean="0"/>
              <a:t>and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-LOS </a:t>
            </a:r>
            <a:r>
              <a:rPr lang="en-US" sz="2000" b="0" dirty="0" smtClean="0"/>
              <a:t>channel models as defined in [3].</a:t>
            </a:r>
          </a:p>
          <a:p>
            <a:pPr lvl="1"/>
            <a:r>
              <a:rPr lang="en-US" sz="1600" dirty="0" smtClean="0"/>
              <a:t>Channel snapshots are independent</a:t>
            </a:r>
            <a:r>
              <a:rPr lang="en-US" sz="1600" i="1" dirty="0" smtClean="0"/>
              <a:t>, </a:t>
            </a:r>
            <a:r>
              <a:rPr lang="en-US" sz="1600" dirty="0" smtClean="0"/>
              <a:t>with bulk-normalization.</a:t>
            </a:r>
          </a:p>
          <a:p>
            <a:pPr lvl="1"/>
            <a:r>
              <a:rPr lang="en-US" sz="1600" b="0" dirty="0" smtClean="0"/>
              <a:t>For LOS, K factor is log-normal distributed using ITU model parameters </a:t>
            </a:r>
          </a:p>
          <a:p>
            <a:pPr lvl="2"/>
            <a:r>
              <a:rPr lang="en-US" sz="1400" b="0" dirty="0" smtClean="0"/>
              <a:t>Approx. 9 dB </a:t>
            </a:r>
            <a:r>
              <a:rPr lang="en-US" sz="1400" b="0" dirty="0" smtClean="0"/>
              <a:t>mean.</a:t>
            </a:r>
          </a:p>
          <a:p>
            <a:pPr lvl="2"/>
            <a:endParaRPr lang="en-US" sz="1400" b="0" dirty="0" smtClean="0"/>
          </a:p>
          <a:p>
            <a:r>
              <a:rPr lang="en-US" sz="2000" b="0" dirty="0" smtClean="0"/>
              <a:t>Also tried ITU </a:t>
            </a:r>
            <a:r>
              <a:rPr lang="en-US" sz="2000" b="0" dirty="0" err="1" smtClean="0"/>
              <a:t>UMa</a:t>
            </a:r>
            <a:r>
              <a:rPr lang="en-US" sz="2000" b="0" dirty="0" smtClean="0"/>
              <a:t> channels.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11ac 20MHz, 1x1, </a:t>
            </a:r>
            <a:r>
              <a:rPr lang="en-US" sz="2000" b="0" dirty="0" smtClean="0"/>
              <a:t>MCS 0</a:t>
            </a:r>
            <a:r>
              <a:rPr lang="en-US" sz="2000" b="0" dirty="0" smtClean="0"/>
              <a:t>, 2, 4, 7 representing BPSK, QPSK, 16QAM and 64QAM, try different channels.</a:t>
            </a:r>
          </a:p>
          <a:p>
            <a:pPr lvl="1"/>
            <a:r>
              <a:rPr lang="en-US" sz="1800" b="0" dirty="0" smtClean="0"/>
              <a:t>No RF impairments, perfect sync, actual CE.</a:t>
            </a:r>
          </a:p>
          <a:p>
            <a:pPr>
              <a:buNone/>
            </a:pPr>
            <a:endParaRPr lang="en-US" sz="2000" b="0" dirty="0" smtClean="0"/>
          </a:p>
          <a:p>
            <a:r>
              <a:rPr lang="en-US" sz="2000" b="0" dirty="0" smtClean="0"/>
              <a:t>All assuming normal GI (0.8</a:t>
            </a:r>
            <a:r>
              <a:rPr lang="en-US" sz="2000" b="0" i="1" dirty="0" smtClean="0"/>
              <a:t>us</a:t>
            </a:r>
            <a:r>
              <a:rPr lang="en-US" sz="2000" b="0" dirty="0" smtClean="0"/>
              <a:t>).</a:t>
            </a:r>
          </a:p>
          <a:p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b="0" dirty="0" smtClean="0"/>
              <a:t>Power Delay Profiles for Different Channels—</a:t>
            </a:r>
            <a:r>
              <a:rPr lang="en-US" sz="2400" b="0" dirty="0" err="1" smtClean="0"/>
              <a:t>UMi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381000"/>
          </a:xfrm>
        </p:spPr>
        <p:txBody>
          <a:bodyPr/>
          <a:lstStyle/>
          <a:p>
            <a:r>
              <a:rPr lang="en-US" sz="1800" b="0" dirty="0" smtClean="0"/>
              <a:t>Averaged over 1000 independent channel snapshots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 descr="UMi_vs_D_PDP_log_normal_K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554480"/>
            <a:ext cx="7401174" cy="48463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b="0" dirty="0" smtClean="0"/>
              <a:t>PER Results for ITU-</a:t>
            </a:r>
            <a:r>
              <a:rPr lang="en-US" sz="2800" b="0" dirty="0" err="1" smtClean="0"/>
              <a:t>UMi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vs</a:t>
            </a:r>
            <a:r>
              <a:rPr lang="en-US" sz="2800" b="0" dirty="0" smtClean="0"/>
              <a:t> D-NLOS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 descr="UMi_vs_D_log_normal_K.tif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52" y="1066800"/>
            <a:ext cx="8385048" cy="53583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b="0" dirty="0" smtClean="0"/>
              <a:t>Power Delay Profiles for Different Channels—</a:t>
            </a:r>
            <a:r>
              <a:rPr lang="en-US" sz="2400" b="0" dirty="0" err="1" smtClean="0"/>
              <a:t>UMa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381000"/>
          </a:xfrm>
        </p:spPr>
        <p:txBody>
          <a:bodyPr/>
          <a:lstStyle/>
          <a:p>
            <a:r>
              <a:rPr lang="en-US" sz="1800" b="0" dirty="0" smtClean="0"/>
              <a:t>Averaged over 1000 independent channel snapshots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8" descr="UMa_vs_D_PDP_log_normal_K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554480"/>
            <a:ext cx="7401174" cy="48463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b="0" dirty="0" smtClean="0"/>
              <a:t>PER Results for ITU-</a:t>
            </a:r>
            <a:r>
              <a:rPr lang="en-US" sz="2800" b="0" dirty="0" err="1" smtClean="0"/>
              <a:t>UMa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vs</a:t>
            </a:r>
            <a:r>
              <a:rPr lang="en-US" sz="2800" b="0" dirty="0" smtClean="0"/>
              <a:t> D-NLOS</a:t>
            </a:r>
            <a:endParaRPr lang="en-US" sz="2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 descr="UMa_vs_D_log_normal_K.tif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066800"/>
            <a:ext cx="8385048" cy="535838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b="0" dirty="0" smtClean="0"/>
              <a:t>Results Discussions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114800"/>
          </a:xfrm>
        </p:spPr>
        <p:txBody>
          <a:bodyPr/>
          <a:lstStyle/>
          <a:p>
            <a:r>
              <a:rPr lang="en-US" b="0" dirty="0" smtClean="0"/>
              <a:t>Comparing ITU-</a:t>
            </a:r>
            <a:r>
              <a:rPr lang="en-US" b="0" dirty="0" err="1" smtClean="0"/>
              <a:t>UMi</a:t>
            </a:r>
            <a:r>
              <a:rPr lang="en-US" b="0" dirty="0" smtClean="0"/>
              <a:t> results with SCM-</a:t>
            </a:r>
            <a:r>
              <a:rPr lang="en-US" b="0" dirty="0" err="1" smtClean="0"/>
              <a:t>UMi</a:t>
            </a:r>
            <a:r>
              <a:rPr lang="en-US" b="0" dirty="0" smtClean="0"/>
              <a:t> results in [1]:</a:t>
            </a:r>
          </a:p>
          <a:p>
            <a:pPr lvl="1"/>
            <a:r>
              <a:rPr lang="en-US" sz="1800" dirty="0" smtClean="0"/>
              <a:t>NLOS results are slightly worse, but generally in-line</a:t>
            </a:r>
          </a:p>
          <a:p>
            <a:pPr lvl="1"/>
            <a:r>
              <a:rPr lang="en-US" sz="1800" b="0" dirty="0" smtClean="0"/>
              <a:t>LOS results are better</a:t>
            </a:r>
          </a:p>
          <a:p>
            <a:pPr lvl="1"/>
            <a:r>
              <a:rPr lang="en-US" sz="1800" dirty="0" smtClean="0"/>
              <a:t>If using 10% PER as criteria: NLOS can sustain up to MCS2, LOS can sustain up to MCS7.</a:t>
            </a:r>
          </a:p>
          <a:p>
            <a:endParaRPr lang="en-US" sz="2200" b="0" dirty="0" smtClean="0"/>
          </a:p>
          <a:p>
            <a:r>
              <a:rPr lang="en-US" sz="2200" b="0" dirty="0" smtClean="0"/>
              <a:t>ITU-</a:t>
            </a:r>
            <a:r>
              <a:rPr lang="en-US" sz="2200" b="0" dirty="0" err="1" smtClean="0"/>
              <a:t>UMa</a:t>
            </a:r>
            <a:r>
              <a:rPr lang="en-US" sz="2200" b="0" dirty="0" smtClean="0"/>
              <a:t> results:</a:t>
            </a:r>
          </a:p>
          <a:p>
            <a:pPr lvl="1"/>
            <a:r>
              <a:rPr lang="en-US" sz="1800" dirty="0" smtClean="0"/>
              <a:t>NLOS can only sustain MCS0.</a:t>
            </a:r>
          </a:p>
          <a:p>
            <a:pPr lvl="1"/>
            <a:r>
              <a:rPr lang="en-US" sz="1800" b="0" dirty="0" smtClean="0"/>
              <a:t>LOS may get some middle range MCS (MCS2 or 3)</a:t>
            </a:r>
          </a:p>
          <a:p>
            <a:endParaRPr lang="en-US" sz="22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About the Outdoor Model Criteria in [2]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114800"/>
          </a:xfrm>
        </p:spPr>
        <p:txBody>
          <a:bodyPr/>
          <a:lstStyle/>
          <a:p>
            <a:r>
              <a:rPr lang="en-US" b="0" dirty="0" smtClean="0"/>
              <a:t>“HEW design shall ensure that Wi-Fi works well under </a:t>
            </a:r>
            <a:r>
              <a:rPr lang="en-US" b="0" dirty="0" err="1" smtClean="0"/>
              <a:t>UMi</a:t>
            </a:r>
            <a:r>
              <a:rPr lang="en-US" b="0" dirty="0" smtClean="0"/>
              <a:t>”</a:t>
            </a:r>
          </a:p>
          <a:p>
            <a:pPr lvl="1"/>
            <a:r>
              <a:rPr lang="en-US" sz="1800" dirty="0" smtClean="0"/>
              <a:t>Question-1: </a:t>
            </a:r>
            <a:r>
              <a:rPr lang="en-US" sz="1800" dirty="0" smtClean="0"/>
              <a:t>should we quantify what “works well” mean (e.g. PER can reach 10% with TBD </a:t>
            </a:r>
            <a:r>
              <a:rPr lang="en-US" sz="1800" dirty="0" smtClean="0"/>
              <a:t>PHY &amp; Simulation </a:t>
            </a:r>
            <a:r>
              <a:rPr lang="en-US" sz="1800" dirty="0" smtClean="0"/>
              <a:t>parameters)?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Question-2: </a:t>
            </a:r>
            <a:r>
              <a:rPr lang="en-US" sz="1800" dirty="0" smtClean="0"/>
              <a:t>should we introduce the concept of LOS probability in </a:t>
            </a:r>
            <a:r>
              <a:rPr lang="en-US" sz="1800" u="sng" dirty="0" smtClean="0"/>
              <a:t>link-level</a:t>
            </a:r>
            <a:r>
              <a:rPr lang="en-US" sz="1800" dirty="0" smtClean="0"/>
              <a:t> simulations, and different LOS-probability for different MCSs?</a:t>
            </a:r>
          </a:p>
          <a:p>
            <a:pPr lvl="1"/>
            <a:endParaRPr lang="en-US" sz="1800" dirty="0" smtClean="0"/>
          </a:p>
          <a:p>
            <a:endParaRPr lang="en-US" sz="2200" b="0" dirty="0" smtClean="0"/>
          </a:p>
          <a:p>
            <a:r>
              <a:rPr lang="en-US" sz="2200" b="0" dirty="0" smtClean="0"/>
              <a:t>“</a:t>
            </a:r>
            <a:r>
              <a:rPr lang="en-US" sz="2000" b="0" dirty="0" smtClean="0"/>
              <a:t>HEW design should ensure that Wi-Fi still works under </a:t>
            </a:r>
            <a:r>
              <a:rPr lang="en-US" sz="2000" b="0" dirty="0" err="1" smtClean="0"/>
              <a:t>UMa</a:t>
            </a:r>
            <a:r>
              <a:rPr lang="en-US" sz="2000" b="0" dirty="0" smtClean="0"/>
              <a:t> (connection is supported but reduced performance is possible)</a:t>
            </a:r>
            <a:r>
              <a:rPr lang="en-US" sz="2200" b="0" dirty="0" smtClean="0"/>
              <a:t>”</a:t>
            </a:r>
          </a:p>
          <a:p>
            <a:pPr lvl="1"/>
            <a:r>
              <a:rPr lang="en-US" sz="1800" dirty="0" smtClean="0"/>
              <a:t>Question-1: </a:t>
            </a:r>
            <a:r>
              <a:rPr lang="en-US" sz="1800" dirty="0" smtClean="0"/>
              <a:t>should we quantify at what performance level we may claim that “connection is supported”?</a:t>
            </a:r>
          </a:p>
          <a:p>
            <a:endParaRPr lang="en-US" sz="2200" b="0" dirty="0" smtClean="0"/>
          </a:p>
          <a:p>
            <a:endParaRPr lang="en-US" sz="22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53156" y="6475413"/>
            <a:ext cx="149079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23883</TotalTime>
  <Words>632</Words>
  <Application>Microsoft Office PowerPoint</Application>
  <PresentationFormat>On-screen Show (4:3)</PresentationFormat>
  <Paragraphs>115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place presentation subject title text here]</vt:lpstr>
      <vt:lpstr>Outdoor Channel Model Simulation Follow-up</vt:lpstr>
      <vt:lpstr>Introduction</vt:lpstr>
      <vt:lpstr>Link Level Simulations for ITU Models</vt:lpstr>
      <vt:lpstr>Power Delay Profiles for Different Channels—UMi</vt:lpstr>
      <vt:lpstr>PER Results for ITU-UMi vs D-NLOS</vt:lpstr>
      <vt:lpstr>Power Delay Profiles for Different Channels—UMa</vt:lpstr>
      <vt:lpstr>PER Results for ITU-UMa vs D-NLOS</vt:lpstr>
      <vt:lpstr>Results Discussions</vt:lpstr>
      <vt:lpstr>About the Outdoor Model Criteria in [2]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519</cp:revision>
  <cp:lastPrinted>2010-12-20T20:45:24Z</cp:lastPrinted>
  <dcterms:created xsi:type="dcterms:W3CDTF">2010-12-20T20:39:38Z</dcterms:created>
  <dcterms:modified xsi:type="dcterms:W3CDTF">2013-11-13T06:30:33Z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