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93" r:id="rId3"/>
    <p:sldId id="405" r:id="rId4"/>
    <p:sldId id="404" r:id="rId5"/>
    <p:sldId id="403" r:id="rId6"/>
    <p:sldId id="407" r:id="rId7"/>
    <p:sldId id="406" r:id="rId8"/>
    <p:sldId id="408" r:id="rId9"/>
    <p:sldId id="409" r:id="rId10"/>
    <p:sldId id="402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93" autoAdjust="0"/>
  </p:normalViewPr>
  <p:slideViewPr>
    <p:cSldViewPr>
      <p:cViewPr>
        <p:scale>
          <a:sx n="100" d="100"/>
          <a:sy n="100" d="100"/>
        </p:scale>
        <p:origin x="-516" y="123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notesViewPr>
    <p:cSldViewPr>
      <p:cViewPr>
        <p:scale>
          <a:sx n="100" d="100"/>
          <a:sy n="100" d="100"/>
        </p:scale>
        <p:origin x="-1896" y="684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24A5299-68F2-441F-A733-BC392C47EBC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D54584F3-0472-49A8-8DF8-EFAC819FAE8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3D690EA-56A2-415D-9253-C6A614DA531E}" type="slidenum">
              <a:rPr lang="en-US"/>
              <a:pPr/>
              <a:t>1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54584F3-0472-49A8-8DF8-EFAC819FAE8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F91F82-64BB-4298-AD8A-089CD5B6D5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D4C5709D-6590-4BD6-88D6-17E7522F93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536" y="304800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802.11-13/1376r2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roups.wi-fi.org/apps/org/workgroup/videomarketing/documents.ph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Nov </a:t>
            </a:r>
            <a:r>
              <a:rPr lang="en-US" dirty="0">
                <a:ea typeface="MS PGothic" pitchFamily="34" charset="-128"/>
              </a:rPr>
              <a:t>2013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3DA9B32-D422-4BF6-8F85-17433CD4AB35}" type="slidenum">
              <a:rPr lang="en-US"/>
              <a:pPr/>
              <a:t>1</a:t>
            </a:fld>
            <a:endParaRPr 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Discussions on Penetration Loss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2013-11-02</a:t>
            </a:r>
          </a:p>
        </p:txBody>
      </p:sp>
      <p:graphicFrame>
        <p:nvGraphicFramePr>
          <p:cNvPr id="12295" name="Object 11"/>
          <p:cNvGraphicFramePr>
            <a:graphicFrameLocks noChangeAspect="1"/>
          </p:cNvGraphicFramePr>
          <p:nvPr/>
        </p:nvGraphicFramePr>
        <p:xfrm>
          <a:off x="685800" y="2438400"/>
          <a:ext cx="8058150" cy="3743325"/>
        </p:xfrm>
        <a:graphic>
          <a:graphicData uri="http://schemas.openxmlformats.org/presentationml/2006/ole">
            <p:oleObj spid="_x0000_s12295" name="Document" r:id="rId4" imgW="8328499" imgH="3861712" progId="Word.Document.8">
              <p:embed/>
            </p:oleObj>
          </a:graphicData>
        </a:graphic>
      </p:graphicFrame>
      <p:sp>
        <p:nvSpPr>
          <p:cNvPr id="1229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</a:t>
            </a:r>
            <a:r>
              <a:rPr lang="en-US" dirty="0"/>
              <a:t>2013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150D11D1-F9D9-4694-80C5-DFD3BA736CD3}" type="slidenum">
              <a:rPr lang="en-US"/>
              <a:pPr/>
              <a:t>10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7543800" cy="31242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400" dirty="0" smtClean="0"/>
              <a:t>“HEW SG Simulation Scenarios”,  IEEE 802.11-13/1001r3, Simone Merlin, etc.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“5.85-GHz Radio Path Loss and Penetration Loss Measurements In and Around Homes and Trees”,  IEEE COMMUNICATIONS LETTERS, VOL. 2, NO. 3, MARCH 1998. 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“Comparison of LTE Advanced </a:t>
            </a:r>
            <a:r>
              <a:rPr lang="en-US" sz="1400" dirty="0" err="1" smtClean="0"/>
              <a:t>HetNets</a:t>
            </a:r>
            <a:r>
              <a:rPr lang="en-US" sz="1400" dirty="0" smtClean="0"/>
              <a:t> and Wi-Fi”, Qualcomm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“</a:t>
            </a:r>
            <a:r>
              <a:rPr lang="fi-FI" sz="1400" dirty="0" smtClean="0"/>
              <a:t>ETSI TR 136 931 V9.0.0 (2011-05)” </a:t>
            </a:r>
          </a:p>
          <a:p>
            <a:pPr>
              <a:buFont typeface="+mj-lt"/>
              <a:buAutoNum type="arabicPeriod"/>
            </a:pPr>
            <a:r>
              <a:rPr lang="fi-FI" sz="1400" dirty="0" smtClean="0"/>
              <a:t>”</a:t>
            </a:r>
            <a:r>
              <a:rPr lang="en-US" sz="1400" dirty="0" smtClean="0"/>
              <a:t> Introduction to Indoor Propagation and Video Range Testing”, WFA 2007, Graham Smith. </a:t>
            </a:r>
            <a:r>
              <a:rPr lang="en-US" sz="1400" u="sng" dirty="0" smtClean="0">
                <a:hlinkClick r:id="rId3"/>
              </a:rPr>
              <a:t>https://groups.wi-fi.org/apps/org/workgroup/videomarketing/documents.php</a:t>
            </a:r>
            <a:endParaRPr lang="en-US" sz="1400" u="sng" dirty="0" smtClean="0"/>
          </a:p>
          <a:p>
            <a:pPr>
              <a:buFont typeface="+mj-lt"/>
              <a:buAutoNum type="arabicPeriod"/>
            </a:pPr>
            <a:r>
              <a:rPr lang="en-US" sz="1400" dirty="0" smtClean="0"/>
              <a:t>“Channel models for D2D performance evaluation “, 3GPP TSG-RAN WG1 #72bis, </a:t>
            </a:r>
            <a:r>
              <a:rPr lang="en-US" sz="1400" dirty="0" smtClean="0"/>
              <a:t>R1-131620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“HEW Simulation </a:t>
            </a:r>
            <a:r>
              <a:rPr lang="en-US" sz="1400" dirty="0" smtClean="0"/>
              <a:t>Methodology”, IEEE 802.11-13/1081r0,  </a:t>
            </a:r>
            <a:r>
              <a:rPr lang="en-US" sz="1400" dirty="0" err="1" smtClean="0"/>
              <a:t>Sayanta</a:t>
            </a:r>
            <a:r>
              <a:rPr lang="en-US" sz="1400" dirty="0" smtClean="0"/>
              <a:t> </a:t>
            </a:r>
            <a:r>
              <a:rPr lang="en-US" sz="1400" dirty="0" err="1" smtClean="0"/>
              <a:t>Choudhury</a:t>
            </a:r>
            <a:r>
              <a:rPr lang="en-US" sz="1400" dirty="0" smtClean="0"/>
              <a:t>, etc.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endParaRPr lang="en-US" sz="1400" dirty="0" smtClean="0"/>
          </a:p>
          <a:p>
            <a:pPr>
              <a:buFont typeface="+mj-lt"/>
              <a:buAutoNum type="arabicPeriod"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038600"/>
          </a:xfrm>
        </p:spPr>
        <p:txBody>
          <a:bodyPr/>
          <a:lstStyle/>
          <a:p>
            <a:r>
              <a:rPr lang="en-US" dirty="0" smtClean="0"/>
              <a:t>Penetration Loss should be considered on almost all the simulation scenarios presented in [1]</a:t>
            </a:r>
          </a:p>
          <a:p>
            <a:pPr lvl="1"/>
            <a:r>
              <a:rPr lang="en-US" sz="1800" dirty="0" smtClean="0"/>
              <a:t>For residential scenario, wall/floor penetration happens</a:t>
            </a:r>
          </a:p>
          <a:p>
            <a:pPr lvl="1"/>
            <a:r>
              <a:rPr lang="en-US" sz="1800" dirty="0" smtClean="0"/>
              <a:t>For  </a:t>
            </a:r>
            <a:r>
              <a:rPr lang="en-GB" sz="1800" dirty="0" smtClean="0"/>
              <a:t>Enterprise Scenario, cubic wall </a:t>
            </a:r>
            <a:r>
              <a:rPr lang="en-US" sz="1800" dirty="0" smtClean="0"/>
              <a:t>penetration happens</a:t>
            </a:r>
          </a:p>
          <a:p>
            <a:pPr lvl="1"/>
            <a:r>
              <a:rPr lang="en-US" sz="1800" dirty="0" smtClean="0"/>
              <a:t>For outdoor scenario, building/house wall penetration happens</a:t>
            </a:r>
          </a:p>
          <a:p>
            <a:r>
              <a:rPr lang="en-US" dirty="0" smtClean="0"/>
              <a:t>Penetration loss is different for different materials and for different frequencies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</a:t>
            </a:r>
            <a:r>
              <a:rPr lang="en-US" dirty="0"/>
              <a:t>2013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1AA13F13-FEBC-41FF-BA71-A3BADB103994}" type="slidenum">
              <a:rPr lang="en-US"/>
              <a:pPr/>
              <a:t>2</a:t>
            </a:fld>
            <a:endParaRPr lang="en-US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4114800"/>
            <a:ext cx="4343400" cy="2247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0482" name="Picture 2" descr="C:\All_MTK\MyProposals\HEW\Penetration Loss\Penetration-losses-in-L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838200"/>
            <a:ext cx="7315200" cy="5391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1" indent="-342900"/>
            <a:r>
              <a:rPr lang="en-US" dirty="0" smtClean="0"/>
              <a:t>Outdoor-to-Indoor and indoor-to-outdoor Penetration Loss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b="1" dirty="0" smtClean="0"/>
              <a:t>Measurements and Information:</a:t>
            </a:r>
          </a:p>
          <a:p>
            <a:pPr marL="685800" lvl="2" indent="-342900"/>
            <a:r>
              <a:rPr lang="en-US" b="1" dirty="0" smtClean="0"/>
              <a:t>In [2], it is shown that the measured penetration loss are</a:t>
            </a:r>
          </a:p>
          <a:p>
            <a:pPr marL="1028700" lvl="3" indent="-342900"/>
            <a:r>
              <a:rPr lang="en-US" b="1" dirty="0" smtClean="0"/>
              <a:t>Brick exterior wall: 14.5dB</a:t>
            </a:r>
          </a:p>
          <a:p>
            <a:pPr marL="685800" lvl="2" indent="-342900">
              <a:buFont typeface="Arial" pitchFamily="34" charset="0"/>
              <a:buChar char="•"/>
            </a:pPr>
            <a:r>
              <a:rPr lang="en-US" b="1" dirty="0" smtClean="0"/>
              <a:t>In [3], LTE-advanced simulation setup uses fixed penetration the loss as 20dB</a:t>
            </a:r>
          </a:p>
          <a:p>
            <a:pPr marL="685800" lvl="2" indent="-342900">
              <a:buFont typeface="Arial" pitchFamily="34" charset="0"/>
              <a:buChar char="•"/>
            </a:pPr>
            <a:r>
              <a:rPr lang="en-US" b="1" dirty="0" smtClean="0"/>
              <a:t>In ITU [4], Baseline evaluation configuration parameter for Macro suburban uses the fixed penetration loss as </a:t>
            </a:r>
            <a:r>
              <a:rPr lang="en-US" b="1" dirty="0" smtClean="0"/>
              <a:t>20dB</a:t>
            </a:r>
          </a:p>
          <a:p>
            <a:pPr marL="685800" lvl="2" indent="-342900">
              <a:buFont typeface="Arial" pitchFamily="34" charset="0"/>
              <a:buChar char="•"/>
            </a:pPr>
            <a:r>
              <a:rPr lang="en-US" b="1" dirty="0" smtClean="0"/>
              <a:t>In [7], 20dB </a:t>
            </a:r>
            <a:r>
              <a:rPr lang="en-US" b="1" dirty="0" smtClean="0"/>
              <a:t>at 5GHz </a:t>
            </a:r>
            <a:r>
              <a:rPr lang="en-US" b="1" dirty="0" smtClean="0"/>
              <a:t>exterior wall/floor penetration loss is suggested. </a:t>
            </a:r>
            <a:endParaRPr 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Indoor Wall Penetration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1828800"/>
          </a:xfrm>
        </p:spPr>
        <p:txBody>
          <a:bodyPr/>
          <a:lstStyle/>
          <a:p>
            <a:r>
              <a:rPr lang="en-US" dirty="0" smtClean="0"/>
              <a:t>Indoor walls</a:t>
            </a:r>
          </a:p>
          <a:p>
            <a:pPr lvl="1"/>
            <a:r>
              <a:rPr lang="en-US" dirty="0" smtClean="0"/>
              <a:t>For residential indoor wall penetration</a:t>
            </a:r>
          </a:p>
          <a:p>
            <a:pPr lvl="1"/>
            <a:r>
              <a:rPr lang="en-US" dirty="0" smtClean="0"/>
              <a:t>For Enterprise cubic wall penetration </a:t>
            </a:r>
          </a:p>
          <a:p>
            <a:r>
              <a:rPr lang="en-US" dirty="0" smtClean="0"/>
              <a:t>Our measurements at 2.4GHz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84676" y="63230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1524000" y="3799702"/>
            <a:ext cx="6787195" cy="2372497"/>
            <a:chOff x="1066800" y="3505200"/>
            <a:chExt cx="7578399" cy="2743200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1066800" y="3505200"/>
              <a:ext cx="1295400" cy="1981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1828800" y="4343400"/>
              <a:ext cx="533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Arc 6"/>
            <p:cNvSpPr>
              <a:spLocks/>
            </p:cNvSpPr>
            <p:nvPr/>
          </p:nvSpPr>
          <p:spPr bwMode="auto">
            <a:xfrm rot="10690939" flipV="1">
              <a:off x="1933575" y="3895725"/>
              <a:ext cx="428625" cy="457200"/>
            </a:xfrm>
            <a:custGeom>
              <a:avLst/>
              <a:gdLst>
                <a:gd name="T0" fmla="*/ 0 w 21600"/>
                <a:gd name="T1" fmla="*/ 0 h 21600"/>
                <a:gd name="T2" fmla="*/ 428625 w 21600"/>
                <a:gd name="T3" fmla="*/ 457200 h 21600"/>
                <a:gd name="T4" fmla="*/ 0 w 21600"/>
                <a:gd name="T5" fmla="*/ 45720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3124200" y="3505200"/>
              <a:ext cx="8382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1" lang="zh-TW" altLang="zh-TW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3962400" y="3505200"/>
              <a:ext cx="10668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5029200" y="3505200"/>
              <a:ext cx="11430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1203325" y="4603750"/>
              <a:ext cx="701987" cy="533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 smtClean="0">
                  <a:latin typeface="Verdana" pitchFamily="34" charset="0"/>
                  <a:ea typeface="ＭＳ Ｐゴシック" pitchFamily="34" charset="-128"/>
                </a:rPr>
                <a:t>Office</a:t>
              </a:r>
              <a:endParaRPr kumimoji="1" lang="en-US" altLang="ja-JP" dirty="0">
                <a:latin typeface="Verdana" pitchFamily="34" charset="0"/>
                <a:ea typeface="ＭＳ Ｐゴシック" pitchFamily="34" charset="-128"/>
              </a:endParaRPr>
            </a:p>
            <a:p>
              <a:r>
                <a:rPr kumimoji="1" lang="en-US" altLang="ja-JP" dirty="0">
                  <a:latin typeface="Verdana" pitchFamily="34" charset="0"/>
                  <a:ea typeface="ＭＳ Ｐゴシック" pitchFamily="34" charset="-128"/>
                </a:rPr>
                <a:t>Room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3413125" y="3505200"/>
              <a:ext cx="324324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latin typeface="Verdana" pitchFamily="34" charset="0"/>
                  <a:ea typeface="ＭＳ Ｐゴシック" pitchFamily="34" charset="-128"/>
                </a:rPr>
                <a:t>A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4175125" y="3505200"/>
              <a:ext cx="324324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latin typeface="Verdana" pitchFamily="34" charset="0"/>
                  <a:ea typeface="ＭＳ Ｐゴシック" pitchFamily="34" charset="-128"/>
                </a:rPr>
                <a:t>B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5370514" y="3505200"/>
              <a:ext cx="326115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latin typeface="Verdana" pitchFamily="34" charset="0"/>
                  <a:ea typeface="ＭＳ Ｐゴシック" pitchFamily="34" charset="-128"/>
                </a:rPr>
                <a:t>C</a:t>
              </a: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6172200" y="3505200"/>
              <a:ext cx="11430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6613525" y="3505200"/>
              <a:ext cx="338643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latin typeface="Verdana" pitchFamily="34" charset="0"/>
                  <a:ea typeface="ＭＳ Ｐゴシック" pitchFamily="34" charset="-128"/>
                </a:rPr>
                <a:t>D</a:t>
              </a: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8001000" y="3505200"/>
              <a:ext cx="6096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8128678" y="3517106"/>
              <a:ext cx="315376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>
                  <a:latin typeface="Verdana" pitchFamily="34" charset="0"/>
                  <a:ea typeface="ＭＳ Ｐゴシック" pitchFamily="34" charset="-128"/>
                </a:rPr>
                <a:t>E</a:t>
              </a:r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2362200" y="5715000"/>
              <a:ext cx="6172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5029199" y="5791200"/>
              <a:ext cx="748524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>
                  <a:latin typeface="Verdana" pitchFamily="34" charset="0"/>
                  <a:ea typeface="ＭＳ Ｐゴシック" pitchFamily="34" charset="-128"/>
                </a:rPr>
                <a:t>35[m]</a:t>
              </a:r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1066800" y="3505200"/>
              <a:ext cx="7543800" cy="2743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24" name="Oval 22"/>
            <p:cNvSpPr>
              <a:spLocks noChangeArrowheads="1"/>
            </p:cNvSpPr>
            <p:nvPr/>
          </p:nvSpPr>
          <p:spPr bwMode="auto">
            <a:xfrm>
              <a:off x="1676400" y="3810000"/>
              <a:ext cx="228600" cy="228600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25" name="Text Box 23"/>
            <p:cNvSpPr txBox="1">
              <a:spLocks noChangeArrowheads="1"/>
            </p:cNvSpPr>
            <p:nvPr/>
          </p:nvSpPr>
          <p:spPr bwMode="auto">
            <a:xfrm>
              <a:off x="1279525" y="3689351"/>
              <a:ext cx="413818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latin typeface="Verdana" pitchFamily="34" charset="0"/>
                  <a:ea typeface="ＭＳ Ｐゴシック" pitchFamily="34" charset="-128"/>
                </a:rPr>
                <a:t>Tx</a:t>
              </a:r>
            </a:p>
          </p:txBody>
        </p:sp>
        <p:sp>
          <p:nvSpPr>
            <p:cNvPr id="26" name="Text Box 29"/>
            <p:cNvSpPr txBox="1">
              <a:spLocks noChangeArrowheads="1"/>
            </p:cNvSpPr>
            <p:nvPr/>
          </p:nvSpPr>
          <p:spPr bwMode="auto">
            <a:xfrm>
              <a:off x="3086100" y="3962400"/>
              <a:ext cx="791481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&gt;21dB</a:t>
              </a:r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4049713" y="3810001"/>
              <a:ext cx="791481" cy="533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&lt;21dB</a:t>
              </a:r>
            </a:p>
            <a:p>
              <a:r>
                <a:rPr kumimoji="1" lang="en-US" altLang="ja-JP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&gt;12dB</a:t>
              </a:r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5219700" y="3962400"/>
              <a:ext cx="791481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~12dB</a:t>
              </a:r>
            </a:p>
          </p:txBody>
        </p:sp>
        <p:sp>
          <p:nvSpPr>
            <p:cNvPr id="29" name="Text Box 29"/>
            <p:cNvSpPr txBox="1">
              <a:spLocks noChangeArrowheads="1"/>
            </p:cNvSpPr>
            <p:nvPr/>
          </p:nvSpPr>
          <p:spPr bwMode="auto">
            <a:xfrm>
              <a:off x="6362700" y="3810001"/>
              <a:ext cx="791481" cy="533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&lt;12dB</a:t>
              </a:r>
            </a:p>
            <a:p>
              <a:r>
                <a:rPr kumimoji="1" lang="en-US" altLang="ja-JP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&gt;7dB</a:t>
              </a:r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7962900" y="4038600"/>
              <a:ext cx="682299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&lt;7dB</a:t>
              </a:r>
            </a:p>
          </p:txBody>
        </p:sp>
        <p:sp>
          <p:nvSpPr>
            <p:cNvPr id="31" name="Rectangle 7"/>
            <p:cNvSpPr>
              <a:spLocks noChangeArrowheads="1"/>
            </p:cNvSpPr>
            <p:nvPr/>
          </p:nvSpPr>
          <p:spPr bwMode="auto">
            <a:xfrm>
              <a:off x="3124200" y="4411663"/>
              <a:ext cx="838200" cy="955675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1" lang="zh-TW" altLang="zh-TW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32" name="Rectangle 8"/>
            <p:cNvSpPr>
              <a:spLocks noChangeArrowheads="1"/>
            </p:cNvSpPr>
            <p:nvPr/>
          </p:nvSpPr>
          <p:spPr bwMode="auto">
            <a:xfrm>
              <a:off x="3962400" y="4419600"/>
              <a:ext cx="10668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33" name="Rectangle 9"/>
            <p:cNvSpPr>
              <a:spLocks noChangeArrowheads="1"/>
            </p:cNvSpPr>
            <p:nvPr/>
          </p:nvSpPr>
          <p:spPr bwMode="auto">
            <a:xfrm>
              <a:off x="5022850" y="4411663"/>
              <a:ext cx="11430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34" name="Rectangle 14"/>
            <p:cNvSpPr>
              <a:spLocks noChangeArrowheads="1"/>
            </p:cNvSpPr>
            <p:nvPr/>
          </p:nvSpPr>
          <p:spPr bwMode="auto">
            <a:xfrm>
              <a:off x="6165850" y="4411663"/>
              <a:ext cx="114935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35" name="Rectangle 16"/>
            <p:cNvSpPr>
              <a:spLocks noChangeArrowheads="1"/>
            </p:cNvSpPr>
            <p:nvPr/>
          </p:nvSpPr>
          <p:spPr bwMode="auto">
            <a:xfrm>
              <a:off x="7994650" y="4411663"/>
              <a:ext cx="6096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36" name="Text Box 29"/>
            <p:cNvSpPr txBox="1">
              <a:spLocks noChangeArrowheads="1"/>
            </p:cNvSpPr>
            <p:nvPr/>
          </p:nvSpPr>
          <p:spPr bwMode="auto">
            <a:xfrm>
              <a:off x="3224453" y="4750594"/>
              <a:ext cx="650081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23dB</a:t>
              </a:r>
            </a:p>
          </p:txBody>
        </p:sp>
        <p:sp>
          <p:nvSpPr>
            <p:cNvPr id="37" name="Text Box 29"/>
            <p:cNvSpPr txBox="1">
              <a:spLocks noChangeArrowheads="1"/>
            </p:cNvSpPr>
            <p:nvPr/>
          </p:nvSpPr>
          <p:spPr bwMode="auto">
            <a:xfrm>
              <a:off x="4160365" y="4724400"/>
              <a:ext cx="650081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17dB</a:t>
              </a:r>
            </a:p>
          </p:txBody>
        </p:sp>
        <p:sp>
          <p:nvSpPr>
            <p:cNvPr id="38" name="Text Box 29"/>
            <p:cNvSpPr txBox="1">
              <a:spLocks noChangeArrowheads="1"/>
            </p:cNvSpPr>
            <p:nvPr/>
          </p:nvSpPr>
          <p:spPr bwMode="auto">
            <a:xfrm>
              <a:off x="5219700" y="4724400"/>
              <a:ext cx="650081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12dB</a:t>
              </a:r>
            </a:p>
          </p:txBody>
        </p:sp>
        <p:sp>
          <p:nvSpPr>
            <p:cNvPr id="39" name="Text Box 29"/>
            <p:cNvSpPr txBox="1">
              <a:spLocks noChangeArrowheads="1"/>
            </p:cNvSpPr>
            <p:nvPr/>
          </p:nvSpPr>
          <p:spPr bwMode="auto">
            <a:xfrm>
              <a:off x="6481701" y="4724400"/>
              <a:ext cx="540899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7dB</a:t>
              </a:r>
            </a:p>
          </p:txBody>
        </p:sp>
        <p:sp>
          <p:nvSpPr>
            <p:cNvPr id="40" name="Text Box 29"/>
            <p:cNvSpPr txBox="1">
              <a:spLocks noChangeArrowheads="1"/>
            </p:cNvSpPr>
            <p:nvPr/>
          </p:nvSpPr>
          <p:spPr bwMode="auto">
            <a:xfrm>
              <a:off x="8042275" y="4724400"/>
              <a:ext cx="540899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3dB</a:t>
              </a:r>
              <a:endParaRPr kumimoji="1" lang="en-US" altLang="ja-JP" dirty="0">
                <a:solidFill>
                  <a:srgbClr val="0000FF"/>
                </a:solidFill>
                <a:latin typeface="Verdana" pitchFamily="34" charset="0"/>
                <a:ea typeface="ＭＳ Ｐゴシック" pitchFamily="34" charset="-128"/>
              </a:endParaRPr>
            </a:p>
          </p:txBody>
        </p:sp>
      </p:grpSp>
      <p:cxnSp>
        <p:nvCxnSpPr>
          <p:cNvPr id="44" name="Straight Arrow Connector 43"/>
          <p:cNvCxnSpPr/>
          <p:nvPr/>
        </p:nvCxnSpPr>
        <p:spPr bwMode="auto">
          <a:xfrm>
            <a:off x="1219200" y="4191000"/>
            <a:ext cx="228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152400" y="4876800"/>
            <a:ext cx="1032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SNR</a:t>
            </a:r>
            <a:endParaRPr lang="en-US" dirty="0"/>
          </a:p>
        </p:txBody>
      </p:sp>
      <p:cxnSp>
        <p:nvCxnSpPr>
          <p:cNvPr id="48" name="Straight Arrow Connector 47"/>
          <p:cNvCxnSpPr>
            <a:stCxn id="47" idx="3"/>
          </p:cNvCxnSpPr>
          <p:nvPr/>
        </p:nvCxnSpPr>
        <p:spPr bwMode="auto">
          <a:xfrm>
            <a:off x="1184862" y="5015300"/>
            <a:ext cx="2320338" cy="139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152400" y="40386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Range of SNR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in WFA [5]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2057400"/>
            <a:ext cx="5105400" cy="2859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81200"/>
            <a:ext cx="3535341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 bwMode="auto">
          <a:xfrm>
            <a:off x="4162425" y="4495800"/>
            <a:ext cx="2286000" cy="2286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171950" y="3581400"/>
            <a:ext cx="2286000" cy="2286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91000" y="5029200"/>
            <a:ext cx="46634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In US, </a:t>
            </a:r>
            <a:r>
              <a:rPr lang="en-US" dirty="0" err="1" smtClean="0"/>
              <a:t>sheertrock</a:t>
            </a:r>
            <a:r>
              <a:rPr lang="en-US" dirty="0" smtClean="0"/>
              <a:t>/wood frame wall are generally used in </a:t>
            </a:r>
            <a:r>
              <a:rPr lang="en-US" dirty="0" err="1" smtClean="0"/>
              <a:t>famly</a:t>
            </a:r>
            <a:r>
              <a:rPr lang="en-US" dirty="0" smtClean="0"/>
              <a:t> houses.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In EU and China, Brick wall is more popular.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Indoor Wall Penetration Loss (</a:t>
            </a:r>
            <a:r>
              <a:rPr lang="en-US" dirty="0" err="1" smtClean="0"/>
              <a:t>cont’s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on our measurements, we saw averagely &lt;5dB indoor wall penetration loss.</a:t>
            </a:r>
          </a:p>
          <a:p>
            <a:pPr lvl="1"/>
            <a:r>
              <a:rPr lang="en-US" dirty="0" smtClean="0"/>
              <a:t>We did not count the path loss in our measurement.</a:t>
            </a:r>
          </a:p>
          <a:p>
            <a:r>
              <a:rPr lang="en-US" dirty="0" smtClean="0"/>
              <a:t>In [2], the measured penetration loss of interior wall is 4.7dB</a:t>
            </a:r>
          </a:p>
          <a:p>
            <a:r>
              <a:rPr lang="en-US" dirty="0" smtClean="0"/>
              <a:t>In [5], for different walls, it is between 3 to 6dB.</a:t>
            </a:r>
          </a:p>
          <a:p>
            <a:r>
              <a:rPr lang="en-US" dirty="0" smtClean="0"/>
              <a:t>Other literatures show that 5GHz has &lt;0.5dB more penetration loss than 2.4GHz.</a:t>
            </a:r>
          </a:p>
          <a:p>
            <a:pPr marL="685800" lvl="2" indent="-342900"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Floor Penetration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[6], a floor penetration loss is measured in 1.8GHz and shows that roughly 18dB for the first floor.</a:t>
            </a:r>
          </a:p>
          <a:p>
            <a:endParaRPr lang="en-US" dirty="0" smtClean="0"/>
          </a:p>
          <a:p>
            <a:r>
              <a:rPr lang="en-US" dirty="0" smtClean="0"/>
              <a:t>We probably need find more measurements to finalize the floor penetration loss.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Model the Penetration Loss?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ITU channel model the penetration by a random variable with a std</a:t>
            </a:r>
          </a:p>
          <a:p>
            <a:pPr lvl="1"/>
            <a:r>
              <a:rPr lang="en-US" dirty="0" smtClean="0"/>
              <a:t>Walls/floor are built with different materials and with different thickness.</a:t>
            </a:r>
          </a:p>
          <a:p>
            <a:r>
              <a:rPr lang="en-US" dirty="0" smtClean="0"/>
              <a:t>Other simulation setups use fixed parameters for penetration loss</a:t>
            </a:r>
          </a:p>
          <a:p>
            <a:pPr lvl="1"/>
            <a:r>
              <a:rPr lang="en-US" dirty="0" smtClean="0"/>
              <a:t>Maybe simpler for network simulations</a:t>
            </a:r>
          </a:p>
          <a:p>
            <a:endParaRPr lang="en-US" dirty="0" smtClean="0"/>
          </a:p>
          <a:p>
            <a:r>
              <a:rPr lang="en-US" dirty="0" smtClean="0"/>
              <a:t>More discussion probably is required.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31908</TotalTime>
  <Words>563</Words>
  <Application>Microsoft Office PowerPoint</Application>
  <PresentationFormat>On-screen Show (4:3)</PresentationFormat>
  <Paragraphs>102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Microsoft Office Word 97 - 2003 Document</vt:lpstr>
      <vt:lpstr>Discussions on Penetration Loss</vt:lpstr>
      <vt:lpstr>Introduction</vt:lpstr>
      <vt:lpstr>Slide 3</vt:lpstr>
      <vt:lpstr>Outdoor-to-Indoor and indoor-to-outdoor Penetration Loss</vt:lpstr>
      <vt:lpstr>Indoor Wall Penetration Loss</vt:lpstr>
      <vt:lpstr>Measurement in WFA [5]</vt:lpstr>
      <vt:lpstr>Indoor Wall Penetration Loss (cont’s)</vt:lpstr>
      <vt:lpstr>Floor Penetration Loss</vt:lpstr>
      <vt:lpstr>How to Model the Penetration Loss?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mtk30123</cp:lastModifiedBy>
  <cp:revision>1612</cp:revision>
  <cp:lastPrinted>1998-02-10T13:28:06Z</cp:lastPrinted>
  <dcterms:created xsi:type="dcterms:W3CDTF">2007-04-17T18:10:23Z</dcterms:created>
  <dcterms:modified xsi:type="dcterms:W3CDTF">2013-11-13T15:53:25Z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NewReviewCycle">
    <vt:lpwstr/>
  </property>
</Properties>
</file>