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80" r:id="rId3"/>
    <p:sldId id="281" r:id="rId4"/>
    <p:sldId id="282" r:id="rId5"/>
    <p:sldId id="278" r:id="rId6"/>
    <p:sldId id="283" r:id="rId7"/>
    <p:sldId id="284" r:id="rId8"/>
    <p:sldId id="286" r:id="rId9"/>
    <p:sldId id="288" r:id="rId10"/>
    <p:sldId id="289" r:id="rId11"/>
    <p:sldId id="290" r:id="rId12"/>
    <p:sldId id="291" r:id="rId13"/>
    <p:sldId id="287" r:id="rId14"/>
    <p:sldId id="292" r:id="rId15"/>
    <p:sldId id="273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4"/>
    </p:cViewPr>
  </p:sorterViewPr>
  <p:notesViewPr>
    <p:cSldViewPr>
      <p:cViewPr>
        <p:scale>
          <a:sx n="100" d="100"/>
          <a:sy n="100" d="100"/>
        </p:scale>
        <p:origin x="-1608" y="-62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3130FB01-B5EA-48F3-8572-4ACBF0B0EB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7650" y="8985250"/>
            <a:ext cx="222408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Jianhan Liu, (Mediatek Inc.)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0C2046F0-1170-40D6-BB4E-BBD78E057C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468688" y="95250"/>
            <a:ext cx="2813050" cy="2159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MS PGothic" pitchFamily="34" charset="-128"/>
              </a:rPr>
              <a:t>doc.: IEEE 802.11</a:t>
            </a:r>
            <a:r>
              <a:rPr lang="en-US" dirty="0" smtClean="0"/>
              <a:t>-13-0544-00-0hew</a:t>
            </a:r>
            <a:endParaRPr lang="en-US" dirty="0" smtClean="0">
              <a:ea typeface="MS PGothic" pitchFamily="34" charset="-128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May 2013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Osama Aboul-Magd (Huawei Technologies)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D6CDCEB1-F8EC-4C77-8633-FE968FF50DE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Jianhan Liu, (Mediatek Inc.)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C2046F0-1170-40D6-BB4E-BBD78E057CF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Jianhan Liu, (Mediatek Inc.)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C2046F0-1170-40D6-BB4E-BBD78E057CF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C25FACA-BC0D-4A38-946C-F37ED1F8EC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6357938" y="6434138"/>
            <a:ext cx="2209800" cy="3476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Jianhan Liu, etc. Mediatek Inc.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7AD6F91-3E15-4120-A77D-8A4C1FB2F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13273" y="304026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802.11-13/1375r1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6477000" y="6477000"/>
            <a:ext cx="22860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Jianhan Liu, etc. Mediatek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6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8C61C70-8EC2-4A86-BDAD-520FF311FFF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305800" cy="1066800"/>
          </a:xfrm>
          <a:noFill/>
        </p:spPr>
        <p:txBody>
          <a:bodyPr/>
          <a:lstStyle/>
          <a:p>
            <a:r>
              <a:rPr lang="en-US" dirty="0" smtClean="0"/>
              <a:t>Summary and Discussions of Proposals on Potential PHY Technologies in HEW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2013-10-31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1189038" y="2667000"/>
          <a:ext cx="7467600" cy="2378075"/>
        </p:xfrm>
        <a:graphic>
          <a:graphicData uri="http://schemas.openxmlformats.org/presentationml/2006/ole">
            <p:oleObj spid="_x0000_s1026" name="Document" r:id="rId4" imgW="9354870" imgH="2969220" progId="Word.Document.8">
              <p:embed/>
            </p:oleObj>
          </a:graphicData>
        </a:graphic>
      </p:graphicFrame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6096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2" name="Rectangle 5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6553200" y="6434138"/>
            <a:ext cx="2209800" cy="3476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Jianhan Liu, etc. Mediatek Inc.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Discussions on Co-operative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Pros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AP/STA coordination could enhance the network throughput and efficiency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Many kinds of coordination schemes with different complexity and gains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Questions and Concerns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What kind of coordination should be considered? 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How much enhancement we can expect from co-operative transmission?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Two-WAY coding scheme [10]: </a:t>
            </a:r>
          </a:p>
          <a:p>
            <a:pPr lvl="2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Phase 1 requires synchronization of STAs</a:t>
            </a:r>
          </a:p>
          <a:p>
            <a:pPr lvl="2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Only useful when two STA needs to exchange information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C25FACA-BC0D-4A38-946C-F37ED1F8EC5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Changes for Outdoor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[11] and [12] showed performance loss under </a:t>
            </a:r>
            <a:r>
              <a:rPr lang="en-US" dirty="0" err="1" smtClean="0"/>
              <a:t>UMa</a:t>
            </a:r>
            <a:r>
              <a:rPr lang="en-US" dirty="0" smtClean="0"/>
              <a:t> channel models due to the long delay spread. It suggests that CP of 802.11n/ac needs be enlarged.</a:t>
            </a:r>
          </a:p>
          <a:p>
            <a:endParaRPr lang="en-US" dirty="0" smtClean="0"/>
          </a:p>
          <a:p>
            <a:r>
              <a:rPr lang="en-US" dirty="0" smtClean="0"/>
              <a:t>[13]  considered the back compatibility with legacy devices if longer CP is used. </a:t>
            </a:r>
          </a:p>
          <a:p>
            <a:pPr lvl="1"/>
            <a:r>
              <a:rPr lang="en-US" dirty="0" smtClean="0"/>
              <a:t>Proposed solution is to keep legacy preamble part and redesign the new part.  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C25FACA-BC0D-4A38-946C-F37ED1F8EC5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Discussions on PHY Changes for Outdoor Applications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5720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Pros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Better support long range outdoor applications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Questions</a:t>
            </a:r>
          </a:p>
          <a:p>
            <a:pPr lvl="1"/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Current consensus is to guarantee performance under </a:t>
            </a:r>
            <a:r>
              <a:rPr lang="en-US" sz="1800" dirty="0" err="1" smtClean="0">
                <a:solidFill>
                  <a:schemeClr val="accent2">
                    <a:lumMod val="75000"/>
                  </a:schemeClr>
                </a:solidFill>
              </a:rPr>
              <a:t>UMi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 channel model. </a:t>
            </a:r>
          </a:p>
          <a:p>
            <a:pPr lvl="2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Do we need to change CP length even in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UMi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channel models?</a:t>
            </a:r>
          </a:p>
          <a:p>
            <a:pPr lvl="1"/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If performance degradation is allowed under </a:t>
            </a:r>
            <a:r>
              <a:rPr lang="en-US" sz="1800" dirty="0" err="1" smtClean="0">
                <a:solidFill>
                  <a:schemeClr val="accent2">
                    <a:lumMod val="75000"/>
                  </a:schemeClr>
                </a:solidFill>
              </a:rPr>
              <a:t>UMa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 channel, how much degradation is acceptable? How large we want outdoor HEW BSS be?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Concerns of Long GI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Causes mid-packet detection failure for 11ac devices  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Reduces network efficiency </a:t>
            </a:r>
          </a:p>
          <a:p>
            <a:pPr lvl="2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For a BSS with mixed STAs, at least beacon  may need transmitted using long GI.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C25FACA-BC0D-4A38-946C-F37ED1F8EC5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dirty="0" smtClean="0"/>
              <a:t>[14] showed that HARQ can provide significant gains in throughput in low SNR conditions and therefore can improve BSS edge data rates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</a:t>
            </a:r>
          </a:p>
          <a:p>
            <a:pPr lvl="2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3dB gain in low SNR case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Concerns</a:t>
            </a:r>
          </a:p>
          <a:p>
            <a:pPr lvl="2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Packet-based HARQ requires large buffer to store LLRs of whole packet</a:t>
            </a:r>
          </a:p>
          <a:p>
            <a:r>
              <a:rPr lang="en-US" dirty="0" smtClean="0"/>
              <a:t>[15] suggested massive MIMO as a potential technology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Concerns</a:t>
            </a:r>
          </a:p>
          <a:p>
            <a:pPr lvl="2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Cost and complexity of using massive MIMO need to be considered</a:t>
            </a:r>
          </a:p>
          <a:p>
            <a:pPr lvl="2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Necessary of Massive MIMO? 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C25FACA-BC0D-4A38-946C-F37ED1F8EC5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We categorized PHY technology proposals and briefly discussed pros, concerns and challenges of proposed  PHY technology.</a:t>
            </a:r>
          </a:p>
          <a:p>
            <a:r>
              <a:rPr lang="en-US" dirty="0" smtClean="0"/>
              <a:t>The goal is to identify promising PHY technologies </a:t>
            </a:r>
          </a:p>
          <a:p>
            <a:pPr lvl="1"/>
            <a:r>
              <a:rPr lang="en-US" dirty="0" smtClean="0"/>
              <a:t>Maybe multiple promising technologies and/or a combination of multiple promising technologies</a:t>
            </a:r>
          </a:p>
          <a:p>
            <a:pPr lvl="1"/>
            <a:r>
              <a:rPr lang="en-US" dirty="0" smtClean="0"/>
              <a:t>Helps to quantify the PHY enhancement in the PAR</a:t>
            </a:r>
          </a:p>
          <a:p>
            <a:r>
              <a:rPr lang="en-US" dirty="0" smtClean="0"/>
              <a:t>This contribution is to stir discussions on potential PHY technologies</a:t>
            </a:r>
          </a:p>
          <a:p>
            <a:pPr lvl="1"/>
            <a:r>
              <a:rPr lang="en-US" dirty="0" smtClean="0"/>
              <a:t>Your feedback or contributions on this topic is very welcome!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C25FACA-BC0D-4A38-946C-F37ED1F8EC5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458200" cy="4495800"/>
          </a:xfrm>
        </p:spPr>
        <p:txBody>
          <a:bodyPr/>
          <a:lstStyle/>
          <a:p>
            <a:r>
              <a:rPr lang="en-US" sz="1400" b="0" dirty="0" smtClean="0">
                <a:latin typeface="+mj-lt"/>
              </a:rPr>
              <a:t>[1]  IEEE 802.11-13/0764r1, “</a:t>
            </a:r>
            <a:r>
              <a:rPr lang="en-GB" sz="1400" b="0" dirty="0" smtClean="0">
                <a:latin typeface="+mj-lt"/>
              </a:rPr>
              <a:t>Full-duplex Technology for HEW</a:t>
            </a:r>
            <a:r>
              <a:rPr lang="en-US" altLang="ja-JP" sz="1400" b="0" dirty="0" smtClean="0">
                <a:latin typeface="+mj-lt"/>
              </a:rPr>
              <a:t>”, </a:t>
            </a:r>
            <a:r>
              <a:rPr lang="en-US" sz="1400" b="0" dirty="0" smtClean="0">
                <a:latin typeface="+mj-lt"/>
              </a:rPr>
              <a:t>André </a:t>
            </a:r>
            <a:r>
              <a:rPr lang="en-US" sz="1400" b="0" dirty="0" err="1" smtClean="0">
                <a:latin typeface="+mj-lt"/>
              </a:rPr>
              <a:t>Bourdoux</a:t>
            </a:r>
            <a:r>
              <a:rPr lang="en-US" altLang="ja-JP" sz="1400" b="0" dirty="0" smtClean="0">
                <a:latin typeface="+mj-lt"/>
              </a:rPr>
              <a:t>, etc.  </a:t>
            </a:r>
          </a:p>
          <a:p>
            <a:pPr lvl="0"/>
            <a:r>
              <a:rPr lang="en-US" sz="1400" b="0" dirty="0" smtClean="0">
                <a:latin typeface="+mj-lt"/>
              </a:rPr>
              <a:t>[2]  IEEE 802.11-13/0765r1, “</a:t>
            </a:r>
            <a:r>
              <a:rPr lang="en-US" altLang="zh-CN" sz="1400" b="0" dirty="0" smtClean="0">
                <a:latin typeface="+mj-lt"/>
                <a:ea typeface="宋体" pitchFamily="2" charset="-122"/>
              </a:rPr>
              <a:t>Co-time Co-frequency Full Duplex for 802.11 WLAN</a:t>
            </a:r>
            <a:r>
              <a:rPr lang="en-US" altLang="ja-JP" sz="1400" b="0" dirty="0" smtClean="0">
                <a:latin typeface="+mj-lt"/>
              </a:rPr>
              <a:t>”, </a:t>
            </a:r>
            <a:r>
              <a:rPr kumimoji="0" lang="en-US" altLang="zh-CN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宋体" pitchFamily="2" charset="-122"/>
                <a:cs typeface="Times New Roman" pitchFamily="18" charset="0"/>
              </a:rPr>
              <a:t>Hongliang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altLang="zh-CN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宋体" pitchFamily="2" charset="-122"/>
                <a:cs typeface="Times New Roman" pitchFamily="18" charset="0"/>
              </a:rPr>
              <a:t>Bian</a:t>
            </a:r>
            <a:r>
              <a:rPr lang="en-US" altLang="ja-JP" sz="1400" b="0" dirty="0" smtClean="0">
                <a:latin typeface="+mj-lt"/>
              </a:rPr>
              <a:t>, etc. </a:t>
            </a:r>
          </a:p>
          <a:p>
            <a:pPr lvl="0"/>
            <a:r>
              <a:rPr lang="en-US" sz="1400" b="0" dirty="0" smtClean="0">
                <a:latin typeface="+mj-lt"/>
              </a:rPr>
              <a:t>[3]  </a:t>
            </a:r>
            <a:r>
              <a:rPr lang="en-US" sz="1400" b="0" dirty="0" smtClean="0"/>
              <a:t>IEEE 802.11-13/1122r1, “</a:t>
            </a:r>
            <a:r>
              <a:rPr lang="en-US" altLang="zh-CN" sz="1400" b="0" dirty="0" smtClean="0">
                <a:ea typeface="宋体" pitchFamily="2" charset="-122"/>
              </a:rPr>
              <a:t>Considerations for In-Band Simultaneous Transmit and Receive (STR) feature in HEW</a:t>
            </a:r>
            <a:r>
              <a:rPr lang="en-US" altLang="ja-JP" sz="1400" b="0" dirty="0" smtClean="0"/>
              <a:t>”, </a:t>
            </a:r>
            <a:r>
              <a:rPr lang="en-US" altLang="zh-CN" sz="1400" b="0" dirty="0" smtClean="0">
                <a:solidFill>
                  <a:schemeClr val="tx1"/>
                </a:solidFill>
                <a:latin typeface="+mn-lt"/>
                <a:ea typeface="宋体" pitchFamily="2" charset="-122"/>
                <a:cs typeface="Times New Roman" pitchFamily="18" charset="0"/>
              </a:rPr>
              <a:t>Rakesh Taori</a:t>
            </a:r>
            <a:r>
              <a:rPr lang="en-US" altLang="ja-JP" sz="1400" b="0" dirty="0" smtClean="0"/>
              <a:t>, etc. </a:t>
            </a:r>
          </a:p>
          <a:p>
            <a:pPr lvl="0"/>
            <a:r>
              <a:rPr lang="en-US" sz="1400" b="0" dirty="0" smtClean="0">
                <a:latin typeface="+mj-lt"/>
              </a:rPr>
              <a:t>[4]  </a:t>
            </a:r>
            <a:r>
              <a:rPr lang="en-US" sz="1400" b="0" dirty="0" smtClean="0"/>
              <a:t>IEEE 802.11-13/0877r1, “</a:t>
            </a:r>
            <a:r>
              <a:rPr lang="en-US" altLang="zh-CN" sz="1400" b="0" dirty="0" smtClean="0">
                <a:ea typeface="宋体" pitchFamily="2" charset="-122"/>
              </a:rPr>
              <a:t>HEW </a:t>
            </a:r>
            <a:r>
              <a:rPr lang="en-US" altLang="zh-CN" sz="1400" b="0" dirty="0" err="1" smtClean="0">
                <a:ea typeface="宋体" pitchFamily="2" charset="-122"/>
              </a:rPr>
              <a:t>Beamforming</a:t>
            </a:r>
            <a:r>
              <a:rPr lang="en-US" altLang="zh-CN" sz="1400" b="0" dirty="0" smtClean="0">
                <a:ea typeface="宋体" pitchFamily="2" charset="-122"/>
              </a:rPr>
              <a:t> Enhancements</a:t>
            </a:r>
            <a:r>
              <a:rPr lang="en-US" altLang="ja-JP" sz="1400" b="0" dirty="0" smtClean="0"/>
              <a:t>”, </a:t>
            </a:r>
            <a:r>
              <a:rPr lang="en-US" altLang="zh-CN" sz="1400" b="0" dirty="0" smtClean="0">
                <a:solidFill>
                  <a:schemeClr val="tx1"/>
                </a:solidFill>
                <a:latin typeface="+mn-lt"/>
                <a:ea typeface="宋体" pitchFamily="2" charset="-122"/>
                <a:cs typeface="Times New Roman" pitchFamily="18" charset="0"/>
              </a:rPr>
              <a:t>James Wang</a:t>
            </a:r>
            <a:r>
              <a:rPr lang="en-US" altLang="ja-JP" sz="1400" b="0" dirty="0" smtClean="0"/>
              <a:t>, etc. </a:t>
            </a:r>
            <a:endParaRPr lang="en-US" sz="1400" b="0" dirty="0" smtClean="0">
              <a:latin typeface="+mj-lt"/>
            </a:endParaRPr>
          </a:p>
          <a:p>
            <a:r>
              <a:rPr lang="en-US" sz="1400" b="0" dirty="0" smtClean="0"/>
              <a:t>[5]  IEEE 802.11-13/1126r0, “</a:t>
            </a:r>
            <a:r>
              <a:rPr lang="en-US" altLang="zh-CN" sz="1400" b="0" dirty="0" err="1" smtClean="0">
                <a:ea typeface="宋体" pitchFamily="2" charset="-122"/>
              </a:rPr>
              <a:t>Beamforming</a:t>
            </a:r>
            <a:r>
              <a:rPr lang="en-US" altLang="zh-CN" sz="1400" b="0" dirty="0" smtClean="0">
                <a:ea typeface="宋体" pitchFamily="2" charset="-122"/>
              </a:rPr>
              <a:t> Under OBSS Interference</a:t>
            </a:r>
            <a:r>
              <a:rPr lang="en-US" altLang="ja-JP" sz="1400" b="0" dirty="0" smtClean="0"/>
              <a:t>”, </a:t>
            </a:r>
            <a:r>
              <a:rPr lang="en-US" altLang="zh-CN" sz="1400" b="0" dirty="0" smtClean="0">
                <a:solidFill>
                  <a:schemeClr val="tx1"/>
                </a:solidFill>
                <a:latin typeface="+mn-lt"/>
                <a:ea typeface="宋体" pitchFamily="2" charset="-122"/>
                <a:cs typeface="Times New Roman" pitchFamily="18" charset="0"/>
              </a:rPr>
              <a:t>Hongyuan Zhang</a:t>
            </a:r>
            <a:r>
              <a:rPr lang="en-US" altLang="ja-JP" sz="1400" b="0" dirty="0" smtClean="0"/>
              <a:t>, etc. </a:t>
            </a:r>
          </a:p>
          <a:p>
            <a:r>
              <a:rPr lang="en-US" sz="1400" b="0" dirty="0" smtClean="0"/>
              <a:t>[6]  IEEE 802.11-09/0852, “</a:t>
            </a:r>
            <a:r>
              <a:rPr lang="en-US" altLang="zh-CN" sz="1400" b="0" dirty="0" smtClean="0">
                <a:ea typeface="宋体" pitchFamily="2" charset="-122"/>
              </a:rPr>
              <a:t>UL MU-MIMO for 11ac</a:t>
            </a:r>
            <a:r>
              <a:rPr lang="en-US" altLang="ja-JP" sz="1400" b="0" dirty="0" smtClean="0"/>
              <a:t>”, </a:t>
            </a:r>
            <a:r>
              <a:rPr lang="en-US" altLang="zh-CN" sz="1400" b="0" dirty="0" smtClean="0">
                <a:solidFill>
                  <a:schemeClr val="tx1"/>
                </a:solidFill>
                <a:latin typeface="+mn-lt"/>
                <a:ea typeface="宋体" pitchFamily="2" charset="-122"/>
                <a:cs typeface="Times New Roman" pitchFamily="18" charset="0"/>
              </a:rPr>
              <a:t>Richard Van Nee</a:t>
            </a:r>
            <a:r>
              <a:rPr lang="en-US" altLang="ja-JP" sz="1400" b="0" dirty="0" smtClean="0"/>
              <a:t>, etc. </a:t>
            </a:r>
          </a:p>
          <a:p>
            <a:r>
              <a:rPr lang="en-US" sz="1400" b="0" dirty="0" smtClean="0"/>
              <a:t>[7]  IEEE 802.11-13/0871r0, “</a:t>
            </a:r>
            <a:r>
              <a:rPr lang="en-US" altLang="zh-CN" sz="1400" b="0" dirty="0" smtClean="0">
                <a:ea typeface="宋体" pitchFamily="2" charset="-122"/>
              </a:rPr>
              <a:t>Discussion on Potential Techniques for HEW</a:t>
            </a:r>
            <a:r>
              <a:rPr lang="en-US" altLang="ja-JP" sz="1400" b="0" dirty="0" smtClean="0"/>
              <a:t>”, </a:t>
            </a:r>
            <a:r>
              <a:rPr lang="en-US" altLang="zh-CN" sz="1400" b="0" dirty="0" err="1" smtClean="0">
                <a:solidFill>
                  <a:schemeClr val="tx1"/>
                </a:solidFill>
                <a:latin typeface="+mn-lt"/>
                <a:ea typeface="宋体" pitchFamily="2" charset="-122"/>
                <a:cs typeface="Times New Roman" pitchFamily="18" charset="0"/>
              </a:rPr>
              <a:t>Timo</a:t>
            </a:r>
            <a:r>
              <a:rPr lang="en-US" altLang="zh-CN" sz="1400" b="0" dirty="0" smtClean="0">
                <a:solidFill>
                  <a:schemeClr val="tx1"/>
                </a:solidFill>
                <a:latin typeface="+mn-lt"/>
                <a:ea typeface="宋体" pitchFamily="2" charset="-122"/>
                <a:cs typeface="Times New Roman" pitchFamily="18" charset="0"/>
              </a:rPr>
              <a:t> </a:t>
            </a:r>
            <a:r>
              <a:rPr lang="en-US" altLang="zh-CN" sz="1400" b="0" dirty="0" err="1" smtClean="0">
                <a:solidFill>
                  <a:schemeClr val="tx1"/>
                </a:solidFill>
                <a:latin typeface="+mn-lt"/>
                <a:ea typeface="宋体" pitchFamily="2" charset="-122"/>
                <a:cs typeface="Times New Roman" pitchFamily="18" charset="0"/>
              </a:rPr>
              <a:t>Koskela</a:t>
            </a:r>
            <a:r>
              <a:rPr lang="en-US" altLang="ja-JP" sz="1400" b="0" dirty="0" smtClean="0"/>
              <a:t>, etc. </a:t>
            </a:r>
            <a:endParaRPr lang="en-US" sz="1400" b="0" dirty="0" smtClean="0"/>
          </a:p>
          <a:p>
            <a:pPr lvl="0"/>
            <a:r>
              <a:rPr lang="en-US" sz="1400" b="0" dirty="0" smtClean="0">
                <a:latin typeface="+mj-lt"/>
              </a:rPr>
              <a:t>[8]  </a:t>
            </a:r>
            <a:r>
              <a:rPr lang="en-US" sz="1400" b="0" dirty="0" smtClean="0"/>
              <a:t>IEEE 802.11-10/0317r1, “</a:t>
            </a:r>
            <a:r>
              <a:rPr lang="en-US" altLang="zh-CN" sz="1400" b="0" dirty="0" smtClean="0">
                <a:ea typeface="宋体" pitchFamily="2" charset="-122"/>
              </a:rPr>
              <a:t>DL-OFDMA for Mixed Clients</a:t>
            </a:r>
            <a:r>
              <a:rPr lang="en-US" altLang="ja-JP" sz="1400" b="0" dirty="0" smtClean="0"/>
              <a:t>”, </a:t>
            </a:r>
            <a:r>
              <a:rPr lang="en-US" altLang="zh-CN" sz="1400" b="0" dirty="0" smtClean="0">
                <a:solidFill>
                  <a:schemeClr val="tx1"/>
                </a:solidFill>
                <a:latin typeface="+mn-lt"/>
                <a:ea typeface="宋体" pitchFamily="2" charset="-122"/>
                <a:cs typeface="Times New Roman" pitchFamily="18" charset="0"/>
              </a:rPr>
              <a:t>Brian Hart</a:t>
            </a:r>
            <a:r>
              <a:rPr lang="en-US" altLang="ja-JP" sz="1400" b="0" dirty="0" smtClean="0"/>
              <a:t>, etc. </a:t>
            </a:r>
          </a:p>
          <a:p>
            <a:pPr lvl="0"/>
            <a:r>
              <a:rPr lang="en-US" sz="1400" b="0" dirty="0" smtClean="0">
                <a:latin typeface="+mj-lt"/>
              </a:rPr>
              <a:t>[9]  </a:t>
            </a:r>
            <a:r>
              <a:rPr lang="en-US" sz="1400" b="0" dirty="0" smtClean="0"/>
              <a:t>IEEE 802.11-13/1157r3, “</a:t>
            </a:r>
            <a:r>
              <a:rPr lang="en-US" altLang="zh-CN" sz="1400" b="0" dirty="0" smtClean="0">
                <a:ea typeface="宋体" pitchFamily="2" charset="-122"/>
              </a:rPr>
              <a:t>Feasibility of Coordinated Transmission for HEW</a:t>
            </a:r>
            <a:r>
              <a:rPr lang="en-US" altLang="ja-JP" sz="1400" b="0" dirty="0" smtClean="0"/>
              <a:t>”, </a:t>
            </a:r>
            <a:r>
              <a:rPr lang="en-US" altLang="ja-JP" sz="1400" b="0" dirty="0" err="1" smtClean="0"/>
              <a:t>Y</a:t>
            </a:r>
            <a:r>
              <a:rPr lang="en-US" altLang="zh-CN" sz="1400" b="0" dirty="0" err="1" smtClean="0">
                <a:ea typeface="宋体" pitchFamily="2" charset="-122"/>
                <a:cs typeface="Times New Roman" pitchFamily="18" charset="0"/>
              </a:rPr>
              <a:t>unzhou</a:t>
            </a:r>
            <a:r>
              <a:rPr lang="en-US" altLang="zh-CN" sz="1400" b="0" dirty="0" smtClean="0">
                <a:ea typeface="宋体" pitchFamily="2" charset="-122"/>
                <a:cs typeface="Times New Roman" pitchFamily="18" charset="0"/>
              </a:rPr>
              <a:t> Li</a:t>
            </a:r>
            <a:r>
              <a:rPr lang="en-US" altLang="ja-JP" sz="1400" b="0" dirty="0" smtClean="0"/>
              <a:t>, etc. </a:t>
            </a:r>
            <a:endParaRPr lang="en-US" sz="1400" b="0" dirty="0" smtClean="0">
              <a:latin typeface="+mj-lt"/>
            </a:endParaRPr>
          </a:p>
          <a:p>
            <a:pPr lvl="0"/>
            <a:r>
              <a:rPr lang="en-US" sz="1400" b="0" dirty="0" smtClean="0">
                <a:latin typeface="+mj-lt"/>
              </a:rPr>
              <a:t>[10] </a:t>
            </a:r>
            <a:r>
              <a:rPr lang="en-US" sz="1400" b="0" dirty="0" smtClean="0"/>
              <a:t>IEEE 802.11-13/0630, “</a:t>
            </a:r>
            <a:r>
              <a:rPr lang="en-US" altLang="zh-CN" sz="1400" b="0" dirty="0" smtClean="0">
                <a:ea typeface="宋体" pitchFamily="2" charset="-122"/>
              </a:rPr>
              <a:t>Two-Way Coding by Beam-Forming for 802.11 WLAN</a:t>
            </a:r>
            <a:r>
              <a:rPr lang="en-US" altLang="ja-JP" sz="1400" b="0" dirty="0" smtClean="0"/>
              <a:t>”, </a:t>
            </a:r>
            <a:r>
              <a:rPr lang="en-US" altLang="ja-JP" sz="1400" b="0" dirty="0" err="1" smtClean="0"/>
              <a:t>Zhigang</a:t>
            </a:r>
            <a:r>
              <a:rPr lang="en-US" altLang="ja-JP" sz="1400" b="0" dirty="0" smtClean="0"/>
              <a:t> Wen, etc. </a:t>
            </a:r>
          </a:p>
          <a:p>
            <a:pPr lvl="0"/>
            <a:r>
              <a:rPr lang="en-US" sz="1400" b="0" dirty="0" smtClean="0">
                <a:latin typeface="+mj-lt"/>
              </a:rPr>
              <a:t>[11] </a:t>
            </a:r>
            <a:r>
              <a:rPr lang="en-US" sz="1400" b="0" dirty="0" smtClean="0"/>
              <a:t>IEEE 802.11-13/0536r0, “</a:t>
            </a:r>
            <a:r>
              <a:rPr lang="en-US" altLang="zh-CN" sz="1400" b="0" dirty="0" smtClean="0">
                <a:ea typeface="宋体" pitchFamily="2" charset="-122"/>
              </a:rPr>
              <a:t>HEW SG PHY Considerations For Outdoor Environment</a:t>
            </a:r>
            <a:r>
              <a:rPr lang="en-US" altLang="ja-JP" sz="1400" b="0" dirty="0" smtClean="0"/>
              <a:t>”, Wookbong Lee, etc.</a:t>
            </a:r>
          </a:p>
          <a:p>
            <a:pPr lvl="0"/>
            <a:r>
              <a:rPr lang="en-US" altLang="ja-JP" sz="1400" b="0" dirty="0" smtClean="0"/>
              <a:t>[12] </a:t>
            </a:r>
            <a:r>
              <a:rPr lang="en-US" sz="1400" b="0" dirty="0" smtClean="0"/>
              <a:t>IEEE 802.11-13/0843r0, “</a:t>
            </a:r>
            <a:r>
              <a:rPr lang="en-US" altLang="zh-CN" sz="1400" b="0" dirty="0" smtClean="0">
                <a:ea typeface="宋体" pitchFamily="2" charset="-122"/>
              </a:rPr>
              <a:t>Further evaluation on outdoor Wi-Fi </a:t>
            </a:r>
            <a:r>
              <a:rPr lang="en-US" altLang="ja-JP" sz="1400" b="0" dirty="0" smtClean="0"/>
              <a:t>”, Wookbong Lee, etc.</a:t>
            </a:r>
          </a:p>
          <a:p>
            <a:pPr lvl="0"/>
            <a:r>
              <a:rPr lang="en-US" altLang="ja-JP" sz="1400" b="0" dirty="0" smtClean="0"/>
              <a:t>[13] </a:t>
            </a:r>
            <a:r>
              <a:rPr lang="en-US" sz="1400" b="0" dirty="0" smtClean="0"/>
              <a:t>IEEE 802.11-13/1057r0, “</a:t>
            </a:r>
            <a:r>
              <a:rPr lang="en-US" altLang="zh-CN" sz="1400" b="0" dirty="0" smtClean="0">
                <a:ea typeface="宋体" pitchFamily="2" charset="-122"/>
              </a:rPr>
              <a:t>Legacy Support on HEW frame structure</a:t>
            </a:r>
            <a:r>
              <a:rPr lang="en-US" altLang="ja-JP" sz="1400" b="0" dirty="0" smtClean="0"/>
              <a:t>”, </a:t>
            </a:r>
            <a:r>
              <a:rPr lang="en-US" altLang="ja-JP" sz="1400" b="0" dirty="0" err="1" smtClean="0"/>
              <a:t>Jinyoung</a:t>
            </a:r>
            <a:r>
              <a:rPr lang="en-US" altLang="ja-JP" sz="1400" b="0" dirty="0" smtClean="0"/>
              <a:t> Chun, etc.</a:t>
            </a:r>
            <a:endParaRPr lang="en-US" sz="1400" b="0" dirty="0" smtClean="0">
              <a:latin typeface="+mj-lt"/>
            </a:endParaRPr>
          </a:p>
          <a:p>
            <a:pPr lvl="0"/>
            <a:r>
              <a:rPr lang="en-US" sz="1400" b="0" dirty="0" smtClean="0">
                <a:latin typeface="+mj-lt"/>
              </a:rPr>
              <a:t>[14] </a:t>
            </a:r>
            <a:r>
              <a:rPr lang="en-US" sz="1400" b="0" dirty="0" smtClean="0"/>
              <a:t>IEEE 802.11-13/0852, “</a:t>
            </a:r>
            <a:r>
              <a:rPr lang="en-US" altLang="zh-CN" sz="1400" b="0" dirty="0" smtClean="0">
                <a:ea typeface="宋体" pitchFamily="2" charset="-122"/>
              </a:rPr>
              <a:t>Potential approach to improve WLAN BSS edge performance</a:t>
            </a:r>
            <a:r>
              <a:rPr lang="en-US" altLang="ja-JP" sz="1400" b="0" dirty="0" smtClean="0"/>
              <a:t>”, </a:t>
            </a:r>
            <a:r>
              <a:rPr lang="en-US" altLang="zh-CN" sz="1400" b="0" dirty="0" err="1" smtClean="0">
                <a:solidFill>
                  <a:schemeClr val="tx1"/>
                </a:solidFill>
                <a:latin typeface="+mn-lt"/>
                <a:ea typeface="宋体" pitchFamily="2" charset="-122"/>
                <a:cs typeface="Times New Roman" pitchFamily="18" charset="0"/>
              </a:rPr>
              <a:t>Juho</a:t>
            </a:r>
            <a:r>
              <a:rPr lang="en-US" altLang="zh-CN" sz="1400" b="0" dirty="0" smtClean="0">
                <a:solidFill>
                  <a:schemeClr val="tx1"/>
                </a:solidFill>
                <a:latin typeface="+mn-lt"/>
                <a:ea typeface="宋体" pitchFamily="2" charset="-122"/>
                <a:cs typeface="Times New Roman" pitchFamily="18" charset="0"/>
              </a:rPr>
              <a:t> </a:t>
            </a:r>
            <a:r>
              <a:rPr lang="en-US" altLang="zh-CN" sz="1400" b="0" dirty="0" err="1" smtClean="0">
                <a:solidFill>
                  <a:schemeClr val="tx1"/>
                </a:solidFill>
                <a:latin typeface="+mn-lt"/>
                <a:ea typeface="宋体" pitchFamily="2" charset="-122"/>
                <a:cs typeface="Times New Roman" pitchFamily="18" charset="0"/>
              </a:rPr>
              <a:t>Pirskanen</a:t>
            </a:r>
            <a:r>
              <a:rPr lang="en-US" altLang="ja-JP" sz="1400" b="0" dirty="0" smtClean="0"/>
              <a:t>, etc. </a:t>
            </a:r>
          </a:p>
          <a:p>
            <a:pPr lvl="0"/>
            <a:r>
              <a:rPr lang="en-US" sz="1400" b="0" dirty="0" smtClean="0">
                <a:latin typeface="+mj-lt"/>
              </a:rPr>
              <a:t>[15] </a:t>
            </a:r>
            <a:r>
              <a:rPr lang="en-US" sz="1400" b="0" dirty="0" smtClean="0"/>
              <a:t>IEEE 802.11-13/1046r2, “</a:t>
            </a:r>
            <a:r>
              <a:rPr lang="en-US" altLang="zh-CN" sz="1400" b="0" dirty="0" smtClean="0">
                <a:ea typeface="宋体" pitchFamily="2" charset="-122"/>
              </a:rPr>
              <a:t>Discussion on Massive MIMO for HEW</a:t>
            </a:r>
            <a:r>
              <a:rPr lang="en-US" altLang="ja-JP" sz="1400" b="0" dirty="0" smtClean="0"/>
              <a:t>”, </a:t>
            </a:r>
            <a:r>
              <a:rPr lang="en-US" altLang="ja-JP" sz="1400" b="0" dirty="0" err="1" smtClean="0"/>
              <a:t>Zhanji</a:t>
            </a:r>
            <a:r>
              <a:rPr lang="en-US" altLang="ja-JP" sz="1400" b="0" dirty="0" smtClean="0"/>
              <a:t> Wu, etc. </a:t>
            </a:r>
            <a:endParaRPr lang="en-US" sz="1400" b="0" dirty="0" smtClean="0">
              <a:latin typeface="+mj-lt"/>
            </a:endParaRPr>
          </a:p>
        </p:txBody>
      </p:sp>
      <p:sp>
        <p:nvSpPr>
          <p:cNvPr id="2253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C953A3A-CA6A-4B37-B7F9-1CABDA09FCB9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2534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Jianhan Liu, etc. Mediatek Inc.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C25FACA-BC0D-4A38-946C-F37ED1F8EC5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7772400" cy="1066800"/>
          </a:xfrm>
        </p:spPr>
        <p:txBody>
          <a:bodyPr/>
          <a:lstStyle/>
          <a:p>
            <a:r>
              <a:rPr lang="en-US" dirty="0" smtClean="0"/>
              <a:t>Motivations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077200" cy="4648200"/>
          </a:xfrm>
        </p:spPr>
        <p:txBody>
          <a:bodyPr/>
          <a:lstStyle/>
          <a:p>
            <a:r>
              <a:rPr lang="en-US" b="0" dirty="0" smtClean="0"/>
              <a:t>The focus of HEW study group includes “Improving spectrum efficiency”</a:t>
            </a:r>
          </a:p>
          <a:p>
            <a:pPr lvl="1"/>
            <a:r>
              <a:rPr lang="en-US" dirty="0" smtClean="0"/>
              <a:t>Besides MAC enhancement, we probably also need consider improvements from PHY layer.</a:t>
            </a:r>
          </a:p>
          <a:p>
            <a:pPr lvl="1"/>
            <a:r>
              <a:rPr lang="en-US" b="0" dirty="0" smtClean="0"/>
              <a:t>PHY enhancement is proven helpful on user experience and CE market expansion</a:t>
            </a:r>
          </a:p>
          <a:p>
            <a:r>
              <a:rPr lang="en-US" b="0" dirty="0" smtClean="0"/>
              <a:t>A dozen of proposals on potential PHY technologies have been presented in HEW study group</a:t>
            </a:r>
          </a:p>
          <a:p>
            <a:pPr lvl="1"/>
            <a:r>
              <a:rPr lang="en-US" dirty="0" smtClean="0"/>
              <a:t>To summarize and organize the proposed PHY technologies</a:t>
            </a:r>
          </a:p>
          <a:p>
            <a:pPr lvl="1"/>
            <a:r>
              <a:rPr lang="en-US" b="0" dirty="0" smtClean="0"/>
              <a:t>To initiate discussions on feasibility, performance gain and complexity of  proposed PHY technologies</a:t>
            </a:r>
          </a:p>
          <a:p>
            <a:pPr lvl="1"/>
            <a:r>
              <a:rPr lang="en-US" dirty="0" smtClean="0"/>
              <a:t>To identify promising PHY technologies for HEW and help quantify the performance enhancement target of the PAR</a:t>
            </a:r>
            <a:endParaRPr lang="en-US" b="0" dirty="0" smtClean="0"/>
          </a:p>
          <a:p>
            <a:pPr lvl="1"/>
            <a:endParaRPr lang="en-US" b="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Proposals of PHY Technology in HEW and 11AC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124200"/>
          </a:xfrm>
        </p:spPr>
        <p:txBody>
          <a:bodyPr/>
          <a:lstStyle/>
          <a:p>
            <a:r>
              <a:rPr lang="en-US" dirty="0" smtClean="0"/>
              <a:t>In-Band Full duplex: [1] [2] [3] </a:t>
            </a:r>
          </a:p>
          <a:p>
            <a:r>
              <a:rPr lang="en-US" dirty="0" smtClean="0"/>
              <a:t>Further exploit beam-forming: [4] [5] [6]</a:t>
            </a:r>
          </a:p>
          <a:p>
            <a:r>
              <a:rPr lang="en-US" dirty="0" smtClean="0"/>
              <a:t>Sub-channel based OFDMA [7] [8]</a:t>
            </a:r>
          </a:p>
          <a:p>
            <a:r>
              <a:rPr lang="en-US" dirty="0" smtClean="0"/>
              <a:t>Co-operative Transmissions [9] [10] </a:t>
            </a:r>
          </a:p>
          <a:p>
            <a:r>
              <a:rPr lang="en-US" dirty="0" smtClean="0"/>
              <a:t>PHY Changes for Outdoor Applications [11][12][13]</a:t>
            </a:r>
          </a:p>
          <a:p>
            <a:r>
              <a:rPr lang="en-US" dirty="0" smtClean="0"/>
              <a:t>Others [14] [15]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C25FACA-BC0D-4A38-946C-F37ED1F8EC5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Band Full Duplex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C25FACA-BC0D-4A38-946C-F37ED1F8EC5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Jianhan Liu, etc. Mediatek Inc.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[1] and [2] introduced the latest progress from academia on full duplex technology</a:t>
            </a:r>
          </a:p>
          <a:p>
            <a:pPr lvl="1"/>
            <a:r>
              <a:rPr lang="en-GB" dirty="0" smtClean="0"/>
              <a:t>Full-duplex Technology using cancellation yield some good results</a:t>
            </a:r>
          </a:p>
          <a:p>
            <a:pPr lvl="2">
              <a:buFont typeface="Arial" pitchFamily="34" charset="0"/>
              <a:buChar char="•"/>
              <a:tabLst>
                <a:tab pos="4124325" algn="l"/>
              </a:tabLst>
            </a:pPr>
            <a:r>
              <a:rPr lang="en-US" dirty="0" smtClean="0"/>
              <a:t>Antenna-level cancellation: 25 to 40 dB; </a:t>
            </a:r>
          </a:p>
          <a:p>
            <a:pPr lvl="2">
              <a:buFont typeface="Arial" pitchFamily="34" charset="0"/>
              <a:buChar char="•"/>
              <a:tabLst>
                <a:tab pos="4124325" algn="l"/>
              </a:tabLst>
            </a:pPr>
            <a:r>
              <a:rPr lang="en-US" dirty="0" smtClean="0"/>
              <a:t>RF/IF/analog: 20 to 30 dB; </a:t>
            </a:r>
          </a:p>
          <a:p>
            <a:pPr lvl="2">
              <a:buFont typeface="Arial" pitchFamily="34" charset="0"/>
              <a:buChar char="•"/>
              <a:tabLst>
                <a:tab pos="4124325" algn="l"/>
              </a:tabLst>
            </a:pPr>
            <a:r>
              <a:rPr lang="en-US" dirty="0" smtClean="0"/>
              <a:t>Digital baseband: 20 to 30 dB</a:t>
            </a:r>
            <a:endParaRPr lang="en-US" baseline="30000" dirty="0" smtClean="0"/>
          </a:p>
          <a:p>
            <a:r>
              <a:rPr lang="en-GB" dirty="0" smtClean="0"/>
              <a:t>[3] suggested some MAC protocols based on in-band Full Duplex Technologies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Discussions of In-Band Full Duplex 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Pros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Double spectral efficiency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Easy fix of hidden node problem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Challenges: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Feasibility</a:t>
            </a:r>
          </a:p>
          <a:p>
            <a:pPr lvl="2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Antenna level cancellation and RF-IF analog cancellation rely on the known phase of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Tx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signal</a:t>
            </a:r>
          </a:p>
          <a:p>
            <a:pPr lvl="3"/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</a:rPr>
              <a:t>Local scattered </a:t>
            </a:r>
            <a:r>
              <a:rPr lang="en-US" sz="1400" dirty="0" err="1" smtClean="0">
                <a:solidFill>
                  <a:schemeClr val="accent2">
                    <a:lumMod val="75000"/>
                  </a:schemeClr>
                </a:solidFill>
              </a:rPr>
              <a:t>Tx</a:t>
            </a:r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</a:rPr>
              <a:t> signals have random phases</a:t>
            </a:r>
          </a:p>
          <a:p>
            <a:pPr lvl="3"/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</a:rPr>
              <a:t>Local scattered </a:t>
            </a:r>
            <a:r>
              <a:rPr lang="en-US" sz="1400" dirty="0" err="1" smtClean="0">
                <a:solidFill>
                  <a:schemeClr val="accent2">
                    <a:lumMod val="75000"/>
                  </a:schemeClr>
                </a:solidFill>
              </a:rPr>
              <a:t>Tx</a:t>
            </a:r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</a:rPr>
              <a:t> signals can still be 90-100dB stronger than RX signal</a:t>
            </a:r>
          </a:p>
          <a:p>
            <a:pPr lvl="1"/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Concerns on Cost of digital baseband cancellation</a:t>
            </a:r>
          </a:p>
          <a:p>
            <a:pPr lvl="2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Current 11ac design requires 10-bits ADC</a:t>
            </a:r>
          </a:p>
          <a:p>
            <a:pPr lvl="2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30dB cancellation needs extra 5-bits for ADC. </a:t>
            </a:r>
          </a:p>
          <a:p>
            <a:pPr lvl="2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15-bits high speed ADC is very expensive and baseband processing of 15-bits input is also costly. </a:t>
            </a:r>
            <a:endParaRPr lang="en-US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C25FACA-BC0D-4A38-946C-F37ED1F8EC5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Jianhan Liu, etc. Mediatek Inc.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Exploits of Beam-forming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r>
              <a:rPr lang="en-US" sz="2000" dirty="0" smtClean="0"/>
              <a:t>[4] discussed potential beam-forming enhancement ideas with the following benefits:</a:t>
            </a:r>
          </a:p>
          <a:p>
            <a:pPr lvl="1"/>
            <a:r>
              <a:rPr lang="en-US" sz="1600" dirty="0" smtClean="0"/>
              <a:t>increase likelihood of channel access under dense deployment condition </a:t>
            </a:r>
          </a:p>
          <a:p>
            <a:pPr lvl="1"/>
            <a:r>
              <a:rPr lang="en-US" sz="1600" dirty="0" smtClean="0"/>
              <a:t>reduce interference to OBSS </a:t>
            </a:r>
          </a:p>
          <a:p>
            <a:pPr lvl="1"/>
            <a:r>
              <a:rPr lang="en-US" sz="1600" dirty="0" smtClean="0"/>
              <a:t>reduce collision during reception</a:t>
            </a:r>
          </a:p>
          <a:p>
            <a:pPr lvl="1"/>
            <a:r>
              <a:rPr lang="en-US" sz="1600" dirty="0" smtClean="0"/>
              <a:t>increase likelihood of spatial re-use in dense deployment scenario, leading to higher network throughput</a:t>
            </a:r>
          </a:p>
          <a:p>
            <a:r>
              <a:rPr lang="en-US" sz="2000" dirty="0" smtClean="0"/>
              <a:t>[5] evaluated the performance benefits of </a:t>
            </a:r>
            <a:r>
              <a:rPr lang="en-US" sz="2000" dirty="0" err="1" smtClean="0"/>
              <a:t>TxBF</a:t>
            </a:r>
            <a:r>
              <a:rPr lang="en-US" sz="2000" dirty="0" smtClean="0"/>
              <a:t> under OBSS environment </a:t>
            </a:r>
          </a:p>
          <a:p>
            <a:pPr lvl="1"/>
            <a:r>
              <a:rPr lang="en-US" sz="1600" dirty="0" err="1" smtClean="0"/>
              <a:t>Tx</a:t>
            </a:r>
            <a:r>
              <a:rPr lang="en-US" sz="1600" dirty="0" smtClean="0"/>
              <a:t> BF shows great performance gain against CCI/collisions</a:t>
            </a:r>
          </a:p>
          <a:p>
            <a:pPr lvl="1"/>
            <a:r>
              <a:rPr lang="en-US" sz="1600" dirty="0" smtClean="0"/>
              <a:t>Suggestions</a:t>
            </a:r>
          </a:p>
          <a:p>
            <a:pPr lvl="2"/>
            <a:r>
              <a:rPr lang="en-US" sz="1400" dirty="0" smtClean="0"/>
              <a:t>Make </a:t>
            </a:r>
            <a:r>
              <a:rPr lang="en-US" sz="1400" dirty="0" err="1" smtClean="0"/>
              <a:t>TxBF</a:t>
            </a:r>
            <a:r>
              <a:rPr lang="en-US" sz="1400" dirty="0" smtClean="0"/>
              <a:t> </a:t>
            </a:r>
            <a:r>
              <a:rPr lang="en-US" sz="1400" b="0" dirty="0" smtClean="0"/>
              <a:t>a mandatory baseline feature for HEW AP; </a:t>
            </a:r>
          </a:p>
          <a:p>
            <a:pPr lvl="2"/>
            <a:r>
              <a:rPr lang="en-US" sz="1400" dirty="0" smtClean="0"/>
              <a:t>Consider </a:t>
            </a:r>
            <a:r>
              <a:rPr lang="en-US" sz="1400" dirty="0" err="1" smtClean="0"/>
              <a:t>TxBF</a:t>
            </a:r>
            <a:r>
              <a:rPr lang="en-US" sz="1400" dirty="0" smtClean="0"/>
              <a:t> and </a:t>
            </a:r>
            <a:r>
              <a:rPr lang="en-US" sz="1400" dirty="0" err="1" smtClean="0"/>
              <a:t>RxBF</a:t>
            </a:r>
            <a:r>
              <a:rPr lang="en-US" sz="1400" dirty="0" smtClean="0"/>
              <a:t> enhancement on interference mitigation, even AP coordinated BF </a:t>
            </a:r>
          </a:p>
          <a:p>
            <a:r>
              <a:rPr lang="en-US" sz="2000" dirty="0" smtClean="0"/>
              <a:t>[6] showed that UL MU-MIMO offers significant network throughput advantages over SU-MIMO.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C25FACA-BC0D-4A38-946C-F37ED1F8EC5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Discussions on Further Exploits of Beam-forming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Pros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Beam-forming is an proven useful technology in 802.11n/ac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Sector/beam-forming mitigate interferences (within BSS or OBSS)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UL MU-MIMO: improves uplink throughput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Concerns</a:t>
            </a:r>
          </a:p>
          <a:p>
            <a:pPr lvl="1"/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Tx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Beam-forming preamble may cause CCA mechanism failure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AP with sector antenna (sectored BSS): How a non-AP STA transmits in a sectored BSS?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UL MU-MIMO: </a:t>
            </a:r>
          </a:p>
          <a:p>
            <a:pPr lvl="2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Synchronization among STAs </a:t>
            </a:r>
          </a:p>
          <a:p>
            <a:pPr lvl="2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Power control is required</a:t>
            </a:r>
          </a:p>
          <a:p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C25FACA-BC0D-4A38-946C-F37ED1F8EC5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Sub-channel Based OFDMA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[7] discussed OFDMA as a potential technique </a:t>
            </a:r>
          </a:p>
          <a:p>
            <a:pPr lvl="1"/>
            <a:r>
              <a:rPr lang="en-US" sz="1800" dirty="0" smtClean="0"/>
              <a:t>Frequency reuse to alleviate OBSS problem</a:t>
            </a:r>
          </a:p>
          <a:p>
            <a:pPr lvl="1"/>
            <a:r>
              <a:rPr lang="en-US" sz="1800" dirty="0" smtClean="0"/>
              <a:t>OFDMA with 11ac channelization for back compatibility</a:t>
            </a:r>
          </a:p>
          <a:p>
            <a:pPr lvl="2"/>
            <a:r>
              <a:rPr lang="en-US" sz="1600" dirty="0" smtClean="0"/>
              <a:t>20 MHz would be the smallest resource unit</a:t>
            </a:r>
          </a:p>
          <a:p>
            <a:r>
              <a:rPr lang="en-US" dirty="0" smtClean="0"/>
              <a:t>Similar ideas have been proposed in [8] in 11ac </a:t>
            </a:r>
          </a:p>
          <a:p>
            <a:pPr lvl="1"/>
            <a:r>
              <a:rPr lang="en-US" dirty="0" smtClean="0"/>
              <a:t>[8] showed significant throughput improvement of a BSS composed of mixed clients (11a/n and 11ac)</a:t>
            </a:r>
          </a:p>
          <a:p>
            <a:pPr lvl="1"/>
            <a:r>
              <a:rPr lang="en-US" dirty="0" smtClean="0"/>
              <a:t>Downlink OFDMA only without extra requirement on STA Synchronization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Discussions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Uplink OFDMA requires Synchronization and power control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How much frequency selectivity gain by using Sub-channel OFDMA?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C25FACA-BC0D-4A38-946C-F37ED1F8EC5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Co-operative Transmissions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 smtClean="0"/>
              <a:t>[9] discussed the feasibility of using coordinated transmission between adjacent APs </a:t>
            </a:r>
          </a:p>
          <a:p>
            <a:pPr lvl="1"/>
            <a:r>
              <a:rPr lang="en-US" dirty="0" err="1" smtClean="0"/>
              <a:t>CoMP</a:t>
            </a:r>
            <a:r>
              <a:rPr lang="en-US" dirty="0" smtClean="0"/>
              <a:t> has been adopted in LTE</a:t>
            </a:r>
          </a:p>
          <a:p>
            <a:pPr lvl="1"/>
            <a:r>
              <a:rPr lang="en-US" altLang="zh-CN" dirty="0" smtClean="0">
                <a:ea typeface="宋体" pitchFamily="2" charset="-122"/>
              </a:rPr>
              <a:t>Suggestions: Coordinated power allocation, Coordinated frequency band allocation, </a:t>
            </a:r>
            <a:r>
              <a:rPr lang="en-CA" altLang="zh-CN" dirty="0" smtClean="0">
                <a:ea typeface="宋体" pitchFamily="2" charset="-122"/>
              </a:rPr>
              <a:t>Joint Transmission based one joint pre-coding</a:t>
            </a:r>
          </a:p>
          <a:p>
            <a:r>
              <a:rPr lang="en-CA" altLang="zh-CN" dirty="0" smtClean="0">
                <a:ea typeface="宋体" pitchFamily="2" charset="-122"/>
              </a:rPr>
              <a:t>[10] </a:t>
            </a:r>
            <a:r>
              <a:rPr lang="en-US" altLang="zh-CN" dirty="0" smtClean="0">
                <a:ea typeface="宋体" pitchFamily="2" charset="-122"/>
              </a:rPr>
              <a:t>proposed a two-way coding joint design of pre-coder and decoder to improve the network flexibility and channel efficiency</a:t>
            </a:r>
          </a:p>
          <a:p>
            <a:pPr lvl="1"/>
            <a:endParaRPr lang="en-CA" altLang="zh-CN" dirty="0" smtClean="0">
              <a:ea typeface="宋体" pitchFamily="2" charset="-122"/>
            </a:endParaRPr>
          </a:p>
          <a:p>
            <a:pPr lvl="1"/>
            <a:endParaRPr lang="en-US" altLang="zh-CN" dirty="0" smtClean="0">
              <a:ea typeface="宋体" pitchFamily="2" charset="-122"/>
            </a:endParaRP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C25FACA-BC0D-4A38-946C-F37ED1F8EC5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21037</TotalTime>
  <Words>1534</Words>
  <Application>Microsoft Office PowerPoint</Application>
  <PresentationFormat>On-screen Show (4:3)</PresentationFormat>
  <Paragraphs>195</Paragraphs>
  <Slides>15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802-11-Submission</vt:lpstr>
      <vt:lpstr>Document</vt:lpstr>
      <vt:lpstr>Summary and Discussions of Proposals on Potential PHY Technologies in HEW</vt:lpstr>
      <vt:lpstr>Motivations</vt:lpstr>
      <vt:lpstr>Proposals of PHY Technology in HEW and 11AC </vt:lpstr>
      <vt:lpstr>In Band Full Duplex</vt:lpstr>
      <vt:lpstr>Discussions of In-Band Full Duplex </vt:lpstr>
      <vt:lpstr>Further Exploits of Beam-forming</vt:lpstr>
      <vt:lpstr>Discussions on Further Exploits of Beam-forming</vt:lpstr>
      <vt:lpstr>Sub-channel Based OFDMA</vt:lpstr>
      <vt:lpstr>Co-operative Transmissions</vt:lpstr>
      <vt:lpstr>Discussions on Co-operative Transmission</vt:lpstr>
      <vt:lpstr>PHY Changes for Outdoor Applications</vt:lpstr>
      <vt:lpstr>Discussions on PHY Changes for Outdoor Applications</vt:lpstr>
      <vt:lpstr>Other Proposals</vt:lpstr>
      <vt:lpstr>Summary</vt:lpstr>
      <vt:lpstr>Reference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January 2010 Report</dc:title>
  <dc:creator>Eldad Perahia</dc:creator>
  <cp:lastModifiedBy>mtk30123</cp:lastModifiedBy>
  <cp:revision>1565</cp:revision>
  <cp:lastPrinted>1998-02-10T13:28:06Z</cp:lastPrinted>
  <dcterms:created xsi:type="dcterms:W3CDTF">2007-04-17T18:10:23Z</dcterms:created>
  <dcterms:modified xsi:type="dcterms:W3CDTF">2013-11-12T17:46:56Z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NewReviewCycle">
    <vt:lpwstr/>
  </property>
</Properties>
</file>