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7"/>
  </p:notesMasterIdLst>
  <p:handoutMasterIdLst>
    <p:handoutMasterId r:id="rId8"/>
  </p:handoutMasterIdLst>
  <p:sldIdLst>
    <p:sldId id="390" r:id="rId2"/>
    <p:sldId id="391" r:id="rId3"/>
    <p:sldId id="386" r:id="rId4"/>
    <p:sldId id="387" r:id="rId5"/>
    <p:sldId id="388" r:id="rId6"/>
  </p:sldIdLst>
  <p:sldSz cx="9144000" cy="6858000" type="screen4x3"/>
  <p:notesSz cx="9874250" cy="6797675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CC0000"/>
    <a:srgbClr val="FF0000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-14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《40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—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50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吉赫兹频段移动业务中宽带无线接入系统频率使用相关事宜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28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410" y="6475413"/>
            <a:ext cx="13635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02439"/>
            <a:ext cx="164372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Novermber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3167" y="6475413"/>
            <a:ext cx="160075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6" y="302439"/>
            <a:ext cx="32830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IEEE </a:t>
            </a:r>
            <a:r>
              <a:rPr lang="en-US" sz="1800" b="1" dirty="0" smtClean="0">
                <a:latin typeface="+mj-lt"/>
              </a:rPr>
              <a:t>802.11-13/</a:t>
            </a:r>
            <a:r>
              <a:rPr lang="en-US" altLang="zh-CN" sz="1800" b="1" dirty="0" smtClean="0">
                <a:effectLst/>
                <a:latin typeface="+mj-lt"/>
              </a:rPr>
              <a:t>1365r1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024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45 GHz Spectrum Allocation in China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611560" y="2889524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445" y="2029181"/>
            <a:ext cx="2998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2013-11-14</a:t>
            </a:r>
          </a:p>
          <a:p>
            <a:r>
              <a:rPr lang="en-US" altLang="zh-CN" sz="2000" dirty="0" smtClean="0">
                <a:latin typeface="+mj-lt"/>
              </a:rPr>
              <a:t>Presenter</a:t>
            </a:r>
            <a:r>
              <a:rPr lang="en-US" altLang="zh-CN" sz="2000" dirty="0" smtClean="0">
                <a:latin typeface="+mj-lt"/>
              </a:rPr>
              <a:t>: Haiming WANG</a:t>
            </a:r>
            <a:endParaRPr lang="zh-CN" altLang="en-US" sz="2000" dirty="0">
              <a:latin typeface="+mj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3606"/>
              </p:ext>
            </p:extLst>
          </p:nvPr>
        </p:nvGraphicFramePr>
        <p:xfrm>
          <a:off x="647565" y="3356992"/>
          <a:ext cx="784887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2147"/>
                <a:gridCol w="1620181"/>
                <a:gridCol w="1296144"/>
                <a:gridCol w="1512168"/>
                <a:gridCol w="208823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Name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Company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Address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Phone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Email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Haiming WANG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SEU/CWPAN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2 </a:t>
                      </a:r>
                      <a:r>
                        <a:rPr lang="en-US" altLang="zh-CN" sz="1400" dirty="0" err="1" smtClean="0"/>
                        <a:t>Sipailou</a:t>
                      </a:r>
                      <a:r>
                        <a:rPr lang="en-US" altLang="zh-CN" sz="1400" dirty="0" smtClean="0"/>
                        <a:t>, Nanjing 210096, China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+86-25-5209 1653-301(ext.)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hmwang@seu.edu.cn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Wei HONG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+86-25-5209</a:t>
                      </a:r>
                      <a:r>
                        <a:rPr lang="en-US" altLang="zh-CN" sz="1400" baseline="0" dirty="0" smtClean="0"/>
                        <a:t> 1650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weihong@seu.edu.cn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Jixin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+86-25-5209 1653-403(ext.)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jxchen@seu.edu.cn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So SUN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sun.bo1@zte.com.cn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Pei</a:t>
                      </a:r>
                      <a:r>
                        <a:rPr lang="en-US" altLang="zh-CN" sz="1400" baseline="0" dirty="0" smtClean="0"/>
                        <a:t> LIU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Hisilicon</a:t>
                      </a:r>
                      <a:r>
                        <a:rPr lang="en-US" altLang="zh-CN" sz="1400" dirty="0" smtClean="0"/>
                        <a:t>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Lan</a:t>
                      </a:r>
                      <a:r>
                        <a:rPr lang="en-US" altLang="zh-CN" sz="1400" dirty="0" smtClean="0"/>
                        <a:t> ZHUO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CESI/CWPAN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the information of 45 GHz frequency spectrum allocation in China.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1007604" y="692696"/>
            <a:ext cx="7128792" cy="8382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 smtClean="0"/>
          </a:p>
        </p:txBody>
      </p:sp>
      <p:sp>
        <p:nvSpPr>
          <p:cNvPr id="7171" name="文本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96544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2010, SG5 whose main objective is to research the possibilities of 45 GHz band for WLAN application was setup in CWPAN.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2011, a serial of application documents of the 45 GHz frequency band were submitted </a:t>
            </a:r>
            <a:r>
              <a:rPr lang="en-US" altLang="zh-CN" sz="2200" b="0" dirty="0">
                <a:ea typeface="黑体" panose="02010609060101010101" pitchFamily="49" charset="-122"/>
              </a:rPr>
              <a:t>to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200" b="0" dirty="0">
                <a:ea typeface="黑体" panose="02010609060101010101" pitchFamily="49" charset="-122"/>
              </a:rPr>
              <a:t>Radio Management Bureau of the Ministry of Industry and Information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Technology (MIIT) </a:t>
            </a:r>
            <a:r>
              <a:rPr lang="en-US" altLang="zh-CN" sz="2200" b="0" dirty="0">
                <a:ea typeface="黑体" panose="02010609060101010101" pitchFamily="49" charset="-122"/>
              </a:rPr>
              <a:t>of the People’s Republic of China for the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usage </a:t>
            </a:r>
            <a:r>
              <a:rPr lang="en-US" altLang="zh-CN" sz="2200" b="0" dirty="0">
                <a:ea typeface="黑体" panose="02010609060101010101" pitchFamily="49" charset="-122"/>
              </a:rPr>
              <a:t>of the 45 GHz frequency band.</a:t>
            </a:r>
            <a:endParaRPr lang="en-US" altLang="zh-CN" sz="2200" b="0" dirty="0" smtClean="0">
              <a:ea typeface="黑体" panose="02010609060101010101" pitchFamily="49" charset="-122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September 2013, after multiple rounds of modification, the document “The usage of 40-50 GHz frequency band for mobile services in broadband wireless access systems” was published in the MIIT website, which was intended to ask for suggestions and comments. 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sz="2800" dirty="0" smtClean="0"/>
              <a:t>Main parameters in 45GHz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frequency band</a:t>
            </a:r>
            <a:endParaRPr lang="zh-CN" altLang="en-US" sz="2800" dirty="0" smtClean="0"/>
          </a:p>
        </p:txBody>
      </p:sp>
      <p:sp>
        <p:nvSpPr>
          <p:cNvPr id="8195" name="文本占位符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2265040"/>
          </a:xfrm>
        </p:spPr>
        <p:txBody>
          <a:bodyPr/>
          <a:lstStyle/>
          <a:p>
            <a:pPr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 Frequency band: 42.3~47.0 GHz, 47.2~48.4 GHz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hangingPunct="1">
              <a:buFont typeface="+mj-ea"/>
              <a:buAutoNum type="circleNumDbPlain"/>
            </a:pPr>
            <a:r>
              <a:rPr lang="en-US" altLang="zh-CN" b="0" dirty="0" smtClean="0">
                <a:ea typeface="黑体" panose="02010609060101010101" pitchFamily="49" charset="-122"/>
              </a:rPr>
              <a:t> Bandwidth: </a:t>
            </a:r>
            <a:r>
              <a:rPr lang="en-US" altLang="zh-CN" sz="2400" b="0" dirty="0" smtClean="0">
                <a:ea typeface="黑体" panose="02010609060101010101" pitchFamily="49" charset="-122"/>
              </a:rPr>
              <a:t>1080 MHz, </a:t>
            </a:r>
            <a:r>
              <a:rPr lang="zh-CN" altLang="en-US" sz="2400" b="0" dirty="0" smtClean="0">
                <a:ea typeface="黑体" panose="02010609060101010101" pitchFamily="49" charset="-122"/>
              </a:rPr>
              <a:t> </a:t>
            </a:r>
            <a:r>
              <a:rPr lang="en-US" altLang="zh-CN" sz="2400" b="0" dirty="0">
                <a:ea typeface="黑体" panose="02010609060101010101" pitchFamily="49" charset="-122"/>
              </a:rPr>
              <a:t>540 </a:t>
            </a:r>
            <a:r>
              <a:rPr lang="en-US" altLang="zh-CN" sz="2400" b="0" dirty="0" smtClean="0">
                <a:ea typeface="黑体" panose="02010609060101010101" pitchFamily="49" charset="-122"/>
              </a:rPr>
              <a:t>MHz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Frequency tolerance: 100×10</a:t>
            </a:r>
            <a:r>
              <a:rPr lang="en-US" altLang="zh-CN" sz="2400" b="0" baseline="30000" dirty="0" smtClean="0">
                <a:ea typeface="黑体" panose="02010609060101010101" pitchFamily="49" charset="-122"/>
              </a:rPr>
              <a:t>-6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Maximum transmit power at antenna port: 20dBm</a:t>
            </a:r>
            <a:endParaRPr lang="zh-CN" altLang="en-US" sz="24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400" b="0" dirty="0" smtClean="0">
                <a:ea typeface="黑体" panose="02010609060101010101" pitchFamily="49" charset="-122"/>
              </a:rPr>
              <a:t>Maximum EIRP: 36dBm</a:t>
            </a:r>
            <a:endParaRPr lang="zh-CN" altLang="en-US" sz="2400" b="0" dirty="0">
              <a:ea typeface="黑体" panose="02010609060101010101" pitchFamily="49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62890" y="3735544"/>
            <a:ext cx="8620089" cy="2501768"/>
            <a:chOff x="262890" y="3735544"/>
            <a:chExt cx="8620089" cy="2501768"/>
          </a:xfrm>
        </p:grpSpPr>
        <p:sp>
          <p:nvSpPr>
            <p:cNvPr id="4" name="矩形 3"/>
            <p:cNvSpPr/>
            <p:nvPr/>
          </p:nvSpPr>
          <p:spPr>
            <a:xfrm>
              <a:off x="1579975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1</a:t>
              </a:r>
              <a:endParaRPr lang="zh-CN" altLang="en-US" sz="105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57997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1</a:t>
              </a:r>
              <a:endParaRPr lang="zh-CN" altLang="en-US" sz="105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62890" y="5199453"/>
              <a:ext cx="1068750" cy="3177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CN" sz="1100" i="1" kern="1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1100" kern="100" baseline="-25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= 1080 </a:t>
              </a:r>
              <a:r>
                <a:rPr lang="en-US" altLang="zh-CN" sz="1100" kern="100" dirty="0">
                  <a:latin typeface="Times New Roman" pitchFamily="18" charset="0"/>
                  <a:cs typeface="Times New Roman" pitchFamily="18" charset="0"/>
                </a:rPr>
                <a:t>MHz</a:t>
              </a:r>
              <a:endParaRPr lang="zh-CN" altLang="zh-CN" sz="1000" kern="100" dirty="0">
                <a:solidFill>
                  <a:schemeClr val="bg1"/>
                </a:solidFill>
                <a:latin typeface="Times New Roman" pitchFamily="18" charset="0"/>
                <a:ea typeface="宋体"/>
                <a:cs typeface="Times New Roman" pitchFamily="18" charset="0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1901971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1464191" y="4777258"/>
              <a:ext cx="84029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42.795GHz</a:t>
              </a:r>
              <a:endParaRPr lang="zh-CN" altLang="en-US" sz="1100" dirty="0"/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2230854" y="5610009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1793074" y="5975702"/>
              <a:ext cx="875561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43.065 GHz</a:t>
              </a:r>
              <a:endParaRPr lang="zh-CN" altLang="en-US" sz="11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62890" y="4203236"/>
              <a:ext cx="106875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CN" sz="1100" i="1" kern="1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1100" kern="100" baseline="-25000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= 540 </a:t>
              </a:r>
              <a:r>
                <a:rPr lang="en-US" altLang="zh-CN" sz="1100" kern="100" dirty="0">
                  <a:latin typeface="Times New Roman" pitchFamily="18" charset="0"/>
                  <a:cs typeface="Times New Roman" pitchFamily="18" charset="0"/>
                </a:rPr>
                <a:t>MHz</a:t>
              </a:r>
              <a:endParaRPr lang="zh-CN" altLang="zh-CN" sz="1000" kern="100" dirty="0">
                <a:solidFill>
                  <a:schemeClr val="bg1"/>
                </a:solidFill>
                <a:latin typeface="Times New Roman" pitchFamily="18" charset="0"/>
                <a:ea typeface="宋体"/>
                <a:cs typeface="Times New Roman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237743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2</a:t>
              </a:r>
              <a:endParaRPr lang="zh-CN" altLang="en-US" sz="1050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2892658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3</a:t>
              </a:r>
              <a:endParaRPr lang="zh-CN" altLang="en-US" sz="1050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3549341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4</a:t>
              </a:r>
              <a:endParaRPr lang="zh-CN" altLang="en-US" sz="105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4206941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5</a:t>
              </a:r>
              <a:endParaRPr lang="zh-CN" altLang="en-US" sz="1050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863624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6</a:t>
              </a:r>
              <a:endParaRPr lang="zh-CN" altLang="en-US" sz="1050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5518539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</a:t>
              </a:r>
              <a:r>
                <a:rPr lang="en-US" altLang="zh-CN" sz="1050" dirty="0"/>
                <a:t>7</a:t>
              </a:r>
              <a:endParaRPr lang="zh-CN" altLang="en-US" sz="1050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6175222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8</a:t>
              </a:r>
              <a:endParaRPr lang="zh-CN" altLang="en-US" sz="1050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7177490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9</a:t>
              </a:r>
              <a:endParaRPr lang="zh-CN" altLang="en-US" sz="1050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7837804" y="4198058"/>
              <a:ext cx="64399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 smtClean="0"/>
                <a:t>CH 10</a:t>
              </a:r>
              <a:endParaRPr lang="zh-CN" altLang="en-US" sz="1050" dirty="0"/>
            </a:p>
          </p:txBody>
        </p:sp>
        <p:cxnSp>
          <p:nvCxnSpPr>
            <p:cNvPr id="36" name="直接箭头连接符 35"/>
            <p:cNvCxnSpPr/>
            <p:nvPr/>
          </p:nvCxnSpPr>
          <p:spPr>
            <a:xfrm flipV="1">
              <a:off x="6514850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6077070" y="4777258"/>
              <a:ext cx="87556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46.575 GHz</a:t>
              </a:r>
              <a:endParaRPr lang="zh-CN" altLang="en-US" sz="1100" dirty="0"/>
            </a:p>
          </p:txBody>
        </p:sp>
        <p:cxnSp>
          <p:nvCxnSpPr>
            <p:cNvPr id="39" name="直接箭头连接符 38"/>
            <p:cNvCxnSpPr/>
            <p:nvPr/>
          </p:nvCxnSpPr>
          <p:spPr>
            <a:xfrm flipV="1">
              <a:off x="7499486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7114605" y="4777258"/>
              <a:ext cx="76976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47.53GHz</a:t>
              </a:r>
              <a:endParaRPr lang="zh-CN" altLang="en-US" sz="1100" dirty="0"/>
            </a:p>
          </p:txBody>
        </p:sp>
        <p:cxnSp>
          <p:nvCxnSpPr>
            <p:cNvPr id="41" name="直接箭头连接符 40"/>
            <p:cNvCxnSpPr/>
            <p:nvPr/>
          </p:nvCxnSpPr>
          <p:spPr>
            <a:xfrm flipV="1">
              <a:off x="8159800" y="4558058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7757286" y="4777258"/>
              <a:ext cx="80502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48.07 GHz</a:t>
              </a:r>
              <a:endParaRPr lang="zh-CN" altLang="en-US" sz="1100" dirty="0"/>
            </a:p>
          </p:txBody>
        </p:sp>
        <p:cxnSp>
          <p:nvCxnSpPr>
            <p:cNvPr id="43" name="直接箭头连接符 42"/>
            <p:cNvCxnSpPr/>
            <p:nvPr/>
          </p:nvCxnSpPr>
          <p:spPr>
            <a:xfrm>
              <a:off x="1515451" y="3861544"/>
              <a:ext cx="5343871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509027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852898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>
              <a:off x="1341141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42.3 GHz</a:t>
              </a:r>
              <a:endParaRPr lang="zh-CN" altLang="en-US" sz="1200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6228184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47.0 GHz</a:t>
              </a:r>
              <a:endParaRPr lang="zh-CN" altLang="en-US" sz="1200" dirty="0"/>
            </a:p>
          </p:txBody>
        </p:sp>
        <p:cxnSp>
          <p:nvCxnSpPr>
            <p:cNvPr id="55" name="直接箭头连接符 54"/>
            <p:cNvCxnSpPr/>
            <p:nvPr/>
          </p:nvCxnSpPr>
          <p:spPr>
            <a:xfrm>
              <a:off x="7164620" y="3861544"/>
              <a:ext cx="134444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7157554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8502640" y="3735544"/>
              <a:ext cx="6424" cy="25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矩形 57"/>
            <p:cNvSpPr/>
            <p:nvPr/>
          </p:nvSpPr>
          <p:spPr>
            <a:xfrm>
              <a:off x="6857907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47.2 GHz</a:t>
              </a:r>
              <a:endParaRPr lang="zh-CN" altLang="en-US" sz="1200" dirty="0"/>
            </a:p>
          </p:txBody>
        </p:sp>
        <p:sp>
          <p:nvSpPr>
            <p:cNvPr id="59" name="矩形 58"/>
            <p:cNvSpPr/>
            <p:nvPr/>
          </p:nvSpPr>
          <p:spPr>
            <a:xfrm>
              <a:off x="8100392" y="3937787"/>
              <a:ext cx="7825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kern="100" dirty="0" smtClean="0">
                  <a:latin typeface="Times New Roman" pitchFamily="18" charset="0"/>
                  <a:cs typeface="Times New Roman" pitchFamily="18" charset="0"/>
                </a:rPr>
                <a:t>48.4 GHz</a:t>
              </a:r>
              <a:endParaRPr lang="zh-CN" altLang="en-US" sz="1200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2885625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2</a:t>
              </a:r>
              <a:endParaRPr lang="zh-CN" altLang="en-US" sz="1050" b="1" dirty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419814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3</a:t>
              </a:r>
              <a:endParaRPr lang="zh-CN" altLang="en-US" sz="1050" b="1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5515997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4</a:t>
              </a:r>
              <a:endParaRPr lang="zh-CN" altLang="en-US" sz="1050" b="1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7157554" y="5112984"/>
              <a:ext cx="1301761" cy="504000"/>
            </a:xfrm>
            <a:prstGeom prst="rect">
              <a:avLst/>
            </a:prstGeom>
            <a:solidFill>
              <a:srgbClr val="FFC000"/>
            </a:solidFill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b="1" dirty="0" smtClean="0"/>
                <a:t>CH 5</a:t>
              </a:r>
              <a:endParaRPr lang="zh-CN" altLang="en-US" sz="1050" b="1" dirty="0"/>
            </a:p>
          </p:txBody>
        </p:sp>
        <p:cxnSp>
          <p:nvCxnSpPr>
            <p:cNvPr id="65" name="直接箭头连接符 64"/>
            <p:cNvCxnSpPr/>
            <p:nvPr/>
          </p:nvCxnSpPr>
          <p:spPr>
            <a:xfrm flipV="1">
              <a:off x="6166876" y="5644607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矩形 65"/>
            <p:cNvSpPr/>
            <p:nvPr/>
          </p:nvSpPr>
          <p:spPr>
            <a:xfrm>
              <a:off x="5729096" y="5975702"/>
              <a:ext cx="875561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46.305 GHz</a:t>
              </a:r>
              <a:endParaRPr lang="zh-CN" altLang="en-US" sz="1100" dirty="0"/>
            </a:p>
          </p:txBody>
        </p:sp>
        <p:cxnSp>
          <p:nvCxnSpPr>
            <p:cNvPr id="67" name="直接箭头连接符 66"/>
            <p:cNvCxnSpPr/>
            <p:nvPr/>
          </p:nvCxnSpPr>
          <p:spPr>
            <a:xfrm flipV="1">
              <a:off x="7805152" y="5644607"/>
              <a:ext cx="0" cy="360096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8" name="矩形 67"/>
            <p:cNvSpPr/>
            <p:nvPr/>
          </p:nvSpPr>
          <p:spPr>
            <a:xfrm>
              <a:off x="7437904" y="5975702"/>
              <a:ext cx="734496" cy="2616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zh-CN" sz="1100" kern="100" dirty="0" smtClean="0">
                  <a:latin typeface="Times New Roman" pitchFamily="18" charset="0"/>
                  <a:cs typeface="Times New Roman" pitchFamily="18" charset="0"/>
                </a:rPr>
                <a:t>47.8 GHz</a:t>
              </a:r>
              <a:endParaRPr lang="zh-CN" altLang="en-US" sz="1100" dirty="0"/>
            </a:p>
          </p:txBody>
        </p:sp>
      </p:grp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r>
              <a:rPr lang="en-US" altLang="zh-CN" sz="3600" b="1" dirty="0" smtClean="0"/>
              <a:t>Reference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24400"/>
          </a:xfrm>
        </p:spPr>
        <p:txBody>
          <a:bodyPr/>
          <a:lstStyle/>
          <a:p>
            <a:pPr marL="539750" indent="-539750">
              <a:buNone/>
            </a:pP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[1]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MIIT,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800" b="0" dirty="0">
                <a:ea typeface="黑体" panose="02010609060101010101" pitchFamily="49" charset="-122"/>
              </a:rPr>
              <a:t>usage of 40-50 GHz frequency band for mobile services in broadband wireless access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systems,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n15635784, http</a:t>
            </a: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://www.miit.gov.cn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/ n11293472/n11293832/n12845605/n13916913/15636214.html</a:t>
            </a:r>
            <a:endParaRPr lang="zh-CN" altLang="en-US" sz="2800" b="0" dirty="0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Haiming Wang, etc. SEU/CWPAN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Novermber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4425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24275</TotalTime>
  <Words>387</Words>
  <Application>Microsoft Office PowerPoint</Application>
  <PresentationFormat>全屏显示(4:3)</PresentationFormat>
  <Paragraphs>86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Default Design</vt:lpstr>
      <vt:lpstr>45 GHz Spectrum Allocation in China</vt:lpstr>
      <vt:lpstr>Abstract</vt:lpstr>
      <vt:lpstr>Background</vt:lpstr>
      <vt:lpstr>Main parameters in 45GHz frequency band</vt:lpstr>
      <vt:lpstr>Reference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774</cp:revision>
  <dcterms:created xsi:type="dcterms:W3CDTF">2006-02-24T01:46:22Z</dcterms:created>
  <dcterms:modified xsi:type="dcterms:W3CDTF">2013-11-12T21:36:37Z</dcterms:modified>
</cp:coreProperties>
</file>