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71" r:id="rId2"/>
    <p:sldId id="272" r:id="rId3"/>
    <p:sldId id="304" r:id="rId4"/>
    <p:sldId id="273" r:id="rId5"/>
    <p:sldId id="274" r:id="rId6"/>
    <p:sldId id="275" r:id="rId7"/>
    <p:sldId id="276" r:id="rId8"/>
    <p:sldId id="307" r:id="rId9"/>
    <p:sldId id="291" r:id="rId10"/>
    <p:sldId id="278" r:id="rId11"/>
    <p:sldId id="289" r:id="rId12"/>
    <p:sldId id="305" r:id="rId13"/>
    <p:sldId id="309" r:id="rId14"/>
    <p:sldId id="297" r:id="rId15"/>
    <p:sldId id="308" r:id="rId16"/>
    <p:sldId id="310" r:id="rId17"/>
    <p:sldId id="311" r:id="rId18"/>
    <p:sldId id="303"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4" autoAdjust="0"/>
    <p:restoredTop sz="86466" autoAdjust="0"/>
  </p:normalViewPr>
  <p:slideViewPr>
    <p:cSldViewPr>
      <p:cViewPr varScale="1">
        <p:scale>
          <a:sx n="47" d="100"/>
          <a:sy n="47" d="100"/>
        </p:scale>
        <p:origin x="-108"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802.11-13/1355r1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802.11-13/1355r1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Nov 2013</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802.11-13/1355r1</a:t>
            </a:r>
            <a:endParaRPr lang="en-US"/>
          </a:p>
        </p:txBody>
      </p:sp>
      <p:sp>
        <p:nvSpPr>
          <p:cNvPr id="11267" name="Rectangle 3"/>
          <p:cNvSpPr>
            <a:spLocks noGrp="1" noChangeArrowheads="1"/>
          </p:cNvSpPr>
          <p:nvPr>
            <p:ph type="dt" sz="quarter" idx="1"/>
          </p:nvPr>
        </p:nvSpPr>
        <p:spPr>
          <a:noFill/>
        </p:spPr>
        <p:txBody>
          <a:bodyPr/>
          <a:lstStyle/>
          <a:p>
            <a:r>
              <a:rPr lang="en-US" smtClean="0"/>
              <a:t>Nov 2013</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802.11-13/1355r1</a:t>
            </a:r>
            <a:endParaRPr lang="en-US"/>
          </a:p>
        </p:txBody>
      </p:sp>
      <p:sp>
        <p:nvSpPr>
          <p:cNvPr id="12291" name="Rectangle 3"/>
          <p:cNvSpPr>
            <a:spLocks noGrp="1" noChangeArrowheads="1"/>
          </p:cNvSpPr>
          <p:nvPr>
            <p:ph type="dt" sz="quarter" idx="1"/>
          </p:nvPr>
        </p:nvSpPr>
        <p:spPr>
          <a:noFill/>
        </p:spPr>
        <p:txBody>
          <a:bodyPr/>
          <a:lstStyle/>
          <a:p>
            <a:r>
              <a:rPr lang="en-US" smtClean="0"/>
              <a:t>Nov 2013</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802.11-13/1355r1</a:t>
            </a:r>
            <a:endParaRPr lang="en-US"/>
          </a:p>
        </p:txBody>
      </p:sp>
      <p:sp>
        <p:nvSpPr>
          <p:cNvPr id="5" name="Date Placeholder 4"/>
          <p:cNvSpPr>
            <a:spLocks noGrp="1"/>
          </p:cNvSpPr>
          <p:nvPr>
            <p:ph type="dt" idx="11"/>
          </p:nvPr>
        </p:nvSpPr>
        <p:spPr/>
        <p:txBody>
          <a:bodyPr/>
          <a:lstStyle/>
          <a:p>
            <a:pPr>
              <a:defRPr/>
            </a:pPr>
            <a:r>
              <a:rPr lang="en-US" smtClean="0"/>
              <a:t>Nov 2013</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802.11-13/1355r1</a:t>
            </a:r>
            <a:endParaRPr lang="en-US"/>
          </a:p>
        </p:txBody>
      </p:sp>
      <p:sp>
        <p:nvSpPr>
          <p:cNvPr id="13315" name="Rectangle 3"/>
          <p:cNvSpPr>
            <a:spLocks noGrp="1" noChangeArrowheads="1"/>
          </p:cNvSpPr>
          <p:nvPr>
            <p:ph type="dt" sz="quarter" idx="1"/>
          </p:nvPr>
        </p:nvSpPr>
        <p:spPr>
          <a:noFill/>
        </p:spPr>
        <p:txBody>
          <a:bodyPr/>
          <a:lstStyle/>
          <a:p>
            <a:r>
              <a:rPr lang="en-US" smtClean="0"/>
              <a:t>Nov 2013</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802.11-13/1355r1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3/ec-13-0053-01-00EC-proposed-rule-change-for-november-2013.pdf" TargetMode="External"/><Relationship Id="rId2" Type="http://schemas.openxmlformats.org/officeDocument/2006/relationships/hyperlink" Target="https://mentor.ieee.org/802-ec/dcn/13/ec-13-0009-12-00EC-proposed-5c.pdf" TargetMode="External"/><Relationship Id="rId1" Type="http://schemas.openxmlformats.org/officeDocument/2006/relationships/slideLayout" Target="../slideLayouts/slideLayout2.xml"/><Relationship Id="rId5" Type="http://schemas.openxmlformats.org/officeDocument/2006/relationships/hyperlink" Target="https://mentor.ieee.org/802-ec/dcn/13/ec-13-0051-00-00EC-rule-change-tracking.ods" TargetMode="External"/><Relationship Id="rId4" Type="http://schemas.openxmlformats.org/officeDocument/2006/relationships/hyperlink" Target="https://mentor.ieee.org/802-ec/dcn/13/ec-13-0013-01-00EC-draft-electronic-media-production-agreement.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802world.org/plenary/files/2013/11/RESTAURANTS-&#8211;-DALLAS1.pdf" TargetMode="External"/><Relationship Id="rId2" Type="http://schemas.openxmlformats.org/officeDocument/2006/relationships/hyperlink" Target="http://802world.org/plenary/files/2013/11/802-1113-DelegateInformationPackage-V1.pdf"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dirty="0" smtClean="0"/>
              <a:t>Nov 2013</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Sept 2013</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2013-09-16</a:t>
            </a:r>
          </a:p>
          <a:p>
            <a:pPr algn="ctr">
              <a:buFontTx/>
              <a:buNone/>
            </a:pPr>
            <a:endParaRPr lang="en-US" sz="2000" b="0" dirty="0" smtClean="0"/>
          </a:p>
        </p:txBody>
      </p:sp>
      <p:graphicFrame>
        <p:nvGraphicFramePr>
          <p:cNvPr id="1026" name="Object 4"/>
          <p:cNvGraphicFramePr>
            <a:graphicFrameLocks noChangeAspect="1"/>
          </p:cNvGraphicFramePr>
          <p:nvPr/>
        </p:nvGraphicFramePr>
        <p:xfrm>
          <a:off x="515938" y="227965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2013</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143000"/>
          </a:xfrm>
        </p:spPr>
        <p:txBody>
          <a:bodyPr/>
          <a:lstStyle/>
          <a:p>
            <a:r>
              <a:rPr lang="en-US" dirty="0" smtClean="0"/>
              <a:t>Rule Changes This Week</a:t>
            </a:r>
            <a:br>
              <a:rPr lang="en-US" dirty="0" smtClean="0"/>
            </a:br>
            <a:r>
              <a:rPr lang="en-US" sz="2400" dirty="0" smtClean="0"/>
              <a:t>comments on the 5C are returned by WGs </a:t>
            </a:r>
            <a:br>
              <a:rPr lang="en-US" sz="2400" dirty="0" smtClean="0"/>
            </a:br>
            <a:r>
              <a:rPr lang="en-US" sz="2400" dirty="0" smtClean="0"/>
              <a:t>prior to 5 pm on Tuesday</a:t>
            </a:r>
            <a:endParaRPr lang="en-US" dirty="0"/>
          </a:p>
        </p:txBody>
      </p:sp>
      <p:sp>
        <p:nvSpPr>
          <p:cNvPr id="3" name="Content Placeholder 2"/>
          <p:cNvSpPr>
            <a:spLocks noGrp="1"/>
          </p:cNvSpPr>
          <p:nvPr>
            <p:ph idx="1"/>
          </p:nvPr>
        </p:nvSpPr>
        <p:spPr>
          <a:xfrm>
            <a:off x="457200" y="1981200"/>
            <a:ext cx="8305800" cy="4419600"/>
          </a:xfrm>
        </p:spPr>
        <p:txBody>
          <a:bodyPr/>
          <a:lstStyle/>
          <a:p>
            <a:r>
              <a:rPr lang="en-US" dirty="0" smtClean="0"/>
              <a:t>Proposal for the 5C, which can be found at:</a:t>
            </a:r>
          </a:p>
          <a:p>
            <a:pPr lvl="1"/>
            <a:r>
              <a:rPr lang="en-US" dirty="0" smtClean="0">
                <a:hlinkClick r:id="rId2"/>
              </a:rPr>
              <a:t>https://mentor.ieee.org/802-ec/dcn/13/ec-13-0009-12-00EC-proposed-5c.pdf</a:t>
            </a:r>
            <a:endParaRPr lang="en-US" dirty="0" smtClean="0"/>
          </a:p>
          <a:p>
            <a:r>
              <a:rPr lang="en-US" dirty="0" smtClean="0"/>
              <a:t>Other OM, WG P&amp;P and CG changes have been posted at:</a:t>
            </a:r>
          </a:p>
          <a:p>
            <a:pPr lvl="1"/>
            <a:r>
              <a:rPr lang="en-US" dirty="0" smtClean="0">
                <a:hlinkClick r:id="rId3"/>
              </a:rPr>
              <a:t>https://mentor.ieee.org/802-ec/dcn/13/ec-13-0053-01-00EC-proposed-rule-change-for-november-2013.pdf</a:t>
            </a:r>
            <a:endParaRPr lang="en-US" dirty="0" smtClean="0"/>
          </a:p>
          <a:p>
            <a:r>
              <a:rPr lang="en-US" dirty="0" smtClean="0"/>
              <a:t>Changes to the Electronic Media Agreement</a:t>
            </a:r>
          </a:p>
          <a:p>
            <a:pPr lvl="1"/>
            <a:r>
              <a:rPr lang="en-US" dirty="0" smtClean="0">
                <a:hlinkClick r:id="rId4"/>
              </a:rPr>
              <a:t>https://mentor.ieee.org/802-ec/dcn/13/ec-13-0013-01-00EC-draft-electronic-media-production-agreement.doc</a:t>
            </a:r>
            <a:endParaRPr lang="en-US" dirty="0" smtClean="0"/>
          </a:p>
          <a:p>
            <a:r>
              <a:rPr lang="en-US" dirty="0" smtClean="0"/>
              <a:t>802 EC spreadsheet to track changes to the 4 documents (P&amp;P, OM, WG P&amp;P and CG) which can be found at:</a:t>
            </a:r>
          </a:p>
          <a:p>
            <a:pPr lvl="1"/>
            <a:r>
              <a:rPr lang="en-US" dirty="0" smtClean="0">
                <a:hlinkClick r:id="rId5"/>
              </a:rPr>
              <a:t>https://mentor.ieee.org/802-ec/dcn/13/ec-13-0051-00-00EC-rule-change-tracking.ods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Local Venue Sites</a:t>
            </a:r>
            <a:endParaRPr lang="en-US" dirty="0"/>
          </a:p>
        </p:txBody>
      </p:sp>
      <p:sp>
        <p:nvSpPr>
          <p:cNvPr id="8" name="Content Placeholder 7"/>
          <p:cNvSpPr>
            <a:spLocks noGrp="1"/>
          </p:cNvSpPr>
          <p:nvPr>
            <p:ph sz="half" idx="1"/>
          </p:nvPr>
        </p:nvSpPr>
        <p:spPr>
          <a:xfrm>
            <a:off x="685800" y="1981200"/>
            <a:ext cx="7772400" cy="4114800"/>
          </a:xfrm>
        </p:spPr>
        <p:txBody>
          <a:bodyPr/>
          <a:lstStyle/>
          <a:p>
            <a:pPr>
              <a:buNone/>
            </a:pPr>
            <a:r>
              <a:rPr lang="en-US" dirty="0" smtClean="0"/>
              <a:t>Local Delegate Package:</a:t>
            </a:r>
            <a:endParaRPr lang="en-US" dirty="0" smtClean="0">
              <a:hlinkClick r:id="rId2"/>
            </a:endParaRPr>
          </a:p>
          <a:p>
            <a:pPr lvl="1"/>
            <a:r>
              <a:rPr lang="en-US" dirty="0" smtClean="0">
                <a:hlinkClick r:id="rId2"/>
              </a:rPr>
              <a:t>http://802world.org/plenary/files/2013/11/802-1113-DelegateInformationPackage-V1.pdf</a:t>
            </a:r>
            <a:endParaRPr lang="en-US" dirty="0" smtClean="0"/>
          </a:p>
          <a:p>
            <a:endParaRPr lang="en-US" dirty="0" smtClean="0"/>
          </a:p>
          <a:p>
            <a:r>
              <a:rPr lang="en-US" dirty="0" smtClean="0"/>
              <a:t>Local Dining locations:</a:t>
            </a:r>
          </a:p>
          <a:p>
            <a:pPr lvl="1"/>
            <a:r>
              <a:rPr lang="en-US" dirty="0" smtClean="0">
                <a:hlinkClick r:id="rId3"/>
              </a:rPr>
              <a:t>http://802world.org/plenary/files/2013/11/RESTAURANTS-–-DALLAS1.pdf</a:t>
            </a:r>
            <a:endParaRPr lang="en-US" dirty="0" smtClean="0"/>
          </a:p>
          <a:p>
            <a:pPr lvl="1"/>
            <a:endParaRPr lang="en-US" dirty="0" smtClean="0"/>
          </a:p>
          <a:p>
            <a:pPr lvl="1"/>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7DC20B9-232F-45E3-915F-318DA7AF0997}"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Next </a:t>
            </a:r>
            <a:r>
              <a:rPr lang="en-US" dirty="0" err="1" smtClean="0"/>
              <a:t>TGaj</a:t>
            </a:r>
            <a:r>
              <a:rPr lang="en-US" dirty="0" smtClean="0"/>
              <a:t> Interim Venue: </a:t>
            </a:r>
            <a:r>
              <a:rPr lang="en-GB" dirty="0" err="1" smtClean="0"/>
              <a:t>Sanya</a:t>
            </a:r>
            <a:r>
              <a:rPr lang="en-GB" dirty="0" smtClean="0"/>
              <a:t>, China. 8-9 Jan 2014</a:t>
            </a:r>
            <a:endParaRPr lang="en-US" dirty="0" smtClean="0"/>
          </a:p>
          <a:p>
            <a:r>
              <a:rPr lang="en-US" dirty="0" smtClean="0"/>
              <a:t>Next Interim Venue: Los Angeles – 19-24 Jan 2014</a:t>
            </a:r>
          </a:p>
          <a:p>
            <a:r>
              <a:rPr lang="en-US" dirty="0" smtClean="0"/>
              <a:t>Next Plenary: Beijing, China – 16-21 March 2014</a:t>
            </a:r>
          </a:p>
          <a:p>
            <a:endParaRPr lang="en-US" dirty="0" smtClean="0"/>
          </a:p>
          <a:p>
            <a:r>
              <a:rPr lang="en-US" dirty="0" smtClean="0"/>
              <a:t>Please suggest Restaurants, methods of getting from Airport to Hotel, local </a:t>
            </a:r>
            <a:r>
              <a:rPr lang="en-US" dirty="0" err="1" smtClean="0"/>
              <a:t>attaractions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Plenary PAR Review</a:t>
            </a:r>
            <a:endParaRPr lang="en-US" dirty="0"/>
          </a:p>
        </p:txBody>
      </p:sp>
      <p:sp>
        <p:nvSpPr>
          <p:cNvPr id="3" name="Content Placeholder 2"/>
          <p:cNvSpPr>
            <a:spLocks noGrp="1"/>
          </p:cNvSpPr>
          <p:nvPr>
            <p:ph idx="1"/>
          </p:nvPr>
        </p:nvSpPr>
        <p:spPr/>
        <p:txBody>
          <a:bodyPr/>
          <a:lstStyle/>
          <a:p>
            <a:r>
              <a:rPr lang="en-US" dirty="0" smtClean="0"/>
              <a:t>See doc: 11-13/1381r0</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Nov 2013</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Server</a:t>
            </a:r>
          </a:p>
          <a:p>
            <a:pPr lvl="1">
              <a:buFontTx/>
              <a:buNone/>
            </a:pPr>
            <a:r>
              <a:rPr lang="en-US" dirty="0" smtClean="0"/>
              <a:t>	Update on New Rules under consideration this week</a:t>
            </a:r>
          </a:p>
          <a:p>
            <a:pPr>
              <a:buFontTx/>
              <a:buNone/>
            </a:pPr>
            <a:r>
              <a:rPr lang="en-US"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2013</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2013</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2013</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2013</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Nov 2013</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dirty="0" smtClean="0"/>
              <a:t>The current version of the IEEE-SA Standards Board Bylaws is available at: </a:t>
            </a:r>
            <a:endParaRPr lang="en-GB" dirty="0" smtClean="0"/>
          </a:p>
          <a:p>
            <a:pPr lvl="1"/>
            <a:r>
              <a:rPr lang="en-US" sz="1400" dirty="0" smtClean="0">
                <a:hlinkClick r:id="rId2"/>
              </a:rPr>
              <a:t>http://standards.ieee.org/develop/policies/bylaws/index.html</a:t>
            </a:r>
            <a:r>
              <a:rPr lang="en-US" sz="1400" dirty="0" smtClean="0"/>
              <a:t> (HTML version) </a:t>
            </a:r>
            <a:endParaRPr lang="en-GB" sz="1400" dirty="0" smtClean="0"/>
          </a:p>
          <a:p>
            <a:pPr lvl="1"/>
            <a:r>
              <a:rPr lang="en-US" sz="1400" dirty="0" smtClean="0">
                <a:hlinkClick r:id="rId3"/>
              </a:rPr>
              <a:t>http://standards.ieee.org/develop/policies/bylaws/sb_bylaws.pdf</a:t>
            </a:r>
            <a:r>
              <a:rPr lang="en-US" sz="1400" dirty="0" smtClean="0"/>
              <a:t> (PDF version) </a:t>
            </a:r>
            <a:endParaRPr lang="en-GB" sz="1400" dirty="0" smtClean="0"/>
          </a:p>
          <a:p>
            <a:pPr>
              <a:buNone/>
            </a:pPr>
            <a:endParaRPr lang="en-GB" sz="2000" dirty="0" smtClean="0"/>
          </a:p>
          <a:p>
            <a:r>
              <a:rPr lang="en-US" dirty="0" smtClean="0"/>
              <a:t>The current version of the IEEE-SA Standards Board Operations Manual is available at:</a:t>
            </a:r>
            <a:r>
              <a:rPr lang="en-US" sz="2000" dirty="0" smtClean="0"/>
              <a:t> </a:t>
            </a:r>
            <a:endParaRPr lang="en-GB" sz="2000" dirty="0" smtClean="0"/>
          </a:p>
          <a:p>
            <a:pPr lvl="1"/>
            <a:r>
              <a:rPr lang="en-US" sz="1400" dirty="0" smtClean="0">
                <a:hlinkClick r:id="rId4"/>
              </a:rPr>
              <a:t>http://standards.ieee.org/develop/policies/opman/index.html</a:t>
            </a:r>
            <a:r>
              <a:rPr lang="en-US" sz="1400" dirty="0" smtClean="0"/>
              <a:t> (HTML version) </a:t>
            </a:r>
            <a:endParaRPr lang="en-GB" sz="1400" dirty="0" smtClean="0"/>
          </a:p>
          <a:p>
            <a:pPr lvl="1"/>
            <a:r>
              <a:rPr lang="en-US" sz="1400" dirty="0" smtClean="0">
                <a:hlinkClick r:id="rId5"/>
              </a:rPr>
              <a:t>http://standards.ieee.org/develop/policies/opman/sb_om.pdf</a:t>
            </a:r>
            <a:r>
              <a:rPr lang="en-US" sz="1400" dirty="0" smtClean="0"/>
              <a:t> (PDF version) </a:t>
            </a:r>
            <a:endParaRPr lang="en-GB" sz="1400" dirty="0" smtClean="0"/>
          </a:p>
          <a:p>
            <a:endParaRPr lang="en-GB" sz="18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6825</TotalTime>
  <Words>1192</Words>
  <Application>Microsoft Office PowerPoint</Application>
  <PresentationFormat>On-screen Show (4:3)</PresentationFormat>
  <Paragraphs>199</Paragraphs>
  <Slides>18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1st Vice Chair Report Sept 2013</vt:lpstr>
      <vt:lpstr>Abstract</vt:lpstr>
      <vt:lpstr>Monday–  802.11 Opening Plenary</vt:lpstr>
      <vt:lpstr>Participants, Patents, and Duty to Inform</vt:lpstr>
      <vt:lpstr>Patent Related Links</vt:lpstr>
      <vt:lpstr>Call for Potentially Essential Patents</vt:lpstr>
      <vt:lpstr>Other Guidelines for IEEE WG Meetings</vt:lpstr>
      <vt:lpstr>Slide 8</vt:lpstr>
      <vt:lpstr>Current IEEE-SA Rules</vt:lpstr>
      <vt:lpstr>Current IEEE 802 Procedures </vt:lpstr>
      <vt:lpstr>Reminder for Posting Documents</vt:lpstr>
      <vt:lpstr>IEEE 802-ALL EMAIL List Server</vt:lpstr>
      <vt:lpstr>Rule Changes This Week comments on the 5C are returned by WGs  prior to 5 pm on Tuesday</vt:lpstr>
      <vt:lpstr>Wednesday –  802.11 Mid-Week Plenary</vt:lpstr>
      <vt:lpstr>Local Venue Sites</vt:lpstr>
      <vt:lpstr>Local Venue Information</vt:lpstr>
      <vt:lpstr>802 Plenary PAR Review</vt:lpstr>
      <vt:lpstr>Friday –  802.11 Closing Plenary</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11-13-1355r1</dc:subject>
  <dc:creator>Jon Rosdahl</dc:creator>
  <cp:keywords>Nov  2013</cp:keywords>
  <dc:description>Jon Rosdahl (CSR Technologies Inc)</dc:description>
  <cp:lastModifiedBy>jr05</cp:lastModifiedBy>
  <cp:revision>44</cp:revision>
  <cp:lastPrinted>1998-02-10T13:28:06Z</cp:lastPrinted>
  <dcterms:created xsi:type="dcterms:W3CDTF">2012-03-12T21:29:33Z</dcterms:created>
  <dcterms:modified xsi:type="dcterms:W3CDTF">2014-01-08T03:50:34Z</dcterms:modified>
</cp:coreProperties>
</file>