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71" r:id="rId2"/>
    <p:sldId id="272" r:id="rId3"/>
    <p:sldId id="304" r:id="rId4"/>
    <p:sldId id="273" r:id="rId5"/>
    <p:sldId id="274" r:id="rId6"/>
    <p:sldId id="275" r:id="rId7"/>
    <p:sldId id="276" r:id="rId8"/>
    <p:sldId id="307" r:id="rId9"/>
    <p:sldId id="291" r:id="rId10"/>
    <p:sldId id="278" r:id="rId11"/>
    <p:sldId id="289" r:id="rId12"/>
    <p:sldId id="305" r:id="rId13"/>
    <p:sldId id="309" r:id="rId14"/>
    <p:sldId id="297" r:id="rId15"/>
    <p:sldId id="308" r:id="rId16"/>
    <p:sldId id="310" r:id="rId17"/>
    <p:sldId id="311" r:id="rId18"/>
    <p:sldId id="30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4" autoAdjust="0"/>
    <p:restoredTop sz="86466" autoAdjust="0"/>
  </p:normalViewPr>
  <p:slideViewPr>
    <p:cSldViewPr>
      <p:cViewPr varScale="1">
        <p:scale>
          <a:sx n="73" d="100"/>
          <a:sy n="73" d="100"/>
        </p:scale>
        <p:origin x="-127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802.11-13/xxxr0</a:t>
            </a:r>
            <a:endParaRPr lang="en-US"/>
          </a:p>
        </p:txBody>
      </p:sp>
      <p:sp>
        <p:nvSpPr>
          <p:cNvPr id="11267" name="Rectangle 3"/>
          <p:cNvSpPr>
            <a:spLocks noGrp="1" noChangeArrowheads="1"/>
          </p:cNvSpPr>
          <p:nvPr>
            <p:ph type="dt" sz="quarter" idx="1"/>
          </p:nvPr>
        </p:nvSpPr>
        <p:spPr>
          <a:noFill/>
        </p:spPr>
        <p:txBody>
          <a:bodyPr/>
          <a:lstStyle/>
          <a:p>
            <a:r>
              <a:rPr lang="en-US" smtClean="0"/>
              <a:t>Nov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802.11-13/xxxr0</a:t>
            </a:r>
            <a:endParaRPr lang="en-US"/>
          </a:p>
        </p:txBody>
      </p:sp>
      <p:sp>
        <p:nvSpPr>
          <p:cNvPr id="12291" name="Rectangle 3"/>
          <p:cNvSpPr>
            <a:spLocks noGrp="1" noChangeArrowheads="1"/>
          </p:cNvSpPr>
          <p:nvPr>
            <p:ph type="dt" sz="quarter" idx="1"/>
          </p:nvPr>
        </p:nvSpPr>
        <p:spPr>
          <a:noFill/>
        </p:spPr>
        <p:txBody>
          <a:bodyPr/>
          <a:lstStyle/>
          <a:p>
            <a:r>
              <a:rPr lang="en-US" smtClean="0"/>
              <a:t>Nov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802.11-13/xxxr0</a:t>
            </a:r>
            <a:endParaRPr lang="en-US"/>
          </a:p>
        </p:txBody>
      </p:sp>
      <p:sp>
        <p:nvSpPr>
          <p:cNvPr id="5" name="Date Placeholder 4"/>
          <p:cNvSpPr>
            <a:spLocks noGrp="1"/>
          </p:cNvSpPr>
          <p:nvPr>
            <p:ph type="dt" idx="11"/>
          </p:nvPr>
        </p:nvSpPr>
        <p:spPr/>
        <p:txBody>
          <a:bodyPr/>
          <a:lstStyle/>
          <a:p>
            <a:pPr>
              <a:defRPr/>
            </a:pPr>
            <a:r>
              <a:rPr lang="en-US" smtClean="0"/>
              <a:t>Nov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802.11-13/xxxr0</a:t>
            </a:r>
            <a:endParaRPr lang="en-US"/>
          </a:p>
        </p:txBody>
      </p:sp>
      <p:sp>
        <p:nvSpPr>
          <p:cNvPr id="13315" name="Rectangle 3"/>
          <p:cNvSpPr>
            <a:spLocks noGrp="1" noChangeArrowheads="1"/>
          </p:cNvSpPr>
          <p:nvPr>
            <p:ph type="dt" sz="quarter" idx="1"/>
          </p:nvPr>
        </p:nvSpPr>
        <p:spPr>
          <a:noFill/>
        </p:spPr>
        <p:txBody>
          <a:bodyPr/>
          <a:lstStyle/>
          <a:p>
            <a:r>
              <a:rPr lang="en-US" smtClean="0"/>
              <a:t>Nov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927775" y="8814888"/>
            <a:ext cx="3004820" cy="464026"/>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55700" y="696039"/>
            <a:ext cx="4622800" cy="3480197"/>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93420" y="4408250"/>
            <a:ext cx="5547360" cy="4271298"/>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Nov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802.11-13/1107r0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3/11-13-0001-01-0000-802-11-operations-manual.docx"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grouper.ieee.org/groups/802/PNP/approved/IEEE_802_Chairs_guidelines_v1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3.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2.pdf" TargetMode="External"/><Relationship Id="rId9" Type="http://schemas.openxmlformats.org/officeDocument/2006/relationships/hyperlink" Target="http://www.ieee802.org/11/Rules/rule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listserv@listserv.ieee.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3/ec-13-0053-01-00EC-proposed-rule-change-for-november-2013.pdf" TargetMode="External"/><Relationship Id="rId2" Type="http://schemas.openxmlformats.org/officeDocument/2006/relationships/hyperlink" Target="https://mentor.ieee.org/802-ec/dcn/13/ec-13-0009-12-00EC-proposed-5c.pdf" TargetMode="External"/><Relationship Id="rId1" Type="http://schemas.openxmlformats.org/officeDocument/2006/relationships/slideLayout" Target="../slideLayouts/slideLayout2.xml"/><Relationship Id="rId5" Type="http://schemas.openxmlformats.org/officeDocument/2006/relationships/hyperlink" Target="https://mentor.ieee.org/802-ec/dcn/13/ec-13-0051-00-00EC-rule-change-tracking.ods" TargetMode="External"/><Relationship Id="rId4" Type="http://schemas.openxmlformats.org/officeDocument/2006/relationships/hyperlink" Target="https://mentor.ieee.org/802-ec/dcn/13/ec-13-0013-01-00EC-draft-electronic-media-production-agreement.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802world.org/plenary/files/2013/11/RESTAURANTS-&#8211;-DALLAS1.pdf" TargetMode="External"/><Relationship Id="rId2" Type="http://schemas.openxmlformats.org/officeDocument/2006/relationships/hyperlink" Target="http://802world.org/plenary/files/2013/11/802-1113-DelegateInformationPackage-V1.pdf"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Sept 2013</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2013-09-16</a:t>
            </a:r>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a:noFill/>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(v12, effective 19 July, 2013)</a:t>
            </a:r>
          </a:p>
          <a:p>
            <a:pPr lvl="1"/>
            <a:r>
              <a:rPr lang="en-US" sz="1400" dirty="0" smtClean="0">
                <a:hlinkClick r:id="rId4"/>
              </a:rPr>
              <a:t>http://grouper.ieee.org/groups/802/PNP/approved/IEEE_802_OM_v12.pdf</a:t>
            </a:r>
            <a:endParaRPr lang="en-US" sz="1400" dirty="0" smtClean="0"/>
          </a:p>
          <a:p>
            <a:pPr lvl="1"/>
            <a:endParaRPr lang="en-US" sz="800" dirty="0" smtClean="0"/>
          </a:p>
          <a:p>
            <a:r>
              <a:rPr lang="en-US" sz="2000" dirty="0" smtClean="0">
                <a:hlinkClick r:id="rId5" action="ppaction://hlinkfile"/>
              </a:rPr>
              <a:t>IEEE 802 Working Group </a:t>
            </a:r>
            <a:r>
              <a:rPr lang="en-US" sz="2000" dirty="0" err="1" smtClean="0">
                <a:hlinkClick r:id="rId5" action="ppaction://hlinkfile"/>
              </a:rPr>
              <a:t>P&amp;Procedures</a:t>
            </a:r>
            <a:r>
              <a:rPr lang="en-US" sz="2000" dirty="0" smtClean="0"/>
              <a:t> </a:t>
            </a:r>
            <a:r>
              <a:rPr lang="en-US" sz="1600" dirty="0" smtClean="0"/>
              <a:t>(v13, effective 22 March 2013</a:t>
            </a:r>
            <a:endParaRPr lang="en-US" sz="2000" dirty="0" smtClean="0"/>
          </a:p>
          <a:p>
            <a:pPr lvl="1"/>
            <a:r>
              <a:rPr lang="en-US" sz="1400" dirty="0" smtClean="0">
                <a:hlinkClick r:id="rId6"/>
              </a:rPr>
              <a:t>http://grouper.ieee.org/groups/802/PNP/approved/IEEE_802_WG_PandP_v13.pdf</a:t>
            </a:r>
            <a:endParaRPr lang="en-US" sz="1400" dirty="0" smtClean="0"/>
          </a:p>
          <a:p>
            <a:pPr lvl="1"/>
            <a:endParaRPr lang="en-US" sz="1400" dirty="0" smtClean="0"/>
          </a:p>
          <a:p>
            <a:r>
              <a:rPr lang="en-US" sz="2000" dirty="0" smtClean="0">
                <a:hlinkClick r:id="rId7"/>
              </a:rPr>
              <a:t>IEEE 802 LMSC Chair's Guidelines</a:t>
            </a:r>
            <a:r>
              <a:rPr lang="en-US" sz="2000" dirty="0" smtClean="0"/>
              <a:t>: </a:t>
            </a:r>
            <a:r>
              <a:rPr lang="en-US" sz="1600" dirty="0" smtClean="0"/>
              <a:t>v15, effective 19 July 2013</a:t>
            </a:r>
            <a:endParaRPr lang="en-US" sz="2000" dirty="0" smtClean="0">
              <a:hlinkClick r:id="rId3"/>
            </a:endParaRPr>
          </a:p>
          <a:p>
            <a:pPr lvl="1"/>
            <a:r>
              <a:rPr lang="en-US" sz="1400" dirty="0" smtClean="0">
                <a:hlinkClick r:id="rId7"/>
              </a:rPr>
              <a:t>http://grouper.ieee.org/groups/802/PNP/approved/IEEE_802_Chairs_guidelines_v15.pdf</a:t>
            </a:r>
            <a:endParaRPr lang="en-US" sz="1400" dirty="0" smtClean="0"/>
          </a:p>
          <a:p>
            <a:pPr lvl="1">
              <a:buNone/>
            </a:pPr>
            <a:endParaRPr lang="en-US" sz="1400" dirty="0" smtClean="0"/>
          </a:p>
          <a:p>
            <a:r>
              <a:rPr lang="en-US" sz="2000" dirty="0" smtClean="0">
                <a:hlinkClick r:id="rId8" tooltip="802.11 WG Operation Manual"/>
              </a:rPr>
              <a:t>IEEE 802.11 WG OM</a:t>
            </a:r>
            <a:r>
              <a:rPr lang="en-US" sz="1800" dirty="0" smtClean="0"/>
              <a:t>: (Approved January 2013)</a:t>
            </a:r>
          </a:p>
          <a:p>
            <a:pPr lvl="1"/>
            <a:r>
              <a:rPr lang="en-US" sz="1200" dirty="0" smtClean="0">
                <a:hlinkClick r:id="rId8"/>
              </a:rPr>
              <a:t>https://mentor.ieee.org/802.11/dcn/13/11-13-0001-01-0000-802-11-operations-manual.docx</a:t>
            </a:r>
            <a:endParaRPr lang="en-US" sz="1200" dirty="0" smtClean="0"/>
          </a:p>
          <a:p>
            <a:pPr>
              <a:buFontTx/>
              <a:buNone/>
            </a:pPr>
            <a:r>
              <a:rPr lang="en-US" sz="2000" dirty="0" smtClean="0"/>
              <a:t>Policies and Procedures hierarchy</a:t>
            </a:r>
          </a:p>
          <a:p>
            <a:pPr lvl="1"/>
            <a:r>
              <a:rPr lang="en-US" sz="1800" dirty="0" smtClean="0">
                <a:hlinkClick r:id="rId9"/>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 e-mailed session announcements. To join this list and stay informed about upcoming plenary sessions, send email to </a:t>
            </a:r>
            <a:r>
              <a:rPr lang="en-US" b="0" u="sng" dirty="0" smtClean="0">
                <a:hlinkClick r:id="rId2"/>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143000"/>
          </a:xfrm>
        </p:spPr>
        <p:txBody>
          <a:bodyPr/>
          <a:lstStyle/>
          <a:p>
            <a:r>
              <a:rPr lang="en-US" dirty="0" smtClean="0"/>
              <a:t>Rule Changes </a:t>
            </a:r>
            <a:r>
              <a:rPr lang="en-US" dirty="0" smtClean="0"/>
              <a:t>This Week</a:t>
            </a:r>
            <a:br>
              <a:rPr lang="en-US" dirty="0" smtClean="0"/>
            </a:br>
            <a:r>
              <a:rPr lang="en-US" sz="2400" dirty="0" smtClean="0"/>
              <a:t>comments on the 5C are returned by WGs </a:t>
            </a:r>
            <a:r>
              <a:rPr lang="en-US" sz="2400" dirty="0" smtClean="0"/>
              <a:t/>
            </a:r>
            <a:br>
              <a:rPr lang="en-US" sz="2400" dirty="0" smtClean="0"/>
            </a:br>
            <a:r>
              <a:rPr lang="en-US" sz="2400" dirty="0" smtClean="0"/>
              <a:t>prior </a:t>
            </a:r>
            <a:r>
              <a:rPr lang="en-US" sz="2400" dirty="0" smtClean="0"/>
              <a:t>to 5 pm on Tuesday</a:t>
            </a:r>
            <a:endParaRPr lang="en-US" dirty="0"/>
          </a:p>
        </p:txBody>
      </p:sp>
      <p:sp>
        <p:nvSpPr>
          <p:cNvPr id="3" name="Content Placeholder 2"/>
          <p:cNvSpPr>
            <a:spLocks noGrp="1"/>
          </p:cNvSpPr>
          <p:nvPr>
            <p:ph idx="1"/>
          </p:nvPr>
        </p:nvSpPr>
        <p:spPr>
          <a:xfrm>
            <a:off x="457200" y="1981200"/>
            <a:ext cx="8305800" cy="4419600"/>
          </a:xfrm>
        </p:spPr>
        <p:txBody>
          <a:bodyPr/>
          <a:lstStyle/>
          <a:p>
            <a:r>
              <a:rPr lang="en-US" dirty="0" smtClean="0"/>
              <a:t>Proposal </a:t>
            </a:r>
            <a:r>
              <a:rPr lang="en-US" dirty="0" smtClean="0"/>
              <a:t>for the 5C, which can be found </a:t>
            </a:r>
            <a:r>
              <a:rPr lang="en-US" dirty="0" smtClean="0"/>
              <a:t>at:</a:t>
            </a:r>
          </a:p>
          <a:p>
            <a:pPr lvl="1"/>
            <a:r>
              <a:rPr lang="en-US" dirty="0" smtClean="0">
                <a:hlinkClick r:id="rId2"/>
              </a:rPr>
              <a:t>https</a:t>
            </a:r>
            <a:r>
              <a:rPr lang="en-US" dirty="0" smtClean="0">
                <a:hlinkClick r:id="rId2"/>
              </a:rPr>
              <a:t>://</a:t>
            </a:r>
            <a:r>
              <a:rPr lang="en-US" dirty="0" smtClean="0">
                <a:hlinkClick r:id="rId2"/>
              </a:rPr>
              <a:t>mentor.ieee.org/802-ec/dcn/13/ec-13-0009-12-00EC-proposed-5c.pdf</a:t>
            </a:r>
            <a:endParaRPr lang="en-US" dirty="0" smtClean="0"/>
          </a:p>
          <a:p>
            <a:r>
              <a:rPr lang="en-US" dirty="0" smtClean="0"/>
              <a:t>Other OM, WG P&amp;P and CG changes have been posted </a:t>
            </a:r>
            <a:r>
              <a:rPr lang="en-US" dirty="0" smtClean="0"/>
              <a:t>at:</a:t>
            </a:r>
          </a:p>
          <a:p>
            <a:pPr lvl="1"/>
            <a:r>
              <a:rPr lang="en-US" dirty="0" smtClean="0">
                <a:hlinkClick r:id="rId3"/>
              </a:rPr>
              <a:t>https://</a:t>
            </a:r>
            <a:r>
              <a:rPr lang="en-US" dirty="0" smtClean="0">
                <a:hlinkClick r:id="rId3"/>
              </a:rPr>
              <a:t>mentor.ieee.org/802-ec/dcn/13/ec-13-0053-01-00EC-proposed-rule-change-for-november-2013.pdf</a:t>
            </a:r>
            <a:endParaRPr lang="en-US" dirty="0" smtClean="0"/>
          </a:p>
          <a:p>
            <a:r>
              <a:rPr lang="en-US" dirty="0" smtClean="0"/>
              <a:t>Changes to the Electronic Media Agreement</a:t>
            </a:r>
          </a:p>
          <a:p>
            <a:pPr lvl="1"/>
            <a:r>
              <a:rPr lang="en-US" dirty="0" smtClean="0">
                <a:hlinkClick r:id="rId4"/>
              </a:rPr>
              <a:t>https://</a:t>
            </a:r>
            <a:r>
              <a:rPr lang="en-US" dirty="0" smtClean="0">
                <a:hlinkClick r:id="rId4"/>
              </a:rPr>
              <a:t>mentor.ieee.org/802-ec/dcn/13/ec-13-0013-01-00EC-draft-electronic-media-production-agreement.doc</a:t>
            </a:r>
            <a:endParaRPr lang="en-US" dirty="0" smtClean="0"/>
          </a:p>
          <a:p>
            <a:r>
              <a:rPr lang="en-US" dirty="0" smtClean="0"/>
              <a:t>802 EC spreadsheet </a:t>
            </a:r>
            <a:r>
              <a:rPr lang="en-US" dirty="0" smtClean="0"/>
              <a:t>to track changes to the 4 documents (P&amp;P, OM, WG P&amp;P and CG) which can be found </a:t>
            </a:r>
            <a:r>
              <a:rPr lang="en-US" dirty="0" smtClean="0"/>
              <a:t>at:</a:t>
            </a:r>
          </a:p>
          <a:p>
            <a:pPr lvl="1"/>
            <a:r>
              <a:rPr lang="en-US" dirty="0" smtClean="0">
                <a:hlinkClick r:id="rId5"/>
              </a:rPr>
              <a:t>https</a:t>
            </a:r>
            <a:r>
              <a:rPr lang="en-US" dirty="0" smtClean="0">
                <a:hlinkClick r:id="rId5"/>
              </a:rPr>
              <a:t>://mentor.ieee.org/802-ec/dcn/13/ec-13-0051-00-00EC-rule-change-tracking.ods</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Local Venue Sites</a:t>
            </a:r>
            <a:endParaRPr lang="en-US" dirty="0"/>
          </a:p>
        </p:txBody>
      </p:sp>
      <p:sp>
        <p:nvSpPr>
          <p:cNvPr id="8" name="Content Placeholder 7"/>
          <p:cNvSpPr>
            <a:spLocks noGrp="1"/>
          </p:cNvSpPr>
          <p:nvPr>
            <p:ph sz="half" idx="1"/>
          </p:nvPr>
        </p:nvSpPr>
        <p:spPr>
          <a:xfrm>
            <a:off x="685800" y="1981200"/>
            <a:ext cx="7772400" cy="4114800"/>
          </a:xfrm>
        </p:spPr>
        <p:txBody>
          <a:bodyPr/>
          <a:lstStyle/>
          <a:p>
            <a:pPr>
              <a:buNone/>
            </a:pPr>
            <a:r>
              <a:rPr lang="en-US" dirty="0" smtClean="0"/>
              <a:t>Local Delegate Package:</a:t>
            </a:r>
            <a:endParaRPr lang="en-US" dirty="0" smtClean="0">
              <a:hlinkClick r:id="rId2"/>
            </a:endParaRPr>
          </a:p>
          <a:p>
            <a:pPr lvl="1"/>
            <a:r>
              <a:rPr lang="en-US" dirty="0" smtClean="0">
                <a:hlinkClick r:id="rId2"/>
              </a:rPr>
              <a:t>http</a:t>
            </a:r>
            <a:r>
              <a:rPr lang="en-US" dirty="0" smtClean="0">
                <a:hlinkClick r:id="rId2"/>
              </a:rPr>
              <a:t>://</a:t>
            </a:r>
            <a:r>
              <a:rPr lang="en-US" dirty="0" smtClean="0">
                <a:hlinkClick r:id="rId2"/>
              </a:rPr>
              <a:t>802world.org/plenary/files/2013/11/802-1113-DelegateInformationPackage-V1.pdf</a:t>
            </a:r>
            <a:endParaRPr lang="en-US" dirty="0" smtClean="0"/>
          </a:p>
          <a:p>
            <a:endParaRPr lang="en-US" dirty="0" smtClean="0"/>
          </a:p>
          <a:p>
            <a:r>
              <a:rPr lang="en-US" dirty="0" smtClean="0"/>
              <a:t>L</a:t>
            </a:r>
            <a:r>
              <a:rPr lang="en-US" dirty="0" smtClean="0"/>
              <a:t>ocal </a:t>
            </a:r>
            <a:r>
              <a:rPr lang="en-US" dirty="0" smtClean="0"/>
              <a:t>Dining locations:</a:t>
            </a:r>
          </a:p>
          <a:p>
            <a:pPr lvl="1"/>
            <a:r>
              <a:rPr lang="en-US" dirty="0" smtClean="0">
                <a:hlinkClick r:id="rId3"/>
              </a:rPr>
              <a:t>http://802world.org/plenary/files/2013/11/RESTAURANTS-–-DALLAS1.pdf</a:t>
            </a:r>
            <a:endParaRPr lang="en-US" dirty="0" smtClean="0"/>
          </a:p>
          <a:p>
            <a:pPr lvl="1"/>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7DC20B9-232F-45E3-915F-318DA7AF0997}"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Information</a:t>
            </a: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smtClean="0"/>
              <a:t>Next </a:t>
            </a:r>
            <a:r>
              <a:rPr lang="en-US" dirty="0" err="1" smtClean="0"/>
              <a:t>TGaj</a:t>
            </a:r>
            <a:r>
              <a:rPr lang="en-US" dirty="0" smtClean="0"/>
              <a:t> Interim Venue: </a:t>
            </a:r>
            <a:r>
              <a:rPr lang="en-GB" dirty="0" err="1" smtClean="0"/>
              <a:t>Sanya</a:t>
            </a:r>
            <a:r>
              <a:rPr lang="en-GB" dirty="0" smtClean="0"/>
              <a:t>, China. 8-9 Jan 2014</a:t>
            </a:r>
            <a:endParaRPr lang="en-US" dirty="0" smtClean="0"/>
          </a:p>
          <a:p>
            <a:r>
              <a:rPr lang="en-US" dirty="0" smtClean="0"/>
              <a:t>Next Interim Venue: Los Angeles – 19-24 Jan 2014</a:t>
            </a:r>
          </a:p>
          <a:p>
            <a:r>
              <a:rPr lang="en-US" dirty="0" smtClean="0"/>
              <a:t>Next Plenary: Beijing, China – 16-21 March 2014</a:t>
            </a:r>
          </a:p>
          <a:p>
            <a:endParaRPr lang="en-US" dirty="0" smtClean="0"/>
          </a:p>
          <a:p>
            <a:r>
              <a:rPr lang="en-US" dirty="0" smtClean="0"/>
              <a:t>Please suggest Restaurants, methods of getting from Airport to Hotel, local </a:t>
            </a:r>
            <a:r>
              <a:rPr lang="en-US" dirty="0" err="1" smtClean="0"/>
              <a:t>attaractions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Plenary PAR Review</a:t>
            </a:r>
            <a:endParaRPr lang="en-US" dirty="0"/>
          </a:p>
        </p:txBody>
      </p:sp>
      <p:sp>
        <p:nvSpPr>
          <p:cNvPr id="3" name="Content Placeholder 2"/>
          <p:cNvSpPr>
            <a:spLocks noGrp="1"/>
          </p:cNvSpPr>
          <p:nvPr>
            <p:ph idx="1"/>
          </p:nvPr>
        </p:nvSpPr>
        <p:spPr/>
        <p:txBody>
          <a:bodyPr/>
          <a:lstStyle/>
          <a:p>
            <a:r>
              <a:rPr lang="en-US" dirty="0" smtClean="0"/>
              <a:t>See doc: 11-13/1381r0</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Nov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772400" cy="5029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Current P&amp;P and OM for IEEE-SA, IEEE 802, and IEEE 802.11</a:t>
            </a:r>
          </a:p>
          <a:p>
            <a:pPr lvl="1">
              <a:buFontTx/>
              <a:buNone/>
            </a:pPr>
            <a:r>
              <a:rPr lang="en-US" dirty="0" smtClean="0"/>
              <a:t>	Reminder on Posting Documents</a:t>
            </a:r>
          </a:p>
          <a:p>
            <a:pPr lvl="1">
              <a:buFontTx/>
              <a:buNone/>
            </a:pPr>
            <a:r>
              <a:rPr lang="en-US" dirty="0" smtClean="0"/>
              <a:t>	Joining 802 All List </a:t>
            </a:r>
            <a:r>
              <a:rPr lang="en-US" dirty="0" smtClean="0"/>
              <a:t>Server</a:t>
            </a:r>
          </a:p>
          <a:p>
            <a:pPr lvl="1">
              <a:buFontTx/>
              <a:buNone/>
            </a:pPr>
            <a:r>
              <a:rPr lang="en-US" dirty="0" smtClean="0"/>
              <a:t>	Update on New Rules under consideration this week</a:t>
            </a: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Nov 2013</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Jon Rosdahl (CSR)</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smtClean="0"/>
              <a:t>The current version of the IEEE-SA Standards Board Bylaws is available at: </a:t>
            </a:r>
            <a:endParaRPr lang="en-GB" dirty="0" smtClean="0"/>
          </a:p>
          <a:p>
            <a:pPr lvl="1"/>
            <a:r>
              <a:rPr lang="en-US" sz="1400" dirty="0" smtClean="0">
                <a:hlinkClick r:id="rId2"/>
              </a:rPr>
              <a:t>http://standards.ieee.org/develop/policies/bylaws/index.html</a:t>
            </a:r>
            <a:r>
              <a:rPr lang="en-US" sz="1400" dirty="0" smtClean="0"/>
              <a:t> (HTML version) </a:t>
            </a:r>
            <a:endParaRPr lang="en-GB" sz="1400" dirty="0" smtClean="0"/>
          </a:p>
          <a:p>
            <a:pPr lvl="1"/>
            <a:r>
              <a:rPr lang="en-US" sz="1400" dirty="0" smtClean="0">
                <a:hlinkClick r:id="rId3"/>
              </a:rPr>
              <a:t>http://standards.ieee.org/develop/policies/bylaws/sb_bylaws.pdf</a:t>
            </a:r>
            <a:r>
              <a:rPr lang="en-US" sz="1400" dirty="0" smtClean="0"/>
              <a:t> (PDF version) </a:t>
            </a:r>
            <a:endParaRPr lang="en-GB" sz="1400" dirty="0" smtClean="0"/>
          </a:p>
          <a:p>
            <a:pPr>
              <a:buNone/>
            </a:pPr>
            <a:endParaRPr lang="en-GB" sz="2000" dirty="0" smtClean="0"/>
          </a:p>
          <a:p>
            <a:r>
              <a:rPr lang="en-US" dirty="0" smtClean="0"/>
              <a:t>The current version of the IEEE-SA Standards Board Operations Manual is available at:</a:t>
            </a:r>
            <a:r>
              <a:rPr lang="en-US" sz="2000" dirty="0" smtClean="0"/>
              <a:t> </a:t>
            </a:r>
            <a:endParaRPr lang="en-GB" sz="2000" dirty="0" smtClean="0"/>
          </a:p>
          <a:p>
            <a:pPr lvl="1"/>
            <a:r>
              <a:rPr lang="en-US" sz="1400" dirty="0" smtClean="0">
                <a:hlinkClick r:id="rId4"/>
              </a:rPr>
              <a:t>http://standards.ieee.org/develop/policies/opman/index.html</a:t>
            </a:r>
            <a:r>
              <a:rPr lang="en-US" sz="1400" dirty="0" smtClean="0"/>
              <a:t> (HTML version) </a:t>
            </a:r>
            <a:endParaRPr lang="en-GB" sz="1400" dirty="0" smtClean="0"/>
          </a:p>
          <a:p>
            <a:pPr lvl="1"/>
            <a:r>
              <a:rPr lang="en-US" sz="1400" dirty="0" smtClean="0">
                <a:hlinkClick r:id="rId5"/>
              </a:rPr>
              <a:t>http://standards.ieee.org/develop/policies/opman/sb_om.pdf</a:t>
            </a:r>
            <a:r>
              <a:rPr lang="en-US" sz="1400" dirty="0" smtClean="0"/>
              <a:t> (PDF version) </a:t>
            </a:r>
            <a:endParaRPr lang="en-GB" sz="1400" dirty="0" smtClean="0"/>
          </a:p>
          <a:p>
            <a:endParaRPr lang="en-GB" sz="1800" dirty="0" smtClean="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6652</TotalTime>
  <Words>1192</Words>
  <Application>Microsoft Office PowerPoint</Application>
  <PresentationFormat>On-screen Show (4:3)</PresentationFormat>
  <Paragraphs>199</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1st Vice Chair Report Sept 2013</vt:lpstr>
      <vt:lpstr>Abstract</vt:lpstr>
      <vt:lpstr>Monday–  802.11 Opening Plenary</vt:lpstr>
      <vt:lpstr>Participants, Patents, and Duty to Inform</vt:lpstr>
      <vt:lpstr>Patent Related Links</vt:lpstr>
      <vt:lpstr>Call for Potentially Essential Patents</vt:lpstr>
      <vt:lpstr>Other Guidelines for IEEE WG Meetings</vt:lpstr>
      <vt:lpstr>Slide 8</vt:lpstr>
      <vt:lpstr>Current IEEE-SA Rules</vt:lpstr>
      <vt:lpstr>Current IEEE 802 Procedures </vt:lpstr>
      <vt:lpstr>Reminder for Posting Documents</vt:lpstr>
      <vt:lpstr>IEEE 802-ALL EMAIL List Server</vt:lpstr>
      <vt:lpstr>Rule Changes This Week comments on the 5C are returned by WGs  prior to 5 pm on Tuesday</vt:lpstr>
      <vt:lpstr>Wednesday –  802.11 Mid-Week Plenary</vt:lpstr>
      <vt:lpstr>Local Venue Sites</vt:lpstr>
      <vt:lpstr>Local Venue Information</vt:lpstr>
      <vt:lpstr>802 Plenary PAR Review</vt:lpstr>
      <vt:lpstr>Friday –  802.11 Closing Plenary</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11-13-1355r0</dc:subject>
  <dc:creator>Jon Rosdahl</dc:creator>
  <cp:keywords>Nov  2013</cp:keywords>
  <dc:description>Jon Rosdahl (CSR Technologies Inc)</dc:description>
  <cp:lastModifiedBy>jr05</cp:lastModifiedBy>
  <cp:revision>43</cp:revision>
  <cp:lastPrinted>1998-02-10T13:28:06Z</cp:lastPrinted>
  <dcterms:created xsi:type="dcterms:W3CDTF">2012-03-12T21:29:33Z</dcterms:created>
  <dcterms:modified xsi:type="dcterms:W3CDTF">2013-11-11T07:28:33Z</dcterms:modified>
</cp:coreProperties>
</file>