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2" r:id="rId5"/>
    <p:sldId id="279" r:id="rId6"/>
    <p:sldId id="281" r:id="rId7"/>
    <p:sldId id="282" r:id="rId8"/>
    <p:sldId id="284" r:id="rId9"/>
    <p:sldId id="285" r:id="rId10"/>
    <p:sldId id="286" r:id="rId11"/>
    <p:sldId id="287" r:id="rId12"/>
    <p:sldId id="264" r:id="rId13"/>
    <p:sldId id="28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/1349r0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Access Control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2013</a:t>
            </a:r>
            <a:r>
              <a:rPr lang="en-GB" sz="2000" b="0" dirty="0" smtClean="0"/>
              <a:t>-11</a:t>
            </a:r>
            <a:r>
              <a:rPr lang="en-GB" sz="2000" b="0" dirty="0" smtClean="0"/>
              <a:t>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655899"/>
              </p:ext>
            </p:extLst>
          </p:nvPr>
        </p:nvGraphicFramePr>
        <p:xfrm>
          <a:off x="508000" y="2729011"/>
          <a:ext cx="8156575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文書" r:id="rId4" imgW="8255000" imgH="2755900" progId="Word.Document.8">
                  <p:embed/>
                </p:oleObj>
              </mc:Choice>
              <mc:Fallback>
                <p:oleObj name="文書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29011"/>
                        <a:ext cx="8156575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451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4249589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sz="2000" dirty="0" smtClean="0"/>
              <a:t>Mechanism to increase p</a:t>
            </a:r>
            <a:r>
              <a:rPr kumimoji="1" lang="en-US" altLang="ja-JP" sz="2000" dirty="0" smtClean="0"/>
              <a:t>roportion of higher rate frames</a:t>
            </a:r>
          </a:p>
          <a:p>
            <a:pPr>
              <a:buFont typeface="Wingdings" charset="2"/>
              <a:buChar char="l"/>
            </a:pPr>
            <a:r>
              <a:rPr kumimoji="1" lang="en-US" altLang="ja-JP" sz="2000" dirty="0" smtClean="0"/>
              <a:t>Reduction of retry frames</a:t>
            </a:r>
          </a:p>
          <a:p>
            <a:pPr marL="457200" lvl="1" indent="0"/>
            <a:r>
              <a:rPr lang="en-US" altLang="ja-JP" dirty="0" smtClean="0"/>
              <a:t>Many implementations lower data rate when re-transmission increases due to frame errors or losses.  It’s conflicting behavior against increasing higher rate frames.</a:t>
            </a:r>
            <a:endParaRPr kumimoji="1" lang="en-US" altLang="ja-JP" dirty="0" smtClean="0"/>
          </a:p>
          <a:p>
            <a:pPr>
              <a:buFont typeface="Wingdings" charset="2"/>
              <a:buChar char="l"/>
            </a:pPr>
            <a:r>
              <a:rPr lang="en-US" altLang="ja-JP" sz="2000" dirty="0" smtClean="0"/>
              <a:t>Low rate transmissions at cell edge</a:t>
            </a:r>
          </a:p>
          <a:p>
            <a:pPr>
              <a:buFont typeface="Wingdings" charset="2"/>
              <a:buChar char="l"/>
            </a:pPr>
            <a:r>
              <a:rPr lang="en-US" altLang="ja-JP" sz="2000" dirty="0" smtClean="0"/>
              <a:t>Coexistence with current standard’s devices</a:t>
            </a:r>
            <a:endParaRPr kumimoji="1" lang="en-US" altLang="ja-JP" sz="2000" dirty="0" smtClean="0"/>
          </a:p>
          <a:p>
            <a:pPr marL="400050" lvl="1" indent="0"/>
            <a:r>
              <a:rPr lang="en-US" altLang="ja-JP" dirty="0" smtClean="0"/>
              <a:t>Suppressing low rate frames of legacy devices may be needed. </a:t>
            </a:r>
          </a:p>
          <a:p>
            <a:pPr>
              <a:buFont typeface="Wingdings" charset="2"/>
              <a:buChar char="l"/>
            </a:pPr>
            <a:r>
              <a:rPr lang="en-US" altLang="ja-JP" sz="2000" dirty="0" smtClean="0"/>
              <a:t>Considerations of OBSS environment</a:t>
            </a:r>
          </a:p>
          <a:p>
            <a:pPr>
              <a:buFont typeface="Wingdings" charset="2"/>
              <a:buChar char="l"/>
            </a:pPr>
            <a:r>
              <a:rPr lang="en-US" altLang="ja-JP" sz="2000" dirty="0" smtClean="0"/>
              <a:t>Integration with existing mechanisms</a:t>
            </a:r>
          </a:p>
          <a:p>
            <a:pPr marL="457200" lvl="1" indent="0"/>
            <a:r>
              <a:rPr lang="en-US" altLang="ja-JP" dirty="0" smtClean="0"/>
              <a:t>RTS/CTS, PCF, HCCA, frame aggregation,,,</a:t>
            </a:r>
          </a:p>
          <a:p>
            <a:pPr>
              <a:buFont typeface="Wingdings" charset="2"/>
              <a:buChar char="l"/>
            </a:pPr>
            <a:r>
              <a:rPr kumimoji="1" lang="en-US" altLang="ja-JP" sz="2000" dirty="0" smtClean="0"/>
              <a:t>etc.</a:t>
            </a:r>
          </a:p>
          <a:p>
            <a:pPr>
              <a:buFont typeface="Wingdings" charset="2"/>
              <a:buChar char="l"/>
            </a:pPr>
            <a:endParaRPr kumimoji="1" lang="en-US" altLang="ja-JP" sz="20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6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Possible function for HEW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Control for increasing higher rate frames’ proportion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472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IEEE 11-13/0801r1: Issues of low rate transmission (NTT)</a:t>
            </a:r>
          </a:p>
          <a:p>
            <a:pPr>
              <a:buFont typeface="Arial"/>
              <a:buChar char="•"/>
            </a:pPr>
            <a:r>
              <a:rPr lang="en-US" dirty="0" smtClean="0"/>
              <a:t>IEEE 11-13/1073r0: Access control enhancement (KDDI)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Annex</a:t>
            </a:r>
            <a:r>
              <a:rPr lang="en-US" altLang="ja-JP" dirty="0" smtClean="0"/>
              <a:t>:  </a:t>
            </a:r>
            <a:r>
              <a:rPr lang="en-GB" dirty="0" smtClean="0"/>
              <a:t>Occupied </a:t>
            </a:r>
            <a:r>
              <a:rPr lang="en-GB" dirty="0" smtClean="0"/>
              <a:t>time calculation</a:t>
            </a:r>
            <a:endParaRPr lang="en-GB" dirty="0"/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755576" y="3068960"/>
            <a:ext cx="7272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正方形/長方形 1"/>
          <p:cNvSpPr/>
          <p:nvPr/>
        </p:nvSpPr>
        <p:spPr bwMode="auto">
          <a:xfrm>
            <a:off x="1115616" y="2420888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763688" y="2420888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411760" y="2420888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491880" y="2420888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843808" y="2420888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923928" y="2420888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87624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35696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11760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15816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91880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23928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4355976" y="2420888"/>
            <a:ext cx="1800200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6156176" y="2276872"/>
            <a:ext cx="72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228184" y="191683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 bwMode="auto">
          <a:xfrm>
            <a:off x="755576" y="5209455"/>
            <a:ext cx="7272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正方形/長方形 24"/>
          <p:cNvSpPr/>
          <p:nvPr/>
        </p:nvSpPr>
        <p:spPr bwMode="auto">
          <a:xfrm>
            <a:off x="1115616" y="4561383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1763688" y="4561383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2411760" y="4561383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491880" y="4561383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2843808" y="4561383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3923928" y="4561383"/>
            <a:ext cx="43204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HT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87624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35696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11760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15816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91880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23928" y="427335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355976" y="4561383"/>
            <a:ext cx="1152128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9552" y="159918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Data frame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39552" y="376929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ACK frame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5508104" y="4417367"/>
            <a:ext cx="11521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5652120" y="405732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D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6660232" y="4417367"/>
            <a:ext cx="86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5" name="テキスト ボックス 44"/>
          <p:cNvSpPr txBox="1"/>
          <p:nvPr/>
        </p:nvSpPr>
        <p:spPr>
          <a:xfrm>
            <a:off x="6804248" y="405732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CW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7" name="フリーフォーム 46"/>
          <p:cNvSpPr/>
          <p:nvPr/>
        </p:nvSpPr>
        <p:spPr>
          <a:xfrm>
            <a:off x="7535261" y="4569465"/>
            <a:ext cx="395351" cy="647010"/>
          </a:xfrm>
          <a:custGeom>
            <a:avLst/>
            <a:gdLst>
              <a:gd name="connsiteX0" fmla="*/ 0 w 395351"/>
              <a:gd name="connsiteY0" fmla="*/ 647010 h 647010"/>
              <a:gd name="connsiteX1" fmla="*/ 11980 w 395351"/>
              <a:gd name="connsiteY1" fmla="*/ 0 h 647010"/>
              <a:gd name="connsiteX2" fmla="*/ 395351 w 395351"/>
              <a:gd name="connsiteY2" fmla="*/ 0 h 64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351" h="647010">
                <a:moveTo>
                  <a:pt x="0" y="647010"/>
                </a:moveTo>
                <a:lnTo>
                  <a:pt x="11980" y="0"/>
                </a:lnTo>
                <a:lnTo>
                  <a:pt x="395351" y="0"/>
                </a:lnTo>
              </a:path>
            </a:pathLst>
          </a:custGeom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フリーフォーム 47"/>
          <p:cNvSpPr/>
          <p:nvPr/>
        </p:nvSpPr>
        <p:spPr>
          <a:xfrm>
            <a:off x="6876256" y="2420888"/>
            <a:ext cx="395351" cy="647010"/>
          </a:xfrm>
          <a:custGeom>
            <a:avLst/>
            <a:gdLst>
              <a:gd name="connsiteX0" fmla="*/ 0 w 395351"/>
              <a:gd name="connsiteY0" fmla="*/ 647010 h 647010"/>
              <a:gd name="connsiteX1" fmla="*/ 11980 w 395351"/>
              <a:gd name="connsiteY1" fmla="*/ 0 h 647010"/>
              <a:gd name="connsiteX2" fmla="*/ 395351 w 395351"/>
              <a:gd name="connsiteY2" fmla="*/ 0 h 64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351" h="647010">
                <a:moveTo>
                  <a:pt x="0" y="647010"/>
                </a:moveTo>
                <a:lnTo>
                  <a:pt x="11980" y="0"/>
                </a:lnTo>
                <a:lnTo>
                  <a:pt x="395351" y="0"/>
                </a:lnTo>
              </a:path>
            </a:pathLst>
          </a:custGeom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76256" y="25649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ACK frame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596336" y="4705399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Next frame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" name="左中かっこ 50"/>
          <p:cNvSpPr/>
          <p:nvPr/>
        </p:nvSpPr>
        <p:spPr bwMode="auto">
          <a:xfrm rot="16200000">
            <a:off x="2627784" y="1628800"/>
            <a:ext cx="216024" cy="3240360"/>
          </a:xfrm>
          <a:prstGeom prst="leftBrace">
            <a:avLst>
              <a:gd name="adj1" fmla="val 263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483768" y="328498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36us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3" name="左中かっこ 52"/>
          <p:cNvSpPr/>
          <p:nvPr/>
        </p:nvSpPr>
        <p:spPr bwMode="auto">
          <a:xfrm rot="16200000">
            <a:off x="2627784" y="3769295"/>
            <a:ext cx="216024" cy="3240360"/>
          </a:xfrm>
          <a:prstGeom prst="leftBrace">
            <a:avLst>
              <a:gd name="adj1" fmla="val 263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483768" y="5425479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36us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300192" y="227687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16us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796136" y="4417367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34us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47864" y="6021288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Ave.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CW (us)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= Cwmin * slot time /2 = 15*9/2 =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64.5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79912" y="342900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Data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length (us)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=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roundup((service + MAC header + LCP  header +</a:t>
            </a:r>
          </a:p>
          <a:p>
            <a:r>
              <a:rPr kumimoji="1" lang="en-US" altLang="ja-JP" sz="1400" dirty="0">
                <a:solidFill>
                  <a:srgbClr val="000000"/>
                </a:solidFill>
              </a:rPr>
              <a:t>	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	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        Data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(1500B)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+ FCS +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tail)/OFDM symbol)*4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347864" y="5733256"/>
            <a:ext cx="5688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ACK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length (us)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=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roundup((service + ACK +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FCS +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tail)/OFDM symbol)*4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6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contribution shows that time limitation for low rate frames improve aggregate throughput in a BSS.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Even high rate communication degrades its throughput performance when low rate communication exists in parallel.  This issue was explained in doc. 13/0801r1(NTT) and 13/1073r0(KDDI).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TDMA like access control mechanism may mitigate this performance degradation by restricting longer time occupation of low rate frames on WLAN.</a:t>
            </a:r>
          </a:p>
          <a:p>
            <a:pPr>
              <a:buFont typeface="Times New Roman" pitchFamily="16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Performance evaluation in densely STAs deployed BSS is shown in the following slides: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Time occupation of a 802.11 frame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96136" y="2420888"/>
            <a:ext cx="3240360" cy="2088232"/>
          </a:xfrm>
        </p:spPr>
        <p:txBody>
          <a:bodyPr/>
          <a:lstStyle/>
          <a:p>
            <a:r>
              <a:rPr kumimoji="1" lang="en-US" altLang="ja-JP" sz="2000" b="0" dirty="0" smtClean="0"/>
              <a:t>Assumptions:</a:t>
            </a:r>
          </a:p>
          <a:p>
            <a:pPr marL="279400" indent="-279400">
              <a:buFont typeface="Arial"/>
              <a:buChar char="•"/>
            </a:pPr>
            <a:r>
              <a:rPr lang="en-US" altLang="ja-JP" sz="2000" b="0" dirty="0" smtClean="0"/>
              <a:t>11n</a:t>
            </a:r>
          </a:p>
          <a:p>
            <a:pPr marL="279400" indent="-279400">
              <a:buFont typeface="Arial"/>
              <a:buChar char="•"/>
            </a:pPr>
            <a:r>
              <a:rPr lang="en-US" altLang="ja-JP" sz="2000" b="0" dirty="0" smtClean="0"/>
              <a:t>1X1 SISO, 20MHzBW</a:t>
            </a:r>
          </a:p>
          <a:p>
            <a:pPr marL="279400" indent="-279400">
              <a:buFont typeface="Arial"/>
              <a:buChar char="•"/>
            </a:pPr>
            <a:r>
              <a:rPr lang="en-US" altLang="ja-JP" sz="2000" b="0" dirty="0" smtClean="0"/>
              <a:t>Not considering frame aggregation.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41579"/>
              </p:ext>
            </p:extLst>
          </p:nvPr>
        </p:nvGraphicFramePr>
        <p:xfrm>
          <a:off x="683568" y="2599144"/>
          <a:ext cx="4824536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292"/>
                <a:gridCol w="21962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Data rate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Time occupation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6.5Mbps (MCS 0)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2059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13Mbps (MCS 1)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1127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19.5Mbps (MCS 2)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815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26Mbps (MCS 3)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659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39Mbps (MCS 4)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503</a:t>
                      </a:r>
                      <a:r>
                        <a:rPr kumimoji="1" lang="en-US" altLang="ja-JP" sz="2000" baseline="0" dirty="0" smtClean="0"/>
                        <a:t> u</a:t>
                      </a:r>
                      <a:r>
                        <a:rPr kumimoji="1" lang="en-US" altLang="ja-JP" sz="2000" dirty="0" smtClean="0"/>
                        <a:t>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52Mbps (MCS 5)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423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58.5Mbps (MCS 6)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399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65Mbps (MCS 7)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379 usec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51520" y="1517883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When a STA transmits 1500B IP packet, time occupations at each data rate are: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68144" y="5929535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Calculation detail is on Slide 13.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24128" y="4532928"/>
            <a:ext cx="324036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Apparently, lower rate frames occupy much time.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2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870992"/>
          </a:xfrm>
        </p:spPr>
        <p:txBody>
          <a:bodyPr/>
          <a:lstStyle/>
          <a:p>
            <a:r>
              <a:rPr lang="en-US" altLang="ja-JP" dirty="0" smtClean="0"/>
              <a:t>Assumed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686651"/>
              </p:ext>
            </p:extLst>
          </p:nvPr>
        </p:nvGraphicFramePr>
        <p:xfrm>
          <a:off x="683568" y="2330152"/>
          <a:ext cx="5034974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3662"/>
                <a:gridCol w="939925"/>
                <a:gridCol w="17813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Data rate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No. of STAs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Assumed throughput /STA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6.5Mbps (MCS 0)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13Mbps (MCS 1)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19.5Mbps (MCS 2)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26Mbps (MCS 3)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39Mbps (MCS 4)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52Mbps (MCS 5)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58.5Mbps (MCS 6)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65Mbps (MCS 7)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Total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80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83568" y="1373867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Considering 10</a:t>
            </a:r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STAs communicating under each MCS, assumed throughputs are: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68144" y="4581128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When transmission opportunities among STAs are equal, data amounts per unit time are equal also.  So assumed throughputs are equal.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68144" y="2996952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 considering retry, conflicts or losses.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Results are just derived from time occupation in the previous slide.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4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Consideration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836067"/>
            <a:ext cx="8352928" cy="4113213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Throughputs on each STA are equalized regardless of link data rate.  Because transmission opportunities are equally given to each STA at CSMA/CA mechanism.</a:t>
            </a:r>
            <a:endParaRPr kumimoji="1" lang="en-US" altLang="ja-JP" dirty="0"/>
          </a:p>
          <a:p>
            <a:pPr>
              <a:buFont typeface="Wingdings" charset="0"/>
              <a:buChar char="à"/>
            </a:pPr>
            <a:r>
              <a:rPr lang="en-US" altLang="ja-JP" dirty="0" smtClean="0">
                <a:sym typeface="Wingdings"/>
              </a:rPr>
              <a:t>High rate link can’t perform its available throughput due to lack of transmission opportunities.  Do you think it’s a proper manner?</a:t>
            </a:r>
            <a:endParaRPr lang="en-US" altLang="ja-JP" dirty="0">
              <a:sym typeface="Wingdings"/>
            </a:endParaRPr>
          </a:p>
          <a:p>
            <a:pPr marL="0" indent="0"/>
            <a:endParaRPr lang="en-US" altLang="ja-JP" dirty="0">
              <a:sym typeface="Wingdings"/>
            </a:endParaRPr>
          </a:p>
          <a:p>
            <a:pPr marL="0" indent="0"/>
            <a:r>
              <a:rPr lang="en-US" altLang="ja-JP" dirty="0" smtClean="0">
                <a:sym typeface="Wingdings"/>
              </a:rPr>
              <a:t>How about equalizing time resource occupancies among STAs instead of equal transmission opportunities?</a:t>
            </a:r>
          </a:p>
          <a:p>
            <a:pPr marL="0" indent="0"/>
            <a:r>
              <a:rPr lang="en-US" altLang="ja-JP" dirty="0" smtClean="0">
                <a:sym typeface="Wingdings"/>
              </a:rPr>
              <a:t></a:t>
            </a:r>
            <a:r>
              <a:rPr lang="en-US" altLang="ja-JP" dirty="0">
                <a:sym typeface="Wingdings"/>
              </a:rPr>
              <a:t> </a:t>
            </a:r>
            <a:r>
              <a:rPr lang="en-US" altLang="ja-JP" dirty="0" smtClean="0">
                <a:sym typeface="Wingdings"/>
              </a:rPr>
              <a:t>Next slide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52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0813" cy="870992"/>
          </a:xfrm>
        </p:spPr>
        <p:txBody>
          <a:bodyPr/>
          <a:lstStyle/>
          <a:p>
            <a:r>
              <a:rPr lang="en-US" altLang="ja-JP" dirty="0" smtClean="0"/>
              <a:t>Assumed Throughput</a:t>
            </a:r>
            <a:br>
              <a:rPr lang="en-US" altLang="ja-JP" dirty="0" smtClean="0"/>
            </a:br>
            <a:r>
              <a:rPr lang="en-US" altLang="ja-JP" dirty="0" smtClean="0"/>
              <a:t>by equal time allocation for each link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905499"/>
              </p:ext>
            </p:extLst>
          </p:nvPr>
        </p:nvGraphicFramePr>
        <p:xfrm>
          <a:off x="683568" y="1916832"/>
          <a:ext cx="7704857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936104"/>
                <a:gridCol w="1368152"/>
                <a:gridCol w="1322200"/>
                <a:gridCol w="1774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Data rate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No. of STAs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Aggregated</a:t>
                      </a:r>
                      <a:r>
                        <a:rPr kumimoji="1" lang="en-US" altLang="ja-JP" sz="2000" baseline="0" dirty="0" smtClean="0"/>
                        <a:t> occupation</a:t>
                      </a:r>
                      <a:endParaRPr kumimoji="1" lang="en-US" altLang="ja-JP" sz="20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Per</a:t>
                      </a:r>
                      <a:r>
                        <a:rPr kumimoji="1" lang="en-US" altLang="ja-JP" sz="2000" baseline="0" dirty="0" smtClean="0"/>
                        <a:t> each link</a:t>
                      </a:r>
                      <a:endParaRPr kumimoji="1" lang="en-US" altLang="ja-JP" sz="2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Assumed throughput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6.5Mbps (MCS 0)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0.07Mbps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13Mbps (MCS 1)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0.13Mbps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19.5Mbps (MCS 2)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0.18Mbps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26Mbps (MCS 3)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0.23Mbps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39Mbps (MCS 4)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0.30Mbps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52Mbps (MCS 5)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0.36Mbps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58.5Mbps (MCS 6)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0.38Mbps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65Mbps (MCS 7)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12.5msec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0.40Mbps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Total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80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1000msec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16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Comparison</a:t>
            </a:r>
            <a:br>
              <a:rPr kumimoji="1" lang="en-US" altLang="ja-JP" dirty="0" smtClean="0"/>
            </a:br>
            <a:r>
              <a:rPr lang="en-US" altLang="ja-JP" dirty="0" smtClean="0"/>
              <a:t>(Current </a:t>
            </a:r>
            <a:r>
              <a:rPr lang="en-US" altLang="ja-JP" dirty="0" err="1" smtClean="0"/>
              <a:t>stds</a:t>
            </a:r>
            <a:r>
              <a:rPr lang="en-US" altLang="ja-JP" dirty="0" smtClean="0"/>
              <a:t>. vs. Equal time allocation)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223546"/>
              </p:ext>
            </p:extLst>
          </p:nvPr>
        </p:nvGraphicFramePr>
        <p:xfrm>
          <a:off x="611560" y="1916832"/>
          <a:ext cx="8064896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3356"/>
                <a:gridCol w="1294759"/>
                <a:gridCol w="1370922"/>
                <a:gridCol w="1447084"/>
                <a:gridCol w="1438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Data rate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No. of STAs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Current </a:t>
                      </a:r>
                      <a:r>
                        <a:rPr kumimoji="1" lang="en-US" altLang="ja-JP" sz="2000" dirty="0" err="1" smtClean="0"/>
                        <a:t>stds</a:t>
                      </a:r>
                      <a:r>
                        <a:rPr kumimoji="1" lang="en-US" altLang="ja-JP" sz="2000" dirty="0" smtClean="0"/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Equal</a:t>
                      </a:r>
                      <a:r>
                        <a:rPr kumimoji="1" lang="en-US" altLang="ja-JP" sz="2000" baseline="0" dirty="0" smtClean="0"/>
                        <a:t> time</a:t>
                      </a:r>
                      <a:endParaRPr kumimoji="1" lang="en-US" altLang="ja-JP" sz="2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Comparison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6.5Mbps (MCS 0)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0.07Mbps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    Down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13Mbps (MCS 1)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0.13Mbps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    Down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19.5Mbps (MCS 2)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0.18Mbps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    Down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26Mbps (MCS 3)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0.23Mbps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39Mbps (MCS 4)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0.30Mbps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52Mbps (MCS 5)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0.36Mbps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58.5Mbps (MCS 6)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0.38Mbps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65Mbps (MCS 7)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0.19Mbps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0.40Mbps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Aggregated throughput (80</a:t>
                      </a:r>
                      <a:r>
                        <a:rPr kumimoji="1" lang="en-US" altLang="ja-JP" sz="2000" baseline="0" dirty="0" smtClean="0"/>
                        <a:t> STAs</a:t>
                      </a:r>
                      <a:r>
                        <a:rPr kumimoji="1" lang="en-US" altLang="ja-JP" sz="2000" dirty="0" smtClean="0"/>
                        <a:t>)</a:t>
                      </a:r>
                      <a:endParaRPr kumimoji="1" lang="ja-JP" altLang="en-US" sz="20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15.1Mbps</a:t>
                      </a:r>
                      <a:endParaRPr kumimoji="1" lang="ja-JP" alt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20.4Mbps</a:t>
                      </a:r>
                      <a:endParaRPr kumimoji="1" lang="ja-JP" alt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3366FF"/>
                          </a:solidFill>
                        </a:rPr>
                        <a:t>   Up</a:t>
                      </a:r>
                      <a:endParaRPr kumimoji="1" lang="ja-JP" altLang="en-US" sz="2000" b="1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8" name="直線矢印コネクタ 7"/>
          <p:cNvCxnSpPr/>
          <p:nvPr/>
        </p:nvCxnSpPr>
        <p:spPr bwMode="auto">
          <a:xfrm>
            <a:off x="7452320" y="2708920"/>
            <a:ext cx="216024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7452320" y="3140968"/>
            <a:ext cx="216024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7452320" y="3501008"/>
            <a:ext cx="216024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7452320" y="3861048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V="1">
            <a:off x="7452320" y="4221088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7452320" y="4653136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7452320" y="5085184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V="1">
            <a:off x="7452320" y="5445224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16"/>
          <p:cNvCxnSpPr/>
          <p:nvPr/>
        </p:nvCxnSpPr>
        <p:spPr bwMode="auto">
          <a:xfrm flipV="1">
            <a:off x="7452320" y="5877272"/>
            <a:ext cx="288032" cy="2880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179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Time limitation for low rate frames will improve aggregated throughput on a BSS.  It’s equivalent to raise proportion of high rate frames.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However, this consideration showed just an aspect for efficiency improvement.  It’s just from simple mathematical evaluations.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01541"/>
      </p:ext>
    </p:extLst>
  </p:cSld>
  <p:clrMapOvr>
    <a:masterClrMapping/>
  </p:clrMapOvr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2005</TotalTime>
  <Words>1154</Words>
  <Application>Microsoft Macintosh PowerPoint</Application>
  <PresentationFormat>画面に合わせる (4:3)</PresentationFormat>
  <Paragraphs>295</Paragraphs>
  <Slides>13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802.11_テンプレート</vt:lpstr>
      <vt:lpstr>文書</vt:lpstr>
      <vt:lpstr>Access Control Enhancement</vt:lpstr>
      <vt:lpstr>Abstract</vt:lpstr>
      <vt:lpstr>Recap</vt:lpstr>
      <vt:lpstr>Time occupation of a 802.11 frame</vt:lpstr>
      <vt:lpstr>Assumed Throughput</vt:lpstr>
      <vt:lpstr>Consideration</vt:lpstr>
      <vt:lpstr>Assumed Throughput by equal time allocation for each link </vt:lpstr>
      <vt:lpstr>Throughput Comparison (Current stds. vs. Equal time allocation)</vt:lpstr>
      <vt:lpstr>Summary</vt:lpstr>
      <vt:lpstr>Issues</vt:lpstr>
      <vt:lpstr>Possible function for HEW</vt:lpstr>
      <vt:lpstr>References</vt:lpstr>
      <vt:lpstr>Annex:  Occupied time calculation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柚木 克夫</cp:lastModifiedBy>
  <cp:revision>169</cp:revision>
  <cp:lastPrinted>1601-01-01T00:00:00Z</cp:lastPrinted>
  <dcterms:created xsi:type="dcterms:W3CDTF">2010-02-15T12:38:41Z</dcterms:created>
  <dcterms:modified xsi:type="dcterms:W3CDTF">2013-11-07T09:54:14Z</dcterms:modified>
</cp:coreProperties>
</file>