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5"/>
  </p:notesMasterIdLst>
  <p:handoutMasterIdLst>
    <p:handoutMasterId r:id="rId116"/>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163" r:id="rId16"/>
    <p:sldId id="1164" r:id="rId17"/>
    <p:sldId id="1101" r:id="rId18"/>
    <p:sldId id="1102" r:id="rId19"/>
    <p:sldId id="1092" r:id="rId20"/>
    <p:sldId id="1099" r:id="rId21"/>
    <p:sldId id="1174" r:id="rId22"/>
    <p:sldId id="1175" r:id="rId23"/>
    <p:sldId id="1176" r:id="rId24"/>
    <p:sldId id="1093" r:id="rId25"/>
    <p:sldId id="1094" r:id="rId26"/>
    <p:sldId id="1095" r:id="rId27"/>
    <p:sldId id="1098" r:id="rId28"/>
    <p:sldId id="1213" r:id="rId29"/>
    <p:sldId id="1181" r:id="rId30"/>
    <p:sldId id="1182" r:id="rId31"/>
    <p:sldId id="1183" r:id="rId32"/>
    <p:sldId id="1184" r:id="rId33"/>
    <p:sldId id="1185" r:id="rId34"/>
    <p:sldId id="1186" r:id="rId35"/>
    <p:sldId id="1187" r:id="rId36"/>
    <p:sldId id="1188" r:id="rId37"/>
    <p:sldId id="1189" r:id="rId38"/>
    <p:sldId id="1190" r:id="rId39"/>
    <p:sldId id="1191" r:id="rId40"/>
    <p:sldId id="1192" r:id="rId41"/>
    <p:sldId id="1193" r:id="rId42"/>
    <p:sldId id="1194" r:id="rId43"/>
    <p:sldId id="1195" r:id="rId44"/>
    <p:sldId id="1196" r:id="rId45"/>
    <p:sldId id="1197" r:id="rId46"/>
    <p:sldId id="1198" r:id="rId47"/>
    <p:sldId id="1199" r:id="rId48"/>
    <p:sldId id="1200" r:id="rId49"/>
    <p:sldId id="1201" r:id="rId50"/>
    <p:sldId id="1202" r:id="rId51"/>
    <p:sldId id="1203" r:id="rId52"/>
    <p:sldId id="1204" r:id="rId53"/>
    <p:sldId id="1205" r:id="rId54"/>
    <p:sldId id="1206" r:id="rId55"/>
    <p:sldId id="1207" r:id="rId56"/>
    <p:sldId id="1208" r:id="rId57"/>
    <p:sldId id="1209" r:id="rId58"/>
    <p:sldId id="1210" r:id="rId59"/>
    <p:sldId id="1211" r:id="rId60"/>
    <p:sldId id="1214" r:id="rId61"/>
    <p:sldId id="1215" r:id="rId62"/>
    <p:sldId id="1216" r:id="rId63"/>
    <p:sldId id="1217" r:id="rId64"/>
    <p:sldId id="1218" r:id="rId65"/>
    <p:sldId id="1219" r:id="rId66"/>
    <p:sldId id="1220" r:id="rId67"/>
    <p:sldId id="1221" r:id="rId68"/>
    <p:sldId id="1222" r:id="rId69"/>
    <p:sldId id="1223" r:id="rId70"/>
    <p:sldId id="1224" r:id="rId71"/>
    <p:sldId id="1225" r:id="rId72"/>
    <p:sldId id="1226" r:id="rId73"/>
    <p:sldId id="1227" r:id="rId74"/>
    <p:sldId id="1228" r:id="rId75"/>
    <p:sldId id="1229" r:id="rId76"/>
    <p:sldId id="1212" r:id="rId77"/>
    <p:sldId id="1167" r:id="rId78"/>
    <p:sldId id="1172" r:id="rId79"/>
    <p:sldId id="1168" r:id="rId80"/>
    <p:sldId id="1230" r:id="rId81"/>
    <p:sldId id="1231" r:id="rId82"/>
    <p:sldId id="1166" r:id="rId83"/>
    <p:sldId id="1161" r:id="rId84"/>
    <p:sldId id="1160" r:id="rId85"/>
    <p:sldId id="1173" r:id="rId86"/>
    <p:sldId id="1232" r:id="rId87"/>
    <p:sldId id="1159" r:id="rId88"/>
    <p:sldId id="1244" r:id="rId89"/>
    <p:sldId id="1165" r:id="rId90"/>
    <p:sldId id="1152" r:id="rId91"/>
    <p:sldId id="1144" r:id="rId92"/>
    <p:sldId id="1145" r:id="rId93"/>
    <p:sldId id="1238" r:id="rId94"/>
    <p:sldId id="1236" r:id="rId95"/>
    <p:sldId id="1237" r:id="rId96"/>
    <p:sldId id="1233" r:id="rId97"/>
    <p:sldId id="1235" r:id="rId98"/>
    <p:sldId id="1239" r:id="rId99"/>
    <p:sldId id="1240" r:id="rId100"/>
    <p:sldId id="1242" r:id="rId101"/>
    <p:sldId id="1243" r:id="rId102"/>
    <p:sldId id="1241" r:id="rId103"/>
    <p:sldId id="1162" r:id="rId104"/>
    <p:sldId id="1134" r:id="rId105"/>
    <p:sldId id="1135" r:id="rId106"/>
    <p:sldId id="1179" r:id="rId107"/>
    <p:sldId id="1177" r:id="rId108"/>
    <p:sldId id="1178" r:id="rId109"/>
    <p:sldId id="1105" r:id="rId110"/>
    <p:sldId id="891" r:id="rId111"/>
    <p:sldId id="967" r:id="rId112"/>
    <p:sldId id="619" r:id="rId113"/>
    <p:sldId id="621" r:id="rId1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802.11-13/1342r0</a:t>
            </a:r>
            <a:endParaRPr lang="en-US" dirty="0"/>
          </a:p>
        </p:txBody>
      </p:sp>
      <p:sp>
        <p:nvSpPr>
          <p:cNvPr id="3075" name="Rectangle 3"/>
          <p:cNvSpPr>
            <a:spLocks noGrp="1" noChangeArrowheads="1"/>
          </p:cNvSpPr>
          <p:nvPr>
            <p:ph type="dt" sz="quarter" idx="1"/>
          </p:nvPr>
        </p:nvSpPr>
        <p:spPr bwMode="auto">
          <a:xfrm>
            <a:off x="695325" y="177284"/>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802.11-13/1342r0</a:t>
            </a:r>
            <a:endParaRPr lang="en-US" dirty="0"/>
          </a:p>
        </p:txBody>
      </p:sp>
      <p:sp>
        <p:nvSpPr>
          <p:cNvPr id="2051" name="Rectangle 3"/>
          <p:cNvSpPr>
            <a:spLocks noGrp="1" noChangeArrowheads="1"/>
          </p:cNvSpPr>
          <p:nvPr>
            <p:ph type="dt" idx="1"/>
          </p:nvPr>
        </p:nvSpPr>
        <p:spPr bwMode="auto">
          <a:xfrm>
            <a:off x="654050" y="97909"/>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802.11-13/1342r1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13/11-13-1279-00-0jtc-nanjing-minutes-sept-2013.doc"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2.wmf"/><Relationship Id="rId5" Type="http://schemas.openxmlformats.org/officeDocument/2006/relationships/oleObject" Target="../embeddings/oleObject13.bin"/><Relationship Id="rId4" Type="http://schemas.openxmlformats.org/officeDocument/2006/relationships/image" Target="../media/image11.wmf"/></Relationships>
</file>

<file path=ppt/slides/_rels/slide85.xml.rels><?xml version="1.0" encoding="UTF-8" standalone="yes"?>
<Relationships xmlns="http://schemas.openxmlformats.org/package/2006/relationships"><Relationship Id="rId2" Type="http://schemas.openxmlformats.org/officeDocument/2006/relationships/hyperlink" Target="http://www.wapia.org/public/include/Hot13899.shtml"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6.wmf"/><Relationship Id="rId5" Type="http://schemas.openxmlformats.org/officeDocument/2006/relationships/oleObject" Target="../embeddings/oleObject16.bin"/><Relationship Id="rId4" Type="http://schemas.openxmlformats.org/officeDocument/2006/relationships/image" Target="../media/image15.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7.wmf"/><Relationship Id="rId4" Type="http://schemas.openxmlformats.org/officeDocument/2006/relationships/oleObject" Target="../embeddings/oleObject17.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2.wmf"/><Relationship Id="rId5" Type="http://schemas.openxmlformats.org/officeDocument/2006/relationships/oleObject" Target="../embeddings/oleObject2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3.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12 Nov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September 2013 in Nanjing</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status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comments and next steps on FDIS ballots</a:t>
            </a:r>
          </a:p>
          <a:p>
            <a:pPr lvl="2"/>
            <a:r>
              <a:rPr lang="en-AU" dirty="0" smtClean="0"/>
              <a:t>802.1X</a:t>
            </a:r>
          </a:p>
          <a:p>
            <a:pPr lvl="2"/>
            <a:r>
              <a:rPr lang="en-AU" dirty="0" smtClean="0"/>
              <a:t>802.1AE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Who is planning to attend the SC6 meeting in Canada in February 2014?</a:t>
            </a:r>
            <a:endParaRPr lang="en-AU" dirty="0"/>
          </a:p>
        </p:txBody>
      </p:sp>
      <p:sp>
        <p:nvSpPr>
          <p:cNvPr id="8" name="Content Placeholder 7"/>
          <p:cNvSpPr>
            <a:spLocks noGrp="1"/>
          </p:cNvSpPr>
          <p:nvPr>
            <p:ph idx="1"/>
          </p:nvPr>
        </p:nvSpPr>
        <p:spPr/>
        <p:txBody>
          <a:bodyPr/>
          <a:lstStyle/>
          <a:p>
            <a:pPr lvl="1"/>
            <a:r>
              <a:rPr lang="en-AU" dirty="0" smtClean="0"/>
              <a:t>IEEE 802 delegation will likely include</a:t>
            </a:r>
          </a:p>
          <a:p>
            <a:pPr lvl="2"/>
            <a:r>
              <a:rPr lang="en-AU" dirty="0" smtClean="0"/>
              <a:t>Bruce Kraemer (IEEE 802.11 WG Chair &amp; probably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Dan Harkins</a:t>
            </a:r>
          </a:p>
          <a:p>
            <a:pPr lvl="2"/>
            <a:r>
              <a:rPr lang="en-AU" dirty="0" smtClean="0"/>
              <a:t>Maybe (Brian Weis, Paul </a:t>
            </a:r>
            <a:r>
              <a:rPr lang="en-AU" dirty="0" err="1" smtClean="0"/>
              <a:t>Nikolich</a:t>
            </a:r>
            <a:r>
              <a:rPr lang="en-AU" dirty="0" smtClean="0"/>
              <a:t>, David </a:t>
            </a:r>
            <a:r>
              <a:rPr lang="en-AU" dirty="0" smtClean="0"/>
              <a:t>Law, Bill </a:t>
            </a:r>
            <a:r>
              <a:rPr lang="en-AU" dirty="0" smtClean="0"/>
              <a:t>Carney)</a:t>
            </a:r>
          </a:p>
          <a:p>
            <a:pPr lvl="1"/>
            <a:r>
              <a:rPr lang="en-AU" dirty="0" smtClean="0"/>
              <a:t>It is believed others will be attending</a:t>
            </a:r>
          </a:p>
          <a:p>
            <a:pPr lvl="2"/>
            <a:r>
              <a:rPr lang="en-AU" dirty="0" smtClean="0"/>
              <a:t>US NB (Andrew Myles), China NB, Swiss NB, Korea NB, Canada NB (Glenn Parsons, host)</a:t>
            </a:r>
          </a:p>
          <a:p>
            <a:pPr lvl="1"/>
            <a:r>
              <a:rPr lang="en-AU" dirty="0" smtClean="0"/>
              <a:t>It </a:t>
            </a:r>
            <a:r>
              <a:rPr lang="en-AU" dirty="0"/>
              <a:t>is believed others </a:t>
            </a:r>
            <a:r>
              <a:rPr lang="en-AU" dirty="0" smtClean="0"/>
              <a:t>could be attending</a:t>
            </a:r>
          </a:p>
          <a:p>
            <a:pPr lvl="2"/>
            <a:r>
              <a:rPr lang="en-AU" dirty="0" smtClean="0"/>
              <a:t>ISOC, UK NB, Austria NB, Japan NB</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Tree>
    <p:extLst>
      <p:ext uri="{BB962C8B-B14F-4D97-AF65-F5344CB8AC3E}">
        <p14:creationId xmlns:p14="http://schemas.microsoft.com/office/powerpoint/2010/main" val="6377057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empower the IEEE 802 </a:t>
            </a:r>
            <a:r>
              <a:rPr lang="en-AU" dirty="0" err="1" smtClean="0"/>
              <a:t>HoD</a:t>
            </a:r>
            <a:r>
              <a:rPr lang="en-AU" dirty="0" smtClean="0"/>
              <a:t> to the SC6 meeting in February 14</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Bruce Kraemer be appointed as </a:t>
            </a:r>
            <a:r>
              <a:rPr lang="en-AU" i="1" dirty="0" err="1" smtClean="0"/>
              <a:t>HoD</a:t>
            </a:r>
            <a:r>
              <a:rPr lang="en-AU" i="1" dirty="0" smtClean="0"/>
              <a:t> of the IEEE 802 delegation to the SC6 meeting in February 2014 and be authorised to:</a:t>
            </a:r>
          </a:p>
          <a:p>
            <a:pPr lvl="2"/>
            <a:r>
              <a:rPr lang="en-AU" i="1" dirty="0" smtClean="0"/>
              <a:t>Appoint the IEEE 802 delegation</a:t>
            </a:r>
          </a:p>
          <a:p>
            <a:pPr lvl="2"/>
            <a:r>
              <a:rPr lang="en-AU" i="1" dirty="0" smtClean="0"/>
              <a:t>Approve any necessary submissions</a:t>
            </a:r>
          </a:p>
          <a:p>
            <a:pPr lvl="2"/>
            <a:r>
              <a:rPr lang="en-AU" i="1" dirty="0" smtClean="0"/>
              <a:t>Call any necessary preparation teleconferences</a:t>
            </a:r>
          </a:p>
          <a:p>
            <a:pPr lvl="1"/>
            <a:r>
              <a:rPr lang="en-AU" dirty="0" smtClean="0"/>
              <a:t>Moved:</a:t>
            </a:r>
          </a:p>
          <a:p>
            <a:pPr lvl="1"/>
            <a:r>
              <a:rPr lang="en-AU" dirty="0" smtClean="0"/>
              <a:t>Seconded:</a:t>
            </a:r>
          </a:p>
          <a:p>
            <a:pPr lvl="1"/>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101</a:t>
            </a:fld>
            <a:endParaRPr lang="en-US"/>
          </a:p>
        </p:txBody>
      </p:sp>
    </p:spTree>
    <p:extLst>
      <p:ext uri="{BB962C8B-B14F-4D97-AF65-F5344CB8AC3E}">
        <p14:creationId xmlns:p14="http://schemas.microsoft.com/office/powerpoint/2010/main" val="1010812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With this little on the agenda, are future F2F meetings justified?</a:t>
            </a:r>
            <a:br>
              <a:rPr lang="en-AU" dirty="0"/>
            </a:br>
            <a:endParaRPr lang="en-AU" dirty="0"/>
          </a:p>
        </p:txBody>
      </p:sp>
      <p:sp>
        <p:nvSpPr>
          <p:cNvPr id="3" name="Content Placeholder 2"/>
          <p:cNvSpPr>
            <a:spLocks noGrp="1"/>
          </p:cNvSpPr>
          <p:nvPr>
            <p:ph idx="1"/>
          </p:nvPr>
        </p:nvSpPr>
        <p:spPr/>
        <p:txBody>
          <a:bodyPr/>
          <a:lstStyle/>
          <a:p>
            <a:pPr lvl="1"/>
            <a:r>
              <a:rPr lang="en-AU" dirty="0" smtClean="0"/>
              <a:t>Should IEEE 802 suggest that SC6 meetings be held less frequently?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9419235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it appropriate for the IEEE 802 to participate in a discussion about the future role of SC6?</a:t>
            </a:r>
            <a:endParaRPr lang="en-AU" dirty="0"/>
          </a:p>
        </p:txBody>
      </p:sp>
      <p:sp>
        <p:nvSpPr>
          <p:cNvPr id="3" name="Content Placeholder 2"/>
          <p:cNvSpPr>
            <a:spLocks noGrp="1"/>
          </p:cNvSpPr>
          <p:nvPr>
            <p:ph idx="1"/>
          </p:nvPr>
        </p:nvSpPr>
        <p:spPr/>
        <p:txBody>
          <a:bodyPr/>
          <a:lstStyle/>
          <a:p>
            <a:pPr lvl="1"/>
            <a:r>
              <a:rPr lang="en-AU" dirty="0" smtClean="0"/>
              <a:t>SC6 participants have noted views privately about the role of SC6</a:t>
            </a:r>
          </a:p>
          <a:p>
            <a:pPr lvl="1"/>
            <a:r>
              <a:rPr lang="en-AU" dirty="0" smtClean="0"/>
              <a:t>A summary of a view from  a number of participants is</a:t>
            </a:r>
          </a:p>
          <a:p>
            <a:pPr lvl="2"/>
            <a:r>
              <a:rPr lang="en-AU" dirty="0" smtClean="0"/>
              <a:t>Having an SC under JTC1 focusing on networking is more than justifiable</a:t>
            </a:r>
          </a:p>
          <a:p>
            <a:pPr lvl="2"/>
            <a:r>
              <a:rPr lang="en-AU" dirty="0" smtClean="0"/>
              <a:t>However, with IETF and IEEE 802 dominating in the networking field, there's little room for SC6 to make itself relevant</a:t>
            </a:r>
          </a:p>
          <a:p>
            <a:pPr lvl="2"/>
            <a:r>
              <a:rPr lang="en-AU" dirty="0" smtClean="0"/>
              <a:t>In addition, some NBs are misusing SC6 to bypass proper review processes by all stakeholders</a:t>
            </a:r>
          </a:p>
          <a:p>
            <a:pPr lvl="1"/>
            <a:r>
              <a:rPr lang="en-AU" dirty="0" smtClean="0"/>
              <a:t>As a stakeholder in the networking industry, does IEEE 802 have a view on the role of SC6?</a:t>
            </a:r>
          </a:p>
          <a:p>
            <a:pPr lvl="2"/>
            <a:r>
              <a:rPr lang="en-AU" dirty="0" smtClean="0"/>
              <a:t>Maybe as an “upper house” that reviews standards for possible international standardisation but does not develop standards – this is sort of its role now</a:t>
            </a:r>
          </a:p>
          <a:p>
            <a:pPr lvl="1"/>
            <a:r>
              <a:rPr lang="en-AU" dirty="0" smtClean="0"/>
              <a:t>…and </a:t>
            </a:r>
            <a:r>
              <a:rPr lang="en-AU" dirty="0"/>
              <a:t>is it appropriate to share any </a:t>
            </a:r>
            <a:r>
              <a:rPr lang="en-AU" dirty="0" smtClean="0"/>
              <a:t>views </a:t>
            </a:r>
            <a:r>
              <a:rPr lang="en-AU" dirty="0"/>
              <a:t>with SC6?</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20491583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1888 will be discussed in SC6/WG7 in Canada for possible submission to SC6 under the PSDO</a:t>
            </a:r>
            <a:endParaRPr lang="en-AU" dirty="0"/>
          </a:p>
        </p:txBody>
      </p:sp>
      <p:sp>
        <p:nvSpPr>
          <p:cNvPr id="3" name="Content Placeholder 2"/>
          <p:cNvSpPr>
            <a:spLocks noGrp="1"/>
          </p:cNvSpPr>
          <p:nvPr>
            <p:ph idx="1"/>
          </p:nvPr>
        </p:nvSpPr>
        <p:spPr/>
        <p:txBody>
          <a:bodyPr/>
          <a:lstStyle/>
          <a:p>
            <a:pPr lvl="1"/>
            <a:r>
              <a:rPr lang="en-AU" dirty="0" smtClean="0"/>
              <a:t>IEEE 1888 is a ratified standard for “</a:t>
            </a:r>
            <a:r>
              <a:rPr lang="en-AU" dirty="0" err="1" smtClean="0"/>
              <a:t>UGCCNet</a:t>
            </a:r>
            <a:r>
              <a:rPr lang="en-AU" dirty="0" smtClean="0"/>
              <a:t>: Ubiquitous Green Community Control Network Protocol)”</a:t>
            </a:r>
          </a:p>
          <a:p>
            <a:pPr lvl="1"/>
            <a:r>
              <a:rPr lang="en-AU" dirty="0" smtClean="0"/>
              <a:t>An IEEE 1888 WG delegation proposed the submission of IEEE 1888 to SC6 under the PSDO agreement</a:t>
            </a:r>
          </a:p>
          <a:p>
            <a:pPr lvl="1"/>
            <a:r>
              <a:rPr lang="en-AU" dirty="0" smtClean="0"/>
              <a:t>There was significant discussion in SC6/WG7 comparing IEEE 1888 to ISO/IEC 17811-x (DCM: Device Control and Management)</a:t>
            </a:r>
          </a:p>
          <a:p>
            <a:pPr lvl="1"/>
            <a:r>
              <a:rPr lang="en-AU" dirty="0" smtClean="0"/>
              <a:t>It was agreed that there should be further discussions, and it is on the WG7 agenda in February 2014</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16303517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The proposed submission of IEEE 1888 raises meta questions for IEEE-SA that were discussed in Geneva</a:t>
            </a:r>
            <a:endParaRPr lang="en-AU" dirty="0"/>
          </a:p>
        </p:txBody>
      </p:sp>
      <p:sp>
        <p:nvSpPr>
          <p:cNvPr id="3" name="Content Placeholder 2"/>
          <p:cNvSpPr>
            <a:spLocks noGrp="1"/>
          </p:cNvSpPr>
          <p:nvPr>
            <p:ph idx="1"/>
          </p:nvPr>
        </p:nvSpPr>
        <p:spPr/>
        <p:txBody>
          <a:bodyPr/>
          <a:lstStyle/>
          <a:p>
            <a:r>
              <a:rPr lang="en-AU" dirty="0" smtClean="0"/>
              <a:t>Meta questions</a:t>
            </a:r>
          </a:p>
          <a:p>
            <a:pPr lvl="1"/>
            <a:r>
              <a:rPr lang="en-AU" dirty="0" smtClean="0"/>
              <a:t>Under what conditions should IEEE-SA WGs be allowed to make use of the PSDO?</a:t>
            </a:r>
          </a:p>
          <a:p>
            <a:pPr lvl="2"/>
            <a:r>
              <a:rPr lang="en-AU" dirty="0" smtClean="0"/>
              <a:t>Overuse risks diminishing the reputation of IEEE-SA</a:t>
            </a:r>
          </a:p>
          <a:p>
            <a:pPr lvl="2"/>
            <a:r>
              <a:rPr lang="en-AU" dirty="0"/>
              <a:t>P</a:t>
            </a:r>
            <a:r>
              <a:rPr lang="en-AU" dirty="0" smtClean="0"/>
              <a:t>articularly if the submitted standards are of insufficient quality to be “International standards”</a:t>
            </a:r>
          </a:p>
          <a:p>
            <a:pPr lvl="2"/>
            <a:r>
              <a:rPr lang="en-AU" dirty="0" smtClean="0"/>
              <a:t>But also because submission of many standards makes it easier to make the claim that IEEE is not an international SDO</a:t>
            </a:r>
          </a:p>
          <a:p>
            <a:pPr lvl="1"/>
            <a:r>
              <a:rPr lang="en-AU" dirty="0" smtClean="0"/>
              <a:t>Should IEEE 802 request IEEE-SA to develop a set of criteria for IEEE standards before they are submitted to ISO/IEC</a:t>
            </a:r>
          </a:p>
          <a:p>
            <a:pPr lvl="2"/>
            <a:r>
              <a:rPr lang="en-AU" dirty="0" smtClean="0"/>
              <a:t>Is the standard appropriate as an ISO/IEC “international” standard?</a:t>
            </a:r>
          </a:p>
          <a:p>
            <a:pPr lvl="2"/>
            <a:r>
              <a:rPr lang="en-AU" dirty="0" smtClean="0"/>
              <a:t>It is in IEEE-SA’s interest to submit the standard to ISO.IEC under the PSDO?</a:t>
            </a:r>
          </a:p>
          <a:p>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38684139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discussed in Geneva possible criteria for submission of IEEE standards under the PSDO </a:t>
            </a:r>
            <a:endParaRPr lang="en-AU" dirty="0"/>
          </a:p>
        </p:txBody>
      </p:sp>
      <p:sp>
        <p:nvSpPr>
          <p:cNvPr id="3" name="Content Placeholder 2"/>
          <p:cNvSpPr>
            <a:spLocks noGrp="1"/>
          </p:cNvSpPr>
          <p:nvPr>
            <p:ph idx="1"/>
          </p:nvPr>
        </p:nvSpPr>
        <p:spPr/>
        <p:txBody>
          <a:bodyPr/>
          <a:lstStyle/>
          <a:p>
            <a:pPr marL="1588" lvl="1" indent="0">
              <a:buNone/>
            </a:pPr>
            <a:r>
              <a:rPr lang="en-US" b="1" dirty="0" smtClean="0"/>
              <a:t>Possible criteria for submission under PDSO</a:t>
            </a:r>
          </a:p>
          <a:p>
            <a:pPr lvl="1"/>
            <a:r>
              <a:rPr lang="en-US" dirty="0" smtClean="0"/>
              <a:t>Does it meet the needs of a significant or important set of stakeholders?</a:t>
            </a:r>
          </a:p>
          <a:p>
            <a:pPr lvl="2"/>
            <a:r>
              <a:rPr lang="en-US" dirty="0" err="1" smtClean="0"/>
              <a:t>ie</a:t>
            </a:r>
            <a:r>
              <a:rPr lang="en-US" dirty="0" smtClean="0"/>
              <a:t> useful</a:t>
            </a:r>
            <a:endParaRPr lang="en-AU" dirty="0" smtClean="0"/>
          </a:p>
          <a:p>
            <a:pPr lvl="1"/>
            <a:r>
              <a:rPr lang="en-US" dirty="0" smtClean="0"/>
              <a:t>Does it meets the needs of stakeholders situated in multiple countries</a:t>
            </a:r>
          </a:p>
          <a:p>
            <a:pPr lvl="2"/>
            <a:r>
              <a:rPr lang="en-US" dirty="0" err="1" smtClean="0"/>
              <a:t>ie</a:t>
            </a:r>
            <a:r>
              <a:rPr lang="en-US" dirty="0" smtClean="0"/>
              <a:t> international scope</a:t>
            </a:r>
            <a:endParaRPr lang="en-AU" dirty="0" smtClean="0"/>
          </a:p>
          <a:p>
            <a:pPr lvl="1"/>
            <a:r>
              <a:rPr lang="en-US" dirty="0" smtClean="0"/>
              <a:t>Is it known to be able achieve its goals in real implementations</a:t>
            </a:r>
          </a:p>
          <a:p>
            <a:pPr lvl="2"/>
            <a:r>
              <a:rPr lang="en-US" dirty="0" err="1" smtClean="0"/>
              <a:t>Ie</a:t>
            </a:r>
            <a:r>
              <a:rPr lang="en-US" dirty="0" smtClean="0"/>
              <a:t> viable</a:t>
            </a:r>
            <a:endParaRPr lang="en-AU" dirty="0" smtClean="0"/>
          </a:p>
          <a:p>
            <a:pPr lvl="1"/>
            <a:r>
              <a:rPr lang="en-US" dirty="0" smtClean="0"/>
              <a:t>Has it undergone sufficient development and review by all stakeholders</a:t>
            </a:r>
          </a:p>
          <a:p>
            <a:pPr lvl="2"/>
            <a:r>
              <a:rPr lang="en-US" dirty="0" err="1" smtClean="0"/>
              <a:t>ie</a:t>
            </a:r>
            <a:r>
              <a:rPr lang="en-US" dirty="0" smtClean="0"/>
              <a:t> maturity</a:t>
            </a:r>
            <a:endParaRPr lang="en-AU" dirty="0" smtClean="0"/>
          </a:p>
          <a:p>
            <a:pPr lvl="1"/>
            <a:r>
              <a:rPr lang="en-US" dirty="0" smtClean="0"/>
              <a:t>Is it likely be used</a:t>
            </a:r>
          </a:p>
          <a:p>
            <a:pPr lvl="2"/>
            <a:r>
              <a:rPr lang="en-US" dirty="0" err="1" smtClean="0"/>
              <a:t>ie</a:t>
            </a:r>
            <a:r>
              <a:rPr lang="en-US" dirty="0" smtClean="0"/>
              <a:t> relevant</a:t>
            </a:r>
          </a:p>
          <a:p>
            <a:pPr lvl="1"/>
            <a:r>
              <a:rPr lang="en-US" dirty="0" smtClean="0"/>
              <a:t>Is its submission in the interest of IEEE-SA?</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37853549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no conclusion to the discussion </a:t>
            </a:r>
            <a:r>
              <a:rPr lang="en-AU" dirty="0"/>
              <a:t>in </a:t>
            </a:r>
            <a:r>
              <a:rPr lang="en-AU" dirty="0" smtClean="0"/>
              <a:t>Geneva about use of the PSDO</a:t>
            </a:r>
            <a:endParaRPr lang="en-AU" dirty="0"/>
          </a:p>
        </p:txBody>
      </p:sp>
      <p:sp>
        <p:nvSpPr>
          <p:cNvPr id="3" name="Content Placeholder 2"/>
          <p:cNvSpPr>
            <a:spLocks noGrp="1"/>
          </p:cNvSpPr>
          <p:nvPr>
            <p:ph idx="1"/>
          </p:nvPr>
        </p:nvSpPr>
        <p:spPr/>
        <p:txBody>
          <a:bodyPr/>
          <a:lstStyle/>
          <a:p>
            <a:pPr lvl="0"/>
            <a:r>
              <a:rPr lang="en-GB" dirty="0" smtClean="0"/>
              <a:t>Geneva discussion</a:t>
            </a:r>
          </a:p>
          <a:p>
            <a:pPr lvl="1"/>
            <a:r>
              <a:rPr lang="en-GB" dirty="0" smtClean="0"/>
              <a:t>Reviewed IEEE 1888 situation</a:t>
            </a:r>
          </a:p>
          <a:p>
            <a:pPr lvl="1"/>
            <a:r>
              <a:rPr lang="en-GB" dirty="0" smtClean="0"/>
              <a:t>Reviewed questions</a:t>
            </a:r>
          </a:p>
          <a:p>
            <a:pPr lvl="1"/>
            <a:r>
              <a:rPr lang="en-GB" dirty="0" smtClean="0"/>
              <a:t>Questions/comments</a:t>
            </a:r>
          </a:p>
          <a:p>
            <a:pPr lvl="2"/>
            <a:r>
              <a:rPr lang="en-GB" dirty="0" smtClean="0"/>
              <a:t>If there </a:t>
            </a:r>
            <a:r>
              <a:rPr lang="en-GB" dirty="0"/>
              <a:t>are </a:t>
            </a:r>
            <a:r>
              <a:rPr lang="en-GB" dirty="0" smtClean="0"/>
              <a:t>criteria for the use of the PSDO, </a:t>
            </a:r>
            <a:r>
              <a:rPr lang="en-GB" dirty="0"/>
              <a:t>who is the arbiter for submissions?  </a:t>
            </a:r>
            <a:endParaRPr lang="en-AU" dirty="0"/>
          </a:p>
          <a:p>
            <a:pPr lvl="2"/>
            <a:r>
              <a:rPr lang="en-GB" dirty="0"/>
              <a:t>If any change is to be made, such a policy decision will be made by the IEEE Standards Board.  </a:t>
            </a:r>
            <a:endParaRPr lang="en-GB" dirty="0" smtClean="0"/>
          </a:p>
          <a:p>
            <a:pPr lvl="2"/>
            <a:r>
              <a:rPr lang="en-GB" dirty="0"/>
              <a:t>The concern is over sending “lesser” standards to JTC1/SC6 and exposing IEEE to accusations that might bleed over to IEEE 802 submissions.</a:t>
            </a:r>
            <a:endParaRPr lang="en-AU" dirty="0"/>
          </a:p>
          <a:p>
            <a:pPr lvl="1"/>
            <a:r>
              <a:rPr lang="en-GB" dirty="0" smtClean="0"/>
              <a:t>There </a:t>
            </a:r>
            <a:r>
              <a:rPr lang="en-GB" dirty="0"/>
              <a:t>was no conclusion to this discussion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5725665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have further discussion on the general topic of when should the PSDO be used</a:t>
            </a:r>
            <a:endParaRPr lang="en-AU" dirty="0"/>
          </a:p>
        </p:txBody>
      </p:sp>
      <p:sp>
        <p:nvSpPr>
          <p:cNvPr id="3" name="Content Placeholder 2"/>
          <p:cNvSpPr>
            <a:spLocks noGrp="1"/>
          </p:cNvSpPr>
          <p:nvPr>
            <p:ph idx="1"/>
          </p:nvPr>
        </p:nvSpPr>
        <p:spPr/>
        <p:txBody>
          <a:bodyPr/>
          <a:lstStyle/>
          <a:p>
            <a:pPr lvl="1"/>
            <a:r>
              <a:rPr lang="en-AU" dirty="0" smtClean="0"/>
              <a:t>Is anyone proposing to make a proposal?</a:t>
            </a:r>
          </a:p>
          <a:p>
            <a:pPr lvl="1"/>
            <a:r>
              <a:rPr lang="en-AU" dirty="0" smtClean="0"/>
              <a:t>What might a proposal look like?</a:t>
            </a:r>
          </a:p>
          <a:p>
            <a:pPr lvl="2"/>
            <a:r>
              <a:rPr lang="en-AU" dirty="0" smtClean="0"/>
              <a:t>Maybe a WG should be at least be required  to document their reasons for using the PSDO, against a minimal set of criteria?</a:t>
            </a:r>
          </a:p>
          <a:p>
            <a:pPr lvl="2"/>
            <a:r>
              <a:rPr lang="en-AU" dirty="0" smtClean="0"/>
              <a:t>Enforcement/approval is an open question at this time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27895994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will renegotiate the PSDO, and requested comments in Nov 2012 – no update</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t>
            </a:r>
            <a:r>
              <a:rPr lang="en-AU" dirty="0" smtClean="0"/>
              <a:t>will renegotiating </a:t>
            </a:r>
            <a:r>
              <a:rPr lang="en-AU" dirty="0"/>
              <a:t>the </a:t>
            </a:r>
            <a:r>
              <a:rPr lang="en-AU" dirty="0" smtClean="0"/>
              <a:t>PSDO in 2014</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1006765"/>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3320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57941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a:xfrm>
            <a:off x="685800" y="1752600"/>
            <a:ext cx="7772400" cy="4114800"/>
          </a:xfrm>
        </p:spPr>
        <p:txBody>
          <a:bodyPr/>
          <a:lstStyle/>
          <a:p>
            <a:r>
              <a:rPr lang="en-AU" dirty="0" smtClean="0"/>
              <a:t>In no particular order:</a:t>
            </a:r>
          </a:p>
          <a:p>
            <a:pPr lvl="1"/>
            <a:r>
              <a:rPr lang="en-AU" dirty="0"/>
              <a:t>Review status of security proposals in SC6</a:t>
            </a:r>
          </a:p>
          <a:p>
            <a:pPr lvl="2"/>
            <a:r>
              <a:rPr lang="en-AU" dirty="0"/>
              <a:t>Review meetings between IEEE 802 and Swiss NB</a:t>
            </a:r>
          </a:p>
          <a:p>
            <a:pPr lvl="2"/>
            <a:r>
              <a:rPr lang="en-AU" dirty="0" smtClean="0"/>
              <a:t>TEPA-AC</a:t>
            </a:r>
            <a:r>
              <a:rPr lang="en-AU" dirty="0"/>
              <a:t>, </a:t>
            </a:r>
            <a:r>
              <a:rPr lang="en-AU" dirty="0" err="1"/>
              <a:t>TLSec</a:t>
            </a:r>
            <a:r>
              <a:rPr lang="en-AU" dirty="0"/>
              <a:t>, TAAA, WAPI, </a:t>
            </a:r>
            <a:r>
              <a:rPr lang="en-AU" dirty="0" err="1"/>
              <a:t>TISec</a:t>
            </a:r>
            <a:endParaRPr lang="en-AU" dirty="0"/>
          </a:p>
          <a:p>
            <a:pPr lvl="1"/>
            <a:r>
              <a:rPr lang="en-AU" dirty="0" smtClean="0"/>
              <a:t>Review status of other proposals in SC6</a:t>
            </a:r>
          </a:p>
          <a:p>
            <a:pPr lvl="2"/>
            <a:r>
              <a:rPr lang="en-AU" dirty="0" smtClean="0"/>
              <a:t>UHT/EUHT, WLAN Cloud, Optimization technology in WLAN</a:t>
            </a:r>
          </a:p>
          <a:p>
            <a:pPr lvl="1"/>
            <a:r>
              <a:rPr lang="en-AU" dirty="0" smtClean="0"/>
              <a:t>Plan for SC6 meeting in February 2014</a:t>
            </a:r>
          </a:p>
          <a:p>
            <a:pPr lvl="2"/>
            <a:r>
              <a:rPr lang="en-AU" dirty="0" smtClean="0"/>
              <a:t>Review agenda</a:t>
            </a:r>
          </a:p>
          <a:p>
            <a:pPr lvl="2"/>
            <a:r>
              <a:rPr lang="en-AU" dirty="0" smtClean="0"/>
              <a:t>Plan IEEE 802 contributions</a:t>
            </a:r>
          </a:p>
          <a:p>
            <a:pPr lvl="2"/>
            <a:r>
              <a:rPr lang="en-AU" dirty="0" smtClean="0"/>
              <a:t>Ask for delegation volunteers &amp; </a:t>
            </a:r>
            <a:r>
              <a:rPr lang="en-AU" dirty="0"/>
              <a:t>e</a:t>
            </a:r>
            <a:r>
              <a:rPr lang="en-AU" dirty="0" smtClean="0"/>
              <a:t>mpower </a:t>
            </a:r>
            <a:r>
              <a:rPr lang="en-AU" dirty="0" err="1" smtClean="0"/>
              <a:t>HoD</a:t>
            </a:r>
            <a:endParaRPr lang="en-AU" dirty="0" smtClean="0"/>
          </a:p>
          <a:p>
            <a:pPr lvl="1"/>
            <a:r>
              <a:rPr lang="en-AU" dirty="0" smtClean="0"/>
              <a:t>Discuss role of SC6</a:t>
            </a:r>
          </a:p>
          <a:p>
            <a:pPr lvl="1"/>
            <a:r>
              <a:rPr lang="en-AU" dirty="0" smtClean="0"/>
              <a:t>Discuss criteria for PSDO submissions</a:t>
            </a:r>
          </a:p>
          <a:p>
            <a:pPr lvl="1"/>
            <a:r>
              <a:rPr lang="en-AU" dirty="0" smtClean="0"/>
              <a:t>Consider </a:t>
            </a:r>
            <a:r>
              <a:rPr lang="en-AU" dirty="0"/>
              <a:t>any </a:t>
            </a:r>
            <a:r>
              <a:rPr lang="en-AU" dirty="0" smtClean="0"/>
              <a:t>motions</a:t>
            </a:r>
          </a:p>
          <a:p>
            <a:pPr lvl="1"/>
            <a:endParaRPr lang="en-AU" dirty="0" smtClean="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&lt;do what?&gt; at the January 2014 interim meeting</a:t>
            </a:r>
            <a:endParaRPr lang="en-AU" dirty="0"/>
          </a:p>
        </p:txBody>
      </p:sp>
      <p:sp>
        <p:nvSpPr>
          <p:cNvPr id="3" name="Content Placeholder 2"/>
          <p:cNvSpPr>
            <a:spLocks noGrp="1"/>
          </p:cNvSpPr>
          <p:nvPr>
            <p:ph idx="1"/>
          </p:nvPr>
        </p:nvSpPr>
        <p:spPr/>
        <p:txBody>
          <a:bodyPr/>
          <a:lstStyle/>
          <a:p>
            <a:pPr lvl="1"/>
            <a:r>
              <a:rPr lang="en-AU" dirty="0" smtClean="0"/>
              <a:t>The agenda for January will be constructed during the week</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r>
              <a:rPr lang="en-US" dirty="0" smtClean="0"/>
              <a:t>Matters will be added during the week</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will 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Dallas in November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Dallas in November 2013, as documented on pages 10-11</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Nanjing in Sept 2013, as documented in </a:t>
            </a:r>
            <a:r>
              <a:rPr lang="en-AU" i="1" dirty="0" smtClean="0">
                <a:hlinkClick r:id="rId3"/>
              </a:rPr>
              <a:t>11-13-1279-r0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IEEE’s relationship with ISO/IEC</a:t>
            </a:r>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a:t>
            </a:r>
          </a:p>
          <a:p>
            <a:pPr lvl="1"/>
            <a:r>
              <a:rPr lang="en-AU" dirty="0"/>
              <a:t>Since the July plenary in Geneva the IEEE 802 has liaised </a:t>
            </a:r>
            <a:r>
              <a:rPr lang="en-AU" dirty="0" smtClean="0"/>
              <a:t>the following drafts to SC6:</a:t>
            </a:r>
          </a:p>
          <a:p>
            <a:pPr lvl="2"/>
            <a:r>
              <a:rPr lang="en-AU" dirty="0" smtClean="0"/>
              <a:t>802.11 WG</a:t>
            </a:r>
          </a:p>
          <a:p>
            <a:pPr lvl="3"/>
            <a:r>
              <a:rPr lang="en-AU" dirty="0" smtClean="0"/>
              <a:t>22 Aug 2013: 802.11ac D6.0</a:t>
            </a:r>
          </a:p>
          <a:p>
            <a:pPr lvl="3"/>
            <a:r>
              <a:rPr lang="en-AU" dirty="0" smtClean="0"/>
              <a:t>22 Aug 2013: 802.11af D5.0</a:t>
            </a:r>
          </a:p>
          <a:p>
            <a:pPr lvl="2"/>
            <a:r>
              <a:rPr lang="en-AU" dirty="0" smtClean="0"/>
              <a:t>802.1 WG</a:t>
            </a:r>
          </a:p>
          <a:p>
            <a:pPr lvl="3"/>
            <a:r>
              <a:rPr lang="en-AU" dirty="0" smtClean="0"/>
              <a:t>9 Aug 2013: 802.1Xbx D1.0</a:t>
            </a:r>
          </a:p>
          <a:p>
            <a:pPr lvl="3"/>
            <a:r>
              <a:rPr lang="en-AU" dirty="0" smtClean="0">
                <a:solidFill>
                  <a:srgbClr val="FF0000"/>
                </a:solidFill>
              </a:rPr>
              <a:t>Mick will check if any drafts need to be sent</a:t>
            </a:r>
          </a:p>
          <a:p>
            <a:pPr lvl="2"/>
            <a:r>
              <a:rPr lang="en-AU" dirty="0" smtClean="0">
                <a:solidFill>
                  <a:srgbClr val="FF0000"/>
                </a:solidFill>
              </a:rPr>
              <a:t>Need to talk to .3 about what they are going to send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96215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recent times, </a:t>
            </a:r>
            <a:r>
              <a:rPr lang="en-AU" dirty="0" smtClean="0"/>
              <a:t>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Since the July plenary in Geneva the IEEE 802 has notified SC6 of the approval of the following SGs</a:t>
            </a:r>
          </a:p>
          <a:p>
            <a:pPr lvl="2"/>
            <a:r>
              <a:rPr lang="en-AU" dirty="0" smtClean="0"/>
              <a:t>In </a:t>
            </a:r>
            <a:r>
              <a:rPr lang="en-AU" dirty="0"/>
              <a:t>6N15723</a:t>
            </a:r>
            <a:endParaRPr lang="en-AU" dirty="0" smtClean="0"/>
          </a:p>
          <a:p>
            <a:pPr lvl="3"/>
            <a:r>
              <a:rPr lang="en-AU" dirty="0" smtClean="0"/>
              <a:t>IEEE 802.3, "Power over Data Lines" SG</a:t>
            </a:r>
          </a:p>
          <a:p>
            <a:pPr lvl="3"/>
            <a:r>
              <a:rPr lang="en-AU" dirty="0" smtClean="0"/>
              <a:t>IEEE 802.15, “Spectrum Resources Usage in WPANs” SG</a:t>
            </a:r>
          </a:p>
          <a:p>
            <a:pPr lvl="3"/>
            <a:r>
              <a:rPr lang="en-AU" dirty="0" smtClean="0"/>
              <a:t>IEEE 802.15, “Beam Switchable Wireless Point-to-Point 40/100Gbps links (</a:t>
            </a:r>
            <a:r>
              <a:rPr lang="en-AU" dirty="0" err="1" smtClean="0"/>
              <a:t>GbW</a:t>
            </a:r>
            <a:r>
              <a:rPr lang="en-AU" dirty="0" smtClean="0"/>
              <a:t>)” SG</a:t>
            </a:r>
          </a:p>
          <a:p>
            <a:pPr lvl="2"/>
            <a:r>
              <a:rPr lang="en-AU" dirty="0" smtClean="0">
                <a:solidFill>
                  <a:srgbClr val="FF0000"/>
                </a:solidFill>
              </a:rPr>
              <a:t>Will be sent after session by John </a:t>
            </a:r>
            <a:r>
              <a:rPr lang="en-AU" dirty="0" err="1" smtClean="0">
                <a:solidFill>
                  <a:srgbClr val="FF0000"/>
                </a:solidFill>
              </a:rPr>
              <a:t>D’Ambrosia</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submitted ten standards for ratification under the PSDO – with 2 new approvals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3583844"/>
              </p:ext>
            </p:extLst>
          </p:nvPr>
        </p:nvGraphicFramePr>
        <p:xfrm>
          <a:off x="685800" y="1981200"/>
          <a:ext cx="7772400" cy="4287520"/>
        </p:xfrm>
        <a:graphic>
          <a:graphicData uri="http://schemas.openxmlformats.org/drawingml/2006/table">
            <a:tbl>
              <a:tblPr firstRow="1" bandRow="1">
                <a:tableStyleId>{21E4AEA4-8DFA-4A89-87EB-49C32662AFE0}</a:tableStyleId>
              </a:tblPr>
              <a:tblGrid>
                <a:gridCol w="1823156"/>
                <a:gridCol w="2974622"/>
                <a:gridCol w="2974622"/>
              </a:tblGrid>
              <a:tr h="370840">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r>
              <a:tr h="370840">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r>
              <a:tr h="370840">
                <a:tc>
                  <a:txBody>
                    <a:bodyPr/>
                    <a:lstStyle/>
                    <a:p>
                      <a:r>
                        <a:rPr lang="en-AU" sz="1600" dirty="0" smtClean="0"/>
                        <a:t>802.1X</a:t>
                      </a:r>
                    </a:p>
                  </a:txBody>
                  <a:tcPr marL="115147" marR="115147"/>
                </a:tc>
                <a:tc>
                  <a:txBody>
                    <a:bodyPr/>
                    <a:lstStyle/>
                    <a:p>
                      <a:pPr algn="ctr"/>
                      <a:r>
                        <a:rPr lang="en-AU" sz="1600" b="1" dirty="0" smtClean="0">
                          <a:solidFill>
                            <a:srgbClr val="00B050"/>
                          </a:solidFill>
                        </a:rPr>
                        <a:t>Passed in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r>
              <a:tr h="370840">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r>
              <a:tr h="370840">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802.1AS</a:t>
                      </a:r>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a:t>
                      </a: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a:t>
                      </a: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in 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in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16 Feb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2012</a:t>
            </a:r>
          </a:p>
          <a:p>
            <a:pPr lvl="1"/>
            <a:r>
              <a:rPr lang="en-AU" dirty="0" smtClean="0"/>
              <a:t>All comments have been submitted to </a:t>
            </a:r>
            <a:r>
              <a:rPr lang="en-AU" dirty="0" err="1" smtClean="0"/>
              <a:t>TGmc</a:t>
            </a:r>
            <a:r>
              <a:rPr lang="en-AU" dirty="0" smtClean="0"/>
              <a:t> for processing</a:t>
            </a:r>
          </a:p>
          <a:p>
            <a:pPr lvl="1"/>
            <a:r>
              <a:rPr lang="en-AU" dirty="0" smtClean="0"/>
              <a:t>Additional comments from Swiss NB in N15623 (a response to the IEEE 802/SC6 collaboration procedure) have also been referred to </a:t>
            </a:r>
            <a:r>
              <a:rPr lang="en-AU" dirty="0" err="1" smtClean="0"/>
              <a:t>TGmc</a:t>
            </a:r>
            <a:endParaRPr lang="en-AU" dirty="0" smtClean="0"/>
          </a:p>
          <a:p>
            <a:pPr lvl="1"/>
            <a:r>
              <a:rPr lang="en-AU" dirty="0" smtClean="0"/>
              <a:t>The China NB stated in N15591 that they will continue disapproving ISO/IEC 8802-11 until their comments are resolved</a:t>
            </a:r>
          </a:p>
          <a:p>
            <a:pPr lvl="2"/>
            <a:r>
              <a:rPr lang="en-AU" dirty="0" smtClean="0"/>
              <a:t>It is appears this statement has little real effect</a:t>
            </a:r>
            <a:endParaRPr lang="en-AU" dirty="0"/>
          </a:p>
          <a:p>
            <a:pPr lvl="3"/>
            <a:r>
              <a:rPr lang="en-AU" dirty="0" smtClean="0"/>
              <a:t>It does not affect any ISO/IEC processes</a:t>
            </a:r>
          </a:p>
          <a:p>
            <a:pPr lvl="3"/>
            <a:r>
              <a:rPr lang="en-AU" dirty="0" smtClean="0"/>
              <a:t>China is probably required under WTO rules to respect ISO/IEC 8802-11:2012 as an international standard</a:t>
            </a:r>
          </a:p>
          <a:p>
            <a:pPr lvl="3"/>
            <a:r>
              <a:rPr lang="en-AU" dirty="0" smtClean="0"/>
              <a:t>The reality is that </a:t>
            </a:r>
            <a:r>
              <a:rPr lang="en-AU" dirty="0"/>
              <a:t>ISO/IEC 8802-11:2012 </a:t>
            </a:r>
            <a:r>
              <a:rPr lang="en-AU" dirty="0" smtClean="0"/>
              <a:t>is being widely used in China today, including 802.11i based  security</a:t>
            </a:r>
          </a:p>
          <a:p>
            <a:r>
              <a:rPr lang="en-AU" b="1" dirty="0" smtClean="0"/>
              <a:t>FDIS </a:t>
            </a:r>
            <a:r>
              <a:rPr lang="en-AU" b="1" dirty="0"/>
              <a:t>ballot: </a:t>
            </a:r>
            <a:r>
              <a:rPr lang="en-AU" b="1" dirty="0">
                <a:solidFill>
                  <a:srgbClr val="00B050"/>
                </a:solidFill>
              </a:rPr>
              <a:t>passed in 2012</a:t>
            </a:r>
          </a:p>
          <a:p>
            <a:pPr lvl="3"/>
            <a:endParaRPr lang="en-AU" dirty="0" smtClean="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on 802.1X closed in October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2013</a:t>
            </a:r>
          </a:p>
          <a:p>
            <a:pPr lvl="1"/>
            <a:r>
              <a:rPr lang="en-AU" dirty="0" smtClean="0"/>
              <a:t>Submission in N15515</a:t>
            </a:r>
          </a:p>
          <a:p>
            <a:pPr lvl="1"/>
            <a:r>
              <a:rPr lang="en-AU" dirty="0" smtClean="0"/>
              <a:t>Pre-ballot voting results in N15555</a:t>
            </a:r>
          </a:p>
          <a:p>
            <a:pPr lvl="2"/>
            <a:r>
              <a:rPr lang="en-AU" dirty="0" smtClean="0"/>
              <a:t>Comments from China NB replied to by IEEE 802 in N15607</a:t>
            </a:r>
          </a:p>
          <a:p>
            <a:pPr lvl="2"/>
            <a:r>
              <a:rPr lang="en-AU" dirty="0" smtClean="0"/>
              <a:t>The China NB stated in Korea that they will reply in detail to the IEEE 802.1 WG response at a later time</a:t>
            </a:r>
          </a:p>
          <a:p>
            <a:pPr lvl="1"/>
            <a:r>
              <a:rPr lang="en-AU" dirty="0" smtClean="0"/>
              <a:t>FDIS voting results in N15771</a:t>
            </a:r>
          </a:p>
          <a:p>
            <a:pPr lvl="2"/>
            <a:r>
              <a:rPr lang="en-AU" dirty="0" smtClean="0"/>
              <a:t>Passed 16/1/12 (China negative)</a:t>
            </a:r>
          </a:p>
          <a:p>
            <a:pPr lvl="2"/>
            <a:r>
              <a:rPr lang="en-AU" dirty="0" smtClean="0"/>
              <a:t>Comments from China and Switzerland</a:t>
            </a:r>
          </a:p>
          <a:p>
            <a:r>
              <a:rPr lang="en-AU" dirty="0" smtClean="0"/>
              <a:t>FDIS ballot: </a:t>
            </a:r>
            <a:r>
              <a:rPr lang="en-AU" dirty="0" smtClean="0">
                <a:solidFill>
                  <a:srgbClr val="00B050"/>
                </a:solidFill>
              </a:rPr>
              <a:t>passed 21 October 2013</a:t>
            </a:r>
            <a:endParaRPr lang="en-AU" dirty="0">
              <a:solidFill>
                <a:srgbClr val="00B05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59851381"/>
              </p:ext>
            </p:extLst>
          </p:nvPr>
        </p:nvGraphicFramePr>
        <p:xfrm>
          <a:off x="8965" y="3048000"/>
          <a:ext cx="914400" cy="771525"/>
        </p:xfrm>
        <a:graphic>
          <a:graphicData uri="http://schemas.openxmlformats.org/presentationml/2006/ole">
            <mc:AlternateContent xmlns:mc="http://schemas.openxmlformats.org/markup-compatibility/2006">
              <mc:Choice xmlns:v="urn:schemas-microsoft-com:vml" Requires="v">
                <p:oleObj spid="_x0000_s13836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965" y="3048000"/>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39794431"/>
              </p:ext>
            </p:extLst>
          </p:nvPr>
        </p:nvGraphicFramePr>
        <p:xfrm>
          <a:off x="0" y="4267200"/>
          <a:ext cx="914400" cy="771525"/>
        </p:xfrm>
        <a:graphic>
          <a:graphicData uri="http://schemas.openxmlformats.org/presentationml/2006/ole">
            <mc:AlternateContent xmlns:mc="http://schemas.openxmlformats.org/markup-compatibility/2006">
              <mc:Choice xmlns:v="urn:schemas-microsoft-com:vml" Requires="v">
                <p:oleObj spid="_x0000_s13836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267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Dallas in Nov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Nov 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802.1AE closed </a:t>
            </a:r>
            <a:r>
              <a:rPr lang="en-AU" dirty="0"/>
              <a:t>in October 2013</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2013</a:t>
            </a:r>
          </a:p>
          <a:p>
            <a:pPr lvl="1"/>
            <a:r>
              <a:rPr lang="en-AU" dirty="0" smtClean="0"/>
              <a:t>Submission in N15516</a:t>
            </a:r>
          </a:p>
          <a:p>
            <a:pPr lvl="1"/>
            <a:r>
              <a:rPr lang="en-AU" dirty="0"/>
              <a:t>Pre-ballot voting results </a:t>
            </a:r>
            <a:r>
              <a:rPr lang="en-AU" dirty="0" smtClean="0"/>
              <a:t>voting results in N15556</a:t>
            </a:r>
          </a:p>
          <a:p>
            <a:pPr lvl="2"/>
            <a:r>
              <a:rPr lang="en-AU" dirty="0"/>
              <a:t>Comments from China NB replied to by IEEE 802 in N15608</a:t>
            </a:r>
            <a:endParaRPr lang="en-AU" dirty="0" smtClean="0"/>
          </a:p>
          <a:p>
            <a:pPr lvl="2"/>
            <a:r>
              <a:rPr lang="en-AU" dirty="0"/>
              <a:t>The China NB stated in Korea that they will reply in detail to the IEEE 802.1 WG response </a:t>
            </a:r>
            <a:r>
              <a:rPr lang="en-AU" dirty="0" smtClean="0"/>
              <a:t>at a </a:t>
            </a:r>
            <a:r>
              <a:rPr lang="en-AU" dirty="0"/>
              <a:t>later </a:t>
            </a:r>
            <a:r>
              <a:rPr lang="en-AU" dirty="0" smtClean="0"/>
              <a:t>time</a:t>
            </a:r>
          </a:p>
          <a:p>
            <a:pPr lvl="1"/>
            <a:r>
              <a:rPr lang="en-AU" dirty="0"/>
              <a:t>FDIS voting results in </a:t>
            </a:r>
            <a:r>
              <a:rPr lang="en-AU" dirty="0" smtClean="0"/>
              <a:t>N15770</a:t>
            </a:r>
            <a:endParaRPr lang="en-AU" dirty="0"/>
          </a:p>
          <a:p>
            <a:pPr lvl="2"/>
            <a:r>
              <a:rPr lang="en-AU" dirty="0"/>
              <a:t>Passed </a:t>
            </a:r>
            <a:r>
              <a:rPr lang="en-AU" dirty="0" smtClean="0"/>
              <a:t>16/1/13 </a:t>
            </a:r>
            <a:r>
              <a:rPr lang="en-AU" dirty="0"/>
              <a:t>(China negative)</a:t>
            </a:r>
          </a:p>
          <a:p>
            <a:pPr lvl="2"/>
            <a:r>
              <a:rPr lang="en-AU" dirty="0"/>
              <a:t>Comments from China and </a:t>
            </a:r>
            <a:r>
              <a:rPr lang="en-AU" dirty="0" smtClean="0"/>
              <a:t>Switzerland</a:t>
            </a:r>
          </a:p>
          <a:p>
            <a:r>
              <a:rPr lang="en-AU" dirty="0" smtClean="0"/>
              <a:t>FDIS ballot: </a:t>
            </a:r>
            <a:r>
              <a:rPr lang="en-AU" dirty="0">
                <a:solidFill>
                  <a:srgbClr val="00B050"/>
                </a:solidFill>
              </a:rPr>
              <a:t>passed 21 October 2013</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26041041"/>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3936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00502621"/>
              </p:ext>
            </p:extLst>
          </p:nvPr>
        </p:nvGraphicFramePr>
        <p:xfrm>
          <a:off x="35859" y="4191000"/>
          <a:ext cx="914400" cy="771525"/>
        </p:xfrm>
        <a:graphic>
          <a:graphicData uri="http://schemas.openxmlformats.org/presentationml/2006/ole">
            <mc:AlternateContent xmlns:mc="http://schemas.openxmlformats.org/markup-compatibility/2006">
              <mc:Choice xmlns:v="urn:schemas-microsoft-com:vml" Requires="v">
                <p:oleObj spid="_x0000_s13936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a:solidFill>
                  <a:schemeClr val="accent6"/>
                </a:solidFill>
              </a:rPr>
              <a:t>closes in </a:t>
            </a:r>
            <a:r>
              <a:rPr lang="en-AU" dirty="0" smtClean="0">
                <a:solidFill>
                  <a:schemeClr val="accent6"/>
                </a:solidFill>
              </a:rPr>
              <a:t>Dec 2013</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Feb 2013</a:t>
            </a:r>
            <a:endParaRPr lang="en-AU" dirty="0" smtClean="0"/>
          </a:p>
          <a:p>
            <a:pPr lvl="1"/>
            <a:r>
              <a:rPr lang="en-AU" dirty="0" smtClean="0"/>
              <a:t>Submission in N15588</a:t>
            </a:r>
          </a:p>
          <a:p>
            <a:pPr lvl="1"/>
            <a:r>
              <a:rPr lang="en-AU" dirty="0" smtClean="0"/>
              <a:t>Voting results in N15626</a:t>
            </a:r>
          </a:p>
          <a:p>
            <a:pPr lvl="2"/>
            <a:r>
              <a:rPr lang="en-AU" dirty="0" smtClean="0"/>
              <a:t>Comments from China replied to in N15659</a:t>
            </a:r>
          </a:p>
          <a:p>
            <a:r>
              <a:rPr lang="en-AU" dirty="0" smtClean="0"/>
              <a:t>FDIS ballot: </a:t>
            </a:r>
            <a:r>
              <a:rPr lang="en-AU" dirty="0" smtClean="0">
                <a:solidFill>
                  <a:schemeClr val="accent6"/>
                </a:solidFill>
              </a:rPr>
              <a:t>closes 18 December 2013</a:t>
            </a:r>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14786710"/>
              </p:ext>
            </p:extLst>
          </p:nvPr>
        </p:nvGraphicFramePr>
        <p:xfrm>
          <a:off x="5029200" y="3048000"/>
          <a:ext cx="914400" cy="771525"/>
        </p:xfrm>
        <a:graphic>
          <a:graphicData uri="http://schemas.openxmlformats.org/presentationml/2006/ole">
            <mc:AlternateContent xmlns:mc="http://schemas.openxmlformats.org/markup-compatibility/2006">
              <mc:Choice xmlns:v="urn:schemas-microsoft-com:vml" Requires="v">
                <p:oleObj spid="_x0000_s15569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802.1AR </a:t>
            </a:r>
            <a:r>
              <a:rPr lang="en-AU" dirty="0">
                <a:solidFill>
                  <a:schemeClr val="accent6"/>
                </a:solidFill>
              </a:rPr>
              <a:t>closes in Dec 2013</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May 2013</a:t>
            </a:r>
          </a:p>
          <a:p>
            <a:pPr lvl="1"/>
            <a:r>
              <a:rPr lang="en-AU" dirty="0" smtClean="0"/>
              <a:t>Submission in N15589</a:t>
            </a:r>
          </a:p>
          <a:p>
            <a:pPr lvl="1"/>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smtClean="0">
                <a:solidFill>
                  <a:schemeClr val="accent6"/>
                </a:solidFill>
              </a:rPr>
              <a:t>closes </a:t>
            </a:r>
            <a:r>
              <a:rPr lang="en-AU" dirty="0">
                <a:solidFill>
                  <a:schemeClr val="accent6"/>
                </a:solidFill>
              </a:rPr>
              <a:t>18 December 2013</a:t>
            </a:r>
          </a:p>
        </p:txBody>
      </p:sp>
      <p:graphicFrame>
        <p:nvGraphicFramePr>
          <p:cNvPr id="2" name="Object 1"/>
          <p:cNvGraphicFramePr>
            <a:graphicFrameLocks noChangeAspect="1"/>
          </p:cNvGraphicFramePr>
          <p:nvPr>
            <p:extLst>
              <p:ext uri="{D42A27DB-BD31-4B8C-83A1-F6EECF244321}">
                <p14:modId xmlns:p14="http://schemas.microsoft.com/office/powerpoint/2010/main" val="1623355743"/>
              </p:ext>
            </p:extLst>
          </p:nvPr>
        </p:nvGraphicFramePr>
        <p:xfrm>
          <a:off x="4953000" y="2819400"/>
          <a:ext cx="914400" cy="771525"/>
        </p:xfrm>
        <a:graphic>
          <a:graphicData uri="http://schemas.openxmlformats.org/presentationml/2006/ole">
            <mc:AlternateContent xmlns:mc="http://schemas.openxmlformats.org/markup-compatibility/2006">
              <mc:Choice xmlns:v="urn:schemas-microsoft-com:vml" Requires="v">
                <p:oleObj spid="_x0000_s156722" name="Acrobat Document" showAsIcon="1" r:id="rId3" imgW="914400" imgH="771480" progId="AcroExch.Document.7">
                  <p:embed/>
                </p:oleObj>
              </mc:Choice>
              <mc:Fallback>
                <p:oleObj name="Acrobat Document" showAsIcon="1" r:id="rId3" imgW="914400" imgH="7714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802.1AS </a:t>
            </a:r>
            <a:r>
              <a:rPr lang="en-AU" dirty="0">
                <a:solidFill>
                  <a:schemeClr val="accent6"/>
                </a:solidFill>
              </a:rPr>
              <a:t>closes in Dec 2013</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May 2013</a:t>
            </a:r>
            <a:endParaRPr lang="en-AU" dirty="0" smtClean="0"/>
          </a:p>
          <a:p>
            <a:pPr lvl="1"/>
            <a:r>
              <a:rPr lang="en-AU" dirty="0" smtClean="0"/>
              <a:t>Submission in N15590</a:t>
            </a:r>
          </a:p>
          <a:p>
            <a:pPr lvl="1"/>
            <a:r>
              <a:rPr lang="en-AU" dirty="0" smtClean="0"/>
              <a:t>Voting results in N15628</a:t>
            </a:r>
          </a:p>
          <a:p>
            <a:pPr lvl="2"/>
            <a:r>
              <a:rPr lang="en-AU" dirty="0" smtClean="0"/>
              <a:t>Comments from China replied to in </a:t>
            </a:r>
            <a:r>
              <a:rPr lang="en-AU" dirty="0"/>
              <a:t>N15659</a:t>
            </a:r>
            <a:endParaRPr lang="en-AU" dirty="0" smtClean="0">
              <a:solidFill>
                <a:srgbClr val="FF0000"/>
              </a:solidFill>
            </a:endParaRPr>
          </a:p>
          <a:p>
            <a:r>
              <a:rPr lang="en-AU" dirty="0" smtClean="0"/>
              <a:t>FDIS ballot: </a:t>
            </a:r>
            <a:r>
              <a:rPr lang="en-AU" dirty="0" smtClean="0">
                <a:solidFill>
                  <a:schemeClr val="accent6"/>
                </a:solidFill>
              </a:rPr>
              <a:t>closes </a:t>
            </a:r>
            <a:r>
              <a:rPr lang="en-AU" dirty="0">
                <a:solidFill>
                  <a:schemeClr val="accent6"/>
                </a:solidFill>
              </a:rPr>
              <a:t>18 December 2013</a:t>
            </a:r>
          </a:p>
        </p:txBody>
      </p:sp>
      <p:graphicFrame>
        <p:nvGraphicFramePr>
          <p:cNvPr id="2" name="Object 1"/>
          <p:cNvGraphicFramePr>
            <a:graphicFrameLocks noChangeAspect="1"/>
          </p:cNvGraphicFramePr>
          <p:nvPr>
            <p:extLst>
              <p:ext uri="{D42A27DB-BD31-4B8C-83A1-F6EECF244321}">
                <p14:modId xmlns:p14="http://schemas.microsoft.com/office/powerpoint/2010/main" val="1760698448"/>
              </p:ext>
            </p:extLst>
          </p:nvPr>
        </p:nvGraphicFramePr>
        <p:xfrm>
          <a:off x="4953000" y="2819400"/>
          <a:ext cx="914400" cy="771525"/>
        </p:xfrm>
        <a:graphic>
          <a:graphicData uri="http://schemas.openxmlformats.org/presentationml/2006/ole">
            <mc:AlternateContent xmlns:mc="http://schemas.openxmlformats.org/markup-compatibility/2006">
              <mc:Choice xmlns:v="urn:schemas-microsoft-com:vml" Requires="v">
                <p:oleObj spid="_x0000_s15774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495300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802.11ae closes in Jan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Feb 2013</a:t>
            </a:r>
          </a:p>
          <a:p>
            <a:pPr lvl="1"/>
            <a:r>
              <a:rPr lang="en-AU" dirty="0" smtClean="0"/>
              <a:t>Submission in N15552</a:t>
            </a:r>
          </a:p>
          <a:p>
            <a:pPr lvl="1"/>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3"/>
            <a:r>
              <a:rPr lang="en-AU" dirty="0" smtClean="0"/>
              <a:t>The China NB comments are based on their disapproval of IEEE 802.11-2012</a:t>
            </a:r>
          </a:p>
          <a:p>
            <a:pPr lvl="3"/>
            <a:r>
              <a:rPr lang="en-AU" dirty="0" smtClean="0"/>
              <a:t>IEEE 802 referred China NB to disposition of comments on </a:t>
            </a:r>
            <a:r>
              <a:rPr lang="en-AU" dirty="0"/>
              <a:t>IEEE 802.11-2012</a:t>
            </a:r>
          </a:p>
          <a:p>
            <a:pPr lvl="2"/>
            <a:r>
              <a:rPr lang="en-AU" dirty="0"/>
              <a:t>Comments from Japan in </a:t>
            </a:r>
            <a:r>
              <a:rPr lang="en-AU" dirty="0" smtClean="0"/>
              <a:t>N15664</a:t>
            </a:r>
          </a:p>
          <a:p>
            <a:pPr lvl="3"/>
            <a:r>
              <a:rPr lang="en-AU" dirty="0" smtClean="0"/>
              <a:t>These comments expressed a concern about having too many amendments outstanding</a:t>
            </a:r>
          </a:p>
          <a:p>
            <a:pPr lvl="3"/>
            <a:r>
              <a:rPr lang="en-AU" dirty="0" smtClean="0"/>
              <a:t>Japan NB has informally accepted idea that IEEE 802 should be responsible for all maintenance processes</a:t>
            </a:r>
            <a:endParaRPr lang="en-AU" dirty="0"/>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1642724"/>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4675"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a:t>
            </a:r>
            <a:r>
              <a:rPr lang="en-AU" dirty="0">
                <a:solidFill>
                  <a:schemeClr val="accent6"/>
                </a:solidFill>
              </a:rPr>
              <a:t>on </a:t>
            </a:r>
            <a:r>
              <a:rPr lang="en-AU" dirty="0" smtClean="0">
                <a:solidFill>
                  <a:schemeClr val="accent6"/>
                </a:solidFill>
              </a:rPr>
              <a:t>802.11ad </a:t>
            </a:r>
            <a:r>
              <a:rPr lang="en-AU" dirty="0">
                <a:solidFill>
                  <a:schemeClr val="accent6"/>
                </a:solidFill>
              </a:rPr>
              <a:t>closes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Feb 2013</a:t>
            </a:r>
          </a:p>
          <a:p>
            <a:pPr lvl="1"/>
            <a:r>
              <a:rPr lang="en-AU" dirty="0" smtClean="0"/>
              <a:t>Submission in N15553</a:t>
            </a:r>
          </a:p>
          <a:p>
            <a:pPr lvl="1"/>
            <a:r>
              <a:rPr lang="en-AU" dirty="0" smtClean="0"/>
              <a:t>Voting results in N15601</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from Japan in 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1642724"/>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3651"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solidFill>
                  <a:schemeClr val="accent6"/>
                </a:solidFill>
              </a:rPr>
              <a:t>802.11aa </a:t>
            </a:r>
            <a:r>
              <a:rPr lang="en-AU" dirty="0">
                <a:solidFill>
                  <a:schemeClr val="accent6"/>
                </a:solidFill>
              </a:rPr>
              <a:t>closes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Feb 2013</a:t>
            </a:r>
            <a:endParaRPr lang="en-AU" dirty="0" smtClean="0"/>
          </a:p>
          <a:p>
            <a:pPr lvl="1"/>
            <a:r>
              <a:rPr lang="en-AU" dirty="0" smtClean="0"/>
              <a:t>Submission in N15554</a:t>
            </a:r>
          </a:p>
          <a:p>
            <a:pPr lvl="1"/>
            <a:r>
              <a:rPr lang="en-AU" dirty="0" smtClean="0"/>
              <a:t>Voting results in N15602</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a:t>
            </a:r>
            <a:r>
              <a:rPr lang="en-AU" dirty="0"/>
              <a:t>from Japan in </a:t>
            </a:r>
            <a:r>
              <a:rPr lang="en-AU" dirty="0" smtClean="0"/>
              <a:t>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91968636"/>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262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54380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802.3-2012 passed the pre-ballot, and is awaiting  the start to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May 2013</a:t>
            </a:r>
            <a:endParaRPr lang="en-AU" dirty="0" smtClean="0"/>
          </a:p>
          <a:p>
            <a:pPr lvl="1"/>
            <a:r>
              <a:rPr lang="en-AU" dirty="0" smtClean="0"/>
              <a:t>Submission in N15595</a:t>
            </a:r>
          </a:p>
          <a:p>
            <a:pPr lvl="1"/>
            <a:r>
              <a:rPr lang="en-AU" dirty="0" smtClean="0"/>
              <a:t>Voting results in N15632</a:t>
            </a:r>
          </a:p>
          <a:p>
            <a:pPr lvl="2"/>
            <a:r>
              <a:rPr lang="en-AU" dirty="0" smtClean="0"/>
              <a:t>Comments from China were responded to by the  </a:t>
            </a:r>
            <a:r>
              <a:rPr lang="en-US" dirty="0" smtClean="0"/>
              <a:t>802.3 Maintenance TF in Geneva – see N15724</a:t>
            </a:r>
            <a:endParaRPr lang="en-AU" dirty="0" smtClean="0">
              <a:solidFill>
                <a:srgbClr val="FF0000"/>
              </a:solidFill>
            </a:endParaRPr>
          </a:p>
          <a:p>
            <a:r>
              <a:rPr lang="en-AU" dirty="0" smtClean="0"/>
              <a:t>FDIS ballot: </a:t>
            </a:r>
            <a:r>
              <a:rPr lang="en-AU" dirty="0" smtClean="0">
                <a:solidFill>
                  <a:schemeClr val="accent6"/>
                </a:solidFill>
              </a:rPr>
              <a:t>closes 16 Feb 2014</a:t>
            </a:r>
            <a:endParaRPr lang="en-AU" dirty="0">
              <a:solidFill>
                <a:schemeClr val="accent6"/>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86174498"/>
              </p:ext>
            </p:extLst>
          </p:nvPr>
        </p:nvGraphicFramePr>
        <p:xfrm>
          <a:off x="7848600" y="3124200"/>
          <a:ext cx="914400" cy="771525"/>
        </p:xfrm>
        <a:graphic>
          <a:graphicData uri="http://schemas.openxmlformats.org/presentationml/2006/ole">
            <mc:AlternateContent xmlns:mc="http://schemas.openxmlformats.org/markup-compatibility/2006">
              <mc:Choice xmlns:v="urn:schemas-microsoft-com:vml" Requires="v">
                <p:oleObj spid="_x0000_s14956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848600" y="3124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review the comments on 802.1X during the FDIS</a:t>
            </a:r>
            <a:endParaRPr lang="en-AU" dirty="0"/>
          </a:p>
        </p:txBody>
      </p:sp>
      <p:sp>
        <p:nvSpPr>
          <p:cNvPr id="8" name="Content Placeholder 7"/>
          <p:cNvSpPr>
            <a:spLocks noGrp="1"/>
          </p:cNvSpPr>
          <p:nvPr>
            <p:ph idx="1"/>
          </p:nvPr>
        </p:nvSpPr>
        <p:spPr/>
        <p:txBody>
          <a:bodyPr/>
          <a:lstStyle/>
          <a:p>
            <a:pPr lvl="1"/>
            <a:r>
              <a:rPr lang="en-AU" dirty="0" smtClean="0"/>
              <a:t>There were comments from two NBs</a:t>
            </a:r>
          </a:p>
          <a:p>
            <a:pPr lvl="2"/>
            <a:r>
              <a:rPr lang="en-AU" dirty="0" smtClean="0"/>
              <a:t>4 from China NB</a:t>
            </a:r>
          </a:p>
          <a:p>
            <a:pPr lvl="2"/>
            <a:r>
              <a:rPr lang="en-AU" dirty="0" smtClean="0"/>
              <a:t>16 from Switzerland NB</a:t>
            </a:r>
          </a:p>
          <a:p>
            <a:pPr lvl="1"/>
            <a:r>
              <a:rPr lang="en-AU" dirty="0" smtClean="0"/>
              <a:t>The comments can be summarised as follows:</a:t>
            </a:r>
          </a:p>
          <a:p>
            <a:pPr lvl="2"/>
            <a:r>
              <a:rPr lang="en-AU" dirty="0" smtClean="0"/>
              <a:t>China</a:t>
            </a:r>
          </a:p>
          <a:p>
            <a:pPr lvl="3"/>
            <a:r>
              <a:rPr lang="en-AU" dirty="0" smtClean="0"/>
              <a:t>Have technical and procedural concerns</a:t>
            </a:r>
          </a:p>
          <a:p>
            <a:pPr lvl="3"/>
            <a:r>
              <a:rPr lang="en-AU" dirty="0" smtClean="0"/>
              <a:t>Will not recognise result</a:t>
            </a:r>
          </a:p>
          <a:p>
            <a:pPr lvl="3"/>
            <a:r>
              <a:rPr lang="en-AU" dirty="0" smtClean="0"/>
              <a:t>Notes normative references to non standards</a:t>
            </a:r>
          </a:p>
          <a:p>
            <a:pPr lvl="2"/>
            <a:r>
              <a:rPr lang="en-AU" dirty="0" smtClean="0"/>
              <a:t>Switzerland</a:t>
            </a:r>
          </a:p>
          <a:p>
            <a:pPr lvl="3"/>
            <a:r>
              <a:rPr lang="en-AU" dirty="0" smtClean="0"/>
              <a:t>Wants us to follow processes in N15606</a:t>
            </a:r>
          </a:p>
          <a:p>
            <a:pPr lvl="3"/>
            <a:r>
              <a:rPr lang="en-AU" dirty="0"/>
              <a:t>Notes normative references to non </a:t>
            </a:r>
            <a:r>
              <a:rPr lang="en-AU" dirty="0" smtClean="0"/>
              <a:t>standards</a:t>
            </a:r>
          </a:p>
          <a:p>
            <a:pPr lvl="3"/>
            <a:r>
              <a:rPr lang="en-AU" dirty="0" smtClean="0"/>
              <a:t>Does not like wording of definitions</a:t>
            </a:r>
          </a:p>
          <a:p>
            <a:pPr lvl="3"/>
            <a:r>
              <a:rPr lang="en-AU" dirty="0" smtClean="0"/>
              <a:t>Wants authentication to be specified</a:t>
            </a:r>
          </a:p>
          <a:p>
            <a:pPr lvl="3"/>
            <a:r>
              <a:rPr lang="en-AU" dirty="0" smtClean="0"/>
              <a:t>Wants security goals articulated</a:t>
            </a:r>
          </a:p>
          <a:p>
            <a:pPr lvl="3"/>
            <a:r>
              <a:rPr lang="en-AU" dirty="0" smtClean="0"/>
              <a:t>Wants security between AS and Authenticator specified</a:t>
            </a:r>
          </a:p>
          <a:p>
            <a:pPr lvl="3"/>
            <a:r>
              <a:rPr lang="en-AU" dirty="0" smtClean="0"/>
              <a:t>Wants analyse of EAP methods, and only secure methods allowed</a:t>
            </a:r>
          </a:p>
          <a:p>
            <a:pPr lvl="3"/>
            <a:endParaRPr lang="en-AU" dirty="0" smtClean="0"/>
          </a:p>
          <a:p>
            <a:pPr lvl="3"/>
            <a:endParaRPr lang="en-AU" dirty="0"/>
          </a:p>
          <a:p>
            <a:pPr lvl="3"/>
            <a:endParaRPr lang="en-AU" dirty="0" smtClean="0"/>
          </a:p>
          <a:p>
            <a:pPr lvl="3"/>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Tree>
    <p:extLst>
      <p:ext uri="{BB962C8B-B14F-4D97-AF65-F5344CB8AC3E}">
        <p14:creationId xmlns:p14="http://schemas.microsoft.com/office/powerpoint/2010/main" val="3333705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China comment 1 on 802.1X</a:t>
            </a:r>
            <a:endParaRPr lang="en-AU" dirty="0"/>
          </a:p>
        </p:txBody>
      </p:sp>
      <p:sp>
        <p:nvSpPr>
          <p:cNvPr id="3" name="Content Placeholder 2"/>
          <p:cNvSpPr>
            <a:spLocks noGrp="1"/>
          </p:cNvSpPr>
          <p:nvPr>
            <p:ph idx="1"/>
          </p:nvPr>
        </p:nvSpPr>
        <p:spPr/>
        <p:txBody>
          <a:bodyPr/>
          <a:lstStyle/>
          <a:p>
            <a:r>
              <a:rPr lang="en-AU" dirty="0" smtClean="0"/>
              <a:t>China 1 comment on 802.1X: </a:t>
            </a:r>
          </a:p>
          <a:p>
            <a:pPr lvl="1"/>
            <a:r>
              <a:rPr lang="en-AU" i="1" dirty="0" smtClean="0"/>
              <a:t>Since the procedural and technical concerns China NB proposed in 6N15555 still haven’t reasonably disposed in this FDIS text, and referencing issues mentioned below exist in this text, so China NB has to vote against on this FDIS ballot.</a:t>
            </a:r>
          </a:p>
          <a:p>
            <a:pPr lvl="1"/>
            <a:r>
              <a:rPr lang="en-AU" i="1" dirty="0" smtClean="0"/>
              <a:t>If these issues could not be disposed reasonably and this proposal passes the FDIS ballot, it is regretful for China to be obliged to lose the responsibility and obligation of complying with and adopting the standard. </a:t>
            </a:r>
          </a:p>
          <a:p>
            <a:pPr lvl="1"/>
            <a:r>
              <a:rPr lang="en-AU" i="1" dirty="0" smtClean="0"/>
              <a:t>Furthermore, China NB wishes to state for the record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174514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China comment 1 on 802.1X (continued)</a:t>
            </a:r>
            <a:endParaRPr lang="en-AU" dirty="0"/>
          </a:p>
        </p:txBody>
      </p:sp>
      <p:sp>
        <p:nvSpPr>
          <p:cNvPr id="3" name="Content Placeholder 2"/>
          <p:cNvSpPr>
            <a:spLocks noGrp="1"/>
          </p:cNvSpPr>
          <p:nvPr>
            <p:ph idx="1"/>
          </p:nvPr>
        </p:nvSpPr>
        <p:spPr/>
        <p:txBody>
          <a:bodyPr/>
          <a:lstStyle/>
          <a:p>
            <a:r>
              <a:rPr lang="en-AU" dirty="0" smtClean="0"/>
              <a:t>Proposed IEEE response:</a:t>
            </a:r>
          </a:p>
          <a:p>
            <a:pPr lvl="1"/>
            <a:r>
              <a:rPr lang="en-AU" i="1" dirty="0" smtClean="0"/>
              <a:t>IEEE thanks the China NB for its carefully considered comments on the 802.1X FDIS ballot</a:t>
            </a:r>
          </a:p>
          <a:p>
            <a:pPr lvl="1"/>
            <a:r>
              <a:rPr lang="en-AU" i="1" dirty="0" smtClean="0"/>
              <a:t>We note that the IEEE 802 responded in N15607 to the comments by the </a:t>
            </a:r>
            <a:r>
              <a:rPr lang="en-AU" i="1" dirty="0" smtClean="0"/>
              <a:t>China NB </a:t>
            </a:r>
            <a:r>
              <a:rPr lang="en-AU" i="1" dirty="0" smtClean="0"/>
              <a:t>in N15555. The referencing issues referred to by the China NB in this comment will be addressed in responses  specific to each issue using the process defined by N15606. China NB </a:t>
            </a:r>
            <a:r>
              <a:rPr lang="en-AU" i="1" dirty="0"/>
              <a:t>representatives are invited to participate in the comment resolution process. </a:t>
            </a:r>
            <a:endParaRPr lang="en-AU" i="1" dirty="0" smtClean="0"/>
          </a:p>
          <a:p>
            <a:pPr lvl="1"/>
            <a:r>
              <a:rPr lang="en-AU" i="1" dirty="0" smtClean="0"/>
              <a:t>The IEEE 802 is unable to respond to the China NB comment that they are “obliged </a:t>
            </a:r>
            <a:r>
              <a:rPr lang="en-AU" i="1" dirty="0"/>
              <a:t>to lose the responsibility and obligation of complying with and adopting the </a:t>
            </a:r>
            <a:r>
              <a:rPr lang="en-AU" i="1" dirty="0" smtClean="0"/>
              <a:t>standard” because </a:t>
            </a:r>
            <a:r>
              <a:rPr lang="en-AU" i="1" dirty="0" smtClean="0"/>
              <a:t>this is outside the scope of the responsibilities of IEEE 802</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60466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a:t>
            </a:r>
            <a:r>
              <a:rPr lang="en-AU" dirty="0" smtClean="0"/>
              <a:t>2 </a:t>
            </a:r>
            <a:r>
              <a:rPr lang="en-AU" dirty="0"/>
              <a:t>on 802.1X</a:t>
            </a:r>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2 on 802.1X</a:t>
            </a:r>
          </a:p>
          <a:p>
            <a:pPr lvl="1"/>
            <a:r>
              <a:rPr lang="en-AU" i="1" dirty="0" smtClean="0"/>
              <a:t>The referenced RFC 2863 is Draft Standard that still requires additional or more widespread field experience described in RFC 2026.</a:t>
            </a:r>
          </a:p>
          <a:p>
            <a:r>
              <a:rPr lang="en-AU" dirty="0"/>
              <a:t>China proposed change </a:t>
            </a:r>
            <a:r>
              <a:rPr lang="en-AU" dirty="0" smtClean="0"/>
              <a:t>2 </a:t>
            </a:r>
            <a:r>
              <a:rPr lang="en-AU" dirty="0"/>
              <a:t>on </a:t>
            </a:r>
            <a:r>
              <a:rPr lang="en-AU" dirty="0" smtClean="0"/>
              <a:t>802.1X</a:t>
            </a:r>
            <a:endParaRPr lang="en-AU" i="1" dirty="0" smtClean="0"/>
          </a:p>
          <a:p>
            <a:pPr lvl="1"/>
            <a:r>
              <a:rPr lang="en-AU" i="1" dirty="0" smtClean="0"/>
              <a:t>Delete the referenced RFC and related technology from the document</a:t>
            </a:r>
            <a:r>
              <a:rPr lang="en-AU" dirty="0" smtClean="0"/>
              <a:t>.</a:t>
            </a:r>
          </a:p>
          <a:p>
            <a:r>
              <a:rPr lang="en-AU" dirty="0" smtClean="0"/>
              <a:t>Proposed IEEE 802.response</a:t>
            </a:r>
          </a:p>
          <a:p>
            <a:pPr lvl="1"/>
            <a:r>
              <a:rPr lang="en-AU" dirty="0" smtClean="0"/>
              <a:t>&lt;refer to 802.1 WG for processing&gt;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97855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a:t>
            </a:r>
            <a:r>
              <a:rPr lang="en-AU" dirty="0" smtClean="0"/>
              <a:t>3 </a:t>
            </a:r>
            <a:r>
              <a:rPr lang="en-AU" dirty="0"/>
              <a:t>on 802.1X</a:t>
            </a:r>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3 on 802.1X</a:t>
            </a:r>
          </a:p>
          <a:p>
            <a:pPr lvl="1"/>
            <a:r>
              <a:rPr lang="en-AU" i="1" dirty="0" smtClean="0"/>
              <a:t>RFC </a:t>
            </a:r>
            <a:r>
              <a:rPr lang="en-AU" i="1" dirty="0"/>
              <a:t>2869, 3394, 3410, 3579, 3580 and 4017 </a:t>
            </a:r>
            <a:r>
              <a:rPr lang="en-AU" i="1" dirty="0" smtClean="0"/>
              <a:t>are Informational </a:t>
            </a:r>
            <a:r>
              <a:rPr lang="en-AU" i="1" dirty="0"/>
              <a:t>RFC that is defined as </a:t>
            </a:r>
            <a:r>
              <a:rPr lang="en-AU" i="1" dirty="0" smtClean="0"/>
              <a:t>a non-standard-track </a:t>
            </a:r>
            <a:r>
              <a:rPr lang="en-AU" i="1" dirty="0"/>
              <a:t>document in RFC 2026</a:t>
            </a:r>
            <a:r>
              <a:rPr lang="en-AU" i="1" dirty="0" smtClean="0"/>
              <a:t>.</a:t>
            </a:r>
          </a:p>
          <a:p>
            <a:r>
              <a:rPr lang="en-AU" dirty="0"/>
              <a:t>China proposed change </a:t>
            </a:r>
            <a:r>
              <a:rPr lang="en-AU" dirty="0" smtClean="0"/>
              <a:t>3 </a:t>
            </a:r>
            <a:r>
              <a:rPr lang="en-AU" dirty="0"/>
              <a:t>on 802.1X</a:t>
            </a:r>
            <a:endParaRPr lang="en-AU" i="1" dirty="0"/>
          </a:p>
          <a:p>
            <a:pPr lvl="1"/>
            <a:r>
              <a:rPr lang="en-AU" i="1" dirty="0" smtClean="0"/>
              <a:t>Delete </a:t>
            </a:r>
            <a:r>
              <a:rPr lang="en-AU" i="1" dirty="0"/>
              <a:t>the referenced RFC and related </a:t>
            </a:r>
            <a:r>
              <a:rPr lang="en-AU" i="1" dirty="0" smtClean="0"/>
              <a:t>technology from </a:t>
            </a:r>
            <a:r>
              <a:rPr lang="en-AU" i="1" dirty="0"/>
              <a:t>the document</a:t>
            </a:r>
            <a:r>
              <a:rPr lang="en-AU" dirty="0" smtClean="0"/>
              <a:t>.</a:t>
            </a:r>
          </a:p>
          <a:p>
            <a:r>
              <a:rPr lang="en-AU" dirty="0" smtClean="0"/>
              <a:t>Proposed IEEE 802.response</a:t>
            </a:r>
          </a:p>
          <a:p>
            <a:pPr lvl="1"/>
            <a:r>
              <a:rPr lang="en-AU" dirty="0" smtClean="0"/>
              <a:t>&lt;refer to 802.1 WG </a:t>
            </a:r>
            <a:r>
              <a:rPr lang="en-AU" dirty="0"/>
              <a:t>for processing </a:t>
            </a:r>
            <a:r>
              <a:rPr lang="en-AU" dirty="0" smtClean="0"/>
              <a:t>&gt;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321343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a:t>
            </a:r>
            <a:r>
              <a:rPr lang="en-AU" dirty="0" smtClean="0"/>
              <a:t>4 </a:t>
            </a:r>
            <a:r>
              <a:rPr lang="en-AU" dirty="0"/>
              <a:t>on 802.1X</a:t>
            </a:r>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4 on 802.1X</a:t>
            </a:r>
          </a:p>
          <a:p>
            <a:pPr lvl="1"/>
            <a:r>
              <a:rPr lang="en-AU" i="1" dirty="0"/>
              <a:t>RFC 4346, 4675, 5216 and 5247 are </a:t>
            </a:r>
            <a:r>
              <a:rPr lang="en-AU" i="1" dirty="0" smtClean="0"/>
              <a:t>Proposed Standards </a:t>
            </a:r>
            <a:r>
              <a:rPr lang="en-AU" i="1" dirty="0"/>
              <a:t>which are treated as </a:t>
            </a:r>
            <a:r>
              <a:rPr lang="en-AU" i="1" dirty="0" smtClean="0"/>
              <a:t>immature specifications </a:t>
            </a:r>
            <a:r>
              <a:rPr lang="en-AU" i="1" dirty="0"/>
              <a:t>by implementers required in </a:t>
            </a:r>
            <a:r>
              <a:rPr lang="en-AU" i="1" dirty="0" smtClean="0"/>
              <a:t>RFC 2026.</a:t>
            </a:r>
          </a:p>
          <a:p>
            <a:r>
              <a:rPr lang="en-AU" dirty="0" smtClean="0"/>
              <a:t>China proposed </a:t>
            </a:r>
            <a:r>
              <a:rPr lang="en-AU" dirty="0"/>
              <a:t>change </a:t>
            </a:r>
            <a:r>
              <a:rPr lang="en-AU" dirty="0" smtClean="0"/>
              <a:t>4 </a:t>
            </a:r>
            <a:r>
              <a:rPr lang="en-AU" dirty="0"/>
              <a:t>on </a:t>
            </a:r>
            <a:r>
              <a:rPr lang="en-AU" dirty="0" smtClean="0"/>
              <a:t>802.1X</a:t>
            </a:r>
            <a:endParaRPr lang="en-AU" i="1" dirty="0" smtClean="0"/>
          </a:p>
          <a:p>
            <a:pPr lvl="1"/>
            <a:r>
              <a:rPr lang="en-AU" i="1" dirty="0" smtClean="0"/>
              <a:t>Delete the referenced RFC and related technology from the document.</a:t>
            </a:r>
          </a:p>
          <a:p>
            <a:r>
              <a:rPr lang="en-AU" dirty="0" smtClean="0"/>
              <a:t>Proposed IEEE 802.response</a:t>
            </a:r>
          </a:p>
          <a:p>
            <a:pPr lvl="1"/>
            <a:r>
              <a:rPr lang="en-AU" dirty="0" smtClean="0"/>
              <a:t>&lt;refer to 802.1 WG </a:t>
            </a:r>
            <a:r>
              <a:rPr lang="en-AU" dirty="0"/>
              <a:t>for </a:t>
            </a:r>
            <a:r>
              <a:rPr lang="en-AU" dirty="0" smtClean="0"/>
              <a:t>processing&gt;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1236633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a:t>
            </a:r>
            <a:r>
              <a:rPr lang="en-AU" dirty="0"/>
              <a:t>1</a:t>
            </a:r>
            <a:r>
              <a:rPr lang="en-AU" dirty="0" smtClean="0"/>
              <a:t> </a:t>
            </a:r>
            <a:r>
              <a:rPr lang="en-AU" dirty="0"/>
              <a:t>on 802.1X</a:t>
            </a:r>
          </a:p>
        </p:txBody>
      </p:sp>
      <p:sp>
        <p:nvSpPr>
          <p:cNvPr id="3" name="Content Placeholder 2"/>
          <p:cNvSpPr>
            <a:spLocks noGrp="1"/>
          </p:cNvSpPr>
          <p:nvPr>
            <p:ph idx="1"/>
          </p:nvPr>
        </p:nvSpPr>
        <p:spPr/>
        <p:txBody>
          <a:bodyPr/>
          <a:lstStyle/>
          <a:p>
            <a:r>
              <a:rPr lang="en-AU" dirty="0" smtClean="0"/>
              <a:t>Switzerland comment 1 on 802.1X</a:t>
            </a:r>
          </a:p>
          <a:p>
            <a:pPr lvl="1"/>
            <a:r>
              <a:rPr lang="en-AU" i="1" dirty="0"/>
              <a:t>We welcome and approve the submission of </a:t>
            </a:r>
            <a:r>
              <a:rPr lang="en-AU" i="1" dirty="0" smtClean="0"/>
              <a:t>this outstanding </a:t>
            </a:r>
            <a:r>
              <a:rPr lang="en-AU" i="1" dirty="0"/>
              <a:t>global standard to ISO/IEC because we </a:t>
            </a:r>
            <a:r>
              <a:rPr lang="en-AU" i="1" dirty="0" smtClean="0"/>
              <a:t>take the </a:t>
            </a:r>
            <a:r>
              <a:rPr lang="en-AU" i="1" dirty="0"/>
              <a:t>view that global standards should be </a:t>
            </a:r>
            <a:r>
              <a:rPr lang="en-AU" i="1" dirty="0" smtClean="0"/>
              <a:t>International Standards</a:t>
            </a:r>
            <a:r>
              <a:rPr lang="en-AU" i="1" dirty="0"/>
              <a:t>, i.e. standards approved by ISO, IEC and </a:t>
            </a:r>
            <a:r>
              <a:rPr lang="en-AU" i="1" dirty="0" smtClean="0"/>
              <a:t>ITU, respectively</a:t>
            </a:r>
            <a:r>
              <a:rPr lang="en-AU" i="1" dirty="0"/>
              <a:t>. IS approval expresses the </a:t>
            </a:r>
            <a:r>
              <a:rPr lang="en-AU" i="1" dirty="0" smtClean="0"/>
              <a:t>international consensus </a:t>
            </a:r>
            <a:r>
              <a:rPr lang="en-AU" i="1" dirty="0"/>
              <a:t>on the value of the standard.</a:t>
            </a:r>
          </a:p>
          <a:p>
            <a:pPr lvl="1"/>
            <a:r>
              <a:rPr lang="en-AU" i="1" dirty="0"/>
              <a:t>While the FDIS fast-track procedure invoked by </a:t>
            </a:r>
            <a:r>
              <a:rPr lang="en-AU" i="1" dirty="0" smtClean="0"/>
              <a:t>the PSDO </a:t>
            </a:r>
            <a:r>
              <a:rPr lang="en-AU" i="1" dirty="0"/>
              <a:t>does not foresee a resolution of comments </a:t>
            </a:r>
            <a:r>
              <a:rPr lang="en-AU" i="1" dirty="0" smtClean="0"/>
              <a:t>before publication </a:t>
            </a:r>
            <a:r>
              <a:rPr lang="en-AU" i="1" dirty="0"/>
              <a:t>of the IS, the maintenance process </a:t>
            </a:r>
            <a:r>
              <a:rPr lang="en-AU" i="1" dirty="0" smtClean="0"/>
              <a:t>of ISO/IEC-approved </a:t>
            </a:r>
            <a:r>
              <a:rPr lang="en-AU" i="1" dirty="0"/>
              <a:t>standards must enable ISO NBs </a:t>
            </a:r>
            <a:r>
              <a:rPr lang="en-AU" i="1" dirty="0" smtClean="0"/>
              <a:t>and IEC </a:t>
            </a:r>
            <a:r>
              <a:rPr lang="en-AU" i="1" dirty="0"/>
              <a:t>NCs to make contributions which are duly </a:t>
            </a:r>
            <a:r>
              <a:rPr lang="en-AU" i="1" dirty="0" smtClean="0"/>
              <a:t>considered by </a:t>
            </a:r>
            <a:r>
              <a:rPr lang="en-AU" i="1" dirty="0"/>
              <a:t>the maintenance body</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147750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a:t>
            </a:r>
            <a:r>
              <a:rPr lang="en-AU" dirty="0"/>
              <a:t>1</a:t>
            </a:r>
            <a:r>
              <a:rPr lang="en-AU" dirty="0" smtClean="0"/>
              <a:t> </a:t>
            </a:r>
            <a:r>
              <a:rPr lang="en-AU" dirty="0"/>
              <a:t>on </a:t>
            </a:r>
            <a:r>
              <a:rPr lang="en-AU" dirty="0" smtClean="0"/>
              <a:t>802.1X (continued)</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Switzerland comment 1 on 802.1X (continued)</a:t>
            </a:r>
          </a:p>
          <a:p>
            <a:pPr lvl="1"/>
            <a:r>
              <a:rPr lang="en-AU" i="1" dirty="0"/>
              <a:t>In Graz Resolution 6.1.10, ISO/IEC JTC1/SC6 has allocated responsibility for the revision process of the ISO/IEC 8802-1 standards to the IEEE 802.1 WG under the condition that SC 6 and its NBs have access to an established mechanism to contribute to the revision process in the IEEE 802.1 WG.</a:t>
            </a:r>
          </a:p>
          <a:p>
            <a:pPr lvl="1"/>
            <a:r>
              <a:rPr lang="en-AU" i="1" dirty="0"/>
              <a:t>In 6N15606 the IEEE 802 JTC1 Standing Committee has replied by a proposal for SC6 contributions to IEEE 802.1, 802.3 and 802.11 revision processes, encouraging Sc6 NBs to comments on 802 drafts and standards before or after an IEEE ballot closes.</a:t>
            </a:r>
          </a:p>
          <a:p>
            <a:pPr lvl="1"/>
            <a:r>
              <a:rPr lang="en-AU" i="1" dirty="0" smtClean="0"/>
              <a:t>As </a:t>
            </a:r>
            <a:r>
              <a:rPr lang="en-AU" i="1" dirty="0"/>
              <a:t>our comments are submitted after closure of the </a:t>
            </a:r>
            <a:r>
              <a:rPr lang="en-AU" i="1" dirty="0" smtClean="0"/>
              <a:t>IEEE ballot</a:t>
            </a:r>
            <a:r>
              <a:rPr lang="en-AU" i="1" dirty="0"/>
              <a:t>, we kindly ask the IEEE 802.1 WG to process </a:t>
            </a:r>
            <a:r>
              <a:rPr lang="en-AU" i="1" dirty="0" smtClean="0"/>
              <a:t>them, according </a:t>
            </a:r>
            <a:r>
              <a:rPr lang="en-AU" i="1" dirty="0"/>
              <a:t>to 6N15606, as soon as possible, either </a:t>
            </a:r>
            <a:r>
              <a:rPr lang="en-AU" i="1" dirty="0" smtClean="0"/>
              <a:t>during comment </a:t>
            </a:r>
            <a:r>
              <a:rPr lang="en-AU" i="1" dirty="0"/>
              <a:t>resolution on any subsequent draft of </a:t>
            </a:r>
            <a:r>
              <a:rPr lang="en-AU" i="1" dirty="0" smtClean="0"/>
              <a:t>during normal </a:t>
            </a:r>
            <a:r>
              <a:rPr lang="en-AU" i="1" dirty="0"/>
              <a:t>maintenance if balloting on the standard </a:t>
            </a:r>
            <a:r>
              <a:rPr lang="en-AU" i="1" dirty="0" smtClean="0"/>
              <a:t>has completed..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Tree>
    <p:extLst>
      <p:ext uri="{BB962C8B-B14F-4D97-AF65-F5344CB8AC3E}">
        <p14:creationId xmlns:p14="http://schemas.microsoft.com/office/powerpoint/2010/main" val="2128354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a:t>
            </a:r>
            <a:r>
              <a:rPr lang="en-AU" dirty="0"/>
              <a:t>1</a:t>
            </a:r>
            <a:r>
              <a:rPr lang="en-AU" dirty="0" smtClean="0"/>
              <a:t> </a:t>
            </a:r>
            <a:r>
              <a:rPr lang="en-AU" dirty="0"/>
              <a:t>on </a:t>
            </a:r>
            <a:r>
              <a:rPr lang="en-AU" dirty="0" smtClean="0"/>
              <a:t>802.1X (continued)</a:t>
            </a:r>
            <a:endParaRPr lang="en-AU" dirty="0"/>
          </a:p>
        </p:txBody>
      </p:sp>
      <p:sp>
        <p:nvSpPr>
          <p:cNvPr id="3" name="Content Placeholder 2"/>
          <p:cNvSpPr>
            <a:spLocks noGrp="1"/>
          </p:cNvSpPr>
          <p:nvPr>
            <p:ph idx="1"/>
          </p:nvPr>
        </p:nvSpPr>
        <p:spPr/>
        <p:txBody>
          <a:bodyPr/>
          <a:lstStyle/>
          <a:p>
            <a:r>
              <a:rPr lang="en-AU" dirty="0" smtClean="0"/>
              <a:t>Proposed IEEE 802.response</a:t>
            </a:r>
          </a:p>
          <a:p>
            <a:pPr lvl="1"/>
            <a:r>
              <a:rPr lang="en-AU" i="1" dirty="0" smtClean="0"/>
              <a:t>IEEE 802 thanks the Switzerland NB for it carefully considered </a:t>
            </a:r>
            <a:r>
              <a:rPr lang="en-AU" i="1" dirty="0"/>
              <a:t>comments on the 802.1X FDIS </a:t>
            </a:r>
            <a:r>
              <a:rPr lang="en-AU" i="1" dirty="0" smtClean="0"/>
              <a:t>ballot, and assures the Switzerland NB that its comments will be processed in a timely manner by the IEEE 802.1 WG using the mechanisms defined by N15606. Swiss NB representatives are invited to participate in the comment resolution process.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305058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2 </a:t>
            </a:r>
            <a:r>
              <a:rPr lang="en-AU" dirty="0"/>
              <a:t>on 802.1X</a:t>
            </a:r>
          </a:p>
        </p:txBody>
      </p:sp>
      <p:sp>
        <p:nvSpPr>
          <p:cNvPr id="3" name="Content Placeholder 2"/>
          <p:cNvSpPr>
            <a:spLocks noGrp="1"/>
          </p:cNvSpPr>
          <p:nvPr>
            <p:ph idx="1"/>
          </p:nvPr>
        </p:nvSpPr>
        <p:spPr>
          <a:xfrm>
            <a:off x="685800" y="1066800"/>
            <a:ext cx="7772400" cy="4114800"/>
          </a:xfrm>
        </p:spPr>
        <p:txBody>
          <a:bodyPr/>
          <a:lstStyle/>
          <a:p>
            <a:r>
              <a:rPr lang="en-AU" dirty="0" smtClean="0"/>
              <a:t>Switzerland comment 2 on 802.1X</a:t>
            </a:r>
          </a:p>
          <a:p>
            <a:pPr lvl="1"/>
            <a:r>
              <a:rPr lang="en-AU" b="0" i="1" dirty="0"/>
              <a:t>In a conventional DIS or DIS fast-track ballot, the </a:t>
            </a:r>
            <a:r>
              <a:rPr lang="en-AU" b="0" i="1" dirty="0" smtClean="0"/>
              <a:t>subsequent comments </a:t>
            </a:r>
            <a:r>
              <a:rPr lang="en-AU" b="0" i="1" dirty="0"/>
              <a:t>would be issued with a </a:t>
            </a:r>
            <a:r>
              <a:rPr lang="en-AU" b="0" i="1" dirty="0" smtClean="0"/>
              <a:t>DISAPPROVE vote</a:t>
            </a:r>
            <a:r>
              <a:rPr lang="en-AU" b="0" i="1" dirty="0"/>
              <a:t>, which would be turned into APPROVAL if </a:t>
            </a:r>
            <a:r>
              <a:rPr lang="en-AU" b="0" i="1" dirty="0" smtClean="0"/>
              <a:t>the comments </a:t>
            </a:r>
            <a:r>
              <a:rPr lang="en-AU" b="0" i="1" dirty="0"/>
              <a:t>were satisfactorily </a:t>
            </a:r>
            <a:r>
              <a:rPr lang="en-AU" b="0" i="1" dirty="0" smtClean="0"/>
              <a:t>resolved </a:t>
            </a:r>
            <a:r>
              <a:rPr lang="en-AU" b="0" i="1" dirty="0"/>
              <a:t>The FDIS fast-track however postpones, by 2.7 of </a:t>
            </a:r>
            <a:r>
              <a:rPr lang="en-AU" b="0" i="1" dirty="0" smtClean="0"/>
              <a:t>the ISO/IEC </a:t>
            </a:r>
            <a:r>
              <a:rPr lang="en-AU" b="0" i="1" dirty="0"/>
              <a:t>Directives, Part 1, such resolution to the </a:t>
            </a:r>
            <a:r>
              <a:rPr lang="en-AU" b="0" i="1" dirty="0" smtClean="0"/>
              <a:t>next review </a:t>
            </a:r>
            <a:r>
              <a:rPr lang="en-AU" b="0" i="1" dirty="0"/>
              <a:t>of the standard. Furthermore, affirmative votes </a:t>
            </a:r>
            <a:r>
              <a:rPr lang="en-AU" b="0" i="1" dirty="0" smtClean="0"/>
              <a:t>to an </a:t>
            </a:r>
            <a:r>
              <a:rPr lang="en-AU" b="0" i="1" dirty="0"/>
              <a:t>FDIS cannot be made conditional on the resolution </a:t>
            </a:r>
            <a:r>
              <a:rPr lang="en-AU" b="0" i="1" dirty="0" smtClean="0"/>
              <a:t>of any </a:t>
            </a:r>
            <a:r>
              <a:rPr lang="en-AU" b="0" i="1" dirty="0"/>
              <a:t>comments.</a:t>
            </a:r>
          </a:p>
          <a:p>
            <a:pPr lvl="1"/>
            <a:r>
              <a:rPr lang="en-AU" b="0" i="1" dirty="0"/>
              <a:t>However, as explained above, we wish ISO/IEC </a:t>
            </a:r>
            <a:r>
              <a:rPr lang="en-AU" b="0" i="1" dirty="0" smtClean="0"/>
              <a:t>to endorse </a:t>
            </a:r>
            <a:r>
              <a:rPr lang="en-AU" b="0" i="1" dirty="0"/>
              <a:t>this standard and to subjugate it under </a:t>
            </a:r>
            <a:r>
              <a:rPr lang="en-AU" b="0" i="1" dirty="0" smtClean="0"/>
              <a:t>its maintenance </a:t>
            </a:r>
            <a:r>
              <a:rPr lang="en-AU" b="0" i="1" dirty="0"/>
              <a:t>procedures as set forth in F.2.4 of </a:t>
            </a:r>
            <a:r>
              <a:rPr lang="en-AU" b="0" i="1" dirty="0" smtClean="0"/>
              <a:t>the ISO/IEC </a:t>
            </a:r>
            <a:r>
              <a:rPr lang="en-AU" b="0" i="1" dirty="0"/>
              <a:t>Directives, Part 1, and Sc6 Graz </a:t>
            </a:r>
            <a:r>
              <a:rPr lang="en-AU" b="0" i="1" dirty="0" smtClean="0"/>
              <a:t>Resolution 6.1.10.</a:t>
            </a:r>
          </a:p>
          <a:p>
            <a:pPr lvl="1"/>
            <a:r>
              <a:rPr lang="en-AU" b="0" i="1" dirty="0" smtClean="0"/>
              <a:t>Therefore </a:t>
            </a:r>
            <a:r>
              <a:rPr lang="en-AU" b="0" i="1" dirty="0"/>
              <a:t>our vote is APPROVE, unconditionally. </a:t>
            </a:r>
            <a:r>
              <a:rPr lang="en-AU" b="0" i="1" dirty="0" smtClean="0"/>
              <a:t>Our comments </a:t>
            </a:r>
            <a:r>
              <a:rPr lang="en-AU" b="0" i="1" dirty="0"/>
              <a:t>are submitted under the late option </a:t>
            </a:r>
            <a:r>
              <a:rPr lang="en-AU" b="0" i="1" dirty="0" smtClean="0"/>
              <a:t>of 6N15606 </a:t>
            </a:r>
            <a:r>
              <a:rPr lang="en-AU" b="0" i="1" dirty="0"/>
              <a:t>to be processed by the IEEE 802.1 WG as </a:t>
            </a:r>
            <a:r>
              <a:rPr lang="en-AU" b="0" i="1" dirty="0" smtClean="0"/>
              <a:t>soon as </a:t>
            </a:r>
            <a:r>
              <a:rPr lang="en-AU" b="0" i="1" dirty="0"/>
              <a:t>possible, i.e. either during comment resolution on </a:t>
            </a:r>
            <a:r>
              <a:rPr lang="en-AU" b="0" i="1" dirty="0" smtClean="0"/>
              <a:t>any subsequent </a:t>
            </a:r>
            <a:r>
              <a:rPr lang="en-AU" b="0" i="1" dirty="0"/>
              <a:t>draft or during normal maintenance</a:t>
            </a:r>
            <a:r>
              <a:rPr lang="en-AU" b="0" dirty="0"/>
              <a:t>.</a:t>
            </a:r>
            <a:endParaRPr lang="en-AU" dirty="0" smtClean="0"/>
          </a:p>
          <a:p>
            <a:r>
              <a:rPr lang="en-AU" dirty="0"/>
              <a:t>Proposed IEEE </a:t>
            </a:r>
            <a:r>
              <a:rPr lang="en-AU" dirty="0" smtClean="0"/>
              <a:t>802.response</a:t>
            </a:r>
          </a:p>
          <a:p>
            <a:pPr lvl="1"/>
            <a:r>
              <a:rPr lang="en-AU" i="1" dirty="0" smtClean="0"/>
              <a:t>See response 1</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155492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3 </a:t>
            </a:r>
            <a:r>
              <a:rPr lang="en-AU" dirty="0"/>
              <a:t>on 802.1X</a:t>
            </a:r>
          </a:p>
        </p:txBody>
      </p:sp>
      <p:sp>
        <p:nvSpPr>
          <p:cNvPr id="3" name="Content Placeholder 2"/>
          <p:cNvSpPr>
            <a:spLocks noGrp="1"/>
          </p:cNvSpPr>
          <p:nvPr>
            <p:ph idx="1"/>
          </p:nvPr>
        </p:nvSpPr>
        <p:spPr/>
        <p:txBody>
          <a:bodyPr/>
          <a:lstStyle/>
          <a:p>
            <a:r>
              <a:rPr lang="en-AU" dirty="0" smtClean="0"/>
              <a:t>Switzerland comment 3 on 802.1X</a:t>
            </a:r>
          </a:p>
          <a:p>
            <a:pPr lvl="1"/>
            <a:r>
              <a:rPr lang="en-AU" b="0" i="1" dirty="0"/>
              <a:t>When ISO/IEC/IEEE 8802-1X has been endorsed </a:t>
            </a:r>
            <a:r>
              <a:rPr lang="en-AU" b="0" i="1" dirty="0" smtClean="0"/>
              <a:t>by ISO/IEC</a:t>
            </a:r>
            <a:r>
              <a:rPr lang="en-AU" b="0" i="1" dirty="0"/>
              <a:t>, then the ISO Directives, Part 2, “Rules for </a:t>
            </a:r>
            <a:r>
              <a:rPr lang="en-AU" b="0" i="1" dirty="0" smtClean="0"/>
              <a:t>the structure </a:t>
            </a:r>
            <a:r>
              <a:rPr lang="en-AU" b="0" i="1" dirty="0"/>
              <a:t>and drafting of International Standards” as </a:t>
            </a:r>
            <a:r>
              <a:rPr lang="en-AU" b="0" i="1" dirty="0" smtClean="0"/>
              <a:t>well as </a:t>
            </a:r>
            <a:r>
              <a:rPr lang="en-AU" b="0" i="1" dirty="0"/>
              <a:t>the JTC 1 Supplement and the relevant JTC </a:t>
            </a:r>
            <a:r>
              <a:rPr lang="en-AU" b="0" i="1" dirty="0" smtClean="0"/>
              <a:t>1 Standing </a:t>
            </a:r>
            <a:r>
              <a:rPr lang="en-AU" b="0" i="1" dirty="0"/>
              <a:t>Documents must be considered. It is </a:t>
            </a:r>
            <a:r>
              <a:rPr lang="en-AU" b="0" i="1" dirty="0" smtClean="0"/>
              <a:t>desirable that </a:t>
            </a:r>
            <a:r>
              <a:rPr lang="en-AU" b="0" i="1" dirty="0"/>
              <a:t>the next revision of the specification be in line </a:t>
            </a:r>
            <a:r>
              <a:rPr lang="en-AU" b="0" i="1" dirty="0" smtClean="0"/>
              <a:t>with the </a:t>
            </a:r>
            <a:r>
              <a:rPr lang="en-AU" b="0" i="1" dirty="0"/>
              <a:t>applicable requirements.</a:t>
            </a:r>
          </a:p>
          <a:p>
            <a:pPr lvl="1"/>
            <a:r>
              <a:rPr lang="en-AU" b="0" i="1" dirty="0"/>
              <a:t>This is a major aim of our comments. We will be </a:t>
            </a:r>
            <a:r>
              <a:rPr lang="en-AU" b="0" i="1" dirty="0" smtClean="0"/>
              <a:t>pleased to </a:t>
            </a:r>
            <a:r>
              <a:rPr lang="en-AU" b="0" i="1" dirty="0"/>
              <a:t>find resolutions in fruitful collaboration with the </a:t>
            </a:r>
            <a:r>
              <a:rPr lang="en-AU" b="0" i="1" dirty="0" smtClean="0"/>
              <a:t>IEEE 802.1 </a:t>
            </a:r>
            <a:r>
              <a:rPr lang="en-AU" b="0" i="1" dirty="0"/>
              <a:t>WG.</a:t>
            </a:r>
            <a:endParaRPr lang="en-AU" i="1" dirty="0" smtClean="0"/>
          </a:p>
          <a:p>
            <a:r>
              <a:rPr lang="en-AU" dirty="0"/>
              <a:t>Proposed IEEE </a:t>
            </a:r>
            <a:r>
              <a:rPr lang="en-AU" dirty="0" smtClean="0"/>
              <a:t>802.response</a:t>
            </a:r>
          </a:p>
          <a:p>
            <a:pPr lvl="1"/>
            <a:r>
              <a:rPr lang="en-AU" dirty="0" smtClean="0"/>
              <a:t>We need to point out that the IEEE rules apply and not the ISO rules for this standard </a:t>
            </a:r>
            <a:r>
              <a:rPr lang="en-AU" dirty="0" err="1" smtClean="0"/>
              <a:t>eg</a:t>
            </a:r>
            <a:r>
              <a:rPr lang="en-AU" dirty="0" smtClean="0"/>
              <a:t> on definitions</a:t>
            </a:r>
          </a:p>
          <a:p>
            <a:pPr lvl="1"/>
            <a:r>
              <a:rPr lang="en-AU" dirty="0" smtClean="0"/>
              <a:t>ISO is adopting an IEEE standard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1738034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4 </a:t>
            </a:r>
            <a:r>
              <a:rPr lang="en-AU" dirty="0"/>
              <a:t>on 802.1X</a:t>
            </a:r>
          </a:p>
        </p:txBody>
      </p:sp>
      <p:sp>
        <p:nvSpPr>
          <p:cNvPr id="3" name="Content Placeholder 2"/>
          <p:cNvSpPr>
            <a:spLocks noGrp="1"/>
          </p:cNvSpPr>
          <p:nvPr>
            <p:ph idx="1"/>
          </p:nvPr>
        </p:nvSpPr>
        <p:spPr/>
        <p:txBody>
          <a:bodyPr/>
          <a:lstStyle/>
          <a:p>
            <a:r>
              <a:rPr lang="en-AU" dirty="0" smtClean="0"/>
              <a:t>Switzerland comment 4 on 802.1X</a:t>
            </a:r>
          </a:p>
          <a:p>
            <a:pPr lvl="1"/>
            <a:r>
              <a:rPr lang="en-AU" dirty="0" smtClean="0"/>
              <a:t>Re: clause 2</a:t>
            </a:r>
          </a:p>
          <a:p>
            <a:pPr lvl="1"/>
            <a:r>
              <a:rPr lang="en-AU" b="0" i="1" dirty="0" smtClean="0"/>
              <a:t>RFC </a:t>
            </a:r>
            <a:r>
              <a:rPr lang="en-AU" b="0" i="1" dirty="0"/>
              <a:t>4017, 3580, 3579, 3410, 3394 and 2869 have </a:t>
            </a:r>
            <a:r>
              <a:rPr lang="en-AU" b="0" i="1" dirty="0" smtClean="0"/>
              <a:t>only INFORMATIONAL </a:t>
            </a:r>
            <a:r>
              <a:rPr lang="en-AU" b="0" i="1" dirty="0"/>
              <a:t>status.</a:t>
            </a:r>
          </a:p>
          <a:p>
            <a:pPr lvl="1"/>
            <a:r>
              <a:rPr lang="en-AU" b="0" i="1" dirty="0"/>
              <a:t>According to RFC 2026 a specification </a:t>
            </a:r>
            <a:r>
              <a:rPr lang="en-AU" b="0" i="1" dirty="0" smtClean="0"/>
              <a:t>of INFORMATIONAL </a:t>
            </a:r>
            <a:r>
              <a:rPr lang="en-AU" b="0" i="1" dirty="0"/>
              <a:t>status is a non-standard-track </a:t>
            </a:r>
            <a:r>
              <a:rPr lang="en-AU" b="0" i="1" dirty="0" smtClean="0"/>
              <a:t>document which </a:t>
            </a:r>
            <a:r>
              <a:rPr lang="en-AU" b="0" i="1" dirty="0"/>
              <a:t>is (cit.) “”not subject to the rules of </a:t>
            </a:r>
            <a:r>
              <a:rPr lang="en-AU" b="0" i="1" dirty="0" smtClean="0"/>
              <a:t>Internet standardization</a:t>
            </a:r>
            <a:r>
              <a:rPr lang="en-AU" b="0" i="1" dirty="0"/>
              <a:t>” and (cit.) “published for the </a:t>
            </a:r>
            <a:r>
              <a:rPr lang="en-AU" b="0" i="1" dirty="0" smtClean="0"/>
              <a:t>general information </a:t>
            </a:r>
            <a:r>
              <a:rPr lang="en-AU" b="0" i="1" dirty="0"/>
              <a:t>of the Internet community and does </a:t>
            </a:r>
            <a:r>
              <a:rPr lang="en-AU" b="0" i="1" dirty="0" smtClean="0"/>
              <a:t>not represent </a:t>
            </a:r>
            <a:r>
              <a:rPr lang="en-AU" b="0" i="1" dirty="0"/>
              <a:t>an Internet community consensus or </a:t>
            </a:r>
            <a:r>
              <a:rPr lang="en-AU" i="1" dirty="0" smtClean="0"/>
              <a:t>recommendation. …  Standards </a:t>
            </a:r>
            <a:r>
              <a:rPr lang="en-AU" i="1" dirty="0"/>
              <a:t>track specifications </a:t>
            </a:r>
            <a:r>
              <a:rPr lang="en-AU" i="1" dirty="0" smtClean="0"/>
              <a:t>normally must </a:t>
            </a:r>
            <a:r>
              <a:rPr lang="en-AU" i="1" dirty="0"/>
              <a:t>not depend on other standards track </a:t>
            </a:r>
            <a:r>
              <a:rPr lang="en-AU" i="1" dirty="0" smtClean="0"/>
              <a:t>specifications which </a:t>
            </a:r>
            <a:r>
              <a:rPr lang="en-AU" i="1" dirty="0"/>
              <a:t>are at a lower maturity level or on non </a:t>
            </a:r>
            <a:r>
              <a:rPr lang="en-AU" i="1" dirty="0" smtClean="0"/>
              <a:t>standards track </a:t>
            </a:r>
            <a:r>
              <a:rPr lang="en-AU" i="1" dirty="0"/>
              <a:t>specifications other than referenced </a:t>
            </a:r>
            <a:r>
              <a:rPr lang="en-AU" i="1" dirty="0" smtClean="0"/>
              <a:t>specifications from </a:t>
            </a:r>
            <a:r>
              <a:rPr lang="en-AU" i="1" dirty="0"/>
              <a:t>other standards bodies.” (citation end)</a:t>
            </a:r>
          </a:p>
          <a:p>
            <a:pPr lvl="1"/>
            <a:r>
              <a:rPr lang="en-AU" i="1" dirty="0"/>
              <a:t>Therefore these documents do not qualify for </a:t>
            </a:r>
            <a:r>
              <a:rPr lang="en-AU" i="1" dirty="0" smtClean="0"/>
              <a:t>normative referencing.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7806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4 </a:t>
            </a:r>
            <a:r>
              <a:rPr lang="en-AU" dirty="0"/>
              <a:t>on </a:t>
            </a:r>
            <a:r>
              <a:rPr lang="en-AU" dirty="0" smtClean="0"/>
              <a:t>802.1X (continued)</a:t>
            </a:r>
            <a:endParaRPr lang="en-AU" dirty="0"/>
          </a:p>
        </p:txBody>
      </p:sp>
      <p:sp>
        <p:nvSpPr>
          <p:cNvPr id="3" name="Content Placeholder 2"/>
          <p:cNvSpPr>
            <a:spLocks noGrp="1"/>
          </p:cNvSpPr>
          <p:nvPr>
            <p:ph idx="1"/>
          </p:nvPr>
        </p:nvSpPr>
        <p:spPr/>
        <p:txBody>
          <a:bodyPr/>
          <a:lstStyle/>
          <a:p>
            <a:r>
              <a:rPr lang="en-AU" dirty="0"/>
              <a:t>Switzerland proposed change </a:t>
            </a:r>
            <a:r>
              <a:rPr lang="en-AU" dirty="0" smtClean="0"/>
              <a:t>4 on 802.1X</a:t>
            </a:r>
            <a:endParaRPr lang="en-AU" dirty="0"/>
          </a:p>
          <a:p>
            <a:pPr lvl="1"/>
            <a:r>
              <a:rPr lang="en-AU" b="0" i="1" dirty="0" smtClean="0"/>
              <a:t>Resolve </a:t>
            </a:r>
            <a:r>
              <a:rPr lang="en-AU" b="0" i="1" dirty="0"/>
              <a:t>the issue by any of the following:</a:t>
            </a:r>
          </a:p>
          <a:p>
            <a:pPr lvl="2"/>
            <a:r>
              <a:rPr lang="en-AU" b="0" i="1" dirty="0" smtClean="0"/>
              <a:t>Placing </a:t>
            </a:r>
            <a:r>
              <a:rPr lang="en-AU" b="0" i="1" dirty="0"/>
              <a:t>the reference into the </a:t>
            </a:r>
            <a:r>
              <a:rPr lang="en-AU" b="0" i="1" dirty="0" smtClean="0"/>
              <a:t>Informative References </a:t>
            </a:r>
            <a:r>
              <a:rPr lang="en-AU" b="0" i="1" dirty="0"/>
              <a:t>section.</a:t>
            </a:r>
          </a:p>
          <a:p>
            <a:pPr lvl="2"/>
            <a:r>
              <a:rPr lang="en-AU" b="0" i="1" dirty="0" smtClean="0"/>
              <a:t>Referencing </a:t>
            </a:r>
            <a:r>
              <a:rPr lang="en-AU" b="0" i="1" dirty="0"/>
              <a:t>of published </a:t>
            </a:r>
            <a:r>
              <a:rPr lang="en-AU" b="0" i="1" dirty="0" smtClean="0"/>
              <a:t>standards, preferably </a:t>
            </a:r>
            <a:r>
              <a:rPr lang="en-AU" b="0" i="1" dirty="0"/>
              <a:t>ISO/IEC standards,</a:t>
            </a:r>
          </a:p>
          <a:p>
            <a:pPr lvl="2"/>
            <a:r>
              <a:rPr lang="en-AU" b="0" i="1" dirty="0" smtClean="0"/>
              <a:t>Incorporation </a:t>
            </a:r>
            <a:r>
              <a:rPr lang="en-AU" b="0" i="1" dirty="0"/>
              <a:t>of technical </a:t>
            </a:r>
            <a:r>
              <a:rPr lang="en-AU" b="0" i="1" dirty="0" smtClean="0"/>
              <a:t>requirements into </a:t>
            </a:r>
            <a:r>
              <a:rPr lang="en-AU" b="0" i="1" dirty="0"/>
              <a:t>the standard text,</a:t>
            </a:r>
            <a:r>
              <a:rPr lang="en-AU" i="1" dirty="0" smtClean="0"/>
              <a:t>.</a:t>
            </a:r>
          </a:p>
          <a:p>
            <a:r>
              <a:rPr lang="en-AU" dirty="0"/>
              <a:t>Proposed IEEE 802.response</a:t>
            </a:r>
          </a:p>
          <a:p>
            <a:pPr lvl="1"/>
            <a:r>
              <a:rPr lang="en-AU" dirty="0"/>
              <a:t>&lt;refer to IEEE 802.1 WG&gt;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1163554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5 </a:t>
            </a:r>
            <a:r>
              <a:rPr lang="en-AU" dirty="0"/>
              <a:t>on 802.1X</a:t>
            </a:r>
          </a:p>
        </p:txBody>
      </p:sp>
      <p:sp>
        <p:nvSpPr>
          <p:cNvPr id="3" name="Content Placeholder 2"/>
          <p:cNvSpPr>
            <a:spLocks noGrp="1"/>
          </p:cNvSpPr>
          <p:nvPr>
            <p:ph idx="1"/>
          </p:nvPr>
        </p:nvSpPr>
        <p:spPr/>
        <p:txBody>
          <a:bodyPr/>
          <a:lstStyle/>
          <a:p>
            <a:r>
              <a:rPr lang="en-AU" dirty="0" smtClean="0"/>
              <a:t>Switzerland comment 5 on 802.1X</a:t>
            </a:r>
          </a:p>
          <a:p>
            <a:pPr lvl="1"/>
            <a:r>
              <a:rPr lang="en-AU" dirty="0"/>
              <a:t>Re: clause 2</a:t>
            </a:r>
          </a:p>
          <a:p>
            <a:pPr lvl="1"/>
            <a:r>
              <a:rPr lang="en-AU" b="0" i="1" dirty="0" smtClean="0"/>
              <a:t>RFC </a:t>
            </a:r>
            <a:r>
              <a:rPr lang="en-AU" b="0" i="1" dirty="0"/>
              <a:t>2863 has been published in the year 2000 but is </a:t>
            </a:r>
            <a:r>
              <a:rPr lang="en-AU" b="0" i="1" dirty="0" smtClean="0"/>
              <a:t>still at </a:t>
            </a:r>
            <a:r>
              <a:rPr lang="en-AU" b="0" i="1" dirty="0"/>
              <a:t>DRAFT STANDARD status. According to RFC 6410 </a:t>
            </a:r>
            <a:r>
              <a:rPr lang="en-AU" b="0" i="1" dirty="0" smtClean="0"/>
              <a:t>it will </a:t>
            </a:r>
            <a:r>
              <a:rPr lang="en-AU" b="0" i="1" dirty="0"/>
              <a:t>be re-classified as PROPOSED STANDARD </a:t>
            </a:r>
            <a:r>
              <a:rPr lang="en-AU" b="0" i="1" dirty="0" smtClean="0"/>
              <a:t>in October </a:t>
            </a:r>
            <a:r>
              <a:rPr lang="en-AU" b="0" i="1" dirty="0"/>
              <a:t>2013. Therefore (see CH 6) it does </a:t>
            </a:r>
            <a:r>
              <a:rPr lang="en-AU" b="0" i="1" dirty="0" smtClean="0"/>
              <a:t>not necessarily </a:t>
            </a:r>
            <a:r>
              <a:rPr lang="en-AU" b="0" i="1" dirty="0"/>
              <a:t>qualify for normative referencing.</a:t>
            </a:r>
            <a:endParaRPr lang="en-AU" i="1" dirty="0" smtClean="0"/>
          </a:p>
          <a:p>
            <a:r>
              <a:rPr lang="en-AU" dirty="0"/>
              <a:t>Proposed IEEE 802.response</a:t>
            </a:r>
          </a:p>
          <a:p>
            <a:pPr lvl="1"/>
            <a:r>
              <a:rPr lang="en-AU" dirty="0"/>
              <a:t>&lt;refer to IEEE 802.1 WG&gt;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84212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6 </a:t>
            </a:r>
            <a:r>
              <a:rPr lang="en-AU" dirty="0"/>
              <a:t>on 802.1X</a:t>
            </a:r>
          </a:p>
        </p:txBody>
      </p:sp>
      <p:sp>
        <p:nvSpPr>
          <p:cNvPr id="3" name="Content Placeholder 2"/>
          <p:cNvSpPr>
            <a:spLocks noGrp="1"/>
          </p:cNvSpPr>
          <p:nvPr>
            <p:ph idx="1"/>
          </p:nvPr>
        </p:nvSpPr>
        <p:spPr>
          <a:xfrm>
            <a:off x="685800" y="1447800"/>
            <a:ext cx="7772400" cy="4114800"/>
          </a:xfrm>
        </p:spPr>
        <p:txBody>
          <a:bodyPr/>
          <a:lstStyle/>
          <a:p>
            <a:r>
              <a:rPr lang="en-AU" dirty="0" smtClean="0"/>
              <a:t>Switzerland comment 6 on 802.1X</a:t>
            </a:r>
          </a:p>
          <a:p>
            <a:pPr lvl="1"/>
            <a:r>
              <a:rPr lang="en-AU" dirty="0"/>
              <a:t>Re: clause 2</a:t>
            </a:r>
          </a:p>
          <a:p>
            <a:pPr lvl="1"/>
            <a:r>
              <a:rPr lang="en-AU" b="0" i="1" dirty="0" smtClean="0"/>
              <a:t>RFC </a:t>
            </a:r>
            <a:r>
              <a:rPr lang="en-AU" b="0" i="1" dirty="0"/>
              <a:t>4675, 5216 and 5247 have been published in </a:t>
            </a:r>
            <a:r>
              <a:rPr lang="en-AU" b="0" i="1" dirty="0" smtClean="0"/>
              <a:t>the year </a:t>
            </a:r>
            <a:r>
              <a:rPr lang="en-AU" b="0" i="1" dirty="0"/>
              <a:t>2006, 2006, 2008 and 2008, respectively, but </a:t>
            </a:r>
            <a:r>
              <a:rPr lang="en-AU" b="0" i="1" dirty="0" smtClean="0"/>
              <a:t>are still </a:t>
            </a:r>
            <a:r>
              <a:rPr lang="en-AU" b="0" i="1" dirty="0"/>
              <a:t>at PROPOSED STANDARD status.</a:t>
            </a:r>
          </a:p>
          <a:p>
            <a:pPr lvl="1"/>
            <a:r>
              <a:rPr lang="en-AU" b="0" i="1" dirty="0"/>
              <a:t>According to 4.1.1 of RFC 2026 (cit.) “a </a:t>
            </a:r>
            <a:r>
              <a:rPr lang="en-AU" b="0" i="1" dirty="0" smtClean="0"/>
              <a:t>Proposed Standard </a:t>
            </a:r>
            <a:r>
              <a:rPr lang="en-AU" b="0" i="1" dirty="0"/>
              <a:t>specification is generally stable, has </a:t>
            </a:r>
            <a:r>
              <a:rPr lang="en-AU" b="0" i="1" dirty="0" smtClean="0"/>
              <a:t>resolved known </a:t>
            </a:r>
            <a:r>
              <a:rPr lang="en-AU" b="0" i="1" dirty="0"/>
              <a:t>design choices, is believed to be </a:t>
            </a:r>
            <a:r>
              <a:rPr lang="en-AU" b="0" i="1" dirty="0" smtClean="0"/>
              <a:t>well-understood, has </a:t>
            </a:r>
            <a:r>
              <a:rPr lang="en-AU" b="0" i="1" dirty="0"/>
              <a:t>received significant community review, </a:t>
            </a:r>
            <a:r>
              <a:rPr lang="en-AU" b="0" i="1" dirty="0" smtClean="0"/>
              <a:t>and appears </a:t>
            </a:r>
            <a:r>
              <a:rPr lang="en-AU" b="0" i="1" dirty="0"/>
              <a:t>to enjoy enough community interest to </a:t>
            </a:r>
            <a:r>
              <a:rPr lang="en-AU" b="0" i="1" dirty="0" smtClean="0"/>
              <a:t>be considered </a:t>
            </a:r>
            <a:r>
              <a:rPr lang="en-AU" b="0" i="1" dirty="0"/>
              <a:t>valuable. However, further experience </a:t>
            </a:r>
            <a:r>
              <a:rPr lang="en-AU" b="0" i="1" dirty="0" smtClean="0"/>
              <a:t>might result </a:t>
            </a:r>
            <a:r>
              <a:rPr lang="en-AU" b="0" i="1" dirty="0"/>
              <a:t>in a change or even retraction of the </a:t>
            </a:r>
            <a:r>
              <a:rPr lang="en-AU" b="0" i="1" dirty="0" smtClean="0"/>
              <a:t>specification before </a:t>
            </a:r>
            <a:r>
              <a:rPr lang="en-AU" b="0" i="1" dirty="0"/>
              <a:t>it advances. … Implementers should </a:t>
            </a:r>
            <a:r>
              <a:rPr lang="en-AU" b="0" i="1" dirty="0" smtClean="0"/>
              <a:t>treat Proposed </a:t>
            </a:r>
            <a:r>
              <a:rPr lang="en-AU" b="0" i="1" dirty="0"/>
              <a:t>Standards as immature specifications.” (</a:t>
            </a:r>
            <a:r>
              <a:rPr lang="en-AU" b="0" i="1" dirty="0" smtClean="0"/>
              <a:t>citation end</a:t>
            </a:r>
            <a:r>
              <a:rPr lang="en-AU" b="0" i="1" dirty="0"/>
              <a:t>).</a:t>
            </a:r>
          </a:p>
          <a:p>
            <a:pPr lvl="1"/>
            <a:r>
              <a:rPr lang="en-AU" b="0" i="1" dirty="0"/>
              <a:t>By 2.2 of RFC 6410 (cit.) “An Internet Standard </a:t>
            </a:r>
            <a:r>
              <a:rPr lang="en-AU" b="0" i="1" dirty="0" smtClean="0"/>
              <a:t>is characterized </a:t>
            </a:r>
            <a:r>
              <a:rPr lang="en-AU" b="0" i="1" dirty="0"/>
              <a:t>by a high degree of technical maturity </a:t>
            </a:r>
            <a:r>
              <a:rPr lang="en-AU" b="0" i="1" dirty="0" smtClean="0"/>
              <a:t>and by </a:t>
            </a:r>
            <a:r>
              <a:rPr lang="en-AU" b="0" i="1" dirty="0"/>
              <a:t>a generally held belief that the specified protocol </a:t>
            </a:r>
            <a:r>
              <a:rPr lang="en-AU" b="0" i="1" dirty="0" smtClean="0"/>
              <a:t>or service </a:t>
            </a:r>
            <a:r>
              <a:rPr lang="en-AU" b="0" i="1" dirty="0"/>
              <a:t>provides significant benefit to the </a:t>
            </a:r>
            <a:r>
              <a:rPr lang="en-AU" b="0" i="1" dirty="0" smtClean="0"/>
              <a:t>Internet community.</a:t>
            </a:r>
            <a:endParaRPr lang="en-AU" b="0"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2914483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6 on 802.1X (continued)</a:t>
            </a:r>
            <a:endParaRPr lang="en-AU" dirty="0"/>
          </a:p>
        </p:txBody>
      </p:sp>
      <p:sp>
        <p:nvSpPr>
          <p:cNvPr id="3" name="Content Placeholder 2"/>
          <p:cNvSpPr>
            <a:spLocks noGrp="1"/>
          </p:cNvSpPr>
          <p:nvPr>
            <p:ph idx="1"/>
          </p:nvPr>
        </p:nvSpPr>
        <p:spPr/>
        <p:txBody>
          <a:bodyPr/>
          <a:lstStyle/>
          <a:p>
            <a:r>
              <a:rPr lang="en-AU" dirty="0" smtClean="0"/>
              <a:t>Switzerland comment 6 on 802.1X</a:t>
            </a:r>
          </a:p>
          <a:p>
            <a:pPr lvl="1"/>
            <a:r>
              <a:rPr lang="en-AU" i="1" dirty="0" smtClean="0"/>
              <a:t>The IESG, in an IETF-wide Last Call of at least four weeks, confirms that a document advances from Proposed Standard to Internet Standard. The request for reclassification is sent to the IESG along with an explanation of how the criteria have been met. The criteria are:</a:t>
            </a:r>
          </a:p>
          <a:p>
            <a:pPr lvl="2"/>
            <a:r>
              <a:rPr lang="en-AU" i="1" dirty="0" smtClean="0"/>
              <a:t>(1) There are at least two independent interoperating implementations with widespread deployment and successful operational experience.</a:t>
            </a:r>
          </a:p>
          <a:p>
            <a:pPr lvl="2"/>
            <a:r>
              <a:rPr lang="en-AU" i="1" dirty="0" smtClean="0"/>
              <a:t>(2) There are no errata against the specification that would cause a new implementation to fail to interoperate with deployed ones.</a:t>
            </a:r>
          </a:p>
          <a:p>
            <a:pPr lvl="2"/>
            <a:r>
              <a:rPr lang="en-AU" i="1" dirty="0" smtClean="0"/>
              <a:t>(3) There are no unused features in the specification that greatly increase implementation complexity.</a:t>
            </a:r>
          </a:p>
          <a:p>
            <a:pPr lvl="2"/>
            <a:r>
              <a:rPr lang="en-AU" i="1" dirty="0" smtClean="0"/>
              <a:t>(4) If the technology required to implement the specification requires patented or otherwise controlled technology, then the set of implementations must demonstrate at least two independent, separate and successful uses of the licensing process.” (citation end)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475692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6 on 802.1X (continued)</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Switzerland comment 6 on 802.1X</a:t>
            </a:r>
          </a:p>
          <a:p>
            <a:pPr lvl="1"/>
            <a:r>
              <a:rPr lang="en-AU" b="0" i="1" dirty="0"/>
              <a:t>Specifications will remain at PROPOSED </a:t>
            </a:r>
            <a:r>
              <a:rPr lang="en-AU" b="0" i="1" dirty="0" smtClean="0"/>
              <a:t>STANDARD level </a:t>
            </a:r>
            <a:r>
              <a:rPr lang="en-AU" b="0" i="1" dirty="0"/>
              <a:t>if either no request to reclassify them as </a:t>
            </a:r>
            <a:r>
              <a:rPr lang="en-AU" b="0" i="1" dirty="0" smtClean="0"/>
              <a:t>INTERNET STANDARD </a:t>
            </a:r>
            <a:r>
              <a:rPr lang="en-AU" b="0" i="1" dirty="0"/>
              <a:t>is sent to the IESG or they fail to meet </a:t>
            </a:r>
            <a:r>
              <a:rPr lang="en-AU" b="0" i="1" dirty="0" smtClean="0"/>
              <a:t>one or </a:t>
            </a:r>
            <a:r>
              <a:rPr lang="en-AU" b="0" i="1" dirty="0"/>
              <a:t>more of these requirements.</a:t>
            </a:r>
          </a:p>
          <a:p>
            <a:pPr lvl="1"/>
            <a:r>
              <a:rPr lang="en-AU" b="0" i="1" dirty="0"/>
              <a:t>Specifications remaining at PROPOSED </a:t>
            </a:r>
            <a:r>
              <a:rPr lang="en-AU" b="0" i="1" dirty="0" smtClean="0"/>
              <a:t>STANDARD level </a:t>
            </a:r>
            <a:r>
              <a:rPr lang="en-AU" b="0" i="1" dirty="0"/>
              <a:t>for more than four years are either not known </a:t>
            </a:r>
            <a:r>
              <a:rPr lang="en-AU" b="0" i="1" dirty="0" smtClean="0"/>
              <a:t>to meet </a:t>
            </a:r>
            <a:r>
              <a:rPr lang="en-AU" b="0" i="1" dirty="0"/>
              <a:t>the criteria for the INTERNET STANDARD level </a:t>
            </a:r>
            <a:r>
              <a:rPr lang="en-AU" b="0" i="1" dirty="0" smtClean="0"/>
              <a:t>or known </a:t>
            </a:r>
            <a:r>
              <a:rPr lang="en-AU" b="0" i="1" dirty="0"/>
              <a:t>to fail to meet some of them.</a:t>
            </a:r>
          </a:p>
          <a:p>
            <a:pPr lvl="1"/>
            <a:r>
              <a:rPr lang="en-AU" b="0" i="1" dirty="0"/>
              <a:t>According the Note in 4.2.4 to RFC 2026 (cit.) “</a:t>
            </a:r>
            <a:r>
              <a:rPr lang="en-AU" b="0" i="1" dirty="0" smtClean="0"/>
              <a:t>Standards track </a:t>
            </a:r>
            <a:r>
              <a:rPr lang="en-AU" b="0" i="1" dirty="0"/>
              <a:t>specifications normally must not depend on </a:t>
            </a:r>
            <a:r>
              <a:rPr lang="en-AU" b="0" i="1" dirty="0" smtClean="0"/>
              <a:t>other standards </a:t>
            </a:r>
            <a:r>
              <a:rPr lang="en-AU" b="0" i="1" dirty="0"/>
              <a:t>track specifications which are at a lower </a:t>
            </a:r>
            <a:r>
              <a:rPr lang="en-AU" b="0" i="1" dirty="0" smtClean="0"/>
              <a:t>maturity level </a:t>
            </a:r>
            <a:r>
              <a:rPr lang="en-AU" b="0" i="1" dirty="0"/>
              <a:t>or on non standards track specifications </a:t>
            </a:r>
            <a:r>
              <a:rPr lang="en-AU" b="0" i="1" dirty="0" smtClean="0"/>
              <a:t>other than </a:t>
            </a:r>
            <a:r>
              <a:rPr lang="en-AU" b="0" i="1" dirty="0"/>
              <a:t>referenced specifications from other standards bodies</a:t>
            </a:r>
            <a:r>
              <a:rPr lang="en-AU" b="0" i="1" dirty="0" smtClean="0"/>
              <a:t>.” (</a:t>
            </a:r>
            <a:r>
              <a:rPr lang="en-AU" b="0" i="1" dirty="0"/>
              <a:t>citation end). This principle also applies to </a:t>
            </a:r>
            <a:r>
              <a:rPr lang="en-AU" b="0" i="1" dirty="0" smtClean="0"/>
              <a:t>ISO/IEC </a:t>
            </a:r>
            <a:r>
              <a:rPr lang="en-AU" b="0" i="1" dirty="0"/>
              <a:t>standards and should as well be respected by </a:t>
            </a:r>
            <a:r>
              <a:rPr lang="en-AU" b="0" i="1" dirty="0" smtClean="0"/>
              <a:t>IEEE standards</a:t>
            </a:r>
            <a:r>
              <a:rPr lang="en-AU" b="0" i="1" dirty="0"/>
              <a:t>.</a:t>
            </a:r>
          </a:p>
          <a:p>
            <a:pPr lvl="1"/>
            <a:r>
              <a:rPr lang="en-AU" b="0" i="1" dirty="0"/>
              <a:t>Therefore the PROPOSED STANDARD level is not </a:t>
            </a:r>
            <a:r>
              <a:rPr lang="en-AU" b="0" i="1" dirty="0" smtClean="0"/>
              <a:t>a sufficient </a:t>
            </a:r>
            <a:r>
              <a:rPr lang="en-AU" b="0" i="1" dirty="0"/>
              <a:t>qualification for normative referencing</a:t>
            </a:r>
            <a:r>
              <a:rPr lang="en-AU" b="0"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557184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6 on 802.1X (continued)</a:t>
            </a:r>
            <a:endParaRPr lang="en-AU" dirty="0"/>
          </a:p>
        </p:txBody>
      </p:sp>
      <p:sp>
        <p:nvSpPr>
          <p:cNvPr id="3" name="Content Placeholder 2"/>
          <p:cNvSpPr>
            <a:spLocks noGrp="1"/>
          </p:cNvSpPr>
          <p:nvPr>
            <p:ph idx="1"/>
          </p:nvPr>
        </p:nvSpPr>
        <p:spPr/>
        <p:txBody>
          <a:bodyPr/>
          <a:lstStyle/>
          <a:p>
            <a:r>
              <a:rPr lang="en-AU" dirty="0"/>
              <a:t>Switzerland proposed change </a:t>
            </a:r>
            <a:r>
              <a:rPr lang="en-AU" dirty="0" smtClean="0"/>
              <a:t>6 </a:t>
            </a:r>
            <a:r>
              <a:rPr lang="en-AU" dirty="0"/>
              <a:t>on 802.1X</a:t>
            </a:r>
          </a:p>
          <a:p>
            <a:pPr lvl="1"/>
            <a:r>
              <a:rPr lang="en-AU" b="0" i="1" dirty="0" smtClean="0"/>
              <a:t>For </a:t>
            </a:r>
            <a:r>
              <a:rPr lang="en-AU" b="0" i="1" dirty="0"/>
              <a:t>each of these RFCs, chose one of </a:t>
            </a:r>
            <a:r>
              <a:rPr lang="en-AU" b="0" i="1" dirty="0" smtClean="0"/>
              <a:t>the following </a:t>
            </a:r>
            <a:r>
              <a:rPr lang="en-AU" b="0" i="1" dirty="0"/>
              <a:t>alternative actions:</a:t>
            </a:r>
          </a:p>
          <a:p>
            <a:pPr lvl="2"/>
            <a:r>
              <a:rPr lang="en-AU" b="0" i="1" dirty="0" smtClean="0"/>
              <a:t>Produce </a:t>
            </a:r>
            <a:r>
              <a:rPr lang="en-AU" b="0" i="1" dirty="0"/>
              <a:t>an RER according to </a:t>
            </a:r>
            <a:r>
              <a:rPr lang="en-AU" b="0" i="1" dirty="0" smtClean="0"/>
              <a:t>JTC1 Standing </a:t>
            </a:r>
            <a:r>
              <a:rPr lang="en-AU" b="0" i="1" dirty="0"/>
              <a:t>Document N5, </a:t>
            </a:r>
            <a:r>
              <a:rPr lang="en-AU" b="0" i="1" dirty="0" smtClean="0"/>
              <a:t>explaining whether </a:t>
            </a:r>
            <a:r>
              <a:rPr lang="en-AU" b="0" i="1" dirty="0"/>
              <a:t>or not the RFC has </a:t>
            </a:r>
            <a:r>
              <a:rPr lang="en-AU" b="0" i="1" dirty="0" smtClean="0"/>
              <a:t>been formally </a:t>
            </a:r>
            <a:r>
              <a:rPr lang="en-AU" b="0" i="1" dirty="0"/>
              <a:t>evaluated against the criteria </a:t>
            </a:r>
            <a:r>
              <a:rPr lang="en-AU" b="0" i="1" dirty="0" smtClean="0"/>
              <a:t>for the </a:t>
            </a:r>
            <a:r>
              <a:rPr lang="en-AU" b="0" i="1" dirty="0"/>
              <a:t>INTERNET STANDARD level, and </a:t>
            </a:r>
            <a:r>
              <a:rPr lang="en-AU" b="0" i="1" dirty="0" smtClean="0"/>
              <a:t>if it </a:t>
            </a:r>
            <a:r>
              <a:rPr lang="en-AU" b="0" i="1" dirty="0"/>
              <a:t>has been evaluated, which criteria </a:t>
            </a:r>
            <a:r>
              <a:rPr lang="en-AU" b="0" i="1" dirty="0" smtClean="0"/>
              <a:t>the RFC </a:t>
            </a:r>
            <a:r>
              <a:rPr lang="en-AU" b="0" i="1" dirty="0"/>
              <a:t>fails to meet, furthermore why it </a:t>
            </a:r>
            <a:r>
              <a:rPr lang="en-AU" b="0" i="1" dirty="0" smtClean="0"/>
              <a:t>is needed </a:t>
            </a:r>
            <a:r>
              <a:rPr lang="en-AU" b="0" i="1" dirty="0"/>
              <a:t>as a normative reference in </a:t>
            </a:r>
            <a:r>
              <a:rPr lang="en-AU" b="0" i="1" dirty="0" smtClean="0"/>
              <a:t>the IEEE </a:t>
            </a:r>
            <a:r>
              <a:rPr lang="en-AU" b="0" i="1" dirty="0"/>
              <a:t>802.1X standard and how it </a:t>
            </a:r>
            <a:r>
              <a:rPr lang="en-AU" b="0" i="1" dirty="0" smtClean="0"/>
              <a:t>is justified </a:t>
            </a:r>
            <a:r>
              <a:rPr lang="en-AU" b="0" i="1" dirty="0"/>
              <a:t>to allow a normative </a:t>
            </a:r>
            <a:r>
              <a:rPr lang="en-AU" b="0" i="1" dirty="0" smtClean="0"/>
              <a:t>reference though </a:t>
            </a:r>
            <a:r>
              <a:rPr lang="en-AU" b="0" i="1" dirty="0"/>
              <a:t>IETF does not award </a:t>
            </a:r>
            <a:r>
              <a:rPr lang="en-AU" b="0" i="1" dirty="0" smtClean="0"/>
              <a:t>it INTERNET </a:t>
            </a:r>
            <a:r>
              <a:rPr lang="en-AU" b="0" i="1" dirty="0"/>
              <a:t>STANDARD level.</a:t>
            </a:r>
          </a:p>
          <a:p>
            <a:pPr lvl="2"/>
            <a:r>
              <a:rPr lang="en-AU" b="0" i="1" dirty="0" smtClean="0"/>
              <a:t>Reference </a:t>
            </a:r>
            <a:r>
              <a:rPr lang="en-AU" b="0" i="1" dirty="0"/>
              <a:t>published </a:t>
            </a:r>
            <a:r>
              <a:rPr lang="en-AU" b="0" i="1" dirty="0" smtClean="0"/>
              <a:t>standards, preferably </a:t>
            </a:r>
            <a:r>
              <a:rPr lang="en-AU" b="0" i="1" dirty="0"/>
              <a:t>ISO/IEC standards,</a:t>
            </a:r>
          </a:p>
          <a:p>
            <a:pPr lvl="2"/>
            <a:r>
              <a:rPr lang="en-AU" b="0" i="1" dirty="0" smtClean="0"/>
              <a:t>Incorporate </a:t>
            </a:r>
            <a:r>
              <a:rPr lang="en-AU" b="0" i="1" dirty="0"/>
              <a:t>technical requirements </a:t>
            </a:r>
            <a:r>
              <a:rPr lang="en-AU" b="0" i="1" dirty="0" smtClean="0"/>
              <a:t>into the </a:t>
            </a:r>
            <a:r>
              <a:rPr lang="en-AU" b="0" i="1" dirty="0"/>
              <a:t>standard text,</a:t>
            </a:r>
          </a:p>
          <a:p>
            <a:pPr lvl="2"/>
            <a:r>
              <a:rPr lang="en-AU" i="1" dirty="0"/>
              <a:t>P</a:t>
            </a:r>
            <a:r>
              <a:rPr lang="en-AU" b="0" i="1" dirty="0" smtClean="0"/>
              <a:t>lace </a:t>
            </a:r>
            <a:r>
              <a:rPr lang="en-AU" b="0" i="1" dirty="0"/>
              <a:t>the reference into the </a:t>
            </a:r>
            <a:r>
              <a:rPr lang="en-AU" b="0" i="1" dirty="0" smtClean="0"/>
              <a:t>Informative References </a:t>
            </a:r>
            <a:r>
              <a:rPr lang="en-AU" b="0" i="1" dirty="0"/>
              <a:t>section</a:t>
            </a:r>
            <a:endParaRPr lang="en-AU" i="1" dirty="0" smtClean="0"/>
          </a:p>
          <a:p>
            <a:r>
              <a:rPr lang="en-AU" dirty="0" smtClean="0"/>
              <a:t>Proposed IEEE 802.response</a:t>
            </a:r>
          </a:p>
          <a:p>
            <a:pPr lvl="1"/>
            <a:r>
              <a:rPr lang="en-AU" dirty="0"/>
              <a:t>&lt;refer to IEEE 802.1 WG&gt;</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836531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7 on 802.1X</a:t>
            </a:r>
            <a:endParaRPr lang="en-AU" dirty="0"/>
          </a:p>
        </p:txBody>
      </p:sp>
      <p:sp>
        <p:nvSpPr>
          <p:cNvPr id="3" name="Content Placeholder 2"/>
          <p:cNvSpPr>
            <a:spLocks noGrp="1"/>
          </p:cNvSpPr>
          <p:nvPr>
            <p:ph idx="1"/>
          </p:nvPr>
        </p:nvSpPr>
        <p:spPr/>
        <p:txBody>
          <a:bodyPr/>
          <a:lstStyle/>
          <a:p>
            <a:r>
              <a:rPr lang="en-AU" dirty="0"/>
              <a:t>Switzerland comment </a:t>
            </a:r>
            <a:r>
              <a:rPr lang="en-AU" dirty="0" smtClean="0"/>
              <a:t>7 </a:t>
            </a:r>
            <a:r>
              <a:rPr lang="en-AU" dirty="0"/>
              <a:t>on </a:t>
            </a:r>
            <a:r>
              <a:rPr lang="en-AU" dirty="0" smtClean="0"/>
              <a:t>802.1X</a:t>
            </a:r>
          </a:p>
          <a:p>
            <a:pPr lvl="1"/>
            <a:r>
              <a:rPr lang="en-AU" dirty="0" smtClean="0"/>
              <a:t>Re</a:t>
            </a:r>
            <a:r>
              <a:rPr lang="en-AU" dirty="0"/>
              <a:t>: clause 2</a:t>
            </a:r>
          </a:p>
          <a:p>
            <a:pPr lvl="1"/>
            <a:r>
              <a:rPr lang="en-AU" i="1" dirty="0" smtClean="0"/>
              <a:t>RFC </a:t>
            </a:r>
            <a:r>
              <a:rPr lang="en-AU" i="1" dirty="0"/>
              <a:t>4346 has been obsoleted by RF 5246, which has been published in the year 2008 but is still at PROPOSED STANDARD status. Therefore it does not necessarily qualify for normative referencing</a:t>
            </a:r>
          </a:p>
          <a:p>
            <a:r>
              <a:rPr lang="en-AU" dirty="0" smtClean="0"/>
              <a:t>Switzerland proposed change 7 on 802.1X</a:t>
            </a:r>
          </a:p>
          <a:p>
            <a:pPr lvl="1"/>
            <a:r>
              <a:rPr lang="en-AU" b="0" i="1" dirty="0"/>
              <a:t>Find a resolution for RFC 5246 as indicated in </a:t>
            </a:r>
            <a:r>
              <a:rPr lang="en-AU" b="0" i="1" dirty="0" smtClean="0"/>
              <a:t>CH6</a:t>
            </a:r>
            <a:r>
              <a:rPr lang="en-AU" b="0" i="1" dirty="0"/>
              <a:t>.</a:t>
            </a:r>
            <a:endParaRPr lang="en-AU" i="1" dirty="0"/>
          </a:p>
          <a:p>
            <a:r>
              <a:rPr lang="en-AU" dirty="0" smtClean="0"/>
              <a:t>Proposed IEEE 802.response</a:t>
            </a:r>
          </a:p>
          <a:p>
            <a:pPr lvl="1"/>
            <a:r>
              <a:rPr lang="en-AU" dirty="0"/>
              <a:t>&lt;refer to IEEE 802.1 WG&gt;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2601363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8 on 802.1X</a:t>
            </a:r>
            <a:endParaRPr lang="en-AU" dirty="0"/>
          </a:p>
        </p:txBody>
      </p:sp>
      <p:sp>
        <p:nvSpPr>
          <p:cNvPr id="3" name="Content Placeholder 2"/>
          <p:cNvSpPr>
            <a:spLocks noGrp="1"/>
          </p:cNvSpPr>
          <p:nvPr>
            <p:ph idx="1"/>
          </p:nvPr>
        </p:nvSpPr>
        <p:spPr/>
        <p:txBody>
          <a:bodyPr/>
          <a:lstStyle/>
          <a:p>
            <a:r>
              <a:rPr lang="en-AU" dirty="0" smtClean="0"/>
              <a:t>Switzerland comment 8 on 802.1X</a:t>
            </a:r>
          </a:p>
          <a:p>
            <a:pPr lvl="1"/>
            <a:r>
              <a:rPr lang="en-AU" dirty="0" smtClean="0"/>
              <a:t>Re</a:t>
            </a:r>
            <a:r>
              <a:rPr lang="en-AU" dirty="0"/>
              <a:t>: clause 2</a:t>
            </a:r>
          </a:p>
          <a:p>
            <a:pPr lvl="1"/>
            <a:r>
              <a:rPr lang="en-AU" b="0" i="1" dirty="0" smtClean="0"/>
              <a:t>FIPS </a:t>
            </a:r>
            <a:r>
              <a:rPr lang="en-AU" b="0" i="1" dirty="0"/>
              <a:t>and NIST do not have ARO status. The </a:t>
            </a:r>
            <a:r>
              <a:rPr lang="en-AU" b="0" i="1" dirty="0" smtClean="0"/>
              <a:t>related references </a:t>
            </a:r>
            <a:r>
              <a:rPr lang="en-AU" b="0" i="1" dirty="0"/>
              <a:t>do not meet the requirements of </a:t>
            </a:r>
            <a:r>
              <a:rPr lang="en-AU" b="0" i="1" dirty="0" smtClean="0"/>
              <a:t>JTC1 Standing </a:t>
            </a:r>
            <a:r>
              <a:rPr lang="en-AU" b="0" i="1" dirty="0"/>
              <a:t>Document N5</a:t>
            </a:r>
            <a:endParaRPr lang="en-AU" i="1" dirty="0"/>
          </a:p>
          <a:p>
            <a:r>
              <a:rPr lang="en-AU" dirty="0" smtClean="0"/>
              <a:t>Switzerland proposed change 8 on 802.1X</a:t>
            </a:r>
          </a:p>
          <a:p>
            <a:pPr lvl="1"/>
            <a:r>
              <a:rPr lang="en-AU" b="0" i="1" dirty="0"/>
              <a:t>Reference ISO/IEC standards where </a:t>
            </a:r>
            <a:r>
              <a:rPr lang="en-AU" b="0" i="1" dirty="0" smtClean="0"/>
              <a:t>available (e.g</a:t>
            </a:r>
            <a:r>
              <a:rPr lang="en-AU" b="0" i="1" dirty="0"/>
              <a:t>. for the AES) or provide RERs as required</a:t>
            </a:r>
            <a:r>
              <a:rPr lang="en-AU" b="0" i="1" dirty="0" smtClean="0"/>
              <a:t>.</a:t>
            </a:r>
            <a:endParaRPr lang="en-AU" i="1" dirty="0"/>
          </a:p>
          <a:p>
            <a:r>
              <a:rPr lang="en-AU" dirty="0" smtClean="0"/>
              <a:t>Proposed IEEE 802.response</a:t>
            </a:r>
          </a:p>
          <a:p>
            <a:pPr lvl="1"/>
            <a:r>
              <a:rPr lang="en-AU" dirty="0"/>
              <a:t>&lt;refer to IEEE 802.1 WG&gt;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459837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9 on 802.1X</a:t>
            </a:r>
            <a:endParaRPr lang="en-AU" dirty="0"/>
          </a:p>
        </p:txBody>
      </p:sp>
      <p:sp>
        <p:nvSpPr>
          <p:cNvPr id="3" name="Content Placeholder 2"/>
          <p:cNvSpPr>
            <a:spLocks noGrp="1"/>
          </p:cNvSpPr>
          <p:nvPr>
            <p:ph idx="1"/>
          </p:nvPr>
        </p:nvSpPr>
        <p:spPr/>
        <p:txBody>
          <a:bodyPr/>
          <a:lstStyle/>
          <a:p>
            <a:r>
              <a:rPr lang="en-AU" dirty="0" smtClean="0"/>
              <a:t>Switzerland comment 9 on 802.1X</a:t>
            </a:r>
          </a:p>
          <a:p>
            <a:pPr lvl="1"/>
            <a:r>
              <a:rPr lang="en-AU" dirty="0" smtClean="0"/>
              <a:t>Re</a:t>
            </a:r>
            <a:r>
              <a:rPr lang="en-AU" dirty="0"/>
              <a:t>: clause 3</a:t>
            </a:r>
            <a:endParaRPr lang="en-AU" dirty="0" smtClean="0"/>
          </a:p>
          <a:p>
            <a:pPr lvl="1"/>
            <a:r>
              <a:rPr lang="en-AU" i="1" dirty="0" smtClean="0"/>
              <a:t>The definitions are unnumbered and the phrasing of most of them does not conform to the ISO/IEC Directives, Part 2</a:t>
            </a:r>
          </a:p>
          <a:p>
            <a:r>
              <a:rPr lang="en-AU" dirty="0" smtClean="0"/>
              <a:t>Switzerland proposed change 9 on 802.1X</a:t>
            </a:r>
          </a:p>
          <a:p>
            <a:pPr lvl="1"/>
            <a:r>
              <a:rPr lang="en-AU" i="1" dirty="0" smtClean="0"/>
              <a:t>Number all definitions. Discard articles (“a”, “the”) at the beginning of the definition. Avoid two or more sentences (such as in Authentication Server). Discard Notes.</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2359892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10 on 802.1X</a:t>
            </a:r>
            <a:endParaRPr lang="en-AU" dirty="0"/>
          </a:p>
        </p:txBody>
      </p:sp>
      <p:sp>
        <p:nvSpPr>
          <p:cNvPr id="3" name="Content Placeholder 2"/>
          <p:cNvSpPr>
            <a:spLocks noGrp="1"/>
          </p:cNvSpPr>
          <p:nvPr>
            <p:ph idx="1"/>
          </p:nvPr>
        </p:nvSpPr>
        <p:spPr/>
        <p:txBody>
          <a:bodyPr/>
          <a:lstStyle/>
          <a:p>
            <a:r>
              <a:rPr lang="en-AU" dirty="0" smtClean="0"/>
              <a:t>Switzerland comment 10 on 802.1X</a:t>
            </a:r>
          </a:p>
          <a:p>
            <a:pPr lvl="1"/>
            <a:r>
              <a:rPr lang="en-AU" dirty="0" smtClean="0"/>
              <a:t>Re: clause 5.22, Table 5-1</a:t>
            </a:r>
          </a:p>
          <a:p>
            <a:pPr lvl="1"/>
            <a:r>
              <a:rPr lang="en-AU" i="1" dirty="0"/>
              <a:t>This table fails to include the Authentication Server </a:t>
            </a:r>
            <a:r>
              <a:rPr lang="en-AU" i="1" dirty="0" smtClean="0"/>
              <a:t>which, by </a:t>
            </a:r>
            <a:r>
              <a:rPr lang="en-AU" i="1" dirty="0"/>
              <a:t>clause 3, can be located in a component </a:t>
            </a:r>
            <a:r>
              <a:rPr lang="en-AU" i="1" dirty="0" smtClean="0"/>
              <a:t>separate from </a:t>
            </a:r>
            <a:r>
              <a:rPr lang="en-AU" i="1" dirty="0"/>
              <a:t>the component hosting the Authenticator. See </a:t>
            </a:r>
            <a:r>
              <a:rPr lang="en-AU" i="1" dirty="0" smtClean="0"/>
              <a:t>also CH </a:t>
            </a:r>
            <a:r>
              <a:rPr lang="en-AU" i="1" dirty="0"/>
              <a:t>11.</a:t>
            </a:r>
            <a:endParaRPr lang="en-AU" i="1" dirty="0" smtClean="0"/>
          </a:p>
          <a:p>
            <a:r>
              <a:rPr lang="en-AU" dirty="0" smtClean="0"/>
              <a:t>Switzerland proposed change 10 on 802.1X</a:t>
            </a:r>
          </a:p>
          <a:p>
            <a:pPr lvl="1"/>
            <a:r>
              <a:rPr lang="en-AU" i="1" dirty="0"/>
              <a:t>Include the Authentication Server into Table 5-1..</a:t>
            </a:r>
            <a:endParaRPr lang="en-AU" i="1" dirty="0" smtClean="0"/>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95850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11 on 802.1X</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Switzerland comment 11 on 802.1X</a:t>
            </a:r>
          </a:p>
          <a:p>
            <a:pPr lvl="1"/>
            <a:r>
              <a:rPr lang="en-AU" dirty="0" smtClean="0"/>
              <a:t>Re: clause 5</a:t>
            </a:r>
          </a:p>
          <a:p>
            <a:pPr lvl="1"/>
            <a:r>
              <a:rPr lang="en-AU" b="0" i="1" dirty="0"/>
              <a:t>This clause specifies requirements and options for </a:t>
            </a:r>
            <a:r>
              <a:rPr lang="en-AU" b="0" i="1" dirty="0" smtClean="0"/>
              <a:t>the Supplicant </a:t>
            </a:r>
            <a:r>
              <a:rPr lang="en-AU" b="0" i="1" dirty="0"/>
              <a:t>and the Authenticator, but none for </a:t>
            </a:r>
            <a:r>
              <a:rPr lang="en-AU" b="0" i="1" dirty="0" smtClean="0"/>
              <a:t>the Authentication </a:t>
            </a:r>
            <a:r>
              <a:rPr lang="en-AU" b="0" i="1" dirty="0"/>
              <a:t>Server, neither explicitly nor </a:t>
            </a:r>
            <a:r>
              <a:rPr lang="en-AU" b="0" i="1" dirty="0" smtClean="0"/>
              <a:t>through normative </a:t>
            </a:r>
            <a:r>
              <a:rPr lang="en-AU" b="0" i="1" dirty="0"/>
              <a:t>references.</a:t>
            </a:r>
          </a:p>
          <a:p>
            <a:pPr lvl="1"/>
            <a:r>
              <a:rPr lang="en-AU" b="0" i="1" dirty="0"/>
              <a:t>According to paragraph 3 of 1.3 (cit.) “this </a:t>
            </a:r>
            <a:r>
              <a:rPr lang="en-AU" b="0" i="1" dirty="0" smtClean="0"/>
              <a:t>standard specifies </a:t>
            </a:r>
            <a:r>
              <a:rPr lang="en-AU" b="0" i="1" dirty="0"/>
              <a:t>the use of EAP … to support </a:t>
            </a:r>
            <a:r>
              <a:rPr lang="en-AU" b="0" i="1" dirty="0" smtClean="0"/>
              <a:t>authentication using </a:t>
            </a:r>
            <a:r>
              <a:rPr lang="en-AU" b="0" i="1" dirty="0"/>
              <a:t>a centrally administered Authentication server </a:t>
            </a:r>
            <a:r>
              <a:rPr lang="en-AU" b="0" i="1" dirty="0" smtClean="0"/>
              <a:t>…”. This </a:t>
            </a:r>
            <a:r>
              <a:rPr lang="en-AU" b="0" i="1" dirty="0"/>
              <a:t>wording sketches a configuration with a </a:t>
            </a:r>
            <a:r>
              <a:rPr lang="en-AU" b="0" i="1" dirty="0" smtClean="0"/>
              <a:t>centralized Authentication </a:t>
            </a:r>
            <a:r>
              <a:rPr lang="en-AU" b="0" i="1" dirty="0"/>
              <a:t>Server component providing (by </a:t>
            </a:r>
            <a:r>
              <a:rPr lang="en-AU" b="0" i="1" dirty="0" smtClean="0"/>
              <a:t>definition) authentication </a:t>
            </a:r>
            <a:r>
              <a:rPr lang="en-AU" b="0" i="1" dirty="0"/>
              <a:t>services to a multitude of </a:t>
            </a:r>
            <a:r>
              <a:rPr lang="en-AU" b="0" i="1" dirty="0" smtClean="0"/>
              <a:t>Authenticator components</a:t>
            </a:r>
            <a:r>
              <a:rPr lang="en-AU" b="0" i="1" dirty="0"/>
              <a:t>.</a:t>
            </a:r>
          </a:p>
          <a:p>
            <a:pPr lvl="1"/>
            <a:r>
              <a:rPr lang="en-AU" b="0" i="1" dirty="0"/>
              <a:t>To be trusted for the provision of secure </a:t>
            </a:r>
            <a:r>
              <a:rPr lang="en-AU" b="0" i="1" dirty="0" smtClean="0"/>
              <a:t>authentication services </a:t>
            </a:r>
            <a:r>
              <a:rPr lang="en-AU" b="0" i="1" dirty="0"/>
              <a:t>the Authentication Server itself must be </a:t>
            </a:r>
            <a:r>
              <a:rPr lang="en-AU" b="0" i="1" dirty="0" smtClean="0"/>
              <a:t>secure. </a:t>
            </a:r>
            <a:r>
              <a:rPr lang="en-AU" b="0" i="1" dirty="0"/>
              <a:t>The security requirements however are not specified </a:t>
            </a:r>
            <a:r>
              <a:rPr lang="en-AU" b="0" i="1" dirty="0" smtClean="0"/>
              <a:t>in this </a:t>
            </a:r>
            <a:r>
              <a:rPr lang="en-AU" b="0" i="1" dirty="0"/>
              <a:t>standard.</a:t>
            </a:r>
          </a:p>
          <a:p>
            <a:pPr lvl="1"/>
            <a:r>
              <a:rPr lang="en-AU" b="0" i="1" dirty="0"/>
              <a:t>See also CH 13 cc</a:t>
            </a:r>
            <a:r>
              <a:rPr lang="en-AU" b="0"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526006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11 on 802.1X (continued)</a:t>
            </a:r>
            <a:endParaRPr lang="en-AU" dirty="0"/>
          </a:p>
        </p:txBody>
      </p:sp>
      <p:sp>
        <p:nvSpPr>
          <p:cNvPr id="3" name="Content Placeholder 2"/>
          <p:cNvSpPr>
            <a:spLocks noGrp="1"/>
          </p:cNvSpPr>
          <p:nvPr>
            <p:ph idx="1"/>
          </p:nvPr>
        </p:nvSpPr>
        <p:spPr/>
        <p:txBody>
          <a:bodyPr/>
          <a:lstStyle/>
          <a:p>
            <a:r>
              <a:rPr lang="en-AU" dirty="0" smtClean="0"/>
              <a:t>Switzerland proposed change 11 on 802.1X</a:t>
            </a:r>
          </a:p>
          <a:p>
            <a:pPr lvl="1"/>
            <a:r>
              <a:rPr lang="en-AU" i="1" dirty="0" smtClean="0"/>
              <a:t>Specify </a:t>
            </a:r>
            <a:r>
              <a:rPr lang="en-AU" i="1" dirty="0"/>
              <a:t>requirements and options for </a:t>
            </a:r>
            <a:r>
              <a:rPr lang="en-AU" i="1" dirty="0" smtClean="0"/>
              <a:t>the Authentication </a:t>
            </a:r>
            <a:r>
              <a:rPr lang="en-AU" i="1" dirty="0"/>
              <a:t>Server..</a:t>
            </a:r>
            <a:endParaRPr lang="en-AU" i="1" dirty="0" smtClean="0"/>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854901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12 on 802.1X</a:t>
            </a:r>
            <a:endParaRPr lang="en-AU" dirty="0"/>
          </a:p>
        </p:txBody>
      </p:sp>
      <p:sp>
        <p:nvSpPr>
          <p:cNvPr id="3" name="Content Placeholder 2"/>
          <p:cNvSpPr>
            <a:spLocks noGrp="1"/>
          </p:cNvSpPr>
          <p:nvPr>
            <p:ph idx="1"/>
          </p:nvPr>
        </p:nvSpPr>
        <p:spPr/>
        <p:txBody>
          <a:bodyPr/>
          <a:lstStyle/>
          <a:p>
            <a:r>
              <a:rPr lang="en-AU" dirty="0" smtClean="0"/>
              <a:t>Switzerland comment 12 on 802.1X</a:t>
            </a:r>
          </a:p>
          <a:p>
            <a:pPr lvl="1"/>
            <a:r>
              <a:rPr lang="en-AU" dirty="0" smtClean="0"/>
              <a:t>Re: clause 6.3.1</a:t>
            </a:r>
          </a:p>
          <a:p>
            <a:pPr lvl="1"/>
            <a:r>
              <a:rPr lang="en-AU" i="1" dirty="0"/>
              <a:t>RFC 3748 is referenced here, but the reference is </a:t>
            </a:r>
            <a:r>
              <a:rPr lang="en-AU" i="1" dirty="0" smtClean="0"/>
              <a:t>not listed </a:t>
            </a:r>
            <a:r>
              <a:rPr lang="en-AU" i="1" dirty="0"/>
              <a:t>in clause 2. However, RFC 3748 has </a:t>
            </a:r>
            <a:r>
              <a:rPr lang="en-AU" i="1" dirty="0" smtClean="0"/>
              <a:t>been published </a:t>
            </a:r>
            <a:r>
              <a:rPr lang="en-AU" i="1" dirty="0"/>
              <a:t>in the year 2004 but is still at </a:t>
            </a:r>
            <a:r>
              <a:rPr lang="en-AU" i="1" dirty="0" smtClean="0"/>
              <a:t>PROPOSED STANDARD </a:t>
            </a:r>
            <a:r>
              <a:rPr lang="en-AU" i="1" dirty="0"/>
              <a:t>status. Therefore it does not </a:t>
            </a:r>
            <a:r>
              <a:rPr lang="en-AU" i="1" dirty="0" smtClean="0"/>
              <a:t>necessarily qualify </a:t>
            </a:r>
            <a:r>
              <a:rPr lang="en-AU" i="1" dirty="0"/>
              <a:t>for normative referencing</a:t>
            </a:r>
            <a:endParaRPr lang="en-AU" i="1" dirty="0" smtClean="0"/>
          </a:p>
          <a:p>
            <a:r>
              <a:rPr lang="en-AU" dirty="0" smtClean="0"/>
              <a:t>Switzerland proposed change 12 on 802.1X</a:t>
            </a:r>
          </a:p>
          <a:p>
            <a:pPr lvl="1"/>
            <a:r>
              <a:rPr lang="en-AU" i="1" dirty="0" smtClean="0"/>
              <a:t>See CH6..</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1119118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13.1 on 802.1X</a:t>
            </a:r>
            <a:endParaRPr lang="en-AU" dirty="0"/>
          </a:p>
        </p:txBody>
      </p:sp>
      <p:sp>
        <p:nvSpPr>
          <p:cNvPr id="3" name="Content Placeholder 2"/>
          <p:cNvSpPr>
            <a:spLocks noGrp="1"/>
          </p:cNvSpPr>
          <p:nvPr>
            <p:ph idx="1"/>
          </p:nvPr>
        </p:nvSpPr>
        <p:spPr>
          <a:xfrm>
            <a:off x="685800" y="1219200"/>
            <a:ext cx="7772400" cy="4114800"/>
          </a:xfrm>
        </p:spPr>
        <p:txBody>
          <a:bodyPr/>
          <a:lstStyle/>
          <a:p>
            <a:r>
              <a:rPr lang="en-AU" dirty="0" smtClean="0"/>
              <a:t>Switzerland comment 13.1 on 802.1X</a:t>
            </a:r>
          </a:p>
          <a:p>
            <a:pPr lvl="1"/>
            <a:r>
              <a:rPr lang="en-AU" dirty="0" smtClean="0"/>
              <a:t>Re: clause 6.3.1</a:t>
            </a:r>
          </a:p>
          <a:p>
            <a:pPr lvl="1"/>
            <a:r>
              <a:rPr lang="en-AU" i="1" dirty="0"/>
              <a:t>The text does not explicitly specify what security goals </a:t>
            </a:r>
            <a:r>
              <a:rPr lang="en-AU" i="1" dirty="0" smtClean="0"/>
              <a:t>the authentication </a:t>
            </a:r>
            <a:r>
              <a:rPr lang="en-AU" i="1" dirty="0"/>
              <a:t>exchange claims to achieve.</a:t>
            </a:r>
          </a:p>
          <a:p>
            <a:pPr lvl="1"/>
            <a:r>
              <a:rPr lang="en-AU" i="1" dirty="0"/>
              <a:t>By the definition in clause 3 the Authentication </a:t>
            </a:r>
            <a:r>
              <a:rPr lang="en-AU" i="1" dirty="0" smtClean="0"/>
              <a:t>Server performs </a:t>
            </a:r>
            <a:r>
              <a:rPr lang="en-AU" i="1" dirty="0"/>
              <a:t>authentication and access control of </a:t>
            </a:r>
            <a:r>
              <a:rPr lang="en-AU" i="1" dirty="0" smtClean="0"/>
              <a:t>the Supplicant</a:t>
            </a:r>
            <a:r>
              <a:rPr lang="en-AU" i="1" dirty="0"/>
              <a:t>. By clause 8.11, EAP methods used by </a:t>
            </a:r>
            <a:r>
              <a:rPr lang="en-AU" i="1" dirty="0" smtClean="0"/>
              <a:t>the PAE </a:t>
            </a:r>
            <a:r>
              <a:rPr lang="en-AU" i="1" dirty="0"/>
              <a:t>shall provide mutual authentication. By </a:t>
            </a:r>
            <a:r>
              <a:rPr lang="en-AU" i="1" dirty="0" smtClean="0"/>
              <a:t>5.6.b therefore </a:t>
            </a:r>
            <a:r>
              <a:rPr lang="en-AU" i="1" dirty="0"/>
              <a:t>the Authentication Server is authenticated to </a:t>
            </a:r>
            <a:r>
              <a:rPr lang="en-AU" i="1" dirty="0" smtClean="0"/>
              <a:t>the Supplicant</a:t>
            </a:r>
            <a:r>
              <a:rPr lang="en-AU" i="1" dirty="0"/>
              <a:t>.</a:t>
            </a:r>
          </a:p>
          <a:p>
            <a:pPr lvl="1"/>
            <a:r>
              <a:rPr lang="en-AU" i="1" dirty="0"/>
              <a:t>The definition of the Authentication Server indicates </a:t>
            </a:r>
            <a:r>
              <a:rPr lang="en-AU" i="1" dirty="0" smtClean="0"/>
              <a:t>the claim </a:t>
            </a:r>
            <a:r>
              <a:rPr lang="en-AU" i="1" dirty="0"/>
              <a:t>that the authentication exchange provides </a:t>
            </a:r>
            <a:r>
              <a:rPr lang="en-AU" i="1" dirty="0" smtClean="0"/>
              <a:t>mutual authentication </a:t>
            </a:r>
            <a:r>
              <a:rPr lang="en-AU" i="1" dirty="0"/>
              <a:t>of Authenticator and Supplicant if the </a:t>
            </a:r>
            <a:r>
              <a:rPr lang="en-AU" i="1" dirty="0" smtClean="0"/>
              <a:t>MKA option </a:t>
            </a:r>
            <a:r>
              <a:rPr lang="en-AU" i="1" dirty="0"/>
              <a:t>is used, nothing otherwise. However, this can </a:t>
            </a:r>
            <a:r>
              <a:rPr lang="en-AU" i="1" dirty="0" smtClean="0"/>
              <a:t>only be </a:t>
            </a:r>
            <a:r>
              <a:rPr lang="en-AU" i="1" dirty="0"/>
              <a:t>guessed but is not explicitly specified.</a:t>
            </a:r>
          </a:p>
          <a:p>
            <a:pPr lvl="1"/>
            <a:r>
              <a:rPr lang="en-AU" i="1" dirty="0"/>
              <a:t>The normative references of this standard do not </a:t>
            </a:r>
            <a:r>
              <a:rPr lang="en-AU" i="1" dirty="0" smtClean="0"/>
              <a:t>provide the </a:t>
            </a:r>
            <a:r>
              <a:rPr lang="en-AU" i="1" dirty="0"/>
              <a:t>necessary explicit statements.</a:t>
            </a:r>
          </a:p>
          <a:p>
            <a:pPr lvl="1"/>
            <a:r>
              <a:rPr lang="en-AU" i="1" dirty="0"/>
              <a:t>Any security standard must explicitly state the </a:t>
            </a:r>
            <a:r>
              <a:rPr lang="en-AU" i="1" dirty="0" smtClean="0"/>
              <a:t>security goals </a:t>
            </a:r>
            <a:r>
              <a:rPr lang="en-AU" i="1" dirty="0"/>
              <a:t>claimed to </a:t>
            </a:r>
            <a:r>
              <a:rPr lang="en-AU" i="1" dirty="0" smtClean="0"/>
              <a:t> be </a:t>
            </a:r>
            <a:r>
              <a:rPr lang="en-AU" i="1" dirty="0"/>
              <a:t>achieved, depending from the </a:t>
            </a:r>
            <a:r>
              <a:rPr lang="en-AU" i="1" dirty="0" smtClean="0"/>
              <a:t>options chosen.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271204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13.1 on 802.1X (continued)</a:t>
            </a:r>
            <a:endParaRPr lang="en-AU" dirty="0"/>
          </a:p>
        </p:txBody>
      </p:sp>
      <p:sp>
        <p:nvSpPr>
          <p:cNvPr id="3" name="Content Placeholder 2"/>
          <p:cNvSpPr>
            <a:spLocks noGrp="1"/>
          </p:cNvSpPr>
          <p:nvPr>
            <p:ph idx="1"/>
          </p:nvPr>
        </p:nvSpPr>
        <p:spPr/>
        <p:txBody>
          <a:bodyPr/>
          <a:lstStyle/>
          <a:p>
            <a:r>
              <a:rPr lang="en-AU" dirty="0" smtClean="0"/>
              <a:t>Switzerland proposed change 13.1 on 802.1X</a:t>
            </a:r>
          </a:p>
          <a:p>
            <a:pPr lvl="1"/>
            <a:r>
              <a:rPr lang="en-AU" b="0" i="1" dirty="0"/>
              <a:t>State explicitly all security goals claimed to </a:t>
            </a:r>
            <a:r>
              <a:rPr lang="en-AU" b="0" i="1" dirty="0" smtClean="0"/>
              <a:t>be achieved </a:t>
            </a:r>
            <a:r>
              <a:rPr lang="en-AU" b="0" i="1" dirty="0"/>
              <a:t>by the </a:t>
            </a:r>
            <a:r>
              <a:rPr lang="en-AU" b="0" i="1" dirty="0" smtClean="0"/>
              <a:t>authentication </a:t>
            </a:r>
            <a:r>
              <a:rPr lang="en-AU" b="0" i="1" dirty="0"/>
              <a:t>exchange for </a:t>
            </a:r>
            <a:r>
              <a:rPr lang="en-AU" b="0" i="1" dirty="0" smtClean="0"/>
              <a:t>each of </a:t>
            </a:r>
            <a:r>
              <a:rPr lang="en-AU" b="0" i="1" dirty="0"/>
              <a:t>the three roles and their pairwise relationships</a:t>
            </a:r>
            <a:r>
              <a:rPr lang="en-AU" i="1" dirty="0" smtClean="0"/>
              <a:t>..</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825476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13.2 on 802.1X</a:t>
            </a:r>
            <a:endParaRPr lang="en-AU" dirty="0"/>
          </a:p>
        </p:txBody>
      </p:sp>
      <p:sp>
        <p:nvSpPr>
          <p:cNvPr id="3" name="Content Placeholder 2"/>
          <p:cNvSpPr>
            <a:spLocks noGrp="1"/>
          </p:cNvSpPr>
          <p:nvPr>
            <p:ph idx="1"/>
          </p:nvPr>
        </p:nvSpPr>
        <p:spPr>
          <a:xfrm>
            <a:off x="685800" y="1066800"/>
            <a:ext cx="7772400" cy="4114800"/>
          </a:xfrm>
        </p:spPr>
        <p:txBody>
          <a:bodyPr/>
          <a:lstStyle/>
          <a:p>
            <a:r>
              <a:rPr lang="en-AU" dirty="0" smtClean="0"/>
              <a:t>Switzerland comment 13.2 on 802.1X</a:t>
            </a:r>
          </a:p>
          <a:p>
            <a:pPr lvl="1"/>
            <a:r>
              <a:rPr lang="en-AU" dirty="0" smtClean="0"/>
              <a:t>Re: clause 6.3.1</a:t>
            </a:r>
          </a:p>
          <a:p>
            <a:pPr lvl="1"/>
            <a:r>
              <a:rPr lang="en-AU" i="1" dirty="0"/>
              <a:t>Neither this standard nor its normative references </a:t>
            </a:r>
            <a:r>
              <a:rPr lang="en-AU" i="1" dirty="0" smtClean="0"/>
              <a:t>specify normative </a:t>
            </a:r>
            <a:r>
              <a:rPr lang="en-AU" i="1" dirty="0"/>
              <a:t>requirements for the securing of the </a:t>
            </a:r>
            <a:r>
              <a:rPr lang="en-AU" i="1" dirty="0" smtClean="0"/>
              <a:t>exchange between </a:t>
            </a:r>
            <a:r>
              <a:rPr lang="en-AU" i="1" dirty="0"/>
              <a:t>Authentication Server and </a:t>
            </a:r>
            <a:r>
              <a:rPr lang="en-AU" i="1" dirty="0" smtClean="0"/>
              <a:t>Authenticator. </a:t>
            </a:r>
          </a:p>
          <a:p>
            <a:pPr lvl="1"/>
            <a:r>
              <a:rPr lang="en-AU" i="1" dirty="0" smtClean="0"/>
              <a:t>Unless </a:t>
            </a:r>
            <a:r>
              <a:rPr lang="en-AU" i="1" dirty="0"/>
              <a:t>the exchange between Authentication Server </a:t>
            </a:r>
            <a:r>
              <a:rPr lang="en-AU" i="1" dirty="0" smtClean="0"/>
              <a:t>and Authenticator </a:t>
            </a:r>
            <a:r>
              <a:rPr lang="en-AU" i="1" dirty="0"/>
              <a:t>is appropriately secured, the </a:t>
            </a:r>
            <a:r>
              <a:rPr lang="en-AU" i="1" dirty="0" smtClean="0"/>
              <a:t>mutual authentication </a:t>
            </a:r>
            <a:r>
              <a:rPr lang="en-AU" i="1" dirty="0"/>
              <a:t>of Authentication Server and Supplicant is not transferred the Authenticator and not linked to the </a:t>
            </a:r>
            <a:r>
              <a:rPr lang="en-AU" i="1" dirty="0" smtClean="0"/>
              <a:t>4-way-handshake</a:t>
            </a:r>
            <a:r>
              <a:rPr lang="en-AU" i="1" dirty="0"/>
              <a:t>. The protocol thus fails to provide </a:t>
            </a:r>
            <a:r>
              <a:rPr lang="en-AU" i="1" dirty="0" smtClean="0"/>
              <a:t>mutual authentication </a:t>
            </a:r>
            <a:r>
              <a:rPr lang="en-AU" i="1" dirty="0"/>
              <a:t>of Supplicant and Authenticator.</a:t>
            </a:r>
          </a:p>
          <a:p>
            <a:pPr lvl="1"/>
            <a:r>
              <a:rPr lang="en-AU" i="1" dirty="0"/>
              <a:t>See 6N15523 for an analysis.</a:t>
            </a:r>
          </a:p>
          <a:p>
            <a:pPr lvl="1"/>
            <a:r>
              <a:rPr lang="en-AU" i="1" dirty="0"/>
              <a:t>What security mechanisms are appropriate </a:t>
            </a:r>
            <a:r>
              <a:rPr lang="en-AU" i="1" dirty="0" smtClean="0"/>
              <a:t>strongly depends </a:t>
            </a:r>
            <a:r>
              <a:rPr lang="en-AU" i="1" dirty="0"/>
              <a:t>on the configuration (centralized AS or </a:t>
            </a:r>
            <a:r>
              <a:rPr lang="en-AU" i="1" dirty="0" smtClean="0"/>
              <a:t>collocated with </a:t>
            </a:r>
            <a:r>
              <a:rPr lang="en-AU" i="1" dirty="0"/>
              <a:t>the Authenticator) and the related </a:t>
            </a:r>
            <a:r>
              <a:rPr lang="en-AU" i="1" dirty="0" smtClean="0"/>
              <a:t>security assumptions </a:t>
            </a:r>
            <a:r>
              <a:rPr lang="en-AU" i="1" dirty="0"/>
              <a:t>and requires further analysis. As </a:t>
            </a:r>
            <a:r>
              <a:rPr lang="en-AU" i="1" dirty="0" smtClean="0"/>
              <a:t>according to </a:t>
            </a:r>
            <a:r>
              <a:rPr lang="en-AU" i="1" dirty="0"/>
              <a:t>1.3 this standard targets a configuration with </a:t>
            </a:r>
            <a:r>
              <a:rPr lang="en-AU" i="1" dirty="0" smtClean="0"/>
              <a:t>a centralized </a:t>
            </a:r>
            <a:r>
              <a:rPr lang="en-AU" i="1" dirty="0"/>
              <a:t>Authentication Server, it must include </a:t>
            </a:r>
            <a:r>
              <a:rPr lang="en-AU" i="1" dirty="0" smtClean="0"/>
              <a:t>the security </a:t>
            </a:r>
            <a:r>
              <a:rPr lang="en-AU" i="1" dirty="0"/>
              <a:t>requirements for the centralized configuration</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394405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13.2 on 802.1X (continued)</a:t>
            </a:r>
            <a:endParaRPr lang="en-AU" dirty="0"/>
          </a:p>
        </p:txBody>
      </p:sp>
      <p:sp>
        <p:nvSpPr>
          <p:cNvPr id="3" name="Content Placeholder 2"/>
          <p:cNvSpPr>
            <a:spLocks noGrp="1"/>
          </p:cNvSpPr>
          <p:nvPr>
            <p:ph idx="1"/>
          </p:nvPr>
        </p:nvSpPr>
        <p:spPr/>
        <p:txBody>
          <a:bodyPr/>
          <a:lstStyle/>
          <a:p>
            <a:r>
              <a:rPr lang="en-AU" dirty="0"/>
              <a:t>Switzerland comment 13.2 on 802.1X</a:t>
            </a:r>
          </a:p>
          <a:p>
            <a:pPr lvl="1"/>
            <a:r>
              <a:rPr lang="en-AU" i="1" dirty="0"/>
              <a:t>While it is acceptable to exclude specific security mechanisms and protocols for the exchange between Authentication Server and Authenticator from this standard, the standard must include normative security requirements. Otherwise the standard is incomplete</a:t>
            </a:r>
            <a:endParaRPr lang="en-AU" dirty="0" smtClean="0"/>
          </a:p>
          <a:p>
            <a:r>
              <a:rPr lang="en-AU" dirty="0" smtClean="0"/>
              <a:t>Switzerland proposed change 13.2 on 802.1X</a:t>
            </a:r>
          </a:p>
          <a:p>
            <a:pPr lvl="1"/>
            <a:r>
              <a:rPr lang="en-AU" i="1" dirty="0"/>
              <a:t>Specify the normative security requirements of </a:t>
            </a:r>
            <a:r>
              <a:rPr lang="en-AU" i="1" dirty="0" smtClean="0"/>
              <a:t>the exchange </a:t>
            </a:r>
            <a:r>
              <a:rPr lang="en-AU" i="1" dirty="0"/>
              <a:t>between the Authentication Server </a:t>
            </a:r>
            <a:r>
              <a:rPr lang="en-AU" i="1" dirty="0" smtClean="0"/>
              <a:t>and the </a:t>
            </a:r>
            <a:r>
              <a:rPr lang="en-AU" i="1" dirty="0"/>
              <a:t>Authenticator if they are not co-located</a:t>
            </a:r>
            <a:r>
              <a:rPr lang="en-AU" i="1" dirty="0" smtClean="0"/>
              <a:t>..</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084396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14 on 802.1X</a:t>
            </a:r>
            <a:endParaRPr lang="en-AU" dirty="0"/>
          </a:p>
        </p:txBody>
      </p:sp>
      <p:sp>
        <p:nvSpPr>
          <p:cNvPr id="3" name="Content Placeholder 2"/>
          <p:cNvSpPr>
            <a:spLocks noGrp="1"/>
          </p:cNvSpPr>
          <p:nvPr>
            <p:ph idx="1"/>
          </p:nvPr>
        </p:nvSpPr>
        <p:spPr/>
        <p:txBody>
          <a:bodyPr/>
          <a:lstStyle/>
          <a:p>
            <a:r>
              <a:rPr lang="en-AU" dirty="0" smtClean="0"/>
              <a:t>Switzerland comment 14 on 802.1X</a:t>
            </a:r>
          </a:p>
          <a:p>
            <a:pPr lvl="1"/>
            <a:r>
              <a:rPr lang="en-AU" dirty="0" smtClean="0"/>
              <a:t>Re: clause 8.11</a:t>
            </a:r>
          </a:p>
          <a:p>
            <a:pPr lvl="1"/>
            <a:r>
              <a:rPr lang="en-AU" i="1" dirty="0" smtClean="0"/>
              <a:t>This clause allows for a variety of EAP methods.</a:t>
            </a:r>
          </a:p>
          <a:p>
            <a:pPr lvl="1"/>
            <a:r>
              <a:rPr lang="en-AU" i="1" dirty="0" smtClean="0"/>
              <a:t>Neither this standard nor its normative references specify the risks of the allowed EAP methods.</a:t>
            </a:r>
          </a:p>
          <a:p>
            <a:pPr lvl="1"/>
            <a:r>
              <a:rPr lang="en-AU" i="1" dirty="0" smtClean="0"/>
              <a:t>6N15523 and 6N15613 have pointed out attacks possible in case of the use of the strongest EAP methods (mutual authentication based on asymmetric cryptography). It may be the case that other authentication methods allowed by this clause have even more weaknesses.</a:t>
            </a:r>
          </a:p>
          <a:p>
            <a:pPr lvl="1"/>
            <a:r>
              <a:rPr lang="en-AU" i="1" dirty="0" smtClean="0"/>
              <a:t>This standard must not allow EAP methods without stating the associated known risks.</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2161769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14 on 802.1X (continued)</a:t>
            </a:r>
            <a:endParaRPr lang="en-AU" dirty="0"/>
          </a:p>
        </p:txBody>
      </p:sp>
      <p:sp>
        <p:nvSpPr>
          <p:cNvPr id="3" name="Content Placeholder 2"/>
          <p:cNvSpPr>
            <a:spLocks noGrp="1"/>
          </p:cNvSpPr>
          <p:nvPr>
            <p:ph idx="1"/>
          </p:nvPr>
        </p:nvSpPr>
        <p:spPr/>
        <p:txBody>
          <a:bodyPr/>
          <a:lstStyle/>
          <a:p>
            <a:r>
              <a:rPr lang="en-AU" dirty="0" smtClean="0"/>
              <a:t>Switzerland proposed change 14 on 802.1X</a:t>
            </a:r>
          </a:p>
          <a:p>
            <a:pPr lvl="1"/>
            <a:r>
              <a:rPr lang="en-AU" i="1" dirty="0"/>
              <a:t>Analyse all authentication methods allowed </a:t>
            </a:r>
            <a:r>
              <a:rPr lang="en-AU" i="1" dirty="0" smtClean="0"/>
              <a:t>by 8.11 </a:t>
            </a:r>
            <a:r>
              <a:rPr lang="en-AU" i="1" dirty="0"/>
              <a:t>and either discard them from the standard </a:t>
            </a:r>
            <a:r>
              <a:rPr lang="en-AU" i="1" dirty="0" smtClean="0"/>
              <a:t>or specify </a:t>
            </a:r>
            <a:r>
              <a:rPr lang="en-AU" i="1" dirty="0"/>
              <a:t>their </a:t>
            </a:r>
            <a:r>
              <a:rPr lang="en-AU" i="1" dirty="0" smtClean="0"/>
              <a:t>risks</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2765852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15 on 802.1X</a:t>
            </a:r>
            <a:endParaRPr lang="en-AU" dirty="0"/>
          </a:p>
        </p:txBody>
      </p:sp>
      <p:sp>
        <p:nvSpPr>
          <p:cNvPr id="3" name="Content Placeholder 2"/>
          <p:cNvSpPr>
            <a:spLocks noGrp="1"/>
          </p:cNvSpPr>
          <p:nvPr>
            <p:ph idx="1"/>
          </p:nvPr>
        </p:nvSpPr>
        <p:spPr/>
        <p:txBody>
          <a:bodyPr/>
          <a:lstStyle/>
          <a:p>
            <a:r>
              <a:rPr lang="en-AU" dirty="0" smtClean="0"/>
              <a:t>Switzerland comment 15 on 802.1X</a:t>
            </a:r>
          </a:p>
          <a:p>
            <a:pPr lvl="1"/>
            <a:r>
              <a:rPr lang="en-AU" dirty="0" smtClean="0"/>
              <a:t>Re: clause 8.11</a:t>
            </a:r>
          </a:p>
          <a:p>
            <a:pPr lvl="1"/>
            <a:r>
              <a:rPr lang="en-AU" i="1" dirty="0"/>
              <a:t>Neither the specification nor its normative </a:t>
            </a:r>
            <a:r>
              <a:rPr lang="en-AU" i="1" dirty="0" smtClean="0"/>
              <a:t>references provide </a:t>
            </a:r>
            <a:r>
              <a:rPr lang="en-AU" i="1" dirty="0"/>
              <a:t>a comprehensive list of the allowed </a:t>
            </a:r>
            <a:r>
              <a:rPr lang="en-AU" i="1" dirty="0" smtClean="0"/>
              <a:t>authentication methods</a:t>
            </a:r>
            <a:r>
              <a:rPr lang="en-AU" i="1" dirty="0"/>
              <a:t>. Unless all allowed authentication methods </a:t>
            </a:r>
            <a:r>
              <a:rPr lang="en-AU" i="1" dirty="0" smtClean="0"/>
              <a:t>are known </a:t>
            </a:r>
            <a:r>
              <a:rPr lang="en-AU" i="1" dirty="0"/>
              <a:t>and their security is well understood the security </a:t>
            </a:r>
            <a:r>
              <a:rPr lang="en-AU" i="1" dirty="0" smtClean="0"/>
              <a:t>of this </a:t>
            </a:r>
            <a:r>
              <a:rPr lang="en-AU" i="1" dirty="0"/>
              <a:t>standard cannot be assessed. Should </a:t>
            </a:r>
            <a:r>
              <a:rPr lang="en-AU" i="1" dirty="0" smtClean="0"/>
              <a:t>certain authentication </a:t>
            </a:r>
            <a:r>
              <a:rPr lang="en-AU" i="1" dirty="0"/>
              <a:t>methods fail to meet the security goals </a:t>
            </a:r>
            <a:r>
              <a:rPr lang="en-AU" i="1" dirty="0" smtClean="0"/>
              <a:t>of this </a:t>
            </a:r>
            <a:r>
              <a:rPr lang="en-AU" i="1" dirty="0"/>
              <a:t>standard, then the standard would not meet </a:t>
            </a:r>
            <a:r>
              <a:rPr lang="en-AU" i="1" dirty="0" smtClean="0"/>
              <a:t>its </a:t>
            </a:r>
            <a:r>
              <a:rPr lang="en-AU" i="1" dirty="0"/>
              <a:t>security </a:t>
            </a:r>
            <a:r>
              <a:rPr lang="en-AU" i="1" dirty="0" smtClean="0"/>
              <a:t>goals</a:t>
            </a:r>
            <a:r>
              <a:rPr lang="en-AU" dirty="0" smtClean="0"/>
              <a:t>.</a:t>
            </a:r>
            <a:endParaRPr lang="en-AU" i="1" dirty="0" smtClean="0"/>
          </a:p>
          <a:p>
            <a:r>
              <a:rPr lang="en-AU" dirty="0" smtClean="0"/>
              <a:t>Switzerland proposed change 15 on 802.1X</a:t>
            </a:r>
          </a:p>
          <a:p>
            <a:pPr lvl="1"/>
            <a:r>
              <a:rPr lang="en-AU" i="1" dirty="0"/>
              <a:t>List all allowed authentication methods </a:t>
            </a:r>
            <a:r>
              <a:rPr lang="en-AU" i="1" dirty="0" smtClean="0"/>
              <a:t>and exclude </a:t>
            </a:r>
            <a:r>
              <a:rPr lang="en-AU" i="1" dirty="0"/>
              <a:t>methods implied by 8.11 and its </a:t>
            </a:r>
            <a:r>
              <a:rPr lang="en-AU" i="1" dirty="0" smtClean="0"/>
              <a:t>normative references </a:t>
            </a:r>
            <a:r>
              <a:rPr lang="en-AU" i="1" dirty="0"/>
              <a:t>if they are not sufficiently secure..</a:t>
            </a:r>
            <a:endParaRPr lang="en-AU" i="1" dirty="0" smtClean="0"/>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165785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review the comments on 802.1AE during the FDIS</a:t>
            </a:r>
            <a:endParaRPr lang="en-AU" dirty="0"/>
          </a:p>
        </p:txBody>
      </p:sp>
      <p:sp>
        <p:nvSpPr>
          <p:cNvPr id="8" name="Content Placeholder 7"/>
          <p:cNvSpPr>
            <a:spLocks noGrp="1"/>
          </p:cNvSpPr>
          <p:nvPr>
            <p:ph idx="1"/>
          </p:nvPr>
        </p:nvSpPr>
        <p:spPr/>
        <p:txBody>
          <a:bodyPr/>
          <a:lstStyle/>
          <a:p>
            <a:pPr lvl="1"/>
            <a:r>
              <a:rPr lang="en-AU" dirty="0" smtClean="0"/>
              <a:t>There were comments from two NBs</a:t>
            </a:r>
          </a:p>
          <a:p>
            <a:pPr lvl="2"/>
            <a:r>
              <a:rPr lang="en-AU" dirty="0"/>
              <a:t>2</a:t>
            </a:r>
            <a:r>
              <a:rPr lang="en-AU" dirty="0" smtClean="0"/>
              <a:t> from China NB</a:t>
            </a:r>
          </a:p>
          <a:p>
            <a:pPr lvl="2"/>
            <a:r>
              <a:rPr lang="en-AU" dirty="0" smtClean="0"/>
              <a:t>12 from Switzerland NB</a:t>
            </a:r>
          </a:p>
          <a:p>
            <a:pPr lvl="1"/>
            <a:r>
              <a:rPr lang="en-AU" dirty="0" smtClean="0"/>
              <a:t>The comments can be summarised as follows:</a:t>
            </a:r>
          </a:p>
          <a:p>
            <a:pPr lvl="2"/>
            <a:r>
              <a:rPr lang="en-AU" dirty="0"/>
              <a:t>China</a:t>
            </a:r>
          </a:p>
          <a:p>
            <a:pPr lvl="3"/>
            <a:r>
              <a:rPr lang="en-AU" dirty="0"/>
              <a:t>Have technical and procedural concerns</a:t>
            </a:r>
          </a:p>
          <a:p>
            <a:pPr lvl="3"/>
            <a:r>
              <a:rPr lang="en-AU" dirty="0"/>
              <a:t>Will not recognise result</a:t>
            </a:r>
          </a:p>
          <a:p>
            <a:pPr lvl="3"/>
            <a:r>
              <a:rPr lang="en-AU" dirty="0"/>
              <a:t>Notes normative references to non standards</a:t>
            </a:r>
          </a:p>
          <a:p>
            <a:pPr lvl="2"/>
            <a:r>
              <a:rPr lang="en-AU" dirty="0"/>
              <a:t>Switzerland</a:t>
            </a:r>
          </a:p>
          <a:p>
            <a:pPr lvl="3"/>
            <a:r>
              <a:rPr lang="en-AU" dirty="0"/>
              <a:t>Wants us to follow processes in N15606</a:t>
            </a:r>
          </a:p>
          <a:p>
            <a:pPr lvl="3"/>
            <a:r>
              <a:rPr lang="en-AU" dirty="0"/>
              <a:t>Notes normative references to non standards</a:t>
            </a:r>
          </a:p>
          <a:p>
            <a:pPr lvl="3"/>
            <a:r>
              <a:rPr lang="en-AU" dirty="0"/>
              <a:t>Notes normative references to </a:t>
            </a:r>
            <a:r>
              <a:rPr lang="en-AU" dirty="0" smtClean="0"/>
              <a:t>old standards</a:t>
            </a:r>
            <a:endParaRPr lang="en-AU" dirty="0"/>
          </a:p>
          <a:p>
            <a:pPr lvl="3"/>
            <a:r>
              <a:rPr lang="en-AU" dirty="0" smtClean="0"/>
              <a:t>Does </a:t>
            </a:r>
            <a:r>
              <a:rPr lang="en-AU" dirty="0"/>
              <a:t>not like wording of </a:t>
            </a:r>
            <a:r>
              <a:rPr lang="en-AU" dirty="0" smtClean="0"/>
              <a:t>definitions</a:t>
            </a:r>
          </a:p>
          <a:p>
            <a:pPr lvl="3"/>
            <a:r>
              <a:rPr lang="en-AU" dirty="0" smtClean="0"/>
              <a:t>Suggests a couple o technical clarifications</a:t>
            </a:r>
          </a:p>
          <a:p>
            <a:pPr lvl="3"/>
            <a:endParaRPr lang="en-AU" dirty="0"/>
          </a:p>
          <a:p>
            <a:pPr lvl="3"/>
            <a:endParaRPr lang="en-AU" dirty="0" smtClean="0"/>
          </a:p>
          <a:p>
            <a:pPr lvl="3"/>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Tree>
    <p:extLst>
      <p:ext uri="{BB962C8B-B14F-4D97-AF65-F5344CB8AC3E}">
        <p14:creationId xmlns:p14="http://schemas.microsoft.com/office/powerpoint/2010/main" val="1203381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1</a:t>
            </a:r>
            <a:r>
              <a:rPr lang="en-AU" dirty="0" smtClean="0"/>
              <a:t>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1 on 802.1AE</a:t>
            </a:r>
          </a:p>
          <a:p>
            <a:pPr lvl="1"/>
            <a:r>
              <a:rPr lang="en-AU" i="1" dirty="0"/>
              <a:t>Since the procedural and technical </a:t>
            </a:r>
            <a:r>
              <a:rPr lang="en-AU" i="1" dirty="0" smtClean="0"/>
              <a:t>concerns China </a:t>
            </a:r>
            <a:r>
              <a:rPr lang="en-AU" i="1" dirty="0"/>
              <a:t>NB proposed in 6N15556 still </a:t>
            </a:r>
            <a:r>
              <a:rPr lang="en-AU" i="1" dirty="0" smtClean="0"/>
              <a:t>haven’t reasonably </a:t>
            </a:r>
            <a:r>
              <a:rPr lang="en-AU" i="1" dirty="0"/>
              <a:t>disposed in this FDIS text, </a:t>
            </a:r>
            <a:r>
              <a:rPr lang="en-AU" i="1" dirty="0" smtClean="0"/>
              <a:t>and referencing </a:t>
            </a:r>
            <a:r>
              <a:rPr lang="en-AU" i="1" dirty="0"/>
              <a:t>issues mentioned below exist in </a:t>
            </a:r>
            <a:r>
              <a:rPr lang="en-AU" i="1" dirty="0" smtClean="0"/>
              <a:t>this text</a:t>
            </a:r>
            <a:r>
              <a:rPr lang="en-AU" i="1" dirty="0"/>
              <a:t>, so China NB has to vote against on this </a:t>
            </a:r>
            <a:r>
              <a:rPr lang="en-AU" i="1" dirty="0" smtClean="0"/>
              <a:t>FDIS ballot</a:t>
            </a:r>
            <a:r>
              <a:rPr lang="en-AU" i="1" dirty="0"/>
              <a:t>. If these issues could not be </a:t>
            </a:r>
            <a:r>
              <a:rPr lang="en-AU" i="1" dirty="0" smtClean="0"/>
              <a:t>disposed reasonably </a:t>
            </a:r>
            <a:r>
              <a:rPr lang="en-AU" i="1" dirty="0"/>
              <a:t>and this proposal passes the </a:t>
            </a:r>
            <a:r>
              <a:rPr lang="en-AU" i="1" dirty="0" smtClean="0"/>
              <a:t>FDIS ballot</a:t>
            </a:r>
            <a:r>
              <a:rPr lang="en-AU" i="1" dirty="0"/>
              <a:t>, it is regretful for China to be obliged to </a:t>
            </a:r>
            <a:r>
              <a:rPr lang="en-AU" i="1" dirty="0" smtClean="0"/>
              <a:t>lose the </a:t>
            </a:r>
            <a:r>
              <a:rPr lang="en-AU" i="1" dirty="0"/>
              <a:t>responsibility and obligation of complying </a:t>
            </a:r>
            <a:r>
              <a:rPr lang="en-AU" i="1" dirty="0" smtClean="0"/>
              <a:t>with and </a:t>
            </a:r>
            <a:r>
              <a:rPr lang="en-AU" i="1" dirty="0"/>
              <a:t>adopting the standard. Furthermore, </a:t>
            </a:r>
            <a:r>
              <a:rPr lang="en-AU" i="1" dirty="0" smtClean="0"/>
              <a:t>China NB </a:t>
            </a:r>
            <a:r>
              <a:rPr lang="en-AU" i="1" dirty="0"/>
              <a:t>wishes to state for the record</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1948873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1</a:t>
            </a:r>
            <a:r>
              <a:rPr lang="en-AU" dirty="0" smtClean="0"/>
              <a:t> </a:t>
            </a:r>
            <a:r>
              <a:rPr lang="en-AU" dirty="0"/>
              <a:t>on </a:t>
            </a:r>
            <a:r>
              <a:rPr lang="en-AU" dirty="0" smtClean="0"/>
              <a:t>802.1AE (continued)</a:t>
            </a:r>
            <a:endParaRPr lang="en-AU" dirty="0"/>
          </a:p>
        </p:txBody>
      </p:sp>
      <p:sp>
        <p:nvSpPr>
          <p:cNvPr id="3" name="Content Placeholder 2"/>
          <p:cNvSpPr>
            <a:spLocks noGrp="1"/>
          </p:cNvSpPr>
          <p:nvPr>
            <p:ph idx="1"/>
          </p:nvPr>
        </p:nvSpPr>
        <p:spPr/>
        <p:txBody>
          <a:bodyPr/>
          <a:lstStyle/>
          <a:p>
            <a:r>
              <a:rPr lang="en-AU" dirty="0" smtClean="0"/>
              <a:t>Proposed IEEE 802 response</a:t>
            </a:r>
          </a:p>
          <a:p>
            <a:pPr lvl="1"/>
            <a:r>
              <a:rPr lang="en-AU" i="1" dirty="0" smtClean="0"/>
              <a:t>IEEE </a:t>
            </a:r>
            <a:r>
              <a:rPr lang="en-AU" i="1" dirty="0"/>
              <a:t>thanks the China NB for its carefully considered comments on the 802.1X FDIS ballot</a:t>
            </a:r>
          </a:p>
          <a:p>
            <a:pPr lvl="1"/>
            <a:r>
              <a:rPr lang="en-AU" i="1" dirty="0"/>
              <a:t>We note that the IEEE 802 responded in </a:t>
            </a:r>
            <a:r>
              <a:rPr lang="en-AU" i="1" dirty="0" smtClean="0"/>
              <a:t>N15608 </a:t>
            </a:r>
            <a:r>
              <a:rPr lang="en-AU" i="1" dirty="0"/>
              <a:t>to the comments by the China in </a:t>
            </a:r>
            <a:r>
              <a:rPr lang="en-AU" i="1" dirty="0" smtClean="0"/>
              <a:t>N15556. </a:t>
            </a:r>
            <a:r>
              <a:rPr lang="en-AU" i="1" dirty="0"/>
              <a:t>The referencing issues referred to by the China NB in this comment will be addressed in responses  specific to each issue using the process defined by N15606. China NB representatives are invited to participate in the comment resolution process. </a:t>
            </a:r>
          </a:p>
          <a:p>
            <a:pPr lvl="1"/>
            <a:r>
              <a:rPr lang="en-AU" i="1" dirty="0"/>
              <a:t>The IEEE 802 is unable to respond to the China NB comment that they are “obliged to lose the responsibility and obligation of complying with and adopting the standard” because the IEEE 802 is not party to any treaty or other obligations of China.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2042026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a:t>
            </a:r>
            <a:r>
              <a:rPr lang="en-AU" dirty="0" smtClean="0"/>
              <a:t>2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2 on 802.1AE</a:t>
            </a:r>
          </a:p>
          <a:p>
            <a:pPr lvl="1"/>
            <a:r>
              <a:rPr lang="en-AU" i="1" dirty="0"/>
              <a:t>The referenced RFC 2863 is Draft Standard </a:t>
            </a:r>
            <a:r>
              <a:rPr lang="en-AU" i="1" dirty="0" smtClean="0"/>
              <a:t>that still </a:t>
            </a:r>
            <a:r>
              <a:rPr lang="en-AU" i="1" dirty="0"/>
              <a:t>requires additional or more widespread </a:t>
            </a:r>
            <a:r>
              <a:rPr lang="en-AU" i="1" dirty="0" smtClean="0"/>
              <a:t>field experience </a:t>
            </a:r>
            <a:r>
              <a:rPr lang="en-AU" i="1" dirty="0"/>
              <a:t>described in RFC 2026</a:t>
            </a:r>
            <a:r>
              <a:rPr lang="en-AU" i="1" dirty="0" smtClean="0"/>
              <a:t>.</a:t>
            </a:r>
          </a:p>
          <a:p>
            <a:r>
              <a:rPr lang="en-AU" dirty="0" smtClean="0"/>
              <a:t>China proposed </a:t>
            </a:r>
            <a:r>
              <a:rPr lang="en-AU" dirty="0"/>
              <a:t>change </a:t>
            </a:r>
            <a:r>
              <a:rPr lang="en-AU" dirty="0" smtClean="0"/>
              <a:t>2 on 802.1AE</a:t>
            </a:r>
          </a:p>
          <a:p>
            <a:pPr lvl="1"/>
            <a:r>
              <a:rPr lang="en-AU" b="0" i="1" dirty="0"/>
              <a:t>Delete the referenced RFC and related </a:t>
            </a:r>
            <a:r>
              <a:rPr lang="en-AU" b="0" i="1" dirty="0" smtClean="0"/>
              <a:t>technology from </a:t>
            </a:r>
            <a:r>
              <a:rPr lang="en-AU" b="0" i="1" dirty="0"/>
              <a:t>the document</a:t>
            </a:r>
            <a:endParaRPr lang="en-AU" i="1" dirty="0"/>
          </a:p>
          <a:p>
            <a:r>
              <a:rPr lang="en-AU" dirty="0"/>
              <a:t>Proposed IEEE 802 </a:t>
            </a:r>
            <a:r>
              <a:rPr lang="en-AU" dirty="0" smtClean="0"/>
              <a:t>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462546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a:t>
            </a:r>
            <a:r>
              <a:rPr lang="en-AU" dirty="0"/>
              <a:t>1</a:t>
            </a:r>
            <a:r>
              <a:rPr lang="en-AU" dirty="0" smtClean="0"/>
              <a:t>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a:t>Switzerland </a:t>
            </a:r>
            <a:r>
              <a:rPr lang="en-AU" dirty="0" smtClean="0"/>
              <a:t>comment 1 on 802.1AE</a:t>
            </a:r>
          </a:p>
          <a:p>
            <a:pPr lvl="1"/>
            <a:r>
              <a:rPr lang="en-AU" dirty="0" smtClean="0"/>
              <a:t>&lt;Same as for 802.1X FDIS&gt;</a:t>
            </a:r>
          </a:p>
          <a:p>
            <a:r>
              <a:rPr lang="en-AU" dirty="0" smtClean="0"/>
              <a:t>Proposed </a:t>
            </a:r>
            <a:r>
              <a:rPr lang="en-AU" dirty="0"/>
              <a:t>IEEE 802 </a:t>
            </a:r>
            <a:r>
              <a:rPr lang="en-AU" dirty="0" smtClean="0"/>
              <a:t>response</a:t>
            </a:r>
          </a:p>
          <a:p>
            <a:pPr lvl="1"/>
            <a:r>
              <a:rPr lang="en-AU" dirty="0"/>
              <a:t>&lt;Same as for 802.1X FDIS&gt;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11774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2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a:t>Switzerland </a:t>
            </a:r>
            <a:r>
              <a:rPr lang="en-AU" dirty="0" smtClean="0"/>
              <a:t>comment 2 on 802.1AE</a:t>
            </a:r>
          </a:p>
          <a:p>
            <a:pPr lvl="1"/>
            <a:r>
              <a:rPr lang="en-AU" dirty="0" smtClean="0"/>
              <a:t>&lt;Same as for 802.1X FDIS&gt;</a:t>
            </a:r>
          </a:p>
          <a:p>
            <a:r>
              <a:rPr lang="en-AU" dirty="0" smtClean="0"/>
              <a:t>Proposed </a:t>
            </a:r>
            <a:r>
              <a:rPr lang="en-AU" dirty="0"/>
              <a:t>IEEE 802 </a:t>
            </a:r>
            <a:r>
              <a:rPr lang="en-AU" dirty="0" smtClean="0"/>
              <a:t>response</a:t>
            </a:r>
          </a:p>
          <a:p>
            <a:pPr lvl="1"/>
            <a:r>
              <a:rPr lang="en-AU" dirty="0"/>
              <a:t>&lt;Same as for 802.1X FDIS&gt;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3115666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3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a:t>Switzerland </a:t>
            </a:r>
            <a:r>
              <a:rPr lang="en-AU" dirty="0" smtClean="0"/>
              <a:t>comment 3 on 802.1AE</a:t>
            </a:r>
          </a:p>
          <a:p>
            <a:pPr lvl="1"/>
            <a:r>
              <a:rPr lang="en-AU" dirty="0" smtClean="0"/>
              <a:t>&lt;Same as for 802.1X FDIS&gt;</a:t>
            </a:r>
          </a:p>
          <a:p>
            <a:r>
              <a:rPr lang="en-AU" dirty="0" smtClean="0"/>
              <a:t>Proposed </a:t>
            </a:r>
            <a:r>
              <a:rPr lang="en-AU" dirty="0"/>
              <a:t>IEEE 802 </a:t>
            </a:r>
            <a:r>
              <a:rPr lang="en-AU" dirty="0" smtClean="0"/>
              <a:t>response</a:t>
            </a:r>
          </a:p>
          <a:p>
            <a:pPr lvl="1"/>
            <a:r>
              <a:rPr lang="en-AU" dirty="0"/>
              <a:t>&lt;Same as for 802.1X FDIS&gt;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773211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4 on 802.1AE</a:t>
            </a:r>
            <a:endParaRPr lang="en-AU" dirty="0"/>
          </a:p>
        </p:txBody>
      </p:sp>
      <p:sp>
        <p:nvSpPr>
          <p:cNvPr id="3" name="Content Placeholder 2"/>
          <p:cNvSpPr>
            <a:spLocks noGrp="1"/>
          </p:cNvSpPr>
          <p:nvPr>
            <p:ph idx="1"/>
          </p:nvPr>
        </p:nvSpPr>
        <p:spPr/>
        <p:txBody>
          <a:bodyPr/>
          <a:lstStyle/>
          <a:p>
            <a:r>
              <a:rPr lang="en-AU" dirty="0" smtClean="0"/>
              <a:t>Switzerland comment 4 on 802.1AE</a:t>
            </a:r>
          </a:p>
          <a:p>
            <a:pPr lvl="1"/>
            <a:r>
              <a:rPr lang="en-AU" dirty="0" smtClean="0"/>
              <a:t>Clause 2</a:t>
            </a:r>
          </a:p>
          <a:p>
            <a:pPr lvl="1"/>
            <a:r>
              <a:rPr lang="en-AU" i="1" dirty="0" smtClean="0"/>
              <a:t>The reference to the publication by McGrew and </a:t>
            </a:r>
            <a:r>
              <a:rPr lang="en-AU" i="1" dirty="0" err="1" smtClean="0"/>
              <a:t>Viega</a:t>
            </a:r>
            <a:r>
              <a:rPr lang="en-AU" i="1" dirty="0" smtClean="0"/>
              <a:t> is not admitted by the ISO Directives </a:t>
            </a:r>
          </a:p>
          <a:p>
            <a:r>
              <a:rPr lang="en-AU" dirty="0" smtClean="0"/>
              <a:t>Switzerland proposed change 4 on 802.1AE</a:t>
            </a:r>
          </a:p>
          <a:p>
            <a:pPr lvl="1"/>
            <a:r>
              <a:rPr lang="en-AU" b="0" i="1" dirty="0" smtClean="0"/>
              <a:t>Reference </a:t>
            </a:r>
            <a:r>
              <a:rPr lang="en-AU" b="0" i="1" dirty="0"/>
              <a:t>ISO/IEC 19772 and specify </a:t>
            </a:r>
            <a:r>
              <a:rPr lang="en-AU" b="0" i="1" dirty="0" smtClean="0"/>
              <a:t>the parameters </a:t>
            </a:r>
            <a:r>
              <a:rPr lang="en-AU" b="0" i="1" dirty="0"/>
              <a:t>in the standard text</a:t>
            </a:r>
            <a:endParaRPr lang="en-AU" i="1" dirty="0" smtClean="0"/>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384323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5 on 802.1AE</a:t>
            </a:r>
            <a:endParaRPr lang="en-AU" dirty="0"/>
          </a:p>
        </p:txBody>
      </p:sp>
      <p:sp>
        <p:nvSpPr>
          <p:cNvPr id="3" name="Content Placeholder 2"/>
          <p:cNvSpPr>
            <a:spLocks noGrp="1"/>
          </p:cNvSpPr>
          <p:nvPr>
            <p:ph idx="1"/>
          </p:nvPr>
        </p:nvSpPr>
        <p:spPr/>
        <p:txBody>
          <a:bodyPr/>
          <a:lstStyle/>
          <a:p>
            <a:r>
              <a:rPr lang="en-AU" dirty="0" smtClean="0"/>
              <a:t>Switzerland comment 5 on 802.1AE</a:t>
            </a:r>
          </a:p>
          <a:p>
            <a:pPr lvl="1"/>
            <a:r>
              <a:rPr lang="en-AU" dirty="0" smtClean="0"/>
              <a:t>Clause 2</a:t>
            </a:r>
          </a:p>
          <a:p>
            <a:pPr lvl="1"/>
            <a:r>
              <a:rPr lang="en-AU" i="1" dirty="0"/>
              <a:t>FIPS does not have ARO status. The reference to </a:t>
            </a:r>
            <a:r>
              <a:rPr lang="en-AU" i="1" dirty="0" smtClean="0"/>
              <a:t>FIPS 197 </a:t>
            </a:r>
            <a:r>
              <a:rPr lang="en-AU" i="1" dirty="0"/>
              <a:t>does not meet the requirements of JTC1 </a:t>
            </a:r>
            <a:r>
              <a:rPr lang="en-AU" i="1" dirty="0" smtClean="0"/>
              <a:t>Standing Document </a:t>
            </a:r>
            <a:r>
              <a:rPr lang="en-AU" i="1" dirty="0"/>
              <a:t>N5 </a:t>
            </a:r>
            <a:endParaRPr lang="en-AU" i="1" dirty="0" smtClean="0"/>
          </a:p>
          <a:p>
            <a:r>
              <a:rPr lang="en-AU" dirty="0" smtClean="0"/>
              <a:t>Switzerland proposed change 5 on 802.1AE</a:t>
            </a:r>
          </a:p>
          <a:p>
            <a:pPr lvl="1"/>
            <a:r>
              <a:rPr lang="en-AU" i="1" dirty="0"/>
              <a:t>Reference ISO/IEC 18033-3.</a:t>
            </a:r>
            <a:endParaRPr lang="en-AU" i="1" dirty="0" smtClean="0"/>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163590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6 on 802.1AE</a:t>
            </a:r>
            <a:endParaRPr lang="en-AU" dirty="0"/>
          </a:p>
        </p:txBody>
      </p:sp>
      <p:sp>
        <p:nvSpPr>
          <p:cNvPr id="3" name="Content Placeholder 2"/>
          <p:cNvSpPr>
            <a:spLocks noGrp="1"/>
          </p:cNvSpPr>
          <p:nvPr>
            <p:ph idx="1"/>
          </p:nvPr>
        </p:nvSpPr>
        <p:spPr/>
        <p:txBody>
          <a:bodyPr/>
          <a:lstStyle/>
          <a:p>
            <a:r>
              <a:rPr lang="en-AU" dirty="0" smtClean="0"/>
              <a:t>Switzerland comment 6 on 802.1AE</a:t>
            </a:r>
          </a:p>
          <a:p>
            <a:pPr lvl="1"/>
            <a:r>
              <a:rPr lang="en-AU" dirty="0" smtClean="0"/>
              <a:t>Clause 2</a:t>
            </a:r>
          </a:p>
          <a:p>
            <a:pPr lvl="1"/>
            <a:r>
              <a:rPr lang="en-AU" i="1" dirty="0"/>
              <a:t>Old versions of IEEE Std. 802.1D, 1Q, 1X, 1ad and </a:t>
            </a:r>
            <a:r>
              <a:rPr lang="en-AU" i="1" dirty="0" smtClean="0"/>
              <a:t>1AB are </a:t>
            </a:r>
            <a:r>
              <a:rPr lang="en-AU" i="1" dirty="0"/>
              <a:t>referenced</a:t>
            </a:r>
            <a:endParaRPr lang="en-AU" i="1" dirty="0" smtClean="0"/>
          </a:p>
          <a:p>
            <a:r>
              <a:rPr lang="en-AU" dirty="0" smtClean="0"/>
              <a:t>Switzerland proposed change 6 on 802.1AE</a:t>
            </a:r>
          </a:p>
          <a:p>
            <a:pPr lvl="1"/>
            <a:r>
              <a:rPr lang="en-AU" b="0" i="1" dirty="0" smtClean="0"/>
              <a:t>Reference the actual versions or use undated references</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54374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7 on 802.1AE</a:t>
            </a:r>
            <a:endParaRPr lang="en-AU" dirty="0"/>
          </a:p>
        </p:txBody>
      </p:sp>
      <p:sp>
        <p:nvSpPr>
          <p:cNvPr id="3" name="Content Placeholder 2"/>
          <p:cNvSpPr>
            <a:spLocks noGrp="1"/>
          </p:cNvSpPr>
          <p:nvPr>
            <p:ph idx="1"/>
          </p:nvPr>
        </p:nvSpPr>
        <p:spPr/>
        <p:txBody>
          <a:bodyPr/>
          <a:lstStyle/>
          <a:p>
            <a:r>
              <a:rPr lang="en-AU" dirty="0" smtClean="0"/>
              <a:t>Switzerland comment 7 on 802.1AE</a:t>
            </a:r>
          </a:p>
          <a:p>
            <a:pPr lvl="1"/>
            <a:r>
              <a:rPr lang="en-AU" dirty="0" smtClean="0"/>
              <a:t>Clause 2</a:t>
            </a:r>
          </a:p>
          <a:p>
            <a:pPr lvl="1"/>
            <a:r>
              <a:rPr lang="en-AU" i="1" dirty="0"/>
              <a:t>IEEE </a:t>
            </a:r>
            <a:r>
              <a:rPr lang="en-AU" i="1" dirty="0" err="1"/>
              <a:t>Std</a:t>
            </a:r>
            <a:r>
              <a:rPr lang="en-AU" i="1" dirty="0"/>
              <a:t> 802.11 has been published as </a:t>
            </a:r>
            <a:r>
              <a:rPr lang="en-AU" i="1" dirty="0" smtClean="0"/>
              <a:t>ISO/IEC/IEEE 802-11</a:t>
            </a:r>
          </a:p>
          <a:p>
            <a:r>
              <a:rPr lang="en-AU" dirty="0" smtClean="0"/>
              <a:t>Switzerland proposed change 7 on 802.1AE</a:t>
            </a:r>
          </a:p>
          <a:p>
            <a:pPr lvl="1"/>
            <a:r>
              <a:rPr lang="en-AU" b="0" i="1" dirty="0" smtClean="0"/>
              <a:t>Reference the actual versions or use undated references</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1286968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8 on 802.1AE</a:t>
            </a:r>
            <a:endParaRPr lang="en-AU" dirty="0"/>
          </a:p>
        </p:txBody>
      </p:sp>
      <p:sp>
        <p:nvSpPr>
          <p:cNvPr id="3" name="Content Placeholder 2"/>
          <p:cNvSpPr>
            <a:spLocks noGrp="1"/>
          </p:cNvSpPr>
          <p:nvPr>
            <p:ph idx="1"/>
          </p:nvPr>
        </p:nvSpPr>
        <p:spPr/>
        <p:txBody>
          <a:bodyPr/>
          <a:lstStyle/>
          <a:p>
            <a:r>
              <a:rPr lang="en-AU" dirty="0" smtClean="0"/>
              <a:t>Switzerland comment 8 on 802.1AE</a:t>
            </a:r>
          </a:p>
          <a:p>
            <a:pPr lvl="1"/>
            <a:r>
              <a:rPr lang="en-AU" i="1" dirty="0"/>
              <a:t>IEEE </a:t>
            </a:r>
            <a:r>
              <a:rPr lang="en-AU" i="1" dirty="0" err="1"/>
              <a:t>Std</a:t>
            </a:r>
            <a:r>
              <a:rPr lang="en-AU" i="1" dirty="0"/>
              <a:t> 802.11i has been included in the 2012 edition </a:t>
            </a:r>
            <a:r>
              <a:rPr lang="en-AU" i="1" dirty="0" smtClean="0"/>
              <a:t>of the </a:t>
            </a:r>
            <a:r>
              <a:rPr lang="en-AU" i="1" dirty="0"/>
              <a:t>802.11 standard, which is referenced by </a:t>
            </a:r>
            <a:r>
              <a:rPr lang="en-AU" i="1" dirty="0" smtClean="0"/>
              <a:t>this standard</a:t>
            </a:r>
            <a:r>
              <a:rPr lang="en-AU" i="1" dirty="0"/>
              <a:t>. The reference to 802.11i is therefore </a:t>
            </a:r>
            <a:r>
              <a:rPr lang="en-AU" i="1" dirty="0" smtClean="0"/>
              <a:t>not needed</a:t>
            </a:r>
          </a:p>
          <a:p>
            <a:r>
              <a:rPr lang="en-AU" dirty="0" smtClean="0"/>
              <a:t>Switzerland proposed change 8 on 802.1AE</a:t>
            </a:r>
          </a:p>
          <a:p>
            <a:pPr lvl="1"/>
            <a:r>
              <a:rPr lang="en-AU" i="1" dirty="0"/>
              <a:t>Delete the reference</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929380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9 on 802.1AE</a:t>
            </a:r>
            <a:endParaRPr lang="en-AU" dirty="0"/>
          </a:p>
        </p:txBody>
      </p:sp>
      <p:sp>
        <p:nvSpPr>
          <p:cNvPr id="3" name="Content Placeholder 2"/>
          <p:cNvSpPr>
            <a:spLocks noGrp="1"/>
          </p:cNvSpPr>
          <p:nvPr>
            <p:ph idx="1"/>
          </p:nvPr>
        </p:nvSpPr>
        <p:spPr/>
        <p:txBody>
          <a:bodyPr/>
          <a:lstStyle/>
          <a:p>
            <a:r>
              <a:rPr lang="en-AU" dirty="0" smtClean="0"/>
              <a:t>Switzerland comment 9 on 802.1AE</a:t>
            </a:r>
          </a:p>
          <a:p>
            <a:pPr lvl="1"/>
            <a:r>
              <a:rPr lang="en-AU" dirty="0" smtClean="0"/>
              <a:t>Clause 2</a:t>
            </a:r>
          </a:p>
          <a:p>
            <a:pPr lvl="1"/>
            <a:r>
              <a:rPr lang="en-AU" dirty="0" smtClean="0"/>
              <a:t>&lt;Same as Switzerland comment 6 on 802.1X, complaining about referencing DRAFT STANDARDS but in relation to RFC 2863&gt;</a:t>
            </a:r>
          </a:p>
          <a:p>
            <a:r>
              <a:rPr lang="en-AU" dirty="0" smtClean="0"/>
              <a:t>Switzerland proposed change 9 on 802.1AE</a:t>
            </a:r>
          </a:p>
          <a:p>
            <a:pPr lvl="1"/>
            <a:r>
              <a:rPr lang="en-AU" dirty="0"/>
              <a:t>&lt;Same as Switzerland comment 6 on </a:t>
            </a:r>
            <a:r>
              <a:rPr lang="en-AU" dirty="0" smtClean="0"/>
              <a:t>802.1X&gt;</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1983419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10 on 802.1AE</a:t>
            </a:r>
            <a:endParaRPr lang="en-AU" dirty="0"/>
          </a:p>
        </p:txBody>
      </p:sp>
      <p:sp>
        <p:nvSpPr>
          <p:cNvPr id="3" name="Content Placeholder 2"/>
          <p:cNvSpPr>
            <a:spLocks noGrp="1"/>
          </p:cNvSpPr>
          <p:nvPr>
            <p:ph idx="1"/>
          </p:nvPr>
        </p:nvSpPr>
        <p:spPr/>
        <p:txBody>
          <a:bodyPr/>
          <a:lstStyle/>
          <a:p>
            <a:r>
              <a:rPr lang="en-AU" dirty="0" smtClean="0"/>
              <a:t>Switzerland comment 10 on 802.1AE</a:t>
            </a:r>
          </a:p>
          <a:p>
            <a:pPr lvl="1"/>
            <a:r>
              <a:rPr lang="en-AU" dirty="0" smtClean="0"/>
              <a:t>Clause 3</a:t>
            </a:r>
          </a:p>
          <a:p>
            <a:pPr lvl="1"/>
            <a:r>
              <a:rPr lang="en-AU" i="1" dirty="0"/>
              <a:t>The phrasing of most definitions does not conform to </a:t>
            </a:r>
            <a:r>
              <a:rPr lang="en-AU" i="1" dirty="0" smtClean="0"/>
              <a:t>the ISO/IEC </a:t>
            </a:r>
            <a:r>
              <a:rPr lang="en-AU" i="1" dirty="0"/>
              <a:t>Directives, Part 2</a:t>
            </a:r>
            <a:endParaRPr lang="en-AU" i="1" dirty="0" smtClean="0"/>
          </a:p>
          <a:p>
            <a:r>
              <a:rPr lang="en-AU" dirty="0" smtClean="0"/>
              <a:t>Switzerland proposed change 10 on 802.1AE</a:t>
            </a:r>
          </a:p>
          <a:p>
            <a:pPr lvl="1"/>
            <a:r>
              <a:rPr lang="en-AU" i="1" dirty="0"/>
              <a:t>Discard articles (“a”, “the”) at the beginning of </a:t>
            </a:r>
            <a:r>
              <a:rPr lang="en-AU" i="1" dirty="0" smtClean="0"/>
              <a:t>the definition</a:t>
            </a:r>
            <a:r>
              <a:rPr lang="en-AU" i="1" dirty="0"/>
              <a:t>. Avoid two or more sentences (such </a:t>
            </a:r>
            <a:r>
              <a:rPr lang="en-AU" i="1" dirty="0" smtClean="0"/>
              <a:t>as in </a:t>
            </a:r>
            <a:r>
              <a:rPr lang="en-AU" i="1" dirty="0"/>
              <a:t>3.13). Discard </a:t>
            </a:r>
            <a:r>
              <a:rPr lang="en-AU" i="1" dirty="0" smtClean="0"/>
              <a:t>Notes.</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7685739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11 on 802.1AE</a:t>
            </a:r>
            <a:endParaRPr lang="en-AU" dirty="0"/>
          </a:p>
        </p:txBody>
      </p:sp>
      <p:sp>
        <p:nvSpPr>
          <p:cNvPr id="3" name="Content Placeholder 2"/>
          <p:cNvSpPr>
            <a:spLocks noGrp="1"/>
          </p:cNvSpPr>
          <p:nvPr>
            <p:ph idx="1"/>
          </p:nvPr>
        </p:nvSpPr>
        <p:spPr/>
        <p:txBody>
          <a:bodyPr/>
          <a:lstStyle/>
          <a:p>
            <a:r>
              <a:rPr lang="en-AU" dirty="0" smtClean="0"/>
              <a:t>Switzerland comment 11 on 802.1AE</a:t>
            </a:r>
          </a:p>
          <a:p>
            <a:pPr lvl="1"/>
            <a:r>
              <a:rPr lang="en-AU" dirty="0" smtClean="0"/>
              <a:t>Clause 3.10</a:t>
            </a:r>
          </a:p>
          <a:p>
            <a:pPr lvl="1"/>
            <a:r>
              <a:rPr lang="en-AU" i="1" dirty="0"/>
              <a:t>While MAC-SEC is not for use by ISO/IEC/IEEE </a:t>
            </a:r>
            <a:r>
              <a:rPr lang="en-AU" i="1" dirty="0" smtClean="0"/>
              <a:t>8802-11, the </a:t>
            </a:r>
            <a:r>
              <a:rPr lang="en-AU" i="1" dirty="0"/>
              <a:t>text makes reference to IEEE STD 802.11 in </a:t>
            </a:r>
            <a:r>
              <a:rPr lang="en-AU" i="1" dirty="0" smtClean="0"/>
              <a:t>this definition </a:t>
            </a:r>
            <a:r>
              <a:rPr lang="en-AU" i="1" dirty="0"/>
              <a:t>as well as in several other places. Though </a:t>
            </a:r>
            <a:r>
              <a:rPr lang="en-AU" i="1" dirty="0" smtClean="0"/>
              <a:t>there is </a:t>
            </a:r>
            <a:r>
              <a:rPr lang="en-AU" i="1" dirty="0"/>
              <a:t>nothing wrong with these references, they may </a:t>
            </a:r>
            <a:r>
              <a:rPr lang="en-AU" i="1" dirty="0" smtClean="0"/>
              <a:t>be misunderstood </a:t>
            </a:r>
            <a:r>
              <a:rPr lang="en-AU" i="1" dirty="0"/>
              <a:t>to assume that MAC-SEC could be </a:t>
            </a:r>
            <a:r>
              <a:rPr lang="en-AU" i="1" dirty="0" smtClean="0"/>
              <a:t>used in </a:t>
            </a:r>
            <a:r>
              <a:rPr lang="en-AU" i="1" dirty="0"/>
              <a:t>wireless </a:t>
            </a:r>
            <a:r>
              <a:rPr lang="en-AU" i="1" dirty="0" smtClean="0"/>
              <a:t>networks</a:t>
            </a:r>
          </a:p>
          <a:p>
            <a:r>
              <a:rPr lang="en-AU" dirty="0" smtClean="0"/>
              <a:t>Switzerland proposed change 11 on 802.1AE</a:t>
            </a:r>
          </a:p>
          <a:p>
            <a:pPr lvl="1"/>
            <a:r>
              <a:rPr lang="en-AU" i="1" dirty="0"/>
              <a:t>Add a clarifying footnote to each reference </a:t>
            </a:r>
            <a:r>
              <a:rPr lang="en-AU" i="1" dirty="0" smtClean="0"/>
              <a:t>to 802.11</a:t>
            </a:r>
            <a:r>
              <a:rPr lang="en-AU" i="1" dirty="0"/>
              <a:t>.</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768573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12 on 802.1AE</a:t>
            </a:r>
            <a:endParaRPr lang="en-AU" dirty="0"/>
          </a:p>
        </p:txBody>
      </p:sp>
      <p:sp>
        <p:nvSpPr>
          <p:cNvPr id="3" name="Content Placeholder 2"/>
          <p:cNvSpPr>
            <a:spLocks noGrp="1"/>
          </p:cNvSpPr>
          <p:nvPr>
            <p:ph idx="1"/>
          </p:nvPr>
        </p:nvSpPr>
        <p:spPr/>
        <p:txBody>
          <a:bodyPr/>
          <a:lstStyle/>
          <a:p>
            <a:r>
              <a:rPr lang="en-AU" dirty="0" smtClean="0"/>
              <a:t>Switzerland comment 12 on 802.1AE</a:t>
            </a:r>
          </a:p>
          <a:p>
            <a:pPr lvl="1"/>
            <a:r>
              <a:rPr lang="en-AU" dirty="0" smtClean="0"/>
              <a:t>Clause 6.9</a:t>
            </a:r>
          </a:p>
          <a:p>
            <a:pPr lvl="1"/>
            <a:r>
              <a:rPr lang="en-AU" i="1" dirty="0" err="1"/>
              <a:t>MACsec</a:t>
            </a:r>
            <a:r>
              <a:rPr lang="en-AU" i="1" dirty="0"/>
              <a:t> does not support message sequence </a:t>
            </a:r>
            <a:r>
              <a:rPr lang="en-AU" i="1" dirty="0" smtClean="0"/>
              <a:t>integrity and </a:t>
            </a:r>
            <a:r>
              <a:rPr lang="en-AU" i="1" dirty="0"/>
              <a:t>thus not provide full connection mode data </a:t>
            </a:r>
            <a:r>
              <a:rPr lang="en-AU" i="1" dirty="0" smtClean="0"/>
              <a:t>integrity. More </a:t>
            </a:r>
            <a:r>
              <a:rPr lang="en-AU" i="1" dirty="0"/>
              <a:t>specifically, it does not protect against </a:t>
            </a:r>
            <a:r>
              <a:rPr lang="en-AU" i="1" dirty="0" smtClean="0"/>
              <a:t>message removal</a:t>
            </a:r>
          </a:p>
          <a:p>
            <a:r>
              <a:rPr lang="en-AU" dirty="0" smtClean="0"/>
              <a:t>Switzerland proposed change 12 on 802.1AE</a:t>
            </a:r>
          </a:p>
          <a:p>
            <a:pPr lvl="1"/>
            <a:r>
              <a:rPr lang="en-AU" i="1" dirty="0"/>
              <a:t>Append an exclusion after h</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768573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discuss on next steps for processing the FDIS comments on 802.1X &amp; 802.1AE</a:t>
            </a:r>
            <a:endParaRPr lang="en-AU" dirty="0"/>
          </a:p>
        </p:txBody>
      </p:sp>
      <p:sp>
        <p:nvSpPr>
          <p:cNvPr id="3" name="Content Placeholder 2"/>
          <p:cNvSpPr>
            <a:spLocks noGrp="1"/>
          </p:cNvSpPr>
          <p:nvPr>
            <p:ph idx="1"/>
          </p:nvPr>
        </p:nvSpPr>
        <p:spPr/>
        <p:txBody>
          <a:bodyPr/>
          <a:lstStyle/>
          <a:p>
            <a:pPr lvl="1"/>
            <a:r>
              <a:rPr lang="en-AU" dirty="0" smtClean="0"/>
              <a:t>It is suggested that the 802.1 WG take responsibility for generating responses</a:t>
            </a:r>
          </a:p>
          <a:p>
            <a:pPr lvl="2"/>
            <a:r>
              <a:rPr lang="en-AU" dirty="0" smtClean="0"/>
              <a:t>Who? &lt;-this is important</a:t>
            </a:r>
          </a:p>
          <a:p>
            <a:pPr lvl="1"/>
            <a:r>
              <a:rPr lang="en-AU" dirty="0" smtClean="0"/>
              <a:t>Possible actions this week</a:t>
            </a:r>
          </a:p>
          <a:p>
            <a:pPr lvl="2"/>
            <a:r>
              <a:rPr lang="en-AU" dirty="0" smtClean="0"/>
              <a:t>Generate liaison to SC6 noting comments from China and Switzerland, thanking them and committing to process the comments according the agreed process</a:t>
            </a:r>
          </a:p>
          <a:p>
            <a:pPr lvl="2"/>
            <a:r>
              <a:rPr lang="en-AU" dirty="0" smtClean="0"/>
              <a:t>Inform SC6 of a possible timetable for comment resolution</a:t>
            </a:r>
          </a:p>
          <a:p>
            <a:pPr lvl="1"/>
            <a:r>
              <a:rPr lang="en-AU" dirty="0"/>
              <a:t>Possible actions </a:t>
            </a:r>
            <a:r>
              <a:rPr lang="en-AU" dirty="0" smtClean="0"/>
              <a:t>for later</a:t>
            </a:r>
          </a:p>
          <a:p>
            <a:pPr lvl="2"/>
            <a:r>
              <a:rPr lang="en-AU" dirty="0" smtClean="0"/>
              <a:t>Process comments</a:t>
            </a:r>
          </a:p>
          <a:p>
            <a:pPr lvl="2"/>
            <a:r>
              <a:rPr lang="en-AU" dirty="0" smtClean="0"/>
              <a:t>Liaise responses to SC6</a:t>
            </a:r>
          </a:p>
          <a:p>
            <a:pPr lvl="1"/>
            <a:r>
              <a:rPr lang="en-AU" dirty="0" smtClean="0"/>
              <a:t>Any objections?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Tree>
    <p:extLst>
      <p:ext uri="{BB962C8B-B14F-4D97-AF65-F5344CB8AC3E}">
        <p14:creationId xmlns:p14="http://schemas.microsoft.com/office/powerpoint/2010/main" val="6950909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5916669"/>
              </p:ext>
            </p:extLst>
          </p:nvPr>
        </p:nvGraphicFramePr>
        <p:xfrm>
          <a:off x="685800" y="1981200"/>
          <a:ext cx="7772400" cy="371856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946304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meeting was set up between the IEEE 802.1/11 and Swiss NB security experts about TEPA</a:t>
            </a:r>
            <a:endParaRPr lang="en-AU" dirty="0"/>
          </a:p>
        </p:txBody>
      </p:sp>
      <p:sp>
        <p:nvSpPr>
          <p:cNvPr id="3" name="Content Placeholder 2"/>
          <p:cNvSpPr>
            <a:spLocks noGrp="1"/>
          </p:cNvSpPr>
          <p:nvPr>
            <p:ph idx="1"/>
          </p:nvPr>
        </p:nvSpPr>
        <p:spPr/>
        <p:txBody>
          <a:bodyPr/>
          <a:lstStyle/>
          <a:p>
            <a:pPr lvl="1"/>
            <a:r>
              <a:rPr lang="en-US" dirty="0" smtClean="0"/>
              <a:t>The Swiss NB has provided significant comment on various 802 standards over the last few years</a:t>
            </a:r>
          </a:p>
          <a:p>
            <a:pPr lvl="1"/>
            <a:r>
              <a:rPr lang="en-US" dirty="0" smtClean="0"/>
              <a:t>In particular </a:t>
            </a:r>
            <a:r>
              <a:rPr lang="en-US" dirty="0"/>
              <a:t>t</a:t>
            </a:r>
            <a:r>
              <a:rPr lang="en-US" dirty="0" smtClean="0"/>
              <a:t>he Swiss NB has had a strong interest in the TEPA based proposals in SC6 from the China NB</a:t>
            </a:r>
          </a:p>
          <a:p>
            <a:pPr lvl="1"/>
            <a:r>
              <a:rPr lang="en-US" dirty="0" smtClean="0"/>
              <a:t>This has led to significant and important discussions related to the “state of the art” in 802 security standards, but mostly limited to H</a:t>
            </a:r>
            <a:r>
              <a:rPr lang="en-AU" dirty="0" err="1" smtClean="0"/>
              <a:t>ans</a:t>
            </a:r>
            <a:r>
              <a:rPr lang="en-AU" dirty="0" smtClean="0"/>
              <a:t>-Rudolf Thomann</a:t>
            </a:r>
            <a:endParaRPr lang="en-US" dirty="0" smtClean="0"/>
          </a:p>
          <a:p>
            <a:pPr lvl="1"/>
            <a:r>
              <a:rPr lang="en-AU" dirty="0" smtClean="0"/>
              <a:t>Hans-Rudolf </a:t>
            </a:r>
            <a:r>
              <a:rPr lang="en-AU" dirty="0"/>
              <a:t>Thomann </a:t>
            </a:r>
            <a:r>
              <a:rPr lang="en-AU" dirty="0" smtClean="0"/>
              <a:t>has suggested that we might be able to expand discussions with the Swiss NB to other individuals</a:t>
            </a:r>
          </a:p>
          <a:p>
            <a:pPr lvl="2"/>
            <a:r>
              <a:rPr lang="en-US" dirty="0" smtClean="0"/>
              <a:t>Josef </a:t>
            </a:r>
            <a:r>
              <a:rPr lang="en-US" dirty="0" err="1"/>
              <a:t>Schmid</a:t>
            </a:r>
            <a:r>
              <a:rPr lang="en-US" dirty="0"/>
              <a:t> </a:t>
            </a:r>
            <a:r>
              <a:rPr lang="en-US" dirty="0" smtClean="0"/>
              <a:t>has been suggested as another Swiss security expert</a:t>
            </a:r>
          </a:p>
          <a:p>
            <a:pPr lvl="1"/>
            <a:r>
              <a:rPr lang="en-US" dirty="0" smtClean="0"/>
              <a:t>It was agreed in Geneva that a meeting should be set up between 802.1 and 802.11 security experts and the Swiss NB security experts</a:t>
            </a:r>
          </a:p>
          <a:p>
            <a:pPr lvl="2"/>
            <a:r>
              <a:rPr lang="en-US" dirty="0" smtClean="0"/>
              <a:t>The first of a likely series of meetings  took place on 27</a:t>
            </a:r>
            <a:r>
              <a:rPr lang="en-US" dirty="0" smtClean="0">
                <a:solidFill>
                  <a:srgbClr val="FF0000"/>
                </a:solidFill>
              </a:rPr>
              <a:t> </a:t>
            </a:r>
            <a:r>
              <a:rPr lang="en-US" dirty="0" smtClean="0"/>
              <a:t>August 2013</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228298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Dan Harkins provided a summary of the TEPA meeting between IEEE 802 &amp; Swiss NB reps</a:t>
            </a:r>
            <a:endParaRPr lang="en-AU" dirty="0"/>
          </a:p>
        </p:txBody>
      </p:sp>
      <p:sp>
        <p:nvSpPr>
          <p:cNvPr id="3" name="Content Placeholder 2"/>
          <p:cNvSpPr>
            <a:spLocks noGrp="1"/>
          </p:cNvSpPr>
          <p:nvPr>
            <p:ph idx="1"/>
          </p:nvPr>
        </p:nvSpPr>
        <p:spPr/>
        <p:txBody>
          <a:bodyPr/>
          <a:lstStyle/>
          <a:p>
            <a:pPr lvl="1"/>
            <a:r>
              <a:rPr lang="en-AU" dirty="0" smtClean="0"/>
              <a:t>Meeting participants were</a:t>
            </a:r>
          </a:p>
          <a:p>
            <a:pPr lvl="2"/>
            <a:r>
              <a:rPr lang="en-US" dirty="0" smtClean="0"/>
              <a:t>IEEE 802</a:t>
            </a:r>
          </a:p>
          <a:p>
            <a:pPr lvl="3"/>
            <a:r>
              <a:rPr lang="en-US" dirty="0" smtClean="0"/>
              <a:t>Bruce </a:t>
            </a:r>
            <a:r>
              <a:rPr lang="en-US" dirty="0"/>
              <a:t>Kraemer (</a:t>
            </a:r>
            <a:r>
              <a:rPr lang="en-US" dirty="0" smtClean="0"/>
              <a:t>Marvell), </a:t>
            </a:r>
            <a:r>
              <a:rPr lang="en-US" dirty="0"/>
              <a:t>Karen Randall (Randall Consulting</a:t>
            </a:r>
            <a:r>
              <a:rPr lang="en-US" dirty="0" smtClean="0"/>
              <a:t>), </a:t>
            </a:r>
            <a:r>
              <a:rPr lang="en-US" dirty="0"/>
              <a:t>Jodi </a:t>
            </a:r>
            <a:r>
              <a:rPr lang="en-US" dirty="0" err="1"/>
              <a:t>Haasz</a:t>
            </a:r>
            <a:r>
              <a:rPr lang="en-US" dirty="0"/>
              <a:t> (IEEE), Mick Seaman, </a:t>
            </a:r>
            <a:r>
              <a:rPr lang="en-US" dirty="0" smtClean="0"/>
              <a:t>Dan </a:t>
            </a:r>
            <a:r>
              <a:rPr lang="en-US" dirty="0"/>
              <a:t>Harkins (Aruba Networks), Brian Weis (Cisco), Peter Yee (AKAYLA)</a:t>
            </a:r>
          </a:p>
          <a:p>
            <a:pPr lvl="2"/>
            <a:r>
              <a:rPr lang="en-US" dirty="0" smtClean="0"/>
              <a:t>Swiss NB</a:t>
            </a:r>
          </a:p>
          <a:p>
            <a:pPr lvl="3"/>
            <a:r>
              <a:rPr lang="en-US" dirty="0" smtClean="0"/>
              <a:t>Hans-Rudolf </a:t>
            </a:r>
            <a:r>
              <a:rPr lang="en-US" dirty="0"/>
              <a:t>Thomann (Thomann </a:t>
            </a:r>
            <a:r>
              <a:rPr lang="en-US" dirty="0" smtClean="0"/>
              <a:t>Consulting), </a:t>
            </a:r>
            <a:r>
              <a:rPr lang="en-US" dirty="0"/>
              <a:t>Josef </a:t>
            </a:r>
            <a:r>
              <a:rPr lang="en-US" dirty="0" err="1"/>
              <a:t>Schmid</a:t>
            </a:r>
            <a:r>
              <a:rPr lang="en-US" dirty="0"/>
              <a:t> (FITSU), </a:t>
            </a:r>
            <a:endParaRPr lang="en-US" dirty="0" smtClean="0"/>
          </a:p>
          <a:p>
            <a:pPr lvl="1"/>
            <a:r>
              <a:rPr lang="en-AU" dirty="0" smtClean="0"/>
              <a:t>Dan provided a meeting summary in Nanjing (from minutes)</a:t>
            </a:r>
          </a:p>
          <a:p>
            <a:pPr lvl="2"/>
            <a:r>
              <a:rPr lang="en-GB" i="1" dirty="0"/>
              <a:t>Dan Harkins' interpretation of that teleconference is that the Swiss NB has gone backwards in their understanding of what 802.1X entities and </a:t>
            </a:r>
            <a:r>
              <a:rPr lang="en-GB" i="1" dirty="0" err="1"/>
              <a:t>TePA</a:t>
            </a:r>
            <a:r>
              <a:rPr lang="en-GB" i="1" dirty="0"/>
              <a:t> entities do in order to perform authentication.</a:t>
            </a:r>
            <a:endParaRPr lang="en-AU" i="1" dirty="0"/>
          </a:p>
          <a:p>
            <a:pPr lvl="2"/>
            <a:r>
              <a:rPr lang="en-GB" i="1" dirty="0"/>
              <a:t>Thomann has been concentrating on the number of entities involved instead of the functionality of those entities.</a:t>
            </a:r>
            <a:endParaRPr lang="en-AU" i="1" dirty="0"/>
          </a:p>
          <a:p>
            <a:pPr lvl="2"/>
            <a:r>
              <a:rPr lang="en-GB" i="1" dirty="0"/>
              <a:t>Thomann says that he will put together a presentation of how he feels that </a:t>
            </a:r>
            <a:r>
              <a:rPr lang="en-GB" i="1" dirty="0" err="1"/>
              <a:t>TePA</a:t>
            </a:r>
            <a:r>
              <a:rPr lang="en-GB" i="1" dirty="0"/>
              <a:t> certificate processing is performed in order to help improve mutual understanding.  Dan will produce a similar presentation around 802.1X</a:t>
            </a:r>
            <a:r>
              <a:rPr lang="en-GB"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61200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Dan Harkins provided a summary of the TEPA meeting between IEEE 802 &amp; Swiss NB reps</a:t>
            </a:r>
          </a:p>
        </p:txBody>
      </p:sp>
      <p:sp>
        <p:nvSpPr>
          <p:cNvPr id="3" name="Content Placeholder 2"/>
          <p:cNvSpPr>
            <a:spLocks noGrp="1"/>
          </p:cNvSpPr>
          <p:nvPr>
            <p:ph idx="1"/>
          </p:nvPr>
        </p:nvSpPr>
        <p:spPr/>
        <p:txBody>
          <a:bodyPr/>
          <a:lstStyle/>
          <a:p>
            <a:pPr lvl="1"/>
            <a:r>
              <a:rPr lang="en-AU" dirty="0"/>
              <a:t>Dan provided a meeting summary in Nanjing (from </a:t>
            </a:r>
            <a:r>
              <a:rPr lang="en-AU" dirty="0" smtClean="0"/>
              <a:t>minutes) (continued)</a:t>
            </a:r>
          </a:p>
          <a:p>
            <a:pPr lvl="2"/>
            <a:r>
              <a:rPr lang="en-GB" i="1" dirty="0" smtClean="0"/>
              <a:t>Once </a:t>
            </a:r>
            <a:r>
              <a:rPr lang="en-GB" i="1" dirty="0"/>
              <a:t>these two stories are put straight, it should be possible to return to the Swiss presentation from the Seoul JTC1 meeting and clarify the points it attempted to make.  </a:t>
            </a:r>
            <a:endParaRPr lang="en-AU" i="1" dirty="0"/>
          </a:p>
          <a:p>
            <a:pPr lvl="2"/>
            <a:r>
              <a:rPr lang="en-GB" i="1" dirty="0"/>
              <a:t>Bruce Kraemer expressed concern that this dialog is dragging on and that we will end up going into the Ottawa meeting (February 2014) of the JTC1 SC6/WG1 with the same distance between the parties.</a:t>
            </a:r>
            <a:endParaRPr lang="en-AU" i="1" dirty="0"/>
          </a:p>
          <a:p>
            <a:pPr lvl="2"/>
            <a:r>
              <a:rPr lang="en-GB" i="1" dirty="0"/>
              <a:t>Josef </a:t>
            </a:r>
            <a:r>
              <a:rPr lang="en-GB" i="1" dirty="0" err="1"/>
              <a:t>Schmid</a:t>
            </a:r>
            <a:r>
              <a:rPr lang="en-GB" i="1" dirty="0"/>
              <a:t> has indicated that the Swiss government has been following the progress of </a:t>
            </a:r>
            <a:r>
              <a:rPr lang="en-GB" i="1" dirty="0" err="1"/>
              <a:t>TePA</a:t>
            </a:r>
            <a:r>
              <a:rPr lang="en-GB" i="1" dirty="0"/>
              <a:t> in JTC1, although he has not been able to articulate the reason for the particular interest.</a:t>
            </a:r>
            <a:endParaRPr lang="en-AU" i="1" dirty="0"/>
          </a:p>
          <a:p>
            <a:pPr lvl="2"/>
            <a:r>
              <a:rPr lang="en-GB" i="1" dirty="0"/>
              <a:t>Another discussion between the IEEE delegation and the Swiss NB representative would be highly useful before the Ottawa meeting</a:t>
            </a:r>
            <a:endParaRPr lang="en-AU" i="1" dirty="0"/>
          </a:p>
          <a:p>
            <a:pPr lvl="2"/>
            <a:r>
              <a:rPr lang="en-GB" i="1" dirty="0"/>
              <a:t>The timing for this meeting will be dependent on when </a:t>
            </a:r>
            <a:r>
              <a:rPr lang="en-GB" i="1" dirty="0" err="1"/>
              <a:t>Thomann's</a:t>
            </a:r>
            <a:r>
              <a:rPr lang="en-GB" i="1" dirty="0"/>
              <a:t> and Harkins' documents are available.</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930696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meeting between IEEE 802 and the Swiss NB about TEPA</a:t>
            </a:r>
            <a:endParaRPr lang="en-AU" dirty="0"/>
          </a:p>
        </p:txBody>
      </p:sp>
      <p:sp>
        <p:nvSpPr>
          <p:cNvPr id="3" name="Content Placeholder 2"/>
          <p:cNvSpPr>
            <a:spLocks noGrp="1"/>
          </p:cNvSpPr>
          <p:nvPr>
            <p:ph idx="1"/>
          </p:nvPr>
        </p:nvSpPr>
        <p:spPr/>
        <p:txBody>
          <a:bodyPr/>
          <a:lstStyle/>
          <a:p>
            <a:pPr lvl="1"/>
            <a:r>
              <a:rPr lang="en-AU" dirty="0" smtClean="0"/>
              <a:t>It was intended that further meetings be held after Dan Harkins and Hans Rudolf </a:t>
            </a:r>
            <a:r>
              <a:rPr lang="en-AU" dirty="0" err="1" smtClean="0"/>
              <a:t>Thoman</a:t>
            </a:r>
            <a:r>
              <a:rPr lang="en-AU" dirty="0" smtClean="0"/>
              <a:t> completed their “homework”</a:t>
            </a:r>
          </a:p>
          <a:p>
            <a:pPr lvl="2"/>
            <a:r>
              <a:rPr lang="en-AU" dirty="0" smtClean="0"/>
              <a:t>Dan: </a:t>
            </a:r>
            <a:r>
              <a:rPr lang="en-AU" dirty="0"/>
              <a:t>how certificates are used and validated in </a:t>
            </a:r>
            <a:r>
              <a:rPr lang="en-AU" dirty="0" smtClean="0"/>
              <a:t>802.1X/EAP-TLS</a:t>
            </a:r>
          </a:p>
          <a:p>
            <a:pPr lvl="2"/>
            <a:r>
              <a:rPr lang="en-AU" dirty="0" smtClean="0"/>
              <a:t>Hans: </a:t>
            </a:r>
            <a:r>
              <a:rPr lang="en-AU" dirty="0"/>
              <a:t>how certificates are used and validated in </a:t>
            </a:r>
            <a:r>
              <a:rPr lang="en-AU" dirty="0" err="1"/>
              <a:t>TePA</a:t>
            </a:r>
            <a:r>
              <a:rPr lang="en-AU" dirty="0"/>
              <a:t> </a:t>
            </a:r>
            <a:endParaRPr lang="en-AU" dirty="0" smtClean="0"/>
          </a:p>
          <a:p>
            <a:pPr lvl="1"/>
            <a:r>
              <a:rPr lang="en-AU" dirty="0" smtClean="0"/>
              <a:t>As far as we know, Hans has not completed his homework</a:t>
            </a:r>
          </a:p>
          <a:p>
            <a:pPr lvl="1"/>
            <a:r>
              <a:rPr lang="en-AU" dirty="0" smtClean="0"/>
              <a:t>Dan may discuss his homework, which is complete or close to complete</a:t>
            </a:r>
          </a:p>
          <a:p>
            <a:pPr lvl="1"/>
            <a:r>
              <a:rPr lang="en-AU" dirty="0" smtClean="0"/>
              <a:t>Note that there is no discussion of the TEPA proposals on the WG1 or WG7 agendas in February 2014</a:t>
            </a:r>
          </a:p>
          <a:p>
            <a:pPr lvl="1"/>
            <a:r>
              <a:rPr lang="en-AU" dirty="0" smtClean="0"/>
              <a:t>Should we continue these meetings? Are they worthwhile?</a:t>
            </a:r>
            <a:endParaRPr lang="en-AU" dirty="0"/>
          </a:p>
          <a:p>
            <a:pPr lvl="1"/>
            <a:endParaRPr lang="en-AU" dirty="0" smtClean="0"/>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9605291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 case could be made that un-cancelling the WAPI NP requires a new NP ballot </a:t>
            </a:r>
            <a:endParaRPr lang="en-AU" dirty="0" smtClean="0"/>
          </a:p>
          <a:p>
            <a:pPr lvl="1"/>
            <a:r>
              <a:rPr lang="en-AU" dirty="0" smtClean="0"/>
              <a:t>WAPI is not on the agenda for the SC6 meeting in February 2014</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25220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claim that the WAPI NP could be un-cancelled by a simple vote of SC6 NBs</a:t>
            </a:r>
            <a:endParaRPr lang="en-AU" dirty="0"/>
          </a:p>
        </p:txBody>
      </p:sp>
      <p:sp>
        <p:nvSpPr>
          <p:cNvPr id="3" name="Content Placeholder 2"/>
          <p:cNvSpPr>
            <a:spLocks noGrp="1"/>
          </p:cNvSpPr>
          <p:nvPr>
            <p:ph idx="1"/>
          </p:nvPr>
        </p:nvSpPr>
        <p:spPr/>
        <p:txBody>
          <a:bodyPr/>
          <a:lstStyle/>
          <a:p>
            <a:pPr lvl="1"/>
            <a:r>
              <a:rPr lang="en-AU" dirty="0" smtClean="0"/>
              <a:t>At the SC6 meeting in Korea it was asserted that ISO staff have asserted the WAPI NP could be un-cancelled by a simple vote of SC6 NBs</a:t>
            </a:r>
          </a:p>
          <a:p>
            <a:pPr lvl="2"/>
            <a:r>
              <a:rPr lang="en-AU" dirty="0" smtClean="0"/>
              <a:t>Although it was also noted that the comments on the old NP form would still need to be resolved</a:t>
            </a:r>
          </a:p>
          <a:p>
            <a:pPr lvl="1"/>
            <a:r>
              <a:rPr lang="en-AU" dirty="0" smtClean="0"/>
              <a:t>The US NB rep asserted that this was contrary to the JTC1 Directives and a new NP ballot would be required</a:t>
            </a:r>
          </a:p>
          <a:p>
            <a:pPr lvl="1"/>
            <a:r>
              <a:rPr lang="en-AU" dirty="0" smtClean="0"/>
              <a:t>Regardless of the rules, it certainly would seem strange to not completely revise an NP form that was submitted in 2009</a:t>
            </a:r>
          </a:p>
          <a:p>
            <a:pPr lvl="2"/>
            <a:r>
              <a:rPr lang="en-AU" dirty="0" smtClean="0"/>
              <a:t>Much of the material in the 2009 NP form is very out of date</a:t>
            </a:r>
          </a:p>
          <a:p>
            <a:pPr lvl="2"/>
            <a:r>
              <a:rPr lang="en-AU" dirty="0" smtClean="0"/>
              <a:t>It would be even more difficult to resolve comments on the 2009 NP form given the claims about WAPI in the market place have now been proved false by the passage of time</a:t>
            </a:r>
          </a:p>
          <a:p>
            <a:pPr lvl="2"/>
            <a:r>
              <a:rPr lang="en-AU" dirty="0" smtClean="0"/>
              <a:t>At least three of the five NBs that stated in 2009 they would provide experts never have done so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996689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7924800" cy="1066800"/>
          </a:xfrm>
        </p:spPr>
        <p:txBody>
          <a:bodyPr/>
          <a:lstStyle/>
          <a:p>
            <a:r>
              <a:rPr lang="en-AU" dirty="0" smtClean="0"/>
              <a:t>Despite some ambiguity, a case could be made that un-cancelling the WAPI NP requires a new NP ballot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2"/>
            <a:r>
              <a:rPr lang="en-US" dirty="0" smtClean="0"/>
              <a:t>This assertion was repeated at the SC6 meeting in Korea in June 2013</a:t>
            </a:r>
          </a:p>
          <a:p>
            <a:pPr lvl="1"/>
            <a:r>
              <a:rPr lang="en-AU" dirty="0" smtClean="0"/>
              <a:t>The JTC1 Directives are not particularly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JTC1  Directives suggest if there was a proposal to re-establish WAPI then:</a:t>
            </a:r>
          </a:p>
          <a:p>
            <a:pPr lvl="2"/>
            <a:r>
              <a:rPr lang="en-AU" dirty="0" smtClean="0"/>
              <a:t>It would have be sent to a new NP ballot of SC6 NBs</a:t>
            </a:r>
          </a:p>
          <a:p>
            <a:pPr lvl="2"/>
            <a:r>
              <a:rPr lang="en-AU" dirty="0" smtClean="0"/>
              <a:t>Assuming the ballot passed, any resulting negative</a:t>
            </a:r>
            <a:br>
              <a:rPr lang="en-AU" dirty="0" smtClean="0"/>
            </a:br>
            <a:r>
              <a:rPr lang="en-AU" dirty="0" smtClean="0"/>
              <a:t>comments would have to be resolved and balloted by the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84</a:t>
            </a:fld>
            <a:endParaRPr lang="en-US"/>
          </a:p>
        </p:txBody>
      </p:sp>
      <p:graphicFrame>
        <p:nvGraphicFramePr>
          <p:cNvPr id="22534" name="Object 3"/>
          <p:cNvGraphicFramePr>
            <a:graphicFrameLocks noChangeAspect="1"/>
          </p:cNvGraphicFramePr>
          <p:nvPr>
            <p:extLst>
              <p:ext uri="{D42A27DB-BD31-4B8C-83A1-F6EECF244321}">
                <p14:modId xmlns:p14="http://schemas.microsoft.com/office/powerpoint/2010/main" val="1432038515"/>
              </p:ext>
            </p:extLst>
          </p:nvPr>
        </p:nvGraphicFramePr>
        <p:xfrm>
          <a:off x="7391400" y="4191000"/>
          <a:ext cx="914400" cy="714375"/>
        </p:xfrm>
        <a:graphic>
          <a:graphicData uri="http://schemas.openxmlformats.org/presentationml/2006/ole">
            <mc:AlternateContent xmlns:mc="http://schemas.openxmlformats.org/markup-compatibility/2006">
              <mc:Choice xmlns:v="urn:schemas-microsoft-com:vml" Requires="v">
                <p:oleObj spid="_x0000_s148665"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91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extLst>
              <p:ext uri="{D42A27DB-BD31-4B8C-83A1-F6EECF244321}">
                <p14:modId xmlns:p14="http://schemas.microsoft.com/office/powerpoint/2010/main" val="1447190429"/>
              </p:ext>
            </p:extLst>
          </p:nvPr>
        </p:nvGraphicFramePr>
        <p:xfrm>
          <a:off x="6705600" y="5381625"/>
          <a:ext cx="914400" cy="714375"/>
        </p:xfrm>
        <a:graphic>
          <a:graphicData uri="http://schemas.openxmlformats.org/presentationml/2006/ole">
            <mc:AlternateContent xmlns:mc="http://schemas.openxmlformats.org/markup-compatibility/2006">
              <mc:Choice xmlns:v="urn:schemas-microsoft-com:vml" Requires="v">
                <p:oleObj spid="_x0000_s148666"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extLst>
              <p:ext uri="{D42A27DB-BD31-4B8C-83A1-F6EECF244321}">
                <p14:modId xmlns:p14="http://schemas.microsoft.com/office/powerpoint/2010/main" val="2747721963"/>
              </p:ext>
            </p:extLst>
          </p:nvPr>
        </p:nvGraphicFramePr>
        <p:xfrm>
          <a:off x="7848600" y="5381625"/>
          <a:ext cx="914400" cy="714375"/>
        </p:xfrm>
        <a:graphic>
          <a:graphicData uri="http://schemas.openxmlformats.org/presentationml/2006/ole">
            <mc:AlternateContent xmlns:mc="http://schemas.openxmlformats.org/markup-compatibility/2006">
              <mc:Choice xmlns:v="urn:schemas-microsoft-com:vml" Requires="v">
                <p:oleObj spid="_x0000_s148667"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43063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has ongoing support in China</a:t>
            </a:r>
            <a:endParaRPr lang="en-AU" dirty="0"/>
          </a:p>
        </p:txBody>
      </p:sp>
      <p:sp>
        <p:nvSpPr>
          <p:cNvPr id="3" name="Content Placeholder 2"/>
          <p:cNvSpPr>
            <a:spLocks noGrp="1"/>
          </p:cNvSpPr>
          <p:nvPr>
            <p:ph idx="1"/>
          </p:nvPr>
        </p:nvSpPr>
        <p:spPr/>
        <p:txBody>
          <a:bodyPr/>
          <a:lstStyle/>
          <a:p>
            <a:pPr lvl="1"/>
            <a:r>
              <a:rPr lang="en-AU" dirty="0" smtClean="0"/>
              <a:t>WAPI has been an ongoing failure in the marketplace</a:t>
            </a:r>
          </a:p>
          <a:p>
            <a:pPr lvl="2"/>
            <a:r>
              <a:rPr lang="en-AU" dirty="0" smtClean="0"/>
              <a:t>It does not exist outside China</a:t>
            </a:r>
          </a:p>
          <a:p>
            <a:pPr lvl="2"/>
            <a:r>
              <a:rPr lang="en-AU" dirty="0" smtClean="0"/>
              <a:t>In China it is widely implemented in mobile phones but rarely deployed</a:t>
            </a:r>
          </a:p>
          <a:p>
            <a:pPr lvl="1"/>
            <a:r>
              <a:rPr lang="en-AU" dirty="0" smtClean="0"/>
              <a:t>Despite this failure WAPI continues to have support in China</a:t>
            </a:r>
          </a:p>
          <a:p>
            <a:pPr lvl="2"/>
            <a:r>
              <a:rPr lang="en-AU" dirty="0" smtClean="0"/>
              <a:t>It has been a China National standard since about 2003</a:t>
            </a:r>
          </a:p>
          <a:p>
            <a:pPr lvl="2"/>
            <a:r>
              <a:rPr lang="en-AU" dirty="0" smtClean="0"/>
              <a:t>It is required to be implemented in mobile phones in China with Wi-Fi by an (unpublished) regulation</a:t>
            </a:r>
          </a:p>
          <a:p>
            <a:pPr lvl="2"/>
            <a:r>
              <a:rPr lang="en-AU" dirty="0"/>
              <a:t>It is required to be implemented in </a:t>
            </a:r>
            <a:r>
              <a:rPr lang="en-AU" dirty="0" smtClean="0"/>
              <a:t>APs used by SPs in </a:t>
            </a:r>
            <a:r>
              <a:rPr lang="en-AU" dirty="0"/>
              <a:t>China </a:t>
            </a:r>
            <a:r>
              <a:rPr lang="en-AU" dirty="0" smtClean="0"/>
              <a:t>an </a:t>
            </a:r>
            <a:r>
              <a:rPr lang="en-AU" dirty="0"/>
              <a:t>(unpublished) regulation</a:t>
            </a:r>
          </a:p>
          <a:p>
            <a:pPr lvl="2"/>
            <a:r>
              <a:rPr lang="en-AU" dirty="0" smtClean="0"/>
              <a:t>It was supported by new government funding as recently as late 2012</a:t>
            </a:r>
          </a:p>
          <a:p>
            <a:pPr lvl="2"/>
            <a:r>
              <a:rPr lang="en-AU" dirty="0" smtClean="0"/>
              <a:t>The WAPI Alliance is now leveraging the Snowden affair to </a:t>
            </a:r>
            <a:r>
              <a:rPr lang="en-AU" dirty="0" smtClean="0">
                <a:hlinkClick r:id="rId2"/>
              </a:rPr>
              <a:t>promote </a:t>
            </a:r>
            <a:r>
              <a:rPr lang="en-AU" dirty="0" smtClean="0"/>
              <a:t>mandatory use of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132023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but WPA2 is being embraced by Chinse SPs anyway </a:t>
            </a:r>
            <a:r>
              <a:rPr lang="en-AU" dirty="0" smtClean="0">
                <a:sym typeface="Wingdings" panose="05000000000000000000" pitchFamily="2" charset="2"/>
              </a:rPr>
              <a:t></a:t>
            </a:r>
            <a:endParaRPr lang="en-AU" dirty="0"/>
          </a:p>
        </p:txBody>
      </p:sp>
      <p:sp>
        <p:nvSpPr>
          <p:cNvPr id="3" name="Content Placeholder 2"/>
          <p:cNvSpPr>
            <a:spLocks noGrp="1"/>
          </p:cNvSpPr>
          <p:nvPr>
            <p:ph idx="1"/>
          </p:nvPr>
        </p:nvSpPr>
        <p:spPr/>
        <p:txBody>
          <a:bodyPr/>
          <a:lstStyle/>
          <a:p>
            <a:pPr lvl="1"/>
            <a:r>
              <a:rPr lang="en-AU" dirty="0" smtClean="0"/>
              <a:t>It appears the Chinese SPs are embracing HS2.0/</a:t>
            </a:r>
            <a:r>
              <a:rPr lang="en-AU" dirty="0" err="1" smtClean="0"/>
              <a:t>Passpoint</a:t>
            </a:r>
            <a:r>
              <a:rPr lang="en-AU" dirty="0" smtClean="0"/>
              <a:t> based on 802.11i/WPA2-Enterprise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pic>
        <p:nvPicPr>
          <p:cNvPr id="158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38400" y="2743200"/>
            <a:ext cx="6086475" cy="3579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2438400" y="4533085"/>
            <a:ext cx="1362075" cy="34371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595140" y="4267200"/>
            <a:ext cx="1462260" cy="338554"/>
          </a:xfrm>
          <a:prstGeom prst="rect">
            <a:avLst/>
          </a:prstGeom>
        </p:spPr>
        <p:txBody>
          <a:bodyPr wrap="none">
            <a:spAutoFit/>
          </a:bodyPr>
          <a:lstStyle/>
          <a:p>
            <a:r>
              <a:rPr lang="en-AU" sz="1600" b="1" dirty="0" smtClean="0">
                <a:solidFill>
                  <a:srgbClr val="FF0000"/>
                </a:solidFill>
                <a:latin typeface="+mj-lt"/>
              </a:rPr>
              <a:t>China Mobile</a:t>
            </a:r>
            <a:endParaRPr lang="en-AU" sz="1600" b="1" dirty="0">
              <a:solidFill>
                <a:srgbClr val="FF0000"/>
              </a:solidFill>
              <a:latin typeface="+mj-lt"/>
            </a:endParaRPr>
          </a:p>
        </p:txBody>
      </p:sp>
      <p:cxnSp>
        <p:nvCxnSpPr>
          <p:cNvPr id="9" name="Straight Arrow Connector 8"/>
          <p:cNvCxnSpPr>
            <a:stCxn id="7" idx="3"/>
            <a:endCxn id="6" idx="1"/>
          </p:cNvCxnSpPr>
          <p:nvPr/>
        </p:nvCxnSpPr>
        <p:spPr bwMode="auto">
          <a:xfrm>
            <a:off x="2057400" y="4436477"/>
            <a:ext cx="381000" cy="268466"/>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1" name="Rectangle 10"/>
          <p:cNvSpPr/>
          <p:nvPr/>
        </p:nvSpPr>
        <p:spPr bwMode="auto">
          <a:xfrm>
            <a:off x="5114925" y="4761685"/>
            <a:ext cx="1362075" cy="34371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a:xfrm>
            <a:off x="5745870" y="2971800"/>
            <a:ext cx="869149" cy="338554"/>
          </a:xfrm>
          <a:prstGeom prst="rect">
            <a:avLst/>
          </a:prstGeom>
        </p:spPr>
        <p:txBody>
          <a:bodyPr wrap="none">
            <a:spAutoFit/>
          </a:bodyPr>
          <a:lstStyle/>
          <a:p>
            <a:r>
              <a:rPr lang="en-AU" sz="1600" b="1" dirty="0" smtClean="0">
                <a:solidFill>
                  <a:srgbClr val="FF0000"/>
                </a:solidFill>
                <a:latin typeface="+mj-lt"/>
              </a:rPr>
              <a:t>Beijing</a:t>
            </a:r>
            <a:endParaRPr lang="en-AU" sz="1600" b="1" dirty="0">
              <a:solidFill>
                <a:srgbClr val="FF0000"/>
              </a:solidFill>
              <a:latin typeface="+mj-lt"/>
            </a:endParaRPr>
          </a:p>
        </p:txBody>
      </p:sp>
      <p:cxnSp>
        <p:nvCxnSpPr>
          <p:cNvPr id="13" name="Straight Arrow Connector 12"/>
          <p:cNvCxnSpPr>
            <a:stCxn id="12" idx="3"/>
            <a:endCxn id="11" idx="0"/>
          </p:cNvCxnSpPr>
          <p:nvPr/>
        </p:nvCxnSpPr>
        <p:spPr bwMode="auto">
          <a:xfrm flipH="1">
            <a:off x="5795963" y="3141077"/>
            <a:ext cx="819056" cy="1620608"/>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1798269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3646881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status of </a:t>
            </a:r>
            <a:r>
              <a:rPr lang="en-AU" dirty="0" err="1" smtClean="0"/>
              <a:t>TISec</a:t>
            </a:r>
            <a:r>
              <a:rPr lang="en-AU" dirty="0" smtClean="0"/>
              <a:t> is unknown in WG7, as are ISOC plans</a:t>
            </a:r>
            <a:endParaRPr lang="en-AU" dirty="0"/>
          </a:p>
        </p:txBody>
      </p:sp>
      <p:sp>
        <p:nvSpPr>
          <p:cNvPr id="8" name="Content Placeholder 7"/>
          <p:cNvSpPr>
            <a:spLocks noGrp="1"/>
          </p:cNvSpPr>
          <p:nvPr>
            <p:ph idx="1"/>
          </p:nvPr>
        </p:nvSpPr>
        <p:spPr/>
        <p:txBody>
          <a:bodyPr/>
          <a:lstStyle/>
          <a:p>
            <a:pPr lvl="1"/>
            <a:r>
              <a:rPr lang="en-AU" dirty="0" smtClean="0"/>
              <a:t>ISOC (Sean Turner) sent a representative to the SC6 meeting in Korea in June 2013</a:t>
            </a:r>
          </a:p>
          <a:p>
            <a:pPr lvl="1"/>
            <a:r>
              <a:rPr lang="en-AU" dirty="0" smtClean="0"/>
              <a:t>He participated in discussions about </a:t>
            </a:r>
            <a:r>
              <a:rPr lang="en-AU" dirty="0" err="1" smtClean="0"/>
              <a:t>TISec</a:t>
            </a:r>
            <a:r>
              <a:rPr lang="en-AU" dirty="0"/>
              <a:t> </a:t>
            </a:r>
            <a:r>
              <a:rPr lang="en-AU" dirty="0" smtClean="0"/>
              <a:t>and observed other discussions in WG7 relating to their plan to redesign the Internet</a:t>
            </a:r>
          </a:p>
          <a:p>
            <a:pPr lvl="1"/>
            <a:r>
              <a:rPr lang="en-AU" dirty="0" smtClean="0"/>
              <a:t>It is not yet known if ISOC will be sending a rep to the next meeting</a:t>
            </a:r>
          </a:p>
          <a:p>
            <a:pPr lvl="1"/>
            <a:r>
              <a:rPr lang="en-AU" dirty="0" err="1" smtClean="0"/>
              <a:t>TISec</a:t>
            </a:r>
            <a:r>
              <a:rPr lang="en-AU" dirty="0" smtClean="0"/>
              <a:t> is currently not on the WG7 agenda</a:t>
            </a:r>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Tree>
    <p:extLst>
      <p:ext uri="{BB962C8B-B14F-4D97-AF65-F5344CB8AC3E}">
        <p14:creationId xmlns:p14="http://schemas.microsoft.com/office/powerpoint/2010/main" val="1818294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number of other relevant proposals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4111255"/>
              </p:ext>
            </p:extLst>
          </p:nvPr>
        </p:nvGraphicFramePr>
        <p:xfrm>
          <a:off x="685800" y="1981200"/>
          <a:ext cx="7772400" cy="439420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None obvious</a:t>
                      </a:r>
                      <a:r>
                        <a:rPr lang="en-AU" sz="1600" baseline="0" dirty="0" smtClean="0"/>
                        <a:t>; functionality could be achieved in different ways with existing standards</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a:latin typeface="+mj-lt"/>
              </a:rPr>
              <a:t>Recess</a:t>
            </a:r>
          </a:p>
          <a:p>
            <a:pPr marL="180975" indent="-180975">
              <a:spcBef>
                <a:spcPts val="800"/>
              </a:spcBef>
              <a:buFont typeface="Arial" pitchFamily="34" charset="0"/>
              <a:buChar char="•"/>
              <a:defRPr/>
            </a:pPr>
            <a:endParaRPr lang="en-AU" sz="1600" dirty="0">
              <a:latin typeface="+mj-lt"/>
            </a:endParaRPr>
          </a:p>
          <a:p>
            <a:pPr marL="180975" indent="-180975">
              <a:spcBef>
                <a:spcPts val="800"/>
              </a:spcBef>
              <a:buFont typeface="Arial" pitchFamily="34" charset="0"/>
              <a:buChar char="•"/>
              <a:defRPr/>
            </a:pP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three slots at the Dallas plenary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a:latin typeface="+mj-lt"/>
              </a:rPr>
              <a:t>Adjourn</a:t>
            </a: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12 Nov,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13 Nov, </a:t>
            </a:r>
            <a:r>
              <a:rPr lang="en-US" sz="1600" b="1" dirty="0">
                <a:latin typeface="+mj-lt"/>
              </a:rPr>
              <a:t>P</a:t>
            </a:r>
            <a:r>
              <a:rPr lang="en-US" sz="1600" b="1" dirty="0" smtClean="0">
                <a:latin typeface="+mj-lt"/>
              </a:rPr>
              <a:t>M1</a:t>
            </a:r>
            <a:endParaRPr lang="en-US" sz="1600" b="1" dirty="0">
              <a:latin typeface="+mj-lt"/>
            </a:endParaRP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14 Nov, </a:t>
            </a:r>
            <a:r>
              <a:rPr lang="en-US" sz="1600" b="1" dirty="0">
                <a:latin typeface="+mj-lt"/>
              </a:rPr>
              <a:t>PM1</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at the SC6 meeting in Korea in June 2013</a:t>
            </a:r>
          </a:p>
          <a:p>
            <a:pPr lvl="2"/>
            <a:r>
              <a:rPr lang="en-AU" dirty="0" smtClean="0"/>
              <a:t>It is not on the agenda for the next SC6 meeting in Feb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smtClean="0"/>
              <a:t>It is hoped that </a:t>
            </a:r>
            <a:r>
              <a:rPr lang="en-AU" dirty="0" err="1" smtClean="0"/>
              <a:t>Nufront</a:t>
            </a:r>
            <a:r>
              <a:rPr lang="en-AU" dirty="0" smtClean="0"/>
              <a:t> return (maybe in March 2014?) to participate in HEW</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967861432"/>
              </p:ext>
            </p:extLst>
          </p:nvPr>
        </p:nvGraphicFramePr>
        <p:xfrm>
          <a:off x="0" y="2286000"/>
          <a:ext cx="914400" cy="771525"/>
        </p:xfrm>
        <a:graphic>
          <a:graphicData uri="http://schemas.openxmlformats.org/presentationml/2006/ole">
            <mc:AlternateContent xmlns:mc="http://schemas.openxmlformats.org/markup-compatibility/2006">
              <mc:Choice xmlns:v="urn:schemas-microsoft-com:vml" Requires="v">
                <p:oleObj spid="_x0000_s14659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286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43286348"/>
              </p:ext>
            </p:extLst>
          </p:nvPr>
        </p:nvGraphicFramePr>
        <p:xfrm>
          <a:off x="0" y="2895600"/>
          <a:ext cx="914400" cy="771525"/>
        </p:xfrm>
        <a:graphic>
          <a:graphicData uri="http://schemas.openxmlformats.org/presentationml/2006/ole">
            <mc:AlternateContent xmlns:mc="http://schemas.openxmlformats.org/markup-compatibility/2006">
              <mc:Choice xmlns:v="urn:schemas-microsoft-com:vml" Requires="v">
                <p:oleObj spid="_x0000_s146595"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It was decided that the items should be discussed in a joint meeting between WG1 and WG7 in Ottawa in February 2014</a:t>
            </a:r>
          </a:p>
          <a:p>
            <a:pPr lvl="1"/>
            <a:r>
              <a:rPr lang="en-AU" dirty="0" smtClean="0"/>
              <a:t>The approved SC6 resolution was</a:t>
            </a:r>
          </a:p>
          <a:p>
            <a:pPr lvl="2"/>
            <a:r>
              <a:rPr lang="en-AU" b="0" i="1" dirty="0"/>
              <a:t>SC 6 instructs its Secretariat to circulate the documents below for study and comment prior to the </a:t>
            </a:r>
            <a:r>
              <a:rPr lang="en-AU" b="0" i="1" dirty="0" smtClean="0"/>
              <a:t>interim WG </a:t>
            </a:r>
            <a:r>
              <a:rPr lang="en-AU" b="0" i="1" dirty="0"/>
              <a:t>7 meeting in October </a:t>
            </a:r>
            <a:r>
              <a:rPr lang="en-AU" b="0" i="1" dirty="0" smtClean="0"/>
              <a:t>2013.</a:t>
            </a:r>
          </a:p>
          <a:p>
            <a:pPr lvl="2"/>
            <a:r>
              <a:rPr lang="en-AU" b="0" i="1" dirty="0" smtClean="0"/>
              <a:t>Due </a:t>
            </a:r>
            <a:r>
              <a:rPr lang="en-AU" b="0" i="1" dirty="0"/>
              <a:t>to the nature of the topic, the scope should be clarified between WG </a:t>
            </a:r>
            <a:r>
              <a:rPr lang="en-AU" b="0" i="1" dirty="0" smtClean="0"/>
              <a:t>1 and </a:t>
            </a:r>
            <a:r>
              <a:rPr lang="en-AU" b="0" i="1" dirty="0"/>
              <a:t>WG </a:t>
            </a:r>
            <a:r>
              <a:rPr lang="en-AU" b="0" i="1" dirty="0" smtClean="0"/>
              <a:t>7.</a:t>
            </a:r>
          </a:p>
          <a:p>
            <a:pPr lvl="2"/>
            <a:r>
              <a:rPr lang="en-AU" b="0" i="1" dirty="0" smtClean="0"/>
              <a:t>SC </a:t>
            </a:r>
            <a:r>
              <a:rPr lang="en-AU" b="0" i="1" dirty="0"/>
              <a:t>6 Secretariat is instructed to arrange a joint session between WG 1 and WG 7 at the next SC </a:t>
            </a:r>
            <a:r>
              <a:rPr lang="en-AU" b="0" i="1" dirty="0" smtClean="0"/>
              <a:t>6 meeting </a:t>
            </a:r>
            <a:r>
              <a:rPr lang="en-AU" b="0" i="1" dirty="0"/>
              <a:t>in Canada to discuss these topics in more detail and particularly the question of </a:t>
            </a:r>
            <a:r>
              <a:rPr lang="en-AU" b="0" i="1" dirty="0" smtClean="0"/>
              <a:t>scope.</a:t>
            </a:r>
          </a:p>
          <a:p>
            <a:pPr lvl="2"/>
            <a:r>
              <a:rPr lang="en-AU" b="0" i="1" dirty="0" smtClean="0"/>
              <a:t>SC 6 encourages </a:t>
            </a:r>
            <a:r>
              <a:rPr lang="en-AU" b="0" i="1" dirty="0"/>
              <a:t>China NB to submit additional documents regarding the details of the proposals and the scope</a:t>
            </a:r>
            <a:r>
              <a:rPr lang="en-AU" b="0" i="1" dirty="0" smtClean="0"/>
              <a:t>.</a:t>
            </a:r>
          </a:p>
          <a:p>
            <a:pPr lvl="1"/>
            <a:r>
              <a:rPr lang="en-AU" dirty="0" smtClean="0"/>
              <a:t>These items are on the SC6/WG7 agenda in February 2014</a:t>
            </a:r>
            <a:endParaRPr lang="en-AU" i="1"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1403516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IEEE 802 have a view on </a:t>
            </a:r>
            <a:r>
              <a:rPr lang="en-AU" dirty="0"/>
              <a:t>two PWI proposals related to WLAN</a:t>
            </a:r>
            <a:r>
              <a:rPr lang="en-AU" dirty="0" smtClean="0"/>
              <a:t> </a:t>
            </a:r>
            <a:endParaRPr lang="en-AU" dirty="0"/>
          </a:p>
        </p:txBody>
      </p:sp>
      <p:sp>
        <p:nvSpPr>
          <p:cNvPr id="3" name="Content Placeholder 2"/>
          <p:cNvSpPr>
            <a:spLocks noGrp="1"/>
          </p:cNvSpPr>
          <p:nvPr>
            <p:ph idx="1"/>
          </p:nvPr>
        </p:nvSpPr>
        <p:spPr/>
        <p:txBody>
          <a:bodyPr/>
          <a:lstStyle/>
          <a:p>
            <a:pPr lvl="1"/>
            <a:r>
              <a:rPr lang="en-GB" dirty="0"/>
              <a:t>N15692: WLAN Cloud</a:t>
            </a:r>
          </a:p>
          <a:p>
            <a:pPr lvl="2"/>
            <a:r>
              <a:rPr lang="en-GB" dirty="0"/>
              <a:t>Allows sharing of APs by </a:t>
            </a:r>
            <a:r>
              <a:rPr lang="en-GB" dirty="0" smtClean="0"/>
              <a:t>SPs</a:t>
            </a:r>
          </a:p>
          <a:p>
            <a:pPr lvl="2"/>
            <a:r>
              <a:rPr lang="en-GB" dirty="0" smtClean="0"/>
              <a:t>Isn’t the same thing effectively achieved with HS2.0?</a:t>
            </a:r>
          </a:p>
          <a:p>
            <a:pPr lvl="2"/>
            <a:r>
              <a:rPr lang="en-GB" dirty="0" smtClean="0"/>
              <a:t>What is the market need?</a:t>
            </a:r>
          </a:p>
          <a:p>
            <a:pPr lvl="2"/>
            <a:r>
              <a:rPr lang="en-GB" dirty="0" smtClean="0"/>
              <a:t>Is there any harm in allowing a PWI? It might show there is no interest</a:t>
            </a:r>
          </a:p>
          <a:p>
            <a:pPr lvl="2"/>
            <a:r>
              <a:rPr lang="en-GB" dirty="0" smtClean="0"/>
              <a:t>Should it be in WG1 or WG7?</a:t>
            </a:r>
          </a:p>
          <a:p>
            <a:pPr lvl="2"/>
            <a:r>
              <a:rPr lang="en-GB" dirty="0" smtClean="0"/>
              <a:t>Do we care?</a:t>
            </a:r>
            <a:endParaRPr lang="en-GB" dirty="0"/>
          </a:p>
          <a:p>
            <a:pPr lvl="1"/>
            <a:r>
              <a:rPr lang="en-GB" dirty="0"/>
              <a:t>N15691: Optimization technology in WLAN</a:t>
            </a:r>
          </a:p>
          <a:p>
            <a:pPr lvl="2"/>
            <a:r>
              <a:rPr lang="en-GB" dirty="0"/>
              <a:t>Defines protocol for sending WLAN sniffing data to central </a:t>
            </a:r>
            <a:r>
              <a:rPr lang="en-GB" dirty="0" smtClean="0"/>
              <a:t>database</a:t>
            </a:r>
          </a:p>
          <a:p>
            <a:pPr lvl="2"/>
            <a:r>
              <a:rPr lang="en-GB" dirty="0" smtClean="0"/>
              <a:t>Is a standard actually required for this? Is there an market need for interoperability?</a:t>
            </a:r>
          </a:p>
          <a:p>
            <a:pPr lvl="2"/>
            <a:r>
              <a:rPr lang="en-GB" dirty="0"/>
              <a:t>Is there any harm in allowing a PWI? It might show there is no interest</a:t>
            </a:r>
          </a:p>
          <a:p>
            <a:pPr lvl="2"/>
            <a:r>
              <a:rPr lang="en-GB" dirty="0"/>
              <a:t>Should it be in WG1 or </a:t>
            </a:r>
            <a:r>
              <a:rPr lang="en-GB" dirty="0" smtClean="0"/>
              <a:t>WG7?</a:t>
            </a:r>
          </a:p>
          <a:p>
            <a:pPr lvl="2"/>
            <a:r>
              <a:rPr lang="en-GB" dirty="0"/>
              <a:t>Do we care</a:t>
            </a:r>
            <a:r>
              <a:rPr lang="en-GB" dirty="0" smtClean="0"/>
              <a:t>?</a:t>
            </a:r>
            <a:endParaRPr lang="en-GB"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6242906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Canada in February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Standards Council of Canada</a:t>
            </a:r>
          </a:p>
          <a:p>
            <a:r>
              <a:rPr lang="en-AU" dirty="0" smtClean="0"/>
              <a:t>Date</a:t>
            </a:r>
          </a:p>
          <a:p>
            <a:pPr lvl="1"/>
            <a:r>
              <a:rPr lang="en-AU" dirty="0" smtClean="0"/>
              <a:t>Week of 17 February 2014</a:t>
            </a:r>
          </a:p>
          <a:p>
            <a:r>
              <a:rPr lang="en-AU" dirty="0" smtClean="0"/>
              <a:t>Location</a:t>
            </a:r>
          </a:p>
          <a:p>
            <a:pPr lvl="1"/>
            <a:r>
              <a:rPr lang="en-AU" dirty="0" smtClean="0"/>
              <a:t>Offices of Ericsson in Ottawa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pic>
        <p:nvPicPr>
          <p:cNvPr id="142338" name="Picture 2" descr="C:\Users\amyles\AppData\Local\Microsoft\Windows\Temporary Internet Files\Content.IE5\V59877PF\MC9000159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938" y="2374901"/>
            <a:ext cx="3380650" cy="2654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3584650513"/>
              </p:ext>
            </p:extLst>
          </p:nvPr>
        </p:nvGraphicFramePr>
        <p:xfrm>
          <a:off x="990600" y="5410200"/>
          <a:ext cx="914400" cy="771525"/>
        </p:xfrm>
        <a:graphic>
          <a:graphicData uri="http://schemas.openxmlformats.org/presentationml/2006/ole">
            <mc:AlternateContent xmlns:mc="http://schemas.openxmlformats.org/markup-compatibility/2006">
              <mc:Choice xmlns:v="urn:schemas-microsoft-com:vml" Requires="v">
                <p:oleObj spid="_x0000_s16283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990600"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Agendas has been issued for WG1 and WG7 and are not exactly inspiring … yet!</a:t>
            </a:r>
            <a:endParaRPr lang="en-AU" dirty="0"/>
          </a:p>
        </p:txBody>
      </p:sp>
      <p:sp>
        <p:nvSpPr>
          <p:cNvPr id="3" name="Content Placeholder 2"/>
          <p:cNvSpPr>
            <a:spLocks noGrp="1"/>
          </p:cNvSpPr>
          <p:nvPr>
            <p:ph idx="1"/>
          </p:nvPr>
        </p:nvSpPr>
        <p:spPr/>
        <p:txBody>
          <a:bodyPr/>
          <a:lstStyle/>
          <a:p>
            <a:pPr lvl="1"/>
            <a:r>
              <a:rPr lang="en-AU" dirty="0" smtClean="0"/>
              <a:t>WG1 agenda is very sparse with little of interest … yet</a:t>
            </a:r>
          </a:p>
          <a:p>
            <a:pPr lvl="2"/>
            <a:r>
              <a:rPr lang="en-AU" dirty="0" smtClean="0"/>
              <a:t>Enough material for a few hours only</a:t>
            </a:r>
          </a:p>
          <a:p>
            <a:pPr lvl="2"/>
            <a:r>
              <a:rPr lang="en-AU" dirty="0" smtClean="0"/>
              <a:t>IEEE 802 items are status only</a:t>
            </a:r>
          </a:p>
          <a:p>
            <a:pPr lvl="2"/>
            <a:r>
              <a:rPr lang="en-AU" dirty="0" smtClean="0"/>
              <a:t>No WAPI, TEPA-AC, </a:t>
            </a:r>
            <a:r>
              <a:rPr lang="en-AU" dirty="0" err="1" smtClean="0"/>
              <a:t>TLSec</a:t>
            </a:r>
            <a:r>
              <a:rPr lang="en-AU" dirty="0" smtClean="0"/>
              <a:t>, TAAA, UHT, EUHT discussions</a:t>
            </a:r>
          </a:p>
          <a:p>
            <a:pPr lvl="1"/>
            <a:r>
              <a:rPr lang="en-AU" dirty="0" smtClean="0"/>
              <a:t>WG7 </a:t>
            </a:r>
            <a:r>
              <a:rPr lang="en-AU" dirty="0"/>
              <a:t>agenda is very sparse with little of interest … yet</a:t>
            </a:r>
          </a:p>
          <a:p>
            <a:pPr lvl="2"/>
            <a:r>
              <a:rPr lang="en-AU" dirty="0" smtClean="0"/>
              <a:t>Optimization </a:t>
            </a:r>
            <a:r>
              <a:rPr lang="en-AU" dirty="0"/>
              <a:t>technology in </a:t>
            </a:r>
            <a:r>
              <a:rPr lang="en-AU" dirty="0" smtClean="0"/>
              <a:t>WLAN and WLAN cloud scope discussion</a:t>
            </a:r>
          </a:p>
          <a:p>
            <a:pPr lvl="2"/>
            <a:r>
              <a:rPr lang="en-AU" dirty="0"/>
              <a:t>IEEE 1888 discussion</a:t>
            </a:r>
          </a:p>
          <a:p>
            <a:pPr lvl="2"/>
            <a:r>
              <a:rPr lang="en-AU" dirty="0" smtClean="0"/>
              <a:t>No </a:t>
            </a:r>
            <a:r>
              <a:rPr lang="en-AU" dirty="0" err="1" smtClean="0"/>
              <a:t>TISec</a:t>
            </a:r>
            <a:r>
              <a:rPr lang="en-AU" dirty="0" smtClean="0"/>
              <a:t> discussion</a:t>
            </a:r>
          </a:p>
          <a:p>
            <a:pPr lvl="1"/>
            <a:r>
              <a:rPr lang="en-AU" dirty="0" smtClean="0"/>
              <a:t>The agenda could expand closer to the meeting</a:t>
            </a:r>
          </a:p>
          <a:p>
            <a:pPr lvl="2"/>
            <a:r>
              <a:rPr lang="en-AU" dirty="0" smtClean="0"/>
              <a:t>New work items must be available by 3 January 2014</a:t>
            </a:r>
          </a:p>
          <a:p>
            <a:pPr lvl="2"/>
            <a:r>
              <a:rPr lang="en-AU" dirty="0" smtClean="0"/>
              <a:t>Comments are allowed up until 31 January 2014</a:t>
            </a:r>
          </a:p>
          <a:p>
            <a:pPr lvl="2"/>
            <a:r>
              <a:rPr lang="en-AU" dirty="0" smtClean="0"/>
              <a:t>We will be able to develop responses during our January meeting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53445347"/>
              </p:ext>
            </p:extLst>
          </p:nvPr>
        </p:nvGraphicFramePr>
        <p:xfrm>
          <a:off x="0" y="2133600"/>
          <a:ext cx="914400" cy="771525"/>
        </p:xfrm>
        <a:graphic>
          <a:graphicData uri="http://schemas.openxmlformats.org/presentationml/2006/ole">
            <mc:AlternateContent xmlns:mc="http://schemas.openxmlformats.org/markup-compatibility/2006">
              <mc:Choice xmlns:v="urn:schemas-microsoft-com:vml" Requires="v">
                <p:oleObj spid="_x0000_s1597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1336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25700935"/>
              </p:ext>
            </p:extLst>
          </p:nvPr>
        </p:nvGraphicFramePr>
        <p:xfrm>
          <a:off x="0" y="3657600"/>
          <a:ext cx="914400" cy="771525"/>
        </p:xfrm>
        <a:graphic>
          <a:graphicData uri="http://schemas.openxmlformats.org/presentationml/2006/ole">
            <mc:AlternateContent xmlns:mc="http://schemas.openxmlformats.org/markup-compatibility/2006">
              <mc:Choice xmlns:v="urn:schemas-microsoft-com:vml" Requires="v">
                <p:oleObj spid="_x0000_s15979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657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136168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Technically, TEPA topics and WAPI cannot be discussed at the SC6 meeting in Canada</a:t>
            </a:r>
            <a:endParaRPr lang="en-AU" dirty="0"/>
          </a:p>
        </p:txBody>
      </p:sp>
      <p:sp>
        <p:nvSpPr>
          <p:cNvPr id="3" name="Content Placeholder 2"/>
          <p:cNvSpPr>
            <a:spLocks noGrp="1"/>
          </p:cNvSpPr>
          <p:nvPr>
            <p:ph idx="1"/>
          </p:nvPr>
        </p:nvSpPr>
        <p:spPr/>
        <p:txBody>
          <a:bodyPr/>
          <a:lstStyle/>
          <a:p>
            <a:pPr lvl="1"/>
            <a:r>
              <a:rPr lang="en-AU" dirty="0" smtClean="0"/>
              <a:t>SC6 has been discussing various possible NPs for periods up to years over many meetings</a:t>
            </a:r>
          </a:p>
          <a:p>
            <a:pPr lvl="2"/>
            <a:r>
              <a:rPr lang="en-AU" dirty="0" err="1" smtClean="0"/>
              <a:t>eg</a:t>
            </a:r>
            <a:r>
              <a:rPr lang="en-AU" dirty="0" smtClean="0"/>
              <a:t> </a:t>
            </a:r>
            <a:r>
              <a:rPr lang="en-AU" dirty="0" err="1" smtClean="0"/>
              <a:t>TePA</a:t>
            </a:r>
            <a:r>
              <a:rPr lang="en-AU" dirty="0" smtClean="0"/>
              <a:t> based proposals and WAPI</a:t>
            </a:r>
          </a:p>
          <a:p>
            <a:pPr lvl="1"/>
            <a:r>
              <a:rPr lang="en-AU" dirty="0" smtClean="0"/>
              <a:t>This wastes everyone’s time, with endless discussion and no conclusions</a:t>
            </a:r>
          </a:p>
          <a:p>
            <a:pPr lvl="1"/>
            <a:r>
              <a:rPr lang="en-AU" dirty="0" smtClean="0"/>
              <a:t>The SC6 Chair made a statement in Korea limiting discussion on topics in the future; this statement will be included in the minutes</a:t>
            </a:r>
          </a:p>
          <a:p>
            <a:pPr lvl="2"/>
            <a:r>
              <a:rPr lang="en-AU" i="1" dirty="0" smtClean="0"/>
              <a:t>The </a:t>
            </a:r>
            <a:r>
              <a:rPr lang="en-AU" i="1" dirty="0"/>
              <a:t>SC6 Chair recommended that items of the same subject should not be discussed more than two times at SC6 meetings before an NP Proposal is submitted to </a:t>
            </a:r>
            <a:r>
              <a:rPr lang="en-AU" i="1" dirty="0" smtClean="0"/>
              <a:t>SC6.</a:t>
            </a:r>
          </a:p>
          <a:p>
            <a:pPr lvl="2"/>
            <a:r>
              <a:rPr lang="en-AU" i="1" dirty="0" smtClean="0"/>
              <a:t>The </a:t>
            </a:r>
            <a:r>
              <a:rPr lang="en-AU" i="1" dirty="0"/>
              <a:t>SC 6 Chair strongly requested to the WG 1 Convenor to see to it that this practice be strictly </a:t>
            </a:r>
            <a:r>
              <a:rPr lang="en-AU" i="1" dirty="0" smtClean="0"/>
              <a:t>exercised</a:t>
            </a:r>
          </a:p>
          <a:p>
            <a:pPr lvl="2"/>
            <a:r>
              <a:rPr lang="en-AU" i="1" dirty="0" smtClean="0"/>
              <a:t>The </a:t>
            </a:r>
            <a:r>
              <a:rPr lang="en-AU" i="1" dirty="0"/>
              <a:t>SC6 Chair also noted that contributions should not be in the form of stepping on standards of other SDOs</a:t>
            </a:r>
            <a:r>
              <a:rPr lang="en-AU" i="1" dirty="0" smtClean="0"/>
              <a:t>.</a:t>
            </a:r>
          </a:p>
          <a:p>
            <a:pPr lvl="1"/>
            <a:r>
              <a:rPr lang="en-AU" dirty="0" smtClean="0"/>
              <a:t>–Technically </a:t>
            </a:r>
            <a:r>
              <a:rPr lang="en-AU" dirty="0"/>
              <a:t>TEPA topics and WAPI cannot be discussed!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5188479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a:t>What do we want to put on the agenda for February SC6 </a:t>
            </a:r>
            <a:r>
              <a:rPr lang="en-AU" dirty="0" smtClean="0"/>
              <a:t>meeting?</a:t>
            </a:r>
            <a:endParaRPr lang="en-AU" dirty="0"/>
          </a:p>
        </p:txBody>
      </p:sp>
      <p:sp>
        <p:nvSpPr>
          <p:cNvPr id="3" name="Content Placeholder 2"/>
          <p:cNvSpPr>
            <a:spLocks noGrp="1"/>
          </p:cNvSpPr>
          <p:nvPr>
            <p:ph idx="1"/>
          </p:nvPr>
        </p:nvSpPr>
        <p:spPr/>
        <p:txBody>
          <a:bodyPr/>
          <a:lstStyle/>
          <a:p>
            <a:r>
              <a:rPr lang="en-AU" dirty="0" smtClean="0"/>
              <a:t>Possibilities include:</a:t>
            </a:r>
          </a:p>
          <a:p>
            <a:pPr lvl="1"/>
            <a:r>
              <a:rPr lang="en-AU" dirty="0" smtClean="0"/>
              <a:t>Overview of 802.1/3/11/15?</a:t>
            </a:r>
          </a:p>
          <a:p>
            <a:pPr lvl="2"/>
            <a:r>
              <a:rPr lang="en-AU" dirty="0" smtClean="0"/>
              <a:t>Including summary </a:t>
            </a:r>
            <a:r>
              <a:rPr lang="en-AU" dirty="0"/>
              <a:t>of liaisons/new projects</a:t>
            </a:r>
          </a:p>
          <a:p>
            <a:pPr lvl="1"/>
            <a:r>
              <a:rPr lang="en-AU" dirty="0" smtClean="0"/>
              <a:t>Disposition matrix of old 802 documents</a:t>
            </a:r>
          </a:p>
          <a:p>
            <a:pPr lvl="1"/>
            <a:r>
              <a:rPr lang="en-AU" dirty="0" smtClean="0"/>
              <a:t>Responses to any agenda items</a:t>
            </a:r>
          </a:p>
          <a:p>
            <a:pPr lvl="2"/>
            <a:r>
              <a:rPr lang="en-AU" dirty="0" smtClean="0"/>
              <a:t>None needed so far</a:t>
            </a:r>
          </a:p>
          <a:p>
            <a:pPr lvl="1"/>
            <a:r>
              <a:rPr lang="en-AU" dirty="0" smtClean="0"/>
              <a:t>Security experts discussion</a:t>
            </a:r>
          </a:p>
          <a:p>
            <a:pPr lvl="2"/>
            <a:r>
              <a:rPr lang="en-AU" dirty="0" smtClean="0"/>
              <a:t>Discuss again in January?</a:t>
            </a:r>
          </a:p>
          <a:p>
            <a:pPr lvl="1"/>
            <a:r>
              <a:rPr lang="en-AU" dirty="0" smtClean="0"/>
              <a:t>Summary of comment responses </a:t>
            </a:r>
          </a:p>
          <a:p>
            <a:pPr lvl="2"/>
            <a:r>
              <a:rPr lang="en-AU" dirty="0" smtClean="0"/>
              <a:t>FDIS responses on 802.11-2012 – are there any more</a:t>
            </a:r>
          </a:p>
          <a:p>
            <a:pPr lvl="2"/>
            <a:r>
              <a:rPr lang="en-AU" dirty="0" smtClean="0"/>
              <a:t>FDIS responses on 802.1X/AE – discussed earlier</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2704142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IEEE 802 needs to generate updated overviews of  802.1/3/11 and maybe 802.15</a:t>
            </a:r>
            <a:r>
              <a:rPr lang="en-AU" dirty="0"/>
              <a:t>?</a:t>
            </a:r>
            <a:br>
              <a:rPr lang="en-AU" dirty="0"/>
            </a:br>
            <a:endParaRPr lang="en-AU" dirty="0"/>
          </a:p>
        </p:txBody>
      </p:sp>
      <p:sp>
        <p:nvSpPr>
          <p:cNvPr id="3" name="Content Placeholder 2"/>
          <p:cNvSpPr>
            <a:spLocks noGrp="1"/>
          </p:cNvSpPr>
          <p:nvPr>
            <p:ph idx="1"/>
          </p:nvPr>
        </p:nvSpPr>
        <p:spPr/>
        <p:txBody>
          <a:bodyPr/>
          <a:lstStyle/>
          <a:p>
            <a:pPr lvl="1"/>
            <a:r>
              <a:rPr lang="en-AU" dirty="0" smtClean="0"/>
              <a:t>In Korea in June 2013 IEEE 802 gave status updates on 802 and 802.1/3/11</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Note: the 802 document includes matrix of old 8802 documents</a:t>
            </a:r>
            <a:endParaRPr lang="en-AU" dirty="0"/>
          </a:p>
          <a:p>
            <a:pPr lvl="1"/>
            <a:r>
              <a:rPr lang="en-AU" dirty="0" smtClean="0"/>
              <a:t>We need to updates these documents for Canada?</a:t>
            </a:r>
          </a:p>
          <a:p>
            <a:pPr lvl="2"/>
            <a:r>
              <a:rPr lang="en-AU" dirty="0" smtClean="0"/>
              <a:t>Due by </a:t>
            </a:r>
            <a:r>
              <a:rPr lang="en-AU" dirty="0" smtClean="0">
                <a:solidFill>
                  <a:srgbClr val="FF0000"/>
                </a:solidFill>
              </a:rPr>
              <a:t>3 Jan</a:t>
            </a:r>
          </a:p>
          <a:p>
            <a:pPr lvl="2"/>
            <a:r>
              <a:rPr lang="en-AU" dirty="0" smtClean="0"/>
              <a:t>Generated for or by WG Chairs: Tony </a:t>
            </a:r>
            <a:r>
              <a:rPr lang="en-AU" dirty="0" err="1" smtClean="0"/>
              <a:t>Jefree</a:t>
            </a:r>
            <a:r>
              <a:rPr lang="en-AU" dirty="0" smtClean="0"/>
              <a:t>, David Law, Bruce Kraemer</a:t>
            </a:r>
          </a:p>
          <a:p>
            <a:pPr lvl="1"/>
            <a:r>
              <a:rPr lang="en-AU" dirty="0" smtClean="0"/>
              <a:t>Does 802.15 want to provide an update?</a:t>
            </a:r>
          </a:p>
          <a:p>
            <a:pPr lvl="2"/>
            <a:r>
              <a:rPr lang="en-AU" dirty="0" smtClean="0"/>
              <a:t>Ask Bob </a:t>
            </a:r>
            <a:r>
              <a:rPr lang="en-AU" dirty="0" err="1" smtClean="0"/>
              <a:t>Hiele</a:t>
            </a:r>
            <a:r>
              <a:rPr lang="en-AU" dirty="0" smtClean="0"/>
              <a:t> - </a:t>
            </a:r>
            <a:r>
              <a:rPr lang="en-AU" dirty="0" smtClean="0">
                <a:solidFill>
                  <a:srgbClr val="FF0000"/>
                </a:solidFill>
              </a:rPr>
              <a:t>NO</a:t>
            </a:r>
          </a:p>
          <a:p>
            <a:pPr lvl="1"/>
            <a:r>
              <a:rPr lang="en-AU" dirty="0" smtClean="0"/>
              <a:t>These documents will not be ready this week and will need to be approved by the </a:t>
            </a:r>
            <a:r>
              <a:rPr lang="en-AU" dirty="0" err="1" smtClean="0"/>
              <a:t>HoD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818842692"/>
              </p:ext>
            </p:extLst>
          </p:nvPr>
        </p:nvGraphicFramePr>
        <p:xfrm>
          <a:off x="990600" y="2733675"/>
          <a:ext cx="914400" cy="771525"/>
        </p:xfrm>
        <a:graphic>
          <a:graphicData uri="http://schemas.openxmlformats.org/presentationml/2006/ole">
            <mc:AlternateContent xmlns:mc="http://schemas.openxmlformats.org/markup-compatibility/2006">
              <mc:Choice xmlns:v="urn:schemas-microsoft-com:vml" Requires="v">
                <p:oleObj spid="_x0000_s16085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2733675"/>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95189750"/>
              </p:ext>
            </p:extLst>
          </p:nvPr>
        </p:nvGraphicFramePr>
        <p:xfrm>
          <a:off x="2133600" y="2733675"/>
          <a:ext cx="914400" cy="771525"/>
        </p:xfrm>
        <a:graphic>
          <a:graphicData uri="http://schemas.openxmlformats.org/presentationml/2006/ole">
            <mc:AlternateContent xmlns:mc="http://schemas.openxmlformats.org/markup-compatibility/2006">
              <mc:Choice xmlns:v="urn:schemas-microsoft-com:vml" Requires="v">
                <p:oleObj spid="_x0000_s16085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2133600" y="2733675"/>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54489683"/>
              </p:ext>
            </p:extLst>
          </p:nvPr>
        </p:nvGraphicFramePr>
        <p:xfrm>
          <a:off x="3352800" y="2743200"/>
          <a:ext cx="914400" cy="771525"/>
        </p:xfrm>
        <a:graphic>
          <a:graphicData uri="http://schemas.openxmlformats.org/presentationml/2006/ole">
            <mc:AlternateContent xmlns:mc="http://schemas.openxmlformats.org/markup-compatibility/2006">
              <mc:Choice xmlns:v="urn:schemas-microsoft-com:vml" Requires="v">
                <p:oleObj spid="_x0000_s160860"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3352800" y="27432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4181601"/>
              </p:ext>
            </p:extLst>
          </p:nvPr>
        </p:nvGraphicFramePr>
        <p:xfrm>
          <a:off x="4343400" y="2743200"/>
          <a:ext cx="914400" cy="771525"/>
        </p:xfrm>
        <a:graphic>
          <a:graphicData uri="http://schemas.openxmlformats.org/presentationml/2006/ole">
            <mc:AlternateContent xmlns:mc="http://schemas.openxmlformats.org/markup-compatibility/2006">
              <mc:Choice xmlns:v="urn:schemas-microsoft-com:vml" Requires="v">
                <p:oleObj spid="_x0000_s160861" name="Acrobat Document" showAsIcon="1" r:id="rId9" imgW="914400" imgH="771480" progId="AcroExch.Document.11">
                  <p:embed/>
                </p:oleObj>
              </mc:Choice>
              <mc:Fallback>
                <p:oleObj name="Acrobat Document" showAsIcon="1" r:id="rId9" imgW="914400" imgH="771480" progId="AcroExch.Document.11">
                  <p:embed/>
                  <p:pic>
                    <p:nvPicPr>
                      <p:cNvPr id="0" name=""/>
                      <p:cNvPicPr/>
                      <p:nvPr/>
                    </p:nvPicPr>
                    <p:blipFill>
                      <a:blip r:embed="rId10"/>
                      <a:stretch>
                        <a:fillRect/>
                      </a:stretch>
                    </p:blipFill>
                    <p:spPr>
                      <a:xfrm>
                        <a:off x="43434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341463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There appears to be no change required to the disposition </a:t>
            </a:r>
            <a:r>
              <a:rPr lang="en-AU" dirty="0"/>
              <a:t>matrix of old 802 </a:t>
            </a:r>
            <a:r>
              <a:rPr lang="en-AU" dirty="0" smtClean="0"/>
              <a:t>documents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graphicFrame>
        <p:nvGraphicFramePr>
          <p:cNvPr id="11" name="Group 91"/>
          <p:cNvGraphicFramePr>
            <a:graphicFrameLocks noGrp="1"/>
          </p:cNvGraphicFramePr>
          <p:nvPr>
            <p:extLst>
              <p:ext uri="{D42A27DB-BD31-4B8C-83A1-F6EECF244321}">
                <p14:modId xmlns:p14="http://schemas.microsoft.com/office/powerpoint/2010/main" val="2448165697"/>
              </p:ext>
            </p:extLst>
          </p:nvPr>
        </p:nvGraphicFramePr>
        <p:xfrm>
          <a:off x="152400" y="1465263"/>
          <a:ext cx="8915400" cy="5317808"/>
        </p:xfrm>
        <a:graphic>
          <a:graphicData uri="http://schemas.openxmlformats.org/drawingml/2006/table">
            <a:tbl>
              <a:tblPr/>
              <a:tblGrid>
                <a:gridCol w="762000"/>
                <a:gridCol w="838200"/>
                <a:gridCol w="533400"/>
                <a:gridCol w="2286000"/>
                <a:gridCol w="4495800"/>
              </a:tblGrid>
              <a:tr h="1905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Project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Number</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Year</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Name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Recommendation</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2011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Overview</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IEEE 802 will provide a replacement based upon the revision of  802 O&amp;A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05.01.01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Cooperative agreement with IEEE 802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Cancel</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project. Delete the draft.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05.02.00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Logical Link Control 90.93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05.03.00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CSMA/CD Edn. 6</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Retain. Will be superseded as soon the next revision of IEEE 802.3 is ratified by ISO/IEC. </a:t>
                      </a:r>
                      <a:r>
                        <a:rPr kumimoji="0" lang="en-US" sz="1200"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The ballot process on 802.3-2012 in ISO/IEC JTC1 has started</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05.05.00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Token Ring. Edn.3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05.11.00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8802-11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LANS. Wireless MAC/PHY specifications Edn. 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Withdraw. Has been superseded by ISO/IEC 802-11:2012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05.21.01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 GUIDELINES LLC Addresses</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Withdraw</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standard.  This has been transferred to the IEEE Registration Authority.  The registry will be referenced in the revision of  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05.22.01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 GUIDELINES Standard group MAC addresses </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Withdraw</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standard.  This has been transferred to the IEEE Registration Authority.  The registry will be referenced in the revision of  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715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05.25.00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1997</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Media Access Control (MAC) Bridging of Ethernet v2.0 in Local Area Network</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05.31.00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15802-1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COMMON LANS MAC service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IEEE 802 will provide a replacement based upon 802.1AC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05.33.00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15802-3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COMMON LANS MAC bridges</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Retain. IEEE 802 will provide a replacement based upon the revision of 802.1Q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308640904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11247</Words>
  <Application>Microsoft Office PowerPoint</Application>
  <PresentationFormat>On-screen Show (4:3)</PresentationFormat>
  <Paragraphs>1305</Paragraphs>
  <Slides>113</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802-11-Submission</vt:lpstr>
      <vt:lpstr>Acrobat Document</vt:lpstr>
      <vt:lpstr>IEEE 802 JTC1 Standing Committee November 2013 agenda</vt:lpstr>
      <vt:lpstr>This presentation will be used to run the IEEE 802 JTC1 SC meetings in Dallas in Nov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Dallas plenary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In recent times, IEEE 802 has liaised a variety of drafts to SC6 </vt:lpstr>
      <vt:lpstr>In recent times, IEEE 802 has notified SC6 of various new projects</vt:lpstr>
      <vt:lpstr>IEEE 802 has submitted ten standards for ratification under the PSDO – with 2 new approvals</vt:lpstr>
      <vt:lpstr>IEEE 802.11-2012 has been ratified as ISO/IEC 8802-11:2012</vt:lpstr>
      <vt:lpstr>FDIS on 802.1X closed in October 2013</vt:lpstr>
      <vt:lpstr>FDIS on 802.1AE closed in October 2013</vt:lpstr>
      <vt:lpstr>FDIS on 802.1AB closes in Dec 2013</vt:lpstr>
      <vt:lpstr>FDIS on 802.1AR closes in Dec 2013</vt:lpstr>
      <vt:lpstr>FDIS on 802.1AS closes in Dec 2013</vt:lpstr>
      <vt:lpstr>FDIS on 802.11ae closes in Jan 2014</vt:lpstr>
      <vt:lpstr>FDIS on 802.11ad closes in Jan 2014</vt:lpstr>
      <vt:lpstr>FDIS on 802.11aa closes in Jan 2014</vt:lpstr>
      <vt:lpstr>802.3-2012 passed the pre-ballot, and is awaiting  the start to FDIS ballot</vt:lpstr>
      <vt:lpstr>The SC will review the comments on 802.1X during the FDIS</vt:lpstr>
      <vt:lpstr>China comment 1 on 802.1X</vt:lpstr>
      <vt:lpstr>China comment 1 on 802.1X (continued)</vt:lpstr>
      <vt:lpstr>China comment 2 on 802.1X</vt:lpstr>
      <vt:lpstr>China comment 3 on 802.1X</vt:lpstr>
      <vt:lpstr>China comment 4 on 802.1X</vt:lpstr>
      <vt:lpstr>Switzerland comment 1 on 802.1X</vt:lpstr>
      <vt:lpstr>Switzerland comment 1 on 802.1X (continued)</vt:lpstr>
      <vt:lpstr>Switzerland comment 1 on 802.1X (continued)</vt:lpstr>
      <vt:lpstr>Switzerland comment 2 on 802.1X</vt:lpstr>
      <vt:lpstr>Switzerland comment 3 on 802.1X</vt:lpstr>
      <vt:lpstr>Switzerland comment 4 on 802.1X</vt:lpstr>
      <vt:lpstr>Switzerland comment 4 on 802.1X (continued)</vt:lpstr>
      <vt:lpstr>Switzerland comment 5 on 802.1X</vt:lpstr>
      <vt:lpstr>Switzerland comment 6 on 802.1X</vt:lpstr>
      <vt:lpstr>Switzerland comment 6 on 802.1X (continued)</vt:lpstr>
      <vt:lpstr>Switzerland comment 6 on 802.1X (continued)</vt:lpstr>
      <vt:lpstr>Switzerland comment 6 on 802.1X (continued)</vt:lpstr>
      <vt:lpstr>Switzerland comment 7 on 802.1X</vt:lpstr>
      <vt:lpstr>Switzerland comment 8 on 802.1X</vt:lpstr>
      <vt:lpstr>Switzerland comment 9 on 802.1X</vt:lpstr>
      <vt:lpstr>Switzerland comment 10 on 802.1X</vt:lpstr>
      <vt:lpstr>Switzerland comment 11 on 802.1X</vt:lpstr>
      <vt:lpstr>Switzerland comment 11 on 802.1X (continued)</vt:lpstr>
      <vt:lpstr>Switzerland comment 12 on 802.1X</vt:lpstr>
      <vt:lpstr>Switzerland comment 13.1 on 802.1X</vt:lpstr>
      <vt:lpstr>Switzerland comment 13.1 on 802.1X (continued)</vt:lpstr>
      <vt:lpstr>Switzerland comment 13.2 on 802.1X</vt:lpstr>
      <vt:lpstr>Switzerland comment 13.2 on 802.1X (continued)</vt:lpstr>
      <vt:lpstr>Switzerland comment 14 on 802.1X</vt:lpstr>
      <vt:lpstr>Switzerland comment 14 on 802.1X (continued)</vt:lpstr>
      <vt:lpstr>Switzerland comment 15 on 802.1X</vt:lpstr>
      <vt:lpstr>The SC will review the comments on 802.1AE during the FDIS</vt:lpstr>
      <vt:lpstr>China comment 1 on 802.1AE</vt:lpstr>
      <vt:lpstr>China comment 1 on 802.1AE (continued)</vt:lpstr>
      <vt:lpstr>China comment 2 on 802.1AE</vt:lpstr>
      <vt:lpstr>Switzerland comment 1 on 802.1AE</vt:lpstr>
      <vt:lpstr>Switzerland comment 2 on 802.1AE</vt:lpstr>
      <vt:lpstr>Switzerland comment 3 on 802.1AE</vt:lpstr>
      <vt:lpstr>Switzerland comment 4 on 802.1AE</vt:lpstr>
      <vt:lpstr>Switzerland comment 5 on 802.1AE</vt:lpstr>
      <vt:lpstr>Switzerland comment 6 on 802.1AE</vt:lpstr>
      <vt:lpstr>Switzerland comment 7 on 802.1AE</vt:lpstr>
      <vt:lpstr>Switzerland comment 8 on 802.1AE</vt:lpstr>
      <vt:lpstr>Switzerland comment 9 on 802.1AE</vt:lpstr>
      <vt:lpstr>Switzerland comment 10 on 802.1AE</vt:lpstr>
      <vt:lpstr>Switzerland comment 11 on 802.1AE</vt:lpstr>
      <vt:lpstr>Switzerland comment 12 on 802.1AE</vt:lpstr>
      <vt:lpstr>The SC will discuss on next steps for processing the FDIS comments on 802.1X &amp; 802.1AE</vt:lpstr>
      <vt:lpstr>A number of security presentation have been considered by SC6</vt:lpstr>
      <vt:lpstr>A meeting was set up between the IEEE 802.1/11 and Swiss NB security experts about TEPA</vt:lpstr>
      <vt:lpstr>Dan Harkins provided a summary of the TEPA meeting between IEEE 802 &amp; Swiss NB reps</vt:lpstr>
      <vt:lpstr>Dan Harkins provided a summary of the TEPA meeting between IEEE 802 &amp; Swiss NB reps</vt:lpstr>
      <vt:lpstr>There has been no further meeting between IEEE 802 and the Swiss NB about TEPA</vt:lpstr>
      <vt:lpstr>WAPI has not gone away; it may be re-proposed in SC6 despite uncertainty about the process</vt:lpstr>
      <vt:lpstr>There is a claim that the WAPI NP could be un-cancelled by a simple vote of SC6 NBs</vt:lpstr>
      <vt:lpstr>Despite some ambiguity, a case could be made that un-cancelling the WAPI NP requires a new NP ballot </vt:lpstr>
      <vt:lpstr>WAPI has not gone away; it has ongoing support in China</vt:lpstr>
      <vt:lpstr>WAPI has not gone away; but WPA2 is being embraced by Chinse SPs anyway </vt:lpstr>
      <vt:lpstr>WAPI will have ample government funding for the foreseeable future</vt:lpstr>
      <vt:lpstr>The status of TISec is unknown in WG7, as are ISOC plans</vt:lpstr>
      <vt:lpstr>A number of other relevant proposals are being considered by SC6</vt:lpstr>
      <vt:lpstr>There is no news on EUHT standardisation in ISO/IEC but some activity in IEEE 802.11 WG</vt:lpstr>
      <vt:lpstr>SC6/WG7 decided to delay decisions on two PWI proposals related to WLAN</vt:lpstr>
      <vt:lpstr>SC6/WG7 decided to delay decisions on two PWI proposals related to WLAN</vt:lpstr>
      <vt:lpstr>Does IEEE 802 have a view on two PWI proposals related to WLAN </vt:lpstr>
      <vt:lpstr>The next SC6 meeting will be held in Canada in February 2014</vt:lpstr>
      <vt:lpstr>Agendas has been issued for WG1 and WG7 and are not exactly inspiring … yet!</vt:lpstr>
      <vt:lpstr>Technically, TEPA topics and WAPI cannot be discussed at the SC6 meeting in Canada</vt:lpstr>
      <vt:lpstr>What do we want to put on the agenda for February SC6 meeting?</vt:lpstr>
      <vt:lpstr>IEEE 802 needs to generate updated overviews of  802.1/3/11 and maybe 802.15? </vt:lpstr>
      <vt:lpstr>There appears to be no change required to the disposition matrix of old 802 documents</vt:lpstr>
      <vt:lpstr>Who is planning to attend the SC6 meeting in Canada in February 2014?</vt:lpstr>
      <vt:lpstr>The IEEE 802 JTC1 SC will empower the IEEE 802 HoD to the SC6 meeting in February 14</vt:lpstr>
      <vt:lpstr>With this little on the agenda, are future F2F meetings justified? </vt:lpstr>
      <vt:lpstr>Is it appropriate for the IEEE 802 to participate in a discussion about the future role of SC6?</vt:lpstr>
      <vt:lpstr>IEEE 1888 will be discussed in SC6/WG7 in Canada for possible submission to SC6 under the PSDO</vt:lpstr>
      <vt:lpstr>The proposed submission of IEEE 1888 raises meta questions for IEEE-SA that were discussed in Geneva</vt:lpstr>
      <vt:lpstr>The SC discussed in Geneva possible criteria for submission of IEEE standards under the PSDO </vt:lpstr>
      <vt:lpstr>There were no conclusion to the discussion in Geneva about use of the PSDO</vt:lpstr>
      <vt:lpstr>The SC may have further discussion on the general topic of when should the PSDO be used</vt:lpstr>
      <vt:lpstr>ISO and IEEE will renegotiate the PSDO, and requested comments in Nov 2012 – no update</vt:lpstr>
      <vt:lpstr>IEEE 802 JTC1 SC will consider any motions</vt:lpstr>
      <vt:lpstr>The IEEE 802 JTC1 SC will &lt;do what?&gt; at the January 2014 interim meeting</vt:lpstr>
      <vt:lpstr>Are there any other matters for consideration by IEEE 802 JTC1 SC?</vt:lpstr>
      <vt:lpstr>The IEEE 802 JTC1 SC will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2013-11-13T22:17:18Z</dcterms:modified>
</cp:coreProperties>
</file>