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7"/>
  </p:notesMasterIdLst>
  <p:handoutMasterIdLst>
    <p:handoutMasterId r:id="rId28"/>
  </p:handoutMasterIdLst>
  <p:sldIdLst>
    <p:sldId id="306" r:id="rId2"/>
    <p:sldId id="415" r:id="rId3"/>
    <p:sldId id="457" r:id="rId4"/>
    <p:sldId id="435" r:id="rId5"/>
    <p:sldId id="436" r:id="rId6"/>
    <p:sldId id="437" r:id="rId7"/>
    <p:sldId id="418" r:id="rId8"/>
    <p:sldId id="419" r:id="rId9"/>
    <p:sldId id="446" r:id="rId10"/>
    <p:sldId id="438" r:id="rId11"/>
    <p:sldId id="449" r:id="rId12"/>
    <p:sldId id="447" r:id="rId13"/>
    <p:sldId id="420" r:id="rId14"/>
    <p:sldId id="448" r:id="rId15"/>
    <p:sldId id="424" r:id="rId16"/>
    <p:sldId id="439" r:id="rId17"/>
    <p:sldId id="444" r:id="rId18"/>
    <p:sldId id="454" r:id="rId19"/>
    <p:sldId id="432" r:id="rId20"/>
    <p:sldId id="433" r:id="rId21"/>
    <p:sldId id="450" r:id="rId22"/>
    <p:sldId id="455" r:id="rId23"/>
    <p:sldId id="453" r:id="rId24"/>
    <p:sldId id="458" r:id="rId25"/>
    <p:sldId id="406"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FF00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6146" autoAdjust="0"/>
  </p:normalViewPr>
  <p:slideViewPr>
    <p:cSldViewPr>
      <p:cViewPr>
        <p:scale>
          <a:sx n="59" d="100"/>
          <a:sy n="59" d="100"/>
        </p:scale>
        <p:origin x="-187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57" d="100"/>
          <a:sy n="57" d="100"/>
        </p:scale>
        <p:origin x="-283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5633639" y="8982075"/>
            <a:ext cx="6846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smtClean="0"/>
              <a:t>Wu </a:t>
            </a:r>
            <a:r>
              <a:rPr lang="en-US" altLang="ko-KR" dirty="0" err="1" smtClean="0"/>
              <a:t>Tianyu</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69644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5135462" y="8985250"/>
            <a:ext cx="11462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smtClean="0"/>
              <a:t>Wu </a:t>
            </a:r>
            <a:r>
              <a:rPr lang="en-US" altLang="ko-KR" dirty="0" err="1" smtClean="0"/>
              <a:t>Tianyu</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533690517"/>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smtClean="0">
                <a:ea typeface="굴림" pitchFamily="34" charset="-127"/>
              </a:rPr>
              <a:t>Page </a:t>
            </a:r>
            <a:fld id="{CBA724C8-E5A7-4639-BAE9-F1E5F0880C97}" type="slidenum">
              <a:rPr lang="en-US" altLang="ko-KR" smtClean="0">
                <a:ea typeface="굴림" pitchFamily="34" charset="-127"/>
              </a:rPr>
              <a:pPr/>
              <a:t>1</a:t>
            </a:fld>
            <a:endParaRPr lang="en-US" altLang="ko-KR"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961866" cy="276999"/>
          </a:xfrm>
        </p:spPr>
        <p:txBody>
          <a:bodyPr/>
          <a:lstStyle>
            <a:lvl1pPr>
              <a:defRPr/>
            </a:lvl1pPr>
          </a:lstStyle>
          <a:p>
            <a:pPr>
              <a:defRPr/>
            </a:pPr>
            <a:r>
              <a:rPr lang="en-US" altLang="ko-KR" dirty="0" smtClean="0"/>
              <a:t>Nov. 2013</a:t>
            </a:r>
            <a:endParaRPr lang="en-US" altLang="ko-KR" dirty="0"/>
          </a:p>
        </p:txBody>
      </p:sp>
      <p:sp>
        <p:nvSpPr>
          <p:cNvPr id="7" name="바닥글 개체 틀 2"/>
          <p:cNvSpPr>
            <a:spLocks noGrp="1"/>
          </p:cNvSpPr>
          <p:nvPr>
            <p:ph type="ftr" sz="quarter" idx="11"/>
          </p:nvPr>
        </p:nvSpPr>
        <p:spPr>
          <a:xfrm>
            <a:off x="7423239" y="6477000"/>
            <a:ext cx="1139736" cy="184666"/>
          </a:xfrm>
        </p:spPr>
        <p:txBody>
          <a:bodyPr/>
          <a:lstStyle>
            <a:lvl1pPr>
              <a:defRPr/>
            </a:lvl1pPr>
          </a:lstStyle>
          <a:p>
            <a:r>
              <a:rPr lang="en-US" altLang="ko-KR" dirty="0" smtClean="0"/>
              <a:t>Guoqing Li (Intel)</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marL="1143000" indent="-228600">
              <a:buClrTx/>
              <a:buFont typeface="Wingdings" pitchFamily="2" charset="2"/>
              <a:buChar char="Ø"/>
              <a:defRPr baseline="0"/>
            </a:lvl4pPr>
            <a:lvl5pPr marL="2057400" indent="-228600">
              <a:buClr>
                <a:srgbClr val="0070C0"/>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Copyright@2012, Intel Corporation. All rights reserved. </a:t>
            </a:r>
            <a:endParaRPr lang="en-US" sz="1200" dirty="0">
              <a:solidFill>
                <a:schemeClr val="bg1"/>
              </a:solidFill>
              <a:latin typeface="Neo Sans Intel" pitchFamily="34" charset="0"/>
            </a:endParaRPr>
          </a:p>
        </p:txBody>
      </p:sp>
      <p:sp>
        <p:nvSpPr>
          <p:cNvPr id="6" name="TextBox 5"/>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39000" y="6400800"/>
            <a:ext cx="1342132" cy="328296"/>
          </a:xfrm>
          <a:prstGeom prst="rect">
            <a:avLst/>
          </a:prstGeom>
          <a:noFill/>
        </p:spPr>
        <p:txBody>
          <a:bodyPr wrap="square" lIns="98060" tIns="49030" rIns="98060" bIns="49030" rtlCol="0">
            <a:spAutoFit/>
          </a:bodyPr>
          <a:lstStyle/>
          <a:p>
            <a:r>
              <a:rPr lang="en-US" sz="1500" b="1" dirty="0" smtClean="0">
                <a:solidFill>
                  <a:schemeClr val="bg1"/>
                </a:solidFill>
                <a:latin typeface="Neo Sans Intel" pitchFamily="34" charset="0"/>
              </a:rPr>
              <a:t>Intel</a:t>
            </a:r>
            <a:r>
              <a:rPr lang="en-US" sz="1500" b="1" baseline="0" dirty="0" smtClean="0">
                <a:solidFill>
                  <a:schemeClr val="bg1"/>
                </a:solidFill>
                <a:latin typeface="Neo Sans Intel" pitchFamily="34" charset="0"/>
              </a:rPr>
              <a:t> Labs</a:t>
            </a:r>
            <a:endParaRPr lang="en-US" sz="1500" b="1" dirty="0" smtClean="0">
              <a:solidFill>
                <a:schemeClr val="bg1"/>
              </a:solidFill>
              <a:latin typeface="Neo Sans Intel" pitchFamily="34" charset="0"/>
            </a:endParaRPr>
          </a:p>
        </p:txBody>
      </p:sp>
      <p:sp>
        <p:nvSpPr>
          <p:cNvPr id="10"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Wireless Communication Lab, Intel Labs</a:t>
            </a:r>
            <a:endParaRPr lang="en-US" sz="1200" dirty="0">
              <a:solidFill>
                <a:schemeClr val="bg1"/>
              </a:solidFill>
              <a:latin typeface="Neo Sans Intel" pitchFamily="34" charset="0"/>
            </a:endParaRPr>
          </a:p>
        </p:txBody>
      </p:sp>
      <p:sp>
        <p:nvSpPr>
          <p:cNvPr id="11" name="TextBox 10"/>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7086600" y="6498116"/>
            <a:ext cx="1447800" cy="283684"/>
          </a:xfrm>
          <a:prstGeom prst="rect">
            <a:avLst/>
          </a:prstGeom>
          <a:noFill/>
        </p:spPr>
        <p:txBody>
          <a:bodyPr wrap="square" lIns="98060" tIns="49030" rIns="98060" bIns="49030" rtlCol="0">
            <a:spAutoFit/>
          </a:bodyPr>
          <a:lstStyle/>
          <a:p>
            <a:r>
              <a:rPr lang="en-US" sz="1200" b="1" dirty="0" smtClean="0">
                <a:solidFill>
                  <a:schemeClr val="bg1"/>
                </a:solidFill>
                <a:latin typeface="Neo Sans Intel" pitchFamily="34" charset="0"/>
              </a:rPr>
              <a:t>Intel Confidential</a:t>
            </a:r>
          </a:p>
        </p:txBody>
      </p:sp>
      <p:sp>
        <p:nvSpPr>
          <p:cNvPr id="13" name="Rectangle 9"/>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1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5" name="바닥글 개체 틀 2"/>
          <p:cNvSpPr>
            <a:spLocks noGrp="1"/>
          </p:cNvSpPr>
          <p:nvPr>
            <p:ph type="ftr" sz="quarter" idx="11"/>
          </p:nvPr>
        </p:nvSpPr>
        <p:spPr>
          <a:xfrm>
            <a:off x="7599570" y="6477000"/>
            <a:ext cx="963405" cy="184666"/>
          </a:xfrm>
        </p:spPr>
        <p:txBody>
          <a:bodyPr/>
          <a:lstStyle>
            <a:lvl1pPr>
              <a:defRPr/>
            </a:lvl1pPr>
          </a:lstStyle>
          <a:p>
            <a:r>
              <a:rPr lang="en-US" altLang="ko-KR" dirty="0" smtClean="0"/>
              <a:t>Guoqing (Intel)</a:t>
            </a:r>
            <a:endParaRPr lang="en-US" altLang="ko-KR" dirty="0"/>
          </a:p>
        </p:txBody>
      </p:sp>
      <p:sp>
        <p:nvSpPr>
          <p:cNvPr id="16" name="슬라이드 번호 개체 틀 3"/>
          <p:cNvSpPr>
            <a:spLocks noGrp="1"/>
          </p:cNvSpPr>
          <p:nvPr>
            <p:ph type="sldNum" sz="quarter" idx="12"/>
          </p:nvPr>
        </p:nvSpPr>
        <p:spPr>
          <a:xfrm>
            <a:off x="4344988" y="6475413"/>
            <a:ext cx="530225" cy="182562"/>
          </a:xfrm>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
        <p:nvSpPr>
          <p:cNvPr id="17" name="Rectangle 7"/>
          <p:cNvSpPr>
            <a:spLocks noChangeArrowheads="1"/>
          </p:cNvSpPr>
          <p:nvPr userDrawn="1"/>
        </p:nvSpPr>
        <p:spPr bwMode="auto">
          <a:xfrm>
            <a:off x="5162485" y="152400"/>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802.11-13/1334r1</a:t>
            </a:r>
            <a:endParaRPr lang="en-US" altLang="ko-KR" sz="1800" b="1" dirty="0">
              <a:ea typeface="굴림" pitchFamily="34" charset="-127"/>
            </a:endParaRPr>
          </a:p>
        </p:txBody>
      </p:sp>
      <p:sp>
        <p:nvSpPr>
          <p:cNvPr id="18" name="Line 8"/>
          <p:cNvSpPr>
            <a:spLocks noChangeShapeType="1"/>
          </p:cNvSpPr>
          <p:nvPr userDrawn="1"/>
        </p:nvSpPr>
        <p:spPr bwMode="auto">
          <a:xfrm>
            <a:off x="685800" y="429399"/>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9" name="날짜 개체 틀 1"/>
          <p:cNvSpPr>
            <a:spLocks noGrp="1"/>
          </p:cNvSpPr>
          <p:nvPr>
            <p:ph type="dt" sz="half" idx="10"/>
          </p:nvPr>
        </p:nvSpPr>
        <p:spPr>
          <a:xfrm>
            <a:off x="696913" y="152400"/>
            <a:ext cx="961866" cy="276999"/>
          </a:xfrm>
        </p:spPr>
        <p:txBody>
          <a:bodyPr/>
          <a:lstStyle>
            <a:lvl1pPr>
              <a:defRPr/>
            </a:lvl1p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591389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32601"/>
            <a:ext cx="961866"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 2013</a:t>
            </a:r>
            <a:endParaRPr lang="en-US" altLang="ko-KR" dirty="0"/>
          </a:p>
        </p:txBody>
      </p:sp>
      <p:sp>
        <p:nvSpPr>
          <p:cNvPr id="12" name="바닥글 개체 틀 2"/>
          <p:cNvSpPr>
            <a:spLocks noGrp="1"/>
          </p:cNvSpPr>
          <p:nvPr>
            <p:ph type="ftr" sz="quarter" idx="3"/>
          </p:nvPr>
        </p:nvSpPr>
        <p:spPr bwMode="auto">
          <a:xfrm>
            <a:off x="7423239" y="6477000"/>
            <a:ext cx="1139736" cy="184666"/>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a:ea typeface="굴림" pitchFamily="34" charset="-127"/>
              </a:defRPr>
            </a:lvl1pPr>
          </a:lstStyle>
          <a:p>
            <a:r>
              <a:rPr lang="en-US" altLang="ko-KR" dirty="0" smtClean="0"/>
              <a:t>Guoqing Li (Intel)</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Rectangle 7"/>
          <p:cNvSpPr>
            <a:spLocks noChangeArrowheads="1"/>
          </p:cNvSpPr>
          <p:nvPr userDrawn="1"/>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802.11-13/1334r1</a:t>
            </a:r>
            <a:endParaRPr lang="en-US" altLang="ko-KR" sz="1800" b="1" dirty="0">
              <a:ea typeface="굴림" pitchFamily="34"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File:Weibull_PDF.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Gamma_distribution_pdf.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32601"/>
            <a:ext cx="961866" cy="276999"/>
          </a:xfrm>
          <a:noFill/>
        </p:spPr>
        <p:txBody>
          <a:bodyPr/>
          <a:lstStyle/>
          <a:p>
            <a:r>
              <a:rPr lang="en-US" altLang="ko-KR" dirty="0" smtClean="0">
                <a:ea typeface="굴림" pitchFamily="34" charset="-127"/>
              </a:rPr>
              <a:t>Nov. 2013</a:t>
            </a:r>
          </a:p>
        </p:txBody>
      </p:sp>
      <p:sp>
        <p:nvSpPr>
          <p:cNvPr id="1028"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1029" name="슬라이드 번호 개체 틀 6"/>
          <p:cNvSpPr>
            <a:spLocks noGrp="1"/>
          </p:cNvSpPr>
          <p:nvPr>
            <p:ph type="sldNum" sz="quarter" idx="12"/>
          </p:nvPr>
        </p:nvSpPr>
        <p:spPr>
          <a:noFill/>
        </p:spPr>
        <p:txBody>
          <a:bodyPr/>
          <a:lstStyle/>
          <a:p>
            <a:r>
              <a:rPr lang="en-US" altLang="ko-KR" smtClean="0">
                <a:ea typeface="굴림" pitchFamily="34" charset="-127"/>
              </a:rPr>
              <a:t>Slide </a:t>
            </a:r>
            <a:fld id="{4883C6A0-A99F-4D4B-BED4-FEEACDB547CE}" type="slidenum">
              <a:rPr lang="en-US" altLang="ko-KR" smtClean="0">
                <a:ea typeface="굴림" pitchFamily="34" charset="-127"/>
              </a:rPr>
              <a:pPr/>
              <a:t>1</a:t>
            </a:fld>
            <a:endParaRPr lang="en-US" altLang="ko-KR" smtClean="0">
              <a:ea typeface="굴림" pitchFamily="34" charset="-127"/>
            </a:endParaRPr>
          </a:p>
        </p:txBody>
      </p:sp>
      <p:sp>
        <p:nvSpPr>
          <p:cNvPr id="1030" name="Rectangle 2"/>
          <p:cNvSpPr>
            <a:spLocks noGrp="1" noChangeArrowheads="1"/>
          </p:cNvSpPr>
          <p:nvPr>
            <p:ph type="title" idx="4294967295"/>
          </p:nvPr>
        </p:nvSpPr>
        <p:spPr>
          <a:xfrm>
            <a:off x="685800" y="762000"/>
            <a:ext cx="7772400" cy="1066800"/>
          </a:xfrm>
          <a:noFill/>
        </p:spPr>
        <p:txBody>
          <a:bodyPr/>
          <a:lstStyle/>
          <a:p>
            <a:r>
              <a:rPr lang="en-US" altLang="ko-KR" dirty="0" smtClean="0">
                <a:latin typeface="Times New Roman" pitchFamily="18" charset="0"/>
                <a:ea typeface="굴림" pitchFamily="34" charset="-127"/>
              </a:rPr>
              <a:t>Video Traffic Modeling</a:t>
            </a:r>
          </a:p>
        </p:txBody>
      </p:sp>
      <p:sp>
        <p:nvSpPr>
          <p:cNvPr id="1031" name="Rectangle 3"/>
          <p:cNvSpPr>
            <a:spLocks noGrp="1" noChangeArrowheads="1"/>
          </p:cNvSpPr>
          <p:nvPr>
            <p:ph type="body" sz="half" idx="4294967295"/>
          </p:nvPr>
        </p:nvSpPr>
        <p:spPr>
          <a:xfrm>
            <a:off x="2667000" y="2057400"/>
            <a:ext cx="39624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b="0" dirty="0" smtClean="0">
                <a:latin typeface="Times New Roman" pitchFamily="18" charset="0"/>
                <a:ea typeface="굴림" pitchFamily="34" charset="-127"/>
              </a:rPr>
              <a:t> </a:t>
            </a:r>
            <a:r>
              <a:rPr lang="en-US" altLang="ko-KR" sz="1800" b="0" dirty="0" smtClean="0">
                <a:latin typeface="Times New Roman" pitchFamily="18" charset="0"/>
                <a:ea typeface="굴림" pitchFamily="34" charset="-127"/>
              </a:rPr>
              <a:t>2013-11-11</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533400" y="2514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r>
              <a:rPr lang="en-US" altLang="ko-KR" sz="2000" b="1" dirty="0" smtClean="0">
                <a:ea typeface="굴림" pitchFamily="34" charset="-127"/>
              </a:rPr>
              <a:t>:</a:t>
            </a:r>
          </a:p>
          <a:p>
            <a:pPr marL="342900" indent="-342900">
              <a:spcBef>
                <a:spcPct val="20000"/>
              </a:spcBef>
            </a:pPr>
            <a:endParaRPr lang="en-US" altLang="ko-KR" sz="2000" dirty="0">
              <a:ea typeface="굴림" pitchFamily="34" charset="-127"/>
            </a:endParaRPr>
          </a:p>
        </p:txBody>
      </p:sp>
      <p:graphicFrame>
        <p:nvGraphicFramePr>
          <p:cNvPr id="2" name="Table 1"/>
          <p:cNvGraphicFramePr>
            <a:graphicFrameLocks noGrp="1"/>
          </p:cNvGraphicFramePr>
          <p:nvPr>
            <p:extLst>
              <p:ext uri="{D42A27DB-BD31-4B8C-83A1-F6EECF244321}">
                <p14:modId xmlns:p14="http://schemas.microsoft.com/office/powerpoint/2010/main" val="2248665990"/>
              </p:ext>
            </p:extLst>
          </p:nvPr>
        </p:nvGraphicFramePr>
        <p:xfrm>
          <a:off x="914400" y="3200400"/>
          <a:ext cx="7772400" cy="2382520"/>
        </p:xfrm>
        <a:graphic>
          <a:graphicData uri="http://schemas.openxmlformats.org/drawingml/2006/table">
            <a:tbl>
              <a:tblPr firstRow="1" bandRow="1">
                <a:tableStyleId>{5C22544A-7EE6-4342-B048-85BDC9FD1C3A}</a:tableStyleId>
              </a:tblPr>
              <a:tblGrid>
                <a:gridCol w="1523076"/>
                <a:gridCol w="989215"/>
                <a:gridCol w="2056938"/>
                <a:gridCol w="1374371"/>
                <a:gridCol w="1828800"/>
              </a:tblGrid>
              <a:tr h="370840">
                <a:tc>
                  <a:txBody>
                    <a:bodyPr/>
                    <a:lstStyle/>
                    <a:p>
                      <a:r>
                        <a:rPr lang="en-US" sz="1200" dirty="0" smtClean="0"/>
                        <a:t>Name</a:t>
                      </a:r>
                      <a:endParaRPr lang="en-US" sz="1200" dirty="0"/>
                    </a:p>
                  </a:txBody>
                  <a:tcPr/>
                </a:tc>
                <a:tc>
                  <a:txBody>
                    <a:bodyPr/>
                    <a:lstStyle/>
                    <a:p>
                      <a:r>
                        <a:rPr lang="en-US" sz="1200" dirty="0" smtClean="0"/>
                        <a:t>Affiliations</a:t>
                      </a:r>
                      <a:endParaRPr lang="en-US" sz="1200" dirty="0"/>
                    </a:p>
                  </a:txBody>
                  <a:tcPr/>
                </a:tc>
                <a:tc>
                  <a:txBody>
                    <a:bodyPr/>
                    <a:lstStyle/>
                    <a:p>
                      <a:r>
                        <a:rPr lang="en-US" sz="1200" dirty="0" smtClean="0"/>
                        <a:t>Address</a:t>
                      </a:r>
                      <a:endParaRPr lang="en-US" sz="1200" dirty="0"/>
                    </a:p>
                  </a:txBody>
                  <a:tcPr/>
                </a:tc>
                <a:tc>
                  <a:txBody>
                    <a:bodyPr/>
                    <a:lstStyle/>
                    <a:p>
                      <a:r>
                        <a:rPr lang="en-US" sz="1200" dirty="0" smtClean="0"/>
                        <a:t>Phone</a:t>
                      </a:r>
                      <a:endParaRPr lang="en-US" sz="1200" dirty="0"/>
                    </a:p>
                  </a:txBody>
                  <a:tcPr/>
                </a:tc>
                <a:tc>
                  <a:txBody>
                    <a:bodyPr/>
                    <a:lstStyle/>
                    <a:p>
                      <a:r>
                        <a:rPr lang="en-US" sz="1200" dirty="0" smtClean="0"/>
                        <a:t>Email</a:t>
                      </a:r>
                      <a:endParaRPr lang="en-US" sz="1200" dirty="0"/>
                    </a:p>
                  </a:txBody>
                  <a:tcPr/>
                </a:tc>
              </a:tr>
              <a:tr h="370840">
                <a:tc>
                  <a:txBody>
                    <a:bodyPr/>
                    <a:lstStyle/>
                    <a:p>
                      <a:r>
                        <a:rPr lang="en-US" sz="1200" dirty="0" smtClean="0"/>
                        <a:t>Guoqing Li</a:t>
                      </a:r>
                      <a:endParaRPr lang="en-US" sz="1200" dirty="0"/>
                    </a:p>
                  </a:txBody>
                  <a:tcPr/>
                </a:tc>
                <a:tc>
                  <a:txBody>
                    <a:bodyPr/>
                    <a:lstStyle/>
                    <a:p>
                      <a:r>
                        <a:rPr lang="en-US" sz="1200" dirty="0" smtClean="0"/>
                        <a:t>Intel</a:t>
                      </a:r>
                      <a:endParaRPr lang="en-US" sz="1200" dirty="0"/>
                    </a:p>
                  </a:txBody>
                  <a:tcPr/>
                </a:tc>
                <a:tc>
                  <a:txBody>
                    <a:bodyPr/>
                    <a:lstStyle/>
                    <a:p>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a:p>
                  </a:txBody>
                  <a:tcPr/>
                </a:tc>
                <a:tc>
                  <a:txBody>
                    <a:bodyPr/>
                    <a:lstStyle/>
                    <a:p>
                      <a:r>
                        <a:rPr lang="en-US" sz="1200" dirty="0" smtClean="0"/>
                        <a:t>1-503-712-2089</a:t>
                      </a:r>
                      <a:endParaRPr lang="en-US" sz="1200" dirty="0"/>
                    </a:p>
                  </a:txBody>
                  <a:tcPr/>
                </a:tc>
                <a:tc>
                  <a:txBody>
                    <a:bodyPr/>
                    <a:lstStyle/>
                    <a:p>
                      <a:r>
                        <a:rPr lang="en-US" sz="1200" dirty="0" smtClean="0"/>
                        <a:t>Guoqing.c.il@intel.com</a:t>
                      </a:r>
                      <a:endParaRPr lang="en-US" sz="1200" dirty="0"/>
                    </a:p>
                  </a:txBody>
                  <a:tcPr/>
                </a:tc>
              </a:tr>
              <a:tr h="370840">
                <a:tc>
                  <a:txBody>
                    <a:bodyPr/>
                    <a:lstStyle/>
                    <a:p>
                      <a:r>
                        <a:rPr lang="en-US" sz="1200" dirty="0" smtClean="0"/>
                        <a:t>Yiting Liao</a:t>
                      </a:r>
                      <a:endParaRPr lang="en-US" sz="1200" dirty="0"/>
                    </a:p>
                  </a:txBody>
                  <a:tcPr/>
                </a:tc>
                <a:tc>
                  <a:txBody>
                    <a:bodyPr/>
                    <a:lstStyle/>
                    <a:p>
                      <a:r>
                        <a:rPr lang="en-US" sz="1200" dirty="0" smtClean="0"/>
                        <a:t>Intel</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r>
                        <a:rPr lang="en-US" sz="1200" dirty="0" smtClean="0"/>
                        <a:t>1-503-264-6789</a:t>
                      </a:r>
                      <a:endParaRPr lang="en-US" sz="1200" dirty="0"/>
                    </a:p>
                  </a:txBody>
                  <a:tcPr/>
                </a:tc>
                <a:tc>
                  <a:txBody>
                    <a:bodyPr/>
                    <a:lstStyle/>
                    <a:p>
                      <a:r>
                        <a:rPr lang="en-US" sz="1200" dirty="0" smtClean="0"/>
                        <a:t>Yitingl.liao@intel.com</a:t>
                      </a:r>
                      <a:endParaRPr lang="en-US" sz="1200" dirty="0"/>
                    </a:p>
                  </a:txBody>
                  <a:tcPr/>
                </a:tc>
              </a:tr>
              <a:tr h="370840">
                <a:tc>
                  <a:txBody>
                    <a:bodyPr/>
                    <a:lstStyle/>
                    <a:p>
                      <a:r>
                        <a:rPr lang="en-US" sz="1200" dirty="0" smtClean="0"/>
                        <a:t>Dmitry Akhmetov</a:t>
                      </a:r>
                      <a:endParaRPr lang="en-US" sz="1200" dirty="0"/>
                    </a:p>
                  </a:txBody>
                  <a:tcPr/>
                </a:tc>
                <a:tc>
                  <a:txBody>
                    <a:bodyPr/>
                    <a:lstStyle/>
                    <a:p>
                      <a:r>
                        <a:rPr lang="en-US" sz="1200" dirty="0" smtClean="0"/>
                        <a:t>Intel</a:t>
                      </a:r>
                      <a:endParaRPr lang="en-US" sz="1200" dirty="0"/>
                    </a:p>
                  </a:txBody>
                  <a:tcPr/>
                </a:tc>
                <a:tc>
                  <a:txBody>
                    <a:bodyPr/>
                    <a:lstStyle/>
                    <a:p>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a:p>
                  </a:txBody>
                  <a:tcPr/>
                </a:tc>
                <a:tc>
                  <a:txBody>
                    <a:bodyPr/>
                    <a:lstStyle/>
                    <a:p>
                      <a:endParaRPr lang="en-US" sz="1200"/>
                    </a:p>
                  </a:txBody>
                  <a:tcPr/>
                </a:tc>
                <a:tc>
                  <a:txBody>
                    <a:bodyPr/>
                    <a:lstStyle/>
                    <a:p>
                      <a:endParaRPr lang="en-US" sz="1200" dirty="0"/>
                    </a:p>
                  </a:txBody>
                  <a:tcPr/>
                </a:tc>
              </a:tr>
              <a:tr h="370840">
                <a:tc>
                  <a:txBody>
                    <a:bodyPr/>
                    <a:lstStyle/>
                    <a:p>
                      <a:r>
                        <a:rPr lang="en-US" sz="1200" dirty="0" smtClean="0"/>
                        <a:t>Robert  Stacey</a:t>
                      </a:r>
                      <a:endParaRPr lang="en-US" sz="1200" dirty="0"/>
                    </a:p>
                  </a:txBody>
                  <a:tcPr/>
                </a:tc>
                <a:tc>
                  <a:txBody>
                    <a:bodyPr/>
                    <a:lstStyle/>
                    <a:p>
                      <a:r>
                        <a:rPr lang="en-US" sz="1200" dirty="0" smtClean="0"/>
                        <a:t>Intel</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2111 NE</a:t>
                      </a:r>
                      <a:r>
                        <a:rPr lang="en-US" sz="1200" baseline="0" dirty="0" smtClean="0"/>
                        <a:t> 25</a:t>
                      </a:r>
                      <a:r>
                        <a:rPr lang="en-US" sz="1200" baseline="30000" dirty="0" smtClean="0"/>
                        <a:t>th</a:t>
                      </a:r>
                      <a:r>
                        <a:rPr lang="en-US" sz="1200" baseline="0" dirty="0" smtClean="0"/>
                        <a:t> </a:t>
                      </a:r>
                      <a:r>
                        <a:rPr lang="en-US" sz="1200" baseline="0" dirty="0" err="1" smtClean="0"/>
                        <a:t>ave</a:t>
                      </a:r>
                      <a:r>
                        <a:rPr lang="en-US" sz="1200" baseline="0" dirty="0" smtClean="0"/>
                        <a:t>, Hillsboro, OR 97124</a:t>
                      </a:r>
                      <a:endParaRPr lang="en-US" sz="1200" dirty="0" smtClean="0"/>
                    </a:p>
                  </a:txBody>
                  <a:tcPr/>
                </a:tc>
                <a:tc>
                  <a:txBody>
                    <a:bodyPr/>
                    <a:lstStyle/>
                    <a:p>
                      <a:endParaRPr lang="en-US" sz="1200"/>
                    </a:p>
                  </a:txBody>
                  <a:tcPr/>
                </a:tc>
                <a:tc>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18" y="520700"/>
            <a:ext cx="7772400" cy="1066800"/>
          </a:xfrm>
        </p:spPr>
        <p:txBody>
          <a:bodyPr/>
          <a:lstStyle/>
          <a:p>
            <a:r>
              <a:rPr lang="en-US" dirty="0" smtClean="0"/>
              <a:t>Traffic Modeling for Video Streaming</a:t>
            </a:r>
            <a:endParaRPr lang="en-US" dirty="0"/>
          </a:p>
        </p:txBody>
      </p:sp>
      <p:sp>
        <p:nvSpPr>
          <p:cNvPr id="3" name="Content Placeholder 2"/>
          <p:cNvSpPr>
            <a:spLocks noGrp="1"/>
          </p:cNvSpPr>
          <p:nvPr>
            <p:ph idx="1"/>
          </p:nvPr>
        </p:nvSpPr>
        <p:spPr>
          <a:xfrm>
            <a:off x="617137" y="1614448"/>
            <a:ext cx="4831972" cy="442953"/>
          </a:xfrm>
        </p:spPr>
        <p:txBody>
          <a:bodyPr/>
          <a:lstStyle/>
          <a:p>
            <a:pPr marL="0" indent="0">
              <a:buNone/>
            </a:pPr>
            <a:r>
              <a:rPr lang="en-US" sz="1600" dirty="0" smtClean="0"/>
              <a:t>Step 1: Generate video frame size</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Cloud 6"/>
          <p:cNvSpPr/>
          <p:nvPr/>
        </p:nvSpPr>
        <p:spPr>
          <a:xfrm>
            <a:off x="2714497" y="3315756"/>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001" y="3579402"/>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0" y="-8413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152400" y="-6889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xQSEhUUExQVFhQXGRgaFxgYFxgcFxoYHRgWGBYXFhwZHCggGBolHBUXITEhJywrLi4uFx8zODMsNygtLisBCgoKDg0OGhAQGywlICQuLC8sLC0tLCwsLCwwNywtLS40LCwsNzAsLC83NDAsLCwtLCwsLywsLDQsLDQsLiwsLP/AABEIAMUBAAMBIgACEQEDEQH/xAAcAAEAAQUBAQAAAAAAAAAAAAAABQIDBAYHAQj/xABEEAACAQIEAgcFBAcHBAMBAAABAhEAAwQSITEFQQYTIlFhcZEHMoGhsSNiwdEzQlJygpKiFENTssLh8BU0o7Njc9II/8QAGwEBAAIDAQEAAAAAAAAAAAAAAAEDAgQFBgf/xAAvEQACAgECBAQFBAMBAAAAAAAAAQIRAwQhEjFBUQUTImFxgZGhsTLB4fAUQtEV/9oADAMBAAIRAxEAPwDuNKUoBSlKAUpSgFKUoBSrF7GW0950XzYCojG9MsDa9/E2h/EKAnqVomM9rHD02d3P3UJHrtUHjfbXZGlrDu3ixAH51NA6vSuFYz204pv0dm0ncSSxqCxntQ4jcn7cJ+4oH1mlA+kiaxcRxG0nv3ba+bAfjXy1jOk+Lu/pMTeb+Mj/ACxUZdvlveJbzM/WlEn09jOnnD7XvYq3Pcpk/KoLGe17AJ7nW3D4JA9TXz6CTsDVQtMeVSokbI7Ji/bWP7rCn+Nx/pFbp7PelTcRw7XXRUdXKlVJIiAQda+aGtECTXXPYBje1ibXeEf6qfwo1Q2OyUpSsQKUpQClKUApSlAKUpQClKUAq3dvqvvMq+ZA+ta37Rjc/sh6p2RixEqYOtu4F/qy181XuJXX1a7cae92P1NTRNH1NjOlGDtfpMRaWPvD8KgcZ7UuHW9rxf8AcUt9K+bM1BJ2BqaB3bG+2rDL+jsXX84H1qCxvttvH9Hh7a+LMSfSuUiyx5VUMK3eKzWKT6GLnFdTdsb7WOIPtcRB91NfWagsX0yxt338VdPxj6VEDCd5+VVjDL4n4/lWawTMfNiUXsc7++7t+8xP1NWc/dWWLSjkKrBrNad9WYvMuxhgMeR9KqFlv+GsrNXk1l5ETHzmY4wx5mqxhh3mrk0mp8qK6DzJMLZXuqsADYD0qiaTU0lyRjbZeSWIABJJgAbk8gPGsv8A6VfylupuhRGpRhuQBEjXcaCsBLhUggkEEEEaEEagg8jNXzibrkS9xiDIlmJB3kSdNdZqHZJf6RcJuYW69i6O0vOGAYbhlzAEg+VbJ7Esdk4kq8riOvxAzD6VrGIF2603XZmI9645Yx4liTzqroPjepx+GcmAt1Z8icp+tUZYtVZbja3PqylKVQZilKUApSlAKUpQClKUApSlARHS2zmwl77qh/5CH+i18r8Us9XeuJGiuwHkGMfKK+u8RaDqynZgQfIiDXyr0yw5TEtm3ZUYjxAyN80NSiTFygbAelXLVpmmI7ILEkhQFECSWIA1IHmQNzVm00qD4VkYDFm1cW4BJXlLAHSIOUgx3jmNDvXX6WjQ60zKtcExDNl6plOYKS/YUEsqDMWgDtMB4zpNRpP/ACQfmNDUniekN50NuVVSVJyrBJXVW3MNOsiCdOQAEZduFmLHckk6AakydBoPhWCvqNuh5mrya8NeTRklU15NXreDuNsjehA9TWVZ4Hebkq+bD/TNWRw5Jcov6Fcs0I85L6mBNeTU/gujBZiGuAQAdFmZJBiSNoHrWyn2fLbtrcu9ZlYwJIHIkGAJG3M1l/jzTp7Gtk8Qwwvm650nt+xzuaTW+9FOjdm9mNwKioozMdYcmFEEMSJnYelYXtC4R/Zm6vSbb5ZAgEMgYGOWgFcmOtUsihwvd1ZnHV3KNR2bq9vfp8jW8Hwu9dIFu07E7aRM7QTArY8D7NeIXP7pbf8A9jf/AIDVm9F+keNGHS1husK29Gyi2AJYnVsmbbmW09KkuP8AGcRpn61WCyyo12/pzJ1NtRVOXXOM+Ct/7739jqLC2rsh36AG22W9iFUjcKoPwDM4+larZsgXWQmQCy6HeCe7yreuH4gtaF04lklTocOqwY/xCAD5ia0nG3D/AGksxzEsCWhRObcwhKjc7fLasdPqZ5ZTi+i9/wDhasKxuMnurXOuRL8I4ZZe9bR+wjMFLbkToD2vGKguPYQ4TGXbcEdW4YAiDBC3FmCRsw2NbDhbdt1MC9ccTK2kDAd0kEn+mtb6SXM18mLgkCesJL6dnUlRyA5VOPje7s3dYsapRpe2x9WcLxPW2bVz9tFb1UGsqtV9l+N63hmGJMlVynzUkfSK2qsjQFKUoBSlKAUpSgFKUoBSlKAV85+2HBdXiyQP1rgP8RW6o/8AK1fRlcZ9u2B/X5RbafGXtkf1JUolHJ8Gez5H/eq2NWMAdWHx/wCeorIauvh9WJM5+XbI0bJY6HsYLXVA+6pPoSR9K2DhHs4F0ZlDuvMl0VR+Ne8EvZ7FpvuAHzHZPzBrZuFceuWEKIqEZs0sCSDAGmvgK3J4vReNK/c8vHXz85xzzair/TSd/Q1+30bw9slTZUkEg5pbUGD75NRfEcOLd5woCg5WAUAAAqBpHirVs+KxWZmuOQCxJJ2Enetf4rftPdtkMWUqQxtL1hGUyNFMH3zzFbGCUcc05UjV0+TLlyy3lJb87f17En0KW015xeFsjJmBuAEaEAjtabGf4a86VtaN+bOTIUXRMuWQWGmTQaBT8ah7mHJI6u3cKx71zIuvkHJA9ayE4Pfy5myIDsYdgfkv1rYcsfm+bxPlVHReojHF5brbe+f4KMNpcXxDL8dG/wBB9a3nieOuYhMq2GUdkljIBgQOQHhJJ25bVpWM4ayILgutmRlIyhQNSFY6gkdlm51McN6NPiFW49zMHJEXLlx2MNlJyarvprHpWrqJQlLje1d/4+Bfo9K9XCTxzqL2ffr3XuQuCxzYa5eK3ktHMQQxEsGOdVAIIPL5VgdKuItibdx3ZnuHKS2QgdkgbhQvu1LcP4SHxYsgC2HykkAALAYNA01At7d5qd6adFLdmxNu4NVysjMC5JBGYd/iB51x34TgWdSlkdtuSSW3N1/wynp8uKT5tY2r3pPrdfM0boPh8Sbd58Ols5Sis5e6rqXkIYtmHUEbEbnnyl+JYW5kz3WS4wA6yLQksN3cNcFtyApPuE+BqM9l/Hnw166qLn662BkBAJKk5YJB2Dsatca49ZW4U6i69wGGN97iKp00FsBWKjuYIdKpy4MCblKCcnydnaWTUSkoxnUVzVL7MlbgQ2kYXiXO4JtLvtlFtEI5awN4rT+kFjJcB11HMkmQeZOp3FSVnpFdF7JZtYN9dCll4b43HzDfeR4VjdIr5cDOuW4jFWymU113zN2pG2YjT4m/DPH5TxrGk+6SK5Y8vm8byNrs2/sblhull4WBbB7MCPIitA6TiWRo3DA+Os6/zVtXR3D9ZYtnqrjaEZhctonZOUDUFjt3VY6Z8Hf+ym5ktoLTKSELuSGITtFgI1I5cqy1es0fA8akuJ1su/y5fMr0eg1iyLK4vhV7vbb58zoPsFxubA3Lf+HdP9QB/CumVxH/APn3GxexFr9pFceYMH5Gu3Vy2dUUpSoApSlAKUpQClKUApSlAK0D2xYDrMLPPLcUeeUXF+dqt/qB6bWM+EcxOUq3wzAN/STRBHyvg27Y8ZH4/hWa1YV+11V0r+w5U/wtB+lZ9wV1tE7xtdmaGqVTTN16FXbjYZkW5lUMQQEUtyaQzTHvHlWwYPg/WuqZ3ZjtNwoNATrkyjl3Vqns/u9q7b3JCsB5Eg/UVvmEv3LDhgMrAaZl5ERMGvPeJarUY9TKHG1Hblttt2PS+G+H6PJpY5Vii577tXvb7/XYtYrgKWCp6tZdQwbJB21EkSSJ+dR/Fl/Rt3PB8mVh/myVm4/jgdvtbwLclzCfHKg2+AqM4pjg1psqXGyw3uFfcIf+8yz7vKtbRxzPVQywjJpNb03t13NnXwhLQ5MEnG3Fql36bF3DXCrKw3BBHwM1snGL+HNsi1cd2kESDA3mSVBO55mtNu8TLABLKp3lrhJP8IEfOrmEtYi8cqsAddUQCIBYybhYbA16nN4po+JPjdrold/34nyGCyQjLGuF8Xxf0r9yQxNnPbdObKwHmQQKs8P49csWFK3bdu20tq1vNrHvAmQOzzA35yKw1szqzO3m7AfFVIX5VD2MOqSAoEMw0AGgJA+QFXeHa/Fr8kscFyV+pL8WdDwjV/4sZxriuvbuZ+Nxlt7iGWYQwcopbcqQZPZP63PnVFy7J+ztsB/8jrJ8ewDHLSti6H/2c9at2z1lzIzIdCNF93UwDPMjmKg9ySBAOoHd4V2cd8cobqvhW5s6qs782SXq+PTY0izbZcTlDNbIcwyEhlIMqVO41Cwa37CdBb2Jti869YuRnDO4zvlMGSozO572OvfWlcbtFcXI3JRh8h/pNdBtccxVu1Zi4bdu2ISCAG1Jl1J7fdqI0HPfyPi7liyc3Ttbez/ktzZUknJyqv8AXuR3RTo/av4g2YVPeIYIGOihwNfM8+VedOuGKmH7BcjKGhwAwZbhVtOQy6jzrGtYi31hPWQCo1QZtRIMQQNiBvVGLvB7dxFViGVgC2VdwdYkkV09JlT00HOdemq91as7egjPNpo0nddn8DI9nt+cOy/s3D6EKfrmra+JKlzh2MsmM7WrhSZEkKGUTG4a2ND3+Fc86AYlxcuIjKCyq3aTPopjQFgAe2NTNbDhOIDEu9vrbpJB5Iich2TbAMazBryuqwSx6uWSPx69Tf8A/XwR0qwzUm0t6XLtzIL2MY3q+J2hOlxXTzkSPpX0hXyb0QxZsY3DudCl1J8Ncp+tfWVdORrClKViBSlKAUpSgFKUoBSlKAVi8Uw/WWbiftIyjzIIFZVKA+Sul9jLirnc2Vx/EoJ/qzVSplQe8Cth9q+A6vFAx/iJ8EclflcFa3gjNseEj8fxrpeHv1uPdGprF6U/clejN0riFhmXMGWVMHad+WqityOFVvel/wB9mf8Azk1oOCuZLqN+yyk+UiflXTThsozM1tFiZa4g+WaflXWxQxJuUkr70rL9HkfluNmzYrorbs4curmQoK6KqHYxG50J58q18JIIOx09atYe+XyoguPn1UKrsrQNwQMpgTrOgq3icTdTEJhRYY4h9Qhe32QdmcoWyDnqJjlWEcixpqc02bKyRit2QeFByidwIPmND8xW4dHekiYazk6ou+Yn3sq8onQyfhyFRb8LvWbt62WtCHJMWlc9tVudh32H2kbcqyOFdGxdYJmuMfFsv/ryz8a8svB8/E8kZJR3pvt02PDtyw6hrE/VbXL/AKR7XAJOijxOg+JqL660bjku2Uwym2nWTIVYEEAahjJNbi3Brdm4R1aBx+tlGb13qH6S2ftLbftKR/KQR/7DW/odDLw9vPCduq5bU6NjwnRQy6xYcjau0+nv+xCLdPJD/EVA+Un5VkIHI3VfIFvQmJ9KkeBYgWroYkAQwzFc0EqcpjnDRUr0k4omINspnlAwJYATJBEQx0Gu/fWxPxPUTfOvge8xeBaTHNR4HJd23+1I530pRlKHMTmDKSVWYEdkEKIHaOnnW59HMFaawt7qlZgtudNpBzMxHagERuNWHkYHpThc1lTtlYSfAgj6xWb0a45ZsYbK1/JoylYLMwJJggDQajWtXXwy5tPGatu623fJ/wADHHDpddOFKKcU1e1ck9/fckeluE6trRK/wkz7yh8pI3HYInuq5jb1nq2VGtz2tESJPWq1syLagRbBB1O9QPG+ltq4uUdY7SpDGANNIkmfdkbVD4rpGxMpZt2xG0ufj2mn8NKp0mjzeWk418S7L4jpYy9U7a7bnvRk9Xj8v7RuJ8iw9So9a3i1wBLD9ZC2x2iczQdZn3m0Go0jl51y98S5frJIeZleyQfCNqpdyxliWPeSSfU1tanw6WafFxVtT9+Z5HNBTyNxbSf4LXGYTFXijAgXGZSCCCC2ZYI0O4r6r4Jihdw9m4P1raH1UTXyXjfeB8K+kvZPjOt4Xh9ZKAofNSRWtlhwScTqY/0I2+lKVWZilKUApSlAKUpQClKUApSlAcS9ueA7WccnRv4WQ2z/AFItcv4WdGHkfw/AV3n2x4DrMMxiT1T+c2yt1foa4PwW0Wu5QRLAxPh2voDW5opVmj9PrsU6lXif95GQy19B9F+DYS7bsXxhrIdrFty2RZzsN5icwKNr41wTEYcoYYQa6n7POmuHw+D6vEvDoSEjUtbksBvoQWbeNCN66OvxT4E43zNHTTjdM2/jF60Lipfgi09pwzPDKr9YgM5gSM6qOc5gImKrfgvUXWxFm2guPAu9kdsTzIEgiZn1mue43pzhb74t79tz1iLasBFBZUUuysSxAU58r6TyGuUVFYzpRxC+Aq4i4lsKFOqAkwMwzKmZiDIzabd81p49JmlyiWyywXNm8cbcXb4uIDFy2OzHaDozpcB8R2B8Kt2M9pgwzKw11BGnxrn7Y7FoiKl8DJnggds5ypeWMkk5V1028TUDjMRdY/au7GZ7TEj5mK6uPT5IQUZHHzYI5MryRdHVOIcasoxN68gY6xMtHfAk1r3Fuk+Hum2qZ3IeScpVcuVs0kwe47cq0q1fKiNCnNG1X4dx8RBqzd4nbAIUIkiCVzMY5rqTHynvqMkIKNTe30L9LhePIskLck7+ZOYjpKSSbdpUHKSzf7zXiYu+2r3Mo/ZQAH4mJFaseKhfdB02mBVu5xa4fAVrRy6LF0v7/k7E9Rr8uzm186/BsONtq/6zTyJYt6yah2IG5ioy7jLjbu3rH0rHNV5fEYP9EaKY6SXOcrJV8anf6VaPEu4H4n8qj6AVqS1mV8ti9aaCMp8e57h5D86tNdY7k+tUi2fLzr3KOZ9KollnLmy1QiuSKkNd89gONzYS9a/w7kjyZZ+orgogcvU/lXV/YJjcmIvqZCNbBmDlzK3ftMMarZkd1pVFu4GEqQR4VXWIFKUoBSlKAUpSgFKUoBSlKAgOmmGD4cTsGE/usChH9Qr5ew4a1eUTDI+Ukd85G/GvrLjlnPh7o+6SPMdofMV8v9M8L1eNvgaAtnH8YD6fFj6VZjlwyTXQiS4otF+6CTJMnvNWstRt7iLnmB+6PzrCvXSdyT5mu3k8Ux36Yt/Y5kNDOvUyeGKRDJYT57eQHPxr250jAEKCR3AQPnWt15WtLxXL/qkvuXrQ4+tslr/HnOwA8zP5VhXuIXG3b00/3rGiquqPl56VqZNZnn+qT/H4L44MceUUUMSdzPnXqmKq6scz6ChKj/c/lWuXDrTygeQrwhm7zWfg+GYi7+isufJIHq351PYL2e425qwW2PvNJ9B+dAal1XeQP+eFMoHeflXScL7NbSQb+JJ8FgD8T86l8L0b4fZ92ybhHN9f81AcisWy5i2hY/dBb6VN4Lojjbvu2So72IUfLX5V1S3jAulq0i90CTVV1rxEsSq97EIvqYoDRsJ7NH3v30Qdy6n1P5VLYXoZgLfvG5ePmY+MaVn4jH4ZPfxCFpAy2/tGk6iOXzrHu9ILKgMll7gL5Qbl22g56iCd4MAkHSpoEhZsWEUpbw1lVIghlBkeVTnQzhKYa2cuYZjsWc6DaASY51qKdJrxIFsWreY7i0xKgwRmBzFjyJBjfQDWpB79xgQL9133KhCUiRmUPlVkG4Ha0kTmjVRFnQ7F79ZG+IPyP5GpPDcV5OPiPxH5VzzCcUe26oVhQAC73GJI1AyuVOc6bOQdZIqfwHF7d2QrKxETlIJEzEgb7Hb0FQ0SbsjhhIII7xVVazZxBXVD6bHz5GpPDcWB0cR4jb03HzrGgSdKpRwRIII7xtVVQBSlKAUpSgFKUoDxhOlfN/tUwfV4lG70Kn9627A/Jlr6Rri/tlwZDBlUki6YgSYuJnY+qVKJOP8AVk7A1SbXeQPj+VTFvhGIuCequR4iPQMQT8KowPBXdtbdwr4DL59phFZEERlHiflXtsZjCLmPcAWPoK7Bw7olw22qsVa4SAYeSRImCDoD4VMWsTYtCLVlV+AH0oTRyDBdFsbe9yw4He0KPz+VT+B9l2IbW7dS2OYEk+pj6V0QYu+/uqQPBYHqaj8biUSeuv21gZiMxdssxOVJ0kEedAQ2F9nuCt/pbr3COUx8lipjC4HBWP0WHWe8gfPnUZc6Q4YLNsXr/dlTKuYnS2d2DGQdQN/hUeel5Kk2rFpGAHvszsDPvCFIZQDqIBEGhBtw4g50tqB4Ks1axIuAE3XCACSXcKAOZ8q0fFdJMRcXI15w0QDbZVQho98KvZO8HTcSBqajsTZKyDkdTAzF7Lskkt7wJjUGWIAM8jtNCzc8RxbDICese5AmLSEzrEZmhSfDu1rAudKUCsbeHkgCOtfWTzKCJUSu089oJrWLeR2VbTtLFQVKKoeCTIBuZZELCmO8ERFZWJssXUXLAtydy9yYGrEzczN7wJI1274qSLM/FdKr5WOsFklRHVoAjaxnRyQwkT3jsjUSTUfi1vAgXCzF8ozNdYtsew/bCuIVu/fRidKrS/cuXAOs64FiSqdbOgJAUZQxmSNAYjUEVdwuDh1i1cs6wGuklcxHYUkWgNxsVbMYHmILKWpYItxnBf3FzEk6kldFgk6ALm1I3FXlw+W4Ps7lskk/aSVgAbkWxpO8gzIHibjYfLcy3eqIUkN1NtVcGIlQLQVvmYY5d6v2sOtpwyo5ytEOJXXTtBUzW21BmdNKkF7DWR1qnsQMxzKgUxtB+zyrsNyIEwZ0MtYZWuKQQ8K0ZCN9AcsDMNCDo8+BisbJluJlKq+bssrpMSMwVjmLaGcrQdOW9Z/Ebea4ttpeSGGVQWBU7aOzbT20AIk6rvUEmQ+naXDuWiM1xwcymGKg9omSoOU81rFOMyWyBfCkEygJJAkQMrqzrodoOsAACKuXOGtdYKiX32Vs4cJB0JdbrgECcxK9rTxgy1ngF+4U63q7SpoClx3eMsdmVUASF0MiF27gLWH44yMiFLhJgEs9rMQDDMCGi5Ak7HbcTU/hser6TqNSOYG0kd3iJHjWHZ6NJJN649+f1XCBJ0IMKoJIgQSTFSGA4fasSbVtEJEEgCSBtJ3NQDKsYhl1Vo8tj58jUrheLA6P2T3jb/aogMDvIPkT8wDVDHun40cRZtisCJGor2tVw+KZD2THhyPmP+GpfCcYVtH7J7/1fXl8fWsGiSTpXgNe1AFKUoBWpdM+E3bjo9q2X2kKVBEZtTmYcm5fs1ttKA4666tIy5TEkRy1BB1UgyCKqFgaeBB9NfiK6Px7o9bxIn3bn7YG8bBwCMw9COREmebY7BXcEwS4rFQN5mQlsyyGACJRZGkF9QJrJMysybrS5coDO6gkD+HXSoDivHcRbmBZsgkhWRCzjuz50YSZ/aXYxI1qftuG2M/hzg92hB+NeXLAbz7/APm4rIhmh3+LXMSuW5cZ3IKnM4W2wHaBymVVxz1ExvMCrKYUpoxt5JLA5rLnsiOzmZlM5RNuddPjNcZ4K6h2Ul51ClVZuZOR27QH3RrvE1EWwbRhc+ZgBFxFVDtqOt0ffunXTnMmJRYsI7gIXcHVreRQSFAjRrjZlJmYMiRHePcsv9pb6sqobN9ocq7IcrXM26GCux302uXHUhlukyMoHVKMhgfrK6rkI2ld+cwCbnDMkMFUMIaVvMmVTya25UBG2kHfSDQFFjO5kXr2IyySoF3NMFRlYNnSZHayxBIJ5VbweDOdcqNYftZWul4LaNuEgsFns5TO+kVfwCnrEUqqm4Dla2LIYg6RPuMCViGIIOsg7mwXV3CqK10KftRlR13Oj20ZswEghg8aH4CCm3cYtluXc4BIK2gVYHmchtBXEiDozdwgmsXBXbdu5AU7wVuEMh5DrF6qV3BzEGO7ulbPA2uuCLf9nCrmXMroGYNKnVy6N5TsIjneHRi87ZnuKJ3gM/wBcry86EkRccrckC3Eg5kFsQPulUEmDEEQdiKoxN9RczZ4zH9bLmYncHkwPcBrW5YbocnZJVjHNmIVj94DKp8tvOpbA8BtWvdCJ3hFAPxKgT/MaWKNIt4F7rKRYygiQSuS2Ikgw2xkcgTty1qawfAb1x1NxxChhCliwkQMrPlETBIKkdnatutYa2NlnzMfIa/Os/B6HQAeQj57mosmiMwvRuGDuWMAjtksDIjtABVJg8wRUrgOFWbPuIqmI0VRp3dkDSs5DVRQHw+n+1RYKZFJqlhG9UzQAKBtpXhr2qTQHhryrOLxlu1+kdU/eYAnyG5qCxvTTDIwVc1xz7qqIJPgG7R+ANSDYSKpa3PeD3itfs4nieJ/QYQ2lP697sx8LkN/4zWZa9n+Kv8A/eY0wd0siR8GeF/8dRZNGaOkdvDaNfQEbqJb+hZIraOAcXTF2FvW/dYsPirFT8xURwz2f4GzB6nrW77xL/HKewD5KK2a2gUAKAANgBAHlWLZBVSlKgClKUAqxjcGl5ClxQyn5HkQRqpHeNRV+lAcz6Q9E7uFLXbBLpDE6ajsoBnUaEfZIMwjckx7xwsNfziYjVx5hXKhh4GAR+8K6zWqdIuh4u/aYd+quCTl/u2J3kR2Z5xodZBmalMmzVyoIg7VGY/hAYs65g5UjMrMrbQuePfUEDx0isnFcQWzfXD3QUuNsCNjJAE+MaHYxvWeBWVijnVzo/eKki0WadT1lvIf3A75m3GukayKlsP0Ya4M15yLgACm3rpEQ+YASNBK76zNbfk8KqC1NiiEwPR61bDDLnDbi6Q+uvagKFDaxPgKz8LgEtiEUKPugKO/9UCdz61lyPj3DU+gq1/aRE6Df3iF1G4g9qfhUX0JqlZUtoDYCrtpyvu6fX13FV8Ptltb6XLIJhezoT3Zm2bwIE8jTGtZtCTfRW17LGZ8wssp8QI76rllSlwmPEVq+bz5zvVQWsXA4pLy5kM942I8xyrMTxq0kqUVn4VdKx7VknlHnXl/idm3o1wacl1P9MxUAkwadYK1hellu4xSwly6w5IrOZ5Ai2GK+bRWSmB4niIy21w4/WNx1B3OqqgdtsuhZTvQUTd2+ApzQB3kgAeoqFx3SfDWgS1wGP2dv5jC/OsjD+zrOQ2KxV26e5AEXyJYu/owrYOGdE8HhyGt4e3nGzsC9z+e4S3zqLBpFvpFiMR/2eEuXBycqch8mbLb/rNZdvovxPEfpr9vDqeSy7RzBCZAP5mro9KiwaTgPZnhVM3nvX2me0+RZ/dtZcw8GLVtPDOE2MOMtizbtDnkRVnzga1m0qCBSlKAUpSgFKUoBSlKAUpSgFKUoCP4xwa1iVAuqCVMo8DOjcmQkaH5HmDXNuK8LvcN625dLXbJbMrqCRJbUONeqOu85T4E11mvGUEEESDoQdiO40Js5dh74uKroZU66RJHhOkz31kuMOFm7eRAe9jn/kBHyE1kdKPZ+8i9w+6bNxBpZLHqCJkqqzCT3bd2WKhsEWuFRiLZs4odkgQW3IG4PZbcHXfQ1dDJRXPHxdTP/wCsg9i3bvX1jssE6pe6SWAA8417hUW63LkBmtIROo+2vRyDdWMpHmB6VI4pbVuetkldD1hJA883ZFUYbiDXdMNZuXRyKISn85i2P5qpWOEXaL+OclUmRTcJxV2Ve6xtz+s5AI78gmPjWTZ6N2retx58NAPnv6VOWejuPu+8bVhfvMXf4pbhf6zUlhegNre/evXfAN1SfDqoePNjWVmGxqz47C4eAIDHQawSTyAOpPkKysPcxl/9BhbgH7Tr1a+f2uUkeSmt/wCG8Fw+H/Q2bdsncqoDH95t2PnWfUWLNBtdC8Xe/wC5xKoOa2gXPwZ4UfyGpfBdA8Gnv2zfPfeYuP5NLY+C1s9KgWW7FlUUKiqqjYKAAPICrlKUIFKUoBSlKAUpSgFKUoBSlKAUpSgFKUoBSlKAUpSgFKUoBWJjuG2r2XrEBKmVbUMp+6ykMu3I0pQGPa6P4ZXz9SjXJnO4zv8AzPLfOpOlKAUpSgFKUoBSlKAUpSgFKUoBSlKAUpSgFKUoBSlKA//Z"/>
          <p:cNvSpPr>
            <a:spLocks noChangeAspect="1" noChangeArrowheads="1"/>
          </p:cNvSpPr>
          <p:nvPr/>
        </p:nvSpPr>
        <p:spPr bwMode="auto">
          <a:xfrm>
            <a:off x="0" y="-1138238"/>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3.pcmag.com/media/images/321794-lenovo-ideapad-z400-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938" y="3955322"/>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027876" y="2888208"/>
            <a:ext cx="1021080" cy="855094"/>
            <a:chOff x="3474720" y="1629340"/>
            <a:chExt cx="1021080" cy="855094"/>
          </a:xfrm>
        </p:grpSpPr>
        <p:sp>
          <p:nvSpPr>
            <p:cNvPr id="13" name="TextBox 12"/>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6" name="TextBox 15"/>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17" name="TextBox 16"/>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643647042"/>
              </p:ext>
            </p:extLst>
          </p:nvPr>
        </p:nvGraphicFramePr>
        <p:xfrm>
          <a:off x="2651751" y="3315755"/>
          <a:ext cx="461962" cy="571500"/>
        </p:xfrm>
        <a:graphic>
          <a:graphicData uri="http://schemas.openxmlformats.org/presentationml/2006/ole">
            <mc:AlternateContent xmlns:mc="http://schemas.openxmlformats.org/markup-compatibility/2006">
              <mc:Choice xmlns:v="urn:schemas-microsoft-com:vml" Requires="v">
                <p:oleObj spid="_x0000_s6218" name="Visio" r:id="rId5" imgW="785742" imgH="1001370" progId="Visio.Drawing.11">
                  <p:embed/>
                </p:oleObj>
              </mc:Choice>
              <mc:Fallback>
                <p:oleObj name="Visio" r:id="rId5" imgW="785742" imgH="1001370" progId="Visio.Drawing.11">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1" y="3315755"/>
                        <a:ext cx="46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650673" y="2888208"/>
            <a:ext cx="1021080" cy="855094"/>
            <a:chOff x="-111443" y="2457694"/>
            <a:chExt cx="1021080" cy="855094"/>
          </a:xfrm>
        </p:grpSpPr>
        <p:sp>
          <p:nvSpPr>
            <p:cNvPr id="19" name="TextBox 18"/>
            <p:cNvSpPr txBox="1"/>
            <p:nvPr/>
          </p:nvSpPr>
          <p:spPr>
            <a:xfrm>
              <a:off x="-111443" y="245769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20" name="TextBox 19"/>
            <p:cNvSpPr txBox="1"/>
            <p:nvPr/>
          </p:nvSpPr>
          <p:spPr>
            <a:xfrm>
              <a:off x="-111443" y="2758790"/>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21" name="TextBox 20"/>
            <p:cNvSpPr txBox="1"/>
            <p:nvPr/>
          </p:nvSpPr>
          <p:spPr>
            <a:xfrm>
              <a:off x="-111443" y="3035789"/>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sp>
        <p:nvSpPr>
          <p:cNvPr id="24" name="Content Placeholder 2"/>
          <p:cNvSpPr txBox="1">
            <a:spLocks/>
          </p:cNvSpPr>
          <p:nvPr/>
        </p:nvSpPr>
        <p:spPr bwMode="auto">
          <a:xfrm>
            <a:off x="3440738" y="2283119"/>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jitter to each TCP/IP packet</a:t>
            </a:r>
          </a:p>
        </p:txBody>
      </p:sp>
      <p:sp>
        <p:nvSpPr>
          <p:cNvPr id="25" name="Content Placeholder 2"/>
          <p:cNvSpPr txBox="1">
            <a:spLocks/>
          </p:cNvSpPr>
          <p:nvPr/>
        </p:nvSpPr>
        <p:spPr bwMode="auto">
          <a:xfrm>
            <a:off x="69230" y="45719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grpSp>
        <p:nvGrpSpPr>
          <p:cNvPr id="37" name="Group 36"/>
          <p:cNvGrpSpPr/>
          <p:nvPr/>
        </p:nvGrpSpPr>
        <p:grpSpPr>
          <a:xfrm>
            <a:off x="545353" y="2502191"/>
            <a:ext cx="1080135" cy="395141"/>
            <a:chOff x="76200" y="1382758"/>
            <a:chExt cx="1080135" cy="395141"/>
          </a:xfrm>
        </p:grpSpPr>
        <p:sp>
          <p:nvSpPr>
            <p:cNvPr id="27" name="Rectangle 2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Rectangle 2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7441238" y="3508558"/>
            <a:ext cx="1021080" cy="855094"/>
            <a:chOff x="3474720" y="1629340"/>
            <a:chExt cx="1021080" cy="855094"/>
          </a:xfrm>
        </p:grpSpPr>
        <p:sp>
          <p:nvSpPr>
            <p:cNvPr id="41" name="TextBox 40"/>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42" name="TextBox 41"/>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43" name="TextBox 42"/>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56" name="Group 55"/>
          <p:cNvGrpSpPr/>
          <p:nvPr/>
        </p:nvGrpSpPr>
        <p:grpSpPr>
          <a:xfrm>
            <a:off x="545353" y="3131167"/>
            <a:ext cx="1080135" cy="209708"/>
            <a:chOff x="51015" y="1704804"/>
            <a:chExt cx="1080135" cy="209708"/>
          </a:xfrm>
        </p:grpSpPr>
        <p:grpSp>
          <p:nvGrpSpPr>
            <p:cNvPr id="38" name="Group 37"/>
            <p:cNvGrpSpPr/>
            <p:nvPr/>
          </p:nvGrpSpPr>
          <p:grpSpPr>
            <a:xfrm>
              <a:off x="122799" y="1704804"/>
              <a:ext cx="897606" cy="209708"/>
              <a:chOff x="5158213" y="2209800"/>
              <a:chExt cx="2660813" cy="304800"/>
            </a:xfrm>
          </p:grpSpPr>
          <p:sp>
            <p:nvSpPr>
              <p:cNvPr id="44" name="Rectangle 4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5" name="Straight Arrow Connector 54"/>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70" name="Curved Connector 69"/>
          <p:cNvCxnSpPr/>
          <p:nvPr/>
        </p:nvCxnSpPr>
        <p:spPr bwMode="auto">
          <a:xfrm rot="5400000" flipH="1" flipV="1">
            <a:off x="903281" y="2110075"/>
            <a:ext cx="520993" cy="263245"/>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74" name="Curved Connector 73"/>
          <p:cNvCxnSpPr/>
          <p:nvPr/>
        </p:nvCxnSpPr>
        <p:spPr bwMode="auto">
          <a:xfrm rot="16200000" flipH="1">
            <a:off x="612395" y="3763544"/>
            <a:ext cx="904047" cy="309563"/>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2" name="Group 81"/>
          <p:cNvGrpSpPr/>
          <p:nvPr/>
        </p:nvGrpSpPr>
        <p:grpSpPr>
          <a:xfrm>
            <a:off x="5181600" y="3236021"/>
            <a:ext cx="1383338" cy="167982"/>
            <a:chOff x="5181600" y="3236021"/>
            <a:chExt cx="1383338" cy="167982"/>
          </a:xfrm>
        </p:grpSpPr>
        <p:grpSp>
          <p:nvGrpSpPr>
            <p:cNvPr id="59" name="Group 58"/>
            <p:cNvGrpSpPr/>
            <p:nvPr/>
          </p:nvGrpSpPr>
          <p:grpSpPr>
            <a:xfrm>
              <a:off x="5218738" y="3236021"/>
              <a:ext cx="1182062" cy="167982"/>
              <a:chOff x="5364108" y="4475748"/>
              <a:chExt cx="3194881" cy="305289"/>
            </a:xfrm>
          </p:grpSpPr>
          <p:sp>
            <p:nvSpPr>
              <p:cNvPr id="60" name="Rectangle 5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1" name="Curved Connector 80"/>
          <p:cNvCxnSpPr/>
          <p:nvPr/>
        </p:nvCxnSpPr>
        <p:spPr bwMode="auto">
          <a:xfrm rot="5400000" flipH="1" flipV="1">
            <a:off x="5497733" y="2685300"/>
            <a:ext cx="511840" cy="379894"/>
          </a:xfrm>
          <a:prstGeom prst="curvedConnector3">
            <a:avLst/>
          </a:prstGeom>
          <a:solidFill>
            <a:schemeClr val="accent1"/>
          </a:solidFill>
          <a:ln w="28575" cap="flat" cmpd="sng" algn="ctr">
            <a:solidFill>
              <a:srgbClr val="FF0000"/>
            </a:solidFill>
            <a:prstDash val="solid"/>
            <a:round/>
            <a:headEnd type="none" w="sm" len="sm"/>
            <a:tailEnd type="arrow"/>
          </a:ln>
          <a:effectLst/>
        </p:spPr>
      </p:cxnSp>
      <p:sp>
        <p:nvSpPr>
          <p:cNvPr id="85" name="Content Placeholder 2"/>
          <p:cNvSpPr txBox="1">
            <a:spLocks/>
          </p:cNvSpPr>
          <p:nvPr/>
        </p:nvSpPr>
        <p:spPr bwMode="auto">
          <a:xfrm>
            <a:off x="535938" y="51815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solidFill>
                  <a:srgbClr val="C00000"/>
                </a:solidFill>
              </a:rPr>
              <a:t>Note: No need to simulate multiple entities for traffic model. Step 1-3 can all be simulated inside AP</a:t>
            </a:r>
          </a:p>
        </p:txBody>
      </p:sp>
      <p:sp>
        <p:nvSpPr>
          <p:cNvPr id="87" name="Lightning Bolt 86"/>
          <p:cNvSpPr/>
          <p:nvPr/>
        </p:nvSpPr>
        <p:spPr bwMode="auto">
          <a:xfrm rot="18277611">
            <a:off x="5430747" y="4019294"/>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20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69668"/>
            <a:ext cx="7772400" cy="2631132"/>
          </a:xfrm>
        </p:spPr>
        <p:txBody>
          <a:bodyPr/>
          <a:lstStyle/>
          <a:p>
            <a:r>
              <a:rPr lang="en-US" sz="2000" dirty="0" smtClean="0"/>
              <a:t>Difference from video streaming</a:t>
            </a:r>
          </a:p>
          <a:p>
            <a:pPr lvl="1"/>
            <a:r>
              <a:rPr lang="en-US" sz="1800" dirty="0" smtClean="0"/>
              <a:t>Traffic is a bi-directional traffic</a:t>
            </a:r>
          </a:p>
          <a:p>
            <a:pPr lvl="1"/>
            <a:r>
              <a:rPr lang="en-US" sz="1800" dirty="0" smtClean="0"/>
              <a:t>Video traffic is usually over UDP/IP</a:t>
            </a:r>
          </a:p>
          <a:p>
            <a:r>
              <a:rPr lang="en-US" sz="2000" dirty="0" smtClean="0">
                <a:sym typeface="Wingdings" pitchFamily="2" charset="2"/>
              </a:rPr>
              <a:t>Traffic Model</a:t>
            </a:r>
          </a:p>
          <a:p>
            <a:pPr lvl="1"/>
            <a:r>
              <a:rPr lang="en-US" sz="1800" dirty="0" smtClean="0">
                <a:sym typeface="Wingdings" pitchFamily="2" charset="2"/>
              </a:rPr>
              <a:t>STAAP: </a:t>
            </a:r>
            <a:r>
              <a:rPr lang="en-US" sz="1600" dirty="0" smtClean="0">
                <a:sym typeface="Wingdings" pitchFamily="2" charset="2"/>
              </a:rPr>
              <a:t>no delay to be added since there is no network latency</a:t>
            </a:r>
          </a:p>
          <a:p>
            <a:pPr lvl="3"/>
            <a:r>
              <a:rPr lang="en-US" sz="1400" dirty="0"/>
              <a:t>Step 1: Generate video frame </a:t>
            </a:r>
            <a:r>
              <a:rPr lang="en-US" sz="1400" dirty="0" smtClean="0"/>
              <a:t>size (same as video streaming)</a:t>
            </a:r>
            <a:endParaRPr lang="en-US" sz="1400" dirty="0"/>
          </a:p>
          <a:p>
            <a:pPr lvl="3"/>
            <a:r>
              <a:rPr lang="en-US" sz="1400" dirty="0"/>
              <a:t>Step 2: Convert video frame size into the number of </a:t>
            </a:r>
            <a:r>
              <a:rPr lang="en-US" sz="1400" dirty="0" smtClean="0"/>
              <a:t>UDP packets</a:t>
            </a:r>
          </a:p>
          <a:p>
            <a:pPr lvl="1"/>
            <a:r>
              <a:rPr lang="en-US" sz="1800" dirty="0" smtClean="0"/>
              <a:t>AP</a:t>
            </a:r>
            <a:r>
              <a:rPr lang="en-US" sz="1800" dirty="0" smtClean="0">
                <a:sym typeface="Wingdings" pitchFamily="2" charset="2"/>
              </a:rPr>
              <a:t>STA</a:t>
            </a:r>
            <a:r>
              <a:rPr lang="en-US" sz="1800" dirty="0" smtClean="0"/>
              <a:t>: same as video streaming</a:t>
            </a:r>
            <a:endParaRPr lang="en-US" dirty="0"/>
          </a:p>
        </p:txBody>
      </p:sp>
      <p:sp>
        <p:nvSpPr>
          <p:cNvPr id="4" name="Footer Placeholder 3"/>
          <p:cNvSpPr>
            <a:spLocks noGrp="1"/>
          </p:cNvSpPr>
          <p:nvPr>
            <p:ph type="ftr" sz="quarter" idx="11"/>
          </p:nvPr>
        </p:nvSpPr>
        <p:spPr>
          <a:xfrm>
            <a:off x="8110319" y="6553200"/>
            <a:ext cx="283732" cy="184666"/>
          </a:xfrm>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a:xfrm>
            <a:off x="4304329" y="6553200"/>
            <a:ext cx="530225" cy="182562"/>
          </a:xfrm>
        </p:spPr>
        <p:txBody>
          <a:bodyPr/>
          <a:lstStyle/>
          <a:p>
            <a:pPr>
              <a:defRPr/>
            </a:pPr>
            <a:r>
              <a:rPr lang="en-US" altLang="ko-KR" dirty="0" smtClean="0"/>
              <a:t>Slide </a:t>
            </a:r>
            <a:fld id="{78CBCF7A-1E0D-49A7-8A4E-07EEBC7D2FAE}" type="slidenum">
              <a:rPr lang="en-US" altLang="ko-KR" smtClean="0"/>
              <a:pPr>
                <a:defRPr/>
              </a:pPr>
              <a:t>11</a:t>
            </a:fld>
            <a:endParaRPr lang="en-US" altLang="ko-KR"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Title 1"/>
          <p:cNvSpPr>
            <a:spLocks noGrp="1"/>
          </p:cNvSpPr>
          <p:nvPr>
            <p:ph type="title"/>
          </p:nvPr>
        </p:nvSpPr>
        <p:spPr>
          <a:xfrm>
            <a:off x="685800" y="533400"/>
            <a:ext cx="7772400" cy="685800"/>
          </a:xfrm>
        </p:spPr>
        <p:txBody>
          <a:bodyPr/>
          <a:lstStyle/>
          <a:p>
            <a:r>
              <a:rPr lang="en-US" sz="2800" dirty="0" smtClean="0"/>
              <a:t>Traffic Modeling for Video Conferencing</a:t>
            </a:r>
            <a:endParaRPr lang="en-US" sz="2800" dirty="0"/>
          </a:p>
        </p:txBody>
      </p:sp>
      <p:sp>
        <p:nvSpPr>
          <p:cNvPr id="99" name="Rounded Rectangle 98"/>
          <p:cNvSpPr/>
          <p:nvPr/>
        </p:nvSpPr>
        <p:spPr bwMode="auto">
          <a:xfrm>
            <a:off x="4687490" y="2749262"/>
            <a:ext cx="2322909" cy="1096710"/>
          </a:xfrm>
          <a:prstGeom prst="roundRect">
            <a:avLst/>
          </a:prstGeom>
          <a:solidFill>
            <a:srgbClr val="FF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Cloud 7"/>
          <p:cNvSpPr/>
          <p:nvPr/>
        </p:nvSpPr>
        <p:spPr>
          <a:xfrm>
            <a:off x="2970020" y="2315679"/>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07" y="2630867"/>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016964"/>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61514" y="1828800"/>
            <a:ext cx="1021080" cy="841845"/>
            <a:chOff x="3474720" y="1642589"/>
            <a:chExt cx="1021080" cy="841845"/>
          </a:xfrm>
        </p:grpSpPr>
        <p:sp>
          <p:nvSpPr>
            <p:cNvPr id="12" name="TextBox 11"/>
            <p:cNvSpPr txBox="1"/>
            <p:nvPr/>
          </p:nvSpPr>
          <p:spPr>
            <a:xfrm>
              <a:off x="3474720" y="1642589"/>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3" name="TextBox 12"/>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4" name="TextBox 13"/>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16" name="Group 15"/>
          <p:cNvGrpSpPr/>
          <p:nvPr/>
        </p:nvGrpSpPr>
        <p:grpSpPr>
          <a:xfrm>
            <a:off x="7818120" y="2508481"/>
            <a:ext cx="1021080" cy="855094"/>
            <a:chOff x="3596079" y="1629340"/>
            <a:chExt cx="1021080" cy="855094"/>
          </a:xfrm>
        </p:grpSpPr>
        <p:sp>
          <p:nvSpPr>
            <p:cNvPr id="17" name="TextBox 16"/>
            <p:cNvSpPr txBox="1"/>
            <p:nvPr/>
          </p:nvSpPr>
          <p:spPr>
            <a:xfrm>
              <a:off x="3596079"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8" name="TextBox 17"/>
            <p:cNvSpPr txBox="1"/>
            <p:nvPr/>
          </p:nvSpPr>
          <p:spPr>
            <a:xfrm>
              <a:off x="3596079"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9" name="TextBox 18"/>
            <p:cNvSpPr txBox="1"/>
            <p:nvPr/>
          </p:nvSpPr>
          <p:spPr>
            <a:xfrm>
              <a:off x="3596079"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2"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108476"/>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1041428" y="1251812"/>
            <a:ext cx="1092172" cy="754255"/>
            <a:chOff x="838200" y="1251812"/>
            <a:chExt cx="1092172" cy="754255"/>
          </a:xfrm>
        </p:grpSpPr>
        <p:sp>
          <p:nvSpPr>
            <p:cNvPr id="34" name="TextBox 33"/>
            <p:cNvSpPr txBox="1"/>
            <p:nvPr/>
          </p:nvSpPr>
          <p:spPr>
            <a:xfrm>
              <a:off x="838200" y="1251812"/>
              <a:ext cx="1092172"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35" name="TextBox 34"/>
            <p:cNvSpPr txBox="1"/>
            <p:nvPr/>
          </p:nvSpPr>
          <p:spPr>
            <a:xfrm>
              <a:off x="838200" y="1518809"/>
              <a:ext cx="1092172"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36" name="TextBox 35"/>
            <p:cNvSpPr txBox="1"/>
            <p:nvPr/>
          </p:nvSpPr>
          <p:spPr>
            <a:xfrm>
              <a:off x="838200" y="1800538"/>
              <a:ext cx="1092172"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580" y="2243098"/>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954204" y="1992600"/>
            <a:ext cx="991657"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42" name="TextBox 41"/>
          <p:cNvSpPr txBox="1"/>
          <p:nvPr/>
        </p:nvSpPr>
        <p:spPr>
          <a:xfrm>
            <a:off x="2954204" y="2198129"/>
            <a:ext cx="991657"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nvGrpSpPr>
          <p:cNvPr id="48" name="Group 47"/>
          <p:cNvGrpSpPr/>
          <p:nvPr/>
        </p:nvGrpSpPr>
        <p:grpSpPr>
          <a:xfrm>
            <a:off x="1826366" y="2236316"/>
            <a:ext cx="895265" cy="158725"/>
            <a:chOff x="51015" y="1704804"/>
            <a:chExt cx="1080135" cy="209708"/>
          </a:xfrm>
        </p:grpSpPr>
        <p:grpSp>
          <p:nvGrpSpPr>
            <p:cNvPr id="49" name="Group 48"/>
            <p:cNvGrpSpPr/>
            <p:nvPr/>
          </p:nvGrpSpPr>
          <p:grpSpPr>
            <a:xfrm>
              <a:off x="122799" y="1704804"/>
              <a:ext cx="897606" cy="209708"/>
              <a:chOff x="5158213" y="2209800"/>
              <a:chExt cx="2660813" cy="304800"/>
            </a:xfrm>
          </p:grpSpPr>
          <p:sp>
            <p:nvSpPr>
              <p:cNvPr id="51" name="Rectangle 50"/>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0" name="Straight Arrow Connector 49"/>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61" name="Curved Connector 60"/>
          <p:cNvCxnSpPr/>
          <p:nvPr/>
        </p:nvCxnSpPr>
        <p:spPr bwMode="auto">
          <a:xfrm>
            <a:off x="1384286" y="2446728"/>
            <a:ext cx="1283845" cy="100161"/>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63" name="Curved Connector 62"/>
          <p:cNvCxnSpPr/>
          <p:nvPr/>
        </p:nvCxnSpPr>
        <p:spPr bwMode="auto">
          <a:xfrm>
            <a:off x="4687491" y="3464492"/>
            <a:ext cx="1829865" cy="167257"/>
          </a:xfrm>
          <a:prstGeom prst="curvedConnector3">
            <a:avLst/>
          </a:prstGeom>
          <a:solidFill>
            <a:schemeClr val="accent1"/>
          </a:solidFill>
          <a:ln w="38100" cap="flat" cmpd="sng" algn="ctr">
            <a:solidFill>
              <a:srgbClr val="FF0000"/>
            </a:solidFill>
            <a:prstDash val="solid"/>
            <a:round/>
            <a:headEnd type="none" w="sm" len="sm"/>
            <a:tailEnd type="arrow"/>
          </a:ln>
          <a:effectLst/>
        </p:spPr>
      </p:cxnSp>
      <p:grpSp>
        <p:nvGrpSpPr>
          <p:cNvPr id="20" name="Group 19"/>
          <p:cNvGrpSpPr/>
          <p:nvPr/>
        </p:nvGrpSpPr>
        <p:grpSpPr>
          <a:xfrm>
            <a:off x="4910754" y="3437502"/>
            <a:ext cx="1383338" cy="167982"/>
            <a:chOff x="5181600" y="3236021"/>
            <a:chExt cx="1383338" cy="167982"/>
          </a:xfrm>
        </p:grpSpPr>
        <p:grpSp>
          <p:nvGrpSpPr>
            <p:cNvPr id="21" name="Group 20"/>
            <p:cNvGrpSpPr/>
            <p:nvPr/>
          </p:nvGrpSpPr>
          <p:grpSpPr>
            <a:xfrm>
              <a:off x="5218738" y="3236021"/>
              <a:ext cx="1182062" cy="167982"/>
              <a:chOff x="5364108" y="4475748"/>
              <a:chExt cx="3194881" cy="305289"/>
            </a:xfrm>
          </p:grpSpPr>
          <p:sp>
            <p:nvSpPr>
              <p:cNvPr id="23" name="Rectangle 22"/>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2" name="Straight Arrow Connector 21"/>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65" name="Group 64"/>
          <p:cNvGrpSpPr/>
          <p:nvPr/>
        </p:nvGrpSpPr>
        <p:grpSpPr>
          <a:xfrm>
            <a:off x="51221" y="1143000"/>
            <a:ext cx="994451" cy="278005"/>
            <a:chOff x="76200" y="1382758"/>
            <a:chExt cx="1080135" cy="395141"/>
          </a:xfrm>
        </p:grpSpPr>
        <p:sp>
          <p:nvSpPr>
            <p:cNvPr id="66" name="Rectangle 65"/>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Straight Arrow Connector 66"/>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Rectangle 67"/>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1" name="Curved Connector 70"/>
          <p:cNvCxnSpPr/>
          <p:nvPr/>
        </p:nvCxnSpPr>
        <p:spPr bwMode="auto">
          <a:xfrm rot="10800000">
            <a:off x="4781745" y="2901690"/>
            <a:ext cx="1968786" cy="262688"/>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72" name="Group 71"/>
          <p:cNvGrpSpPr/>
          <p:nvPr/>
        </p:nvGrpSpPr>
        <p:grpSpPr>
          <a:xfrm>
            <a:off x="5302246" y="2858239"/>
            <a:ext cx="895265" cy="158725"/>
            <a:chOff x="51015" y="1704804"/>
            <a:chExt cx="1080135" cy="209708"/>
          </a:xfrm>
        </p:grpSpPr>
        <p:grpSp>
          <p:nvGrpSpPr>
            <p:cNvPr id="73" name="Group 72"/>
            <p:cNvGrpSpPr/>
            <p:nvPr/>
          </p:nvGrpSpPr>
          <p:grpSpPr>
            <a:xfrm>
              <a:off x="122799" y="1704804"/>
              <a:ext cx="897606" cy="209708"/>
              <a:chOff x="5158213" y="2209800"/>
              <a:chExt cx="2660813" cy="304800"/>
            </a:xfrm>
          </p:grpSpPr>
          <p:sp>
            <p:nvSpPr>
              <p:cNvPr id="75" name="Rectangle 7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4" name="Straight Arrow Connector 73"/>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4" name="Curved Connector 83"/>
          <p:cNvCxnSpPr/>
          <p:nvPr/>
        </p:nvCxnSpPr>
        <p:spPr bwMode="auto">
          <a:xfrm rot="10800000">
            <a:off x="1289606" y="2763639"/>
            <a:ext cx="1664599" cy="191607"/>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7" name="Group 86"/>
          <p:cNvGrpSpPr/>
          <p:nvPr/>
        </p:nvGrpSpPr>
        <p:grpSpPr>
          <a:xfrm>
            <a:off x="1421898" y="2988793"/>
            <a:ext cx="1313681" cy="167982"/>
            <a:chOff x="5181600" y="3236021"/>
            <a:chExt cx="1383338" cy="167982"/>
          </a:xfrm>
        </p:grpSpPr>
        <p:grpSp>
          <p:nvGrpSpPr>
            <p:cNvPr id="88" name="Group 87"/>
            <p:cNvGrpSpPr/>
            <p:nvPr/>
          </p:nvGrpSpPr>
          <p:grpSpPr>
            <a:xfrm>
              <a:off x="5218738" y="3236021"/>
              <a:ext cx="1182062" cy="167982"/>
              <a:chOff x="5364108" y="4475748"/>
              <a:chExt cx="3194881" cy="305289"/>
            </a:xfrm>
          </p:grpSpPr>
          <p:sp>
            <p:nvSpPr>
              <p:cNvPr id="90" name="Rectangle 8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1" name="Rectangle 9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6" name="Rectangle 9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89" name="Straight Arrow Connector 88"/>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06" name="TextBox 105"/>
          <p:cNvSpPr txBox="1"/>
          <p:nvPr/>
        </p:nvSpPr>
        <p:spPr>
          <a:xfrm>
            <a:off x="2954204" y="1715601"/>
            <a:ext cx="992598"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09" name="TextBox 108"/>
          <p:cNvSpPr txBox="1"/>
          <p:nvPr/>
        </p:nvSpPr>
        <p:spPr>
          <a:xfrm>
            <a:off x="5302246" y="1856889"/>
            <a:ext cx="3212482" cy="338554"/>
          </a:xfrm>
          <a:prstGeom prst="rect">
            <a:avLst/>
          </a:prstGeom>
          <a:noFill/>
        </p:spPr>
        <p:txBody>
          <a:bodyPr wrap="none" rtlCol="0">
            <a:spAutoFit/>
          </a:bodyPr>
          <a:lstStyle/>
          <a:p>
            <a:r>
              <a:rPr lang="en-US" sz="1600" b="1" dirty="0" smtClean="0">
                <a:solidFill>
                  <a:srgbClr val="002060"/>
                </a:solidFill>
              </a:rPr>
              <a:t>Traffic model for HEW simulation</a:t>
            </a:r>
            <a:endParaRPr lang="en-US" sz="1600" b="1" dirty="0">
              <a:solidFill>
                <a:srgbClr val="002060"/>
              </a:solidFill>
            </a:endParaRPr>
          </a:p>
        </p:txBody>
      </p:sp>
      <p:cxnSp>
        <p:nvCxnSpPr>
          <p:cNvPr id="111" name="Curved Connector 110"/>
          <p:cNvCxnSpPr/>
          <p:nvPr/>
        </p:nvCxnSpPr>
        <p:spPr bwMode="auto">
          <a:xfrm rot="5400000" flipH="1" flipV="1">
            <a:off x="5878593" y="2379505"/>
            <a:ext cx="466202" cy="36524"/>
          </a:xfrm>
          <a:prstGeom prst="curvedConnector3">
            <a:avLst/>
          </a:prstGeom>
          <a:solidFill>
            <a:schemeClr val="accent1"/>
          </a:solidFill>
          <a:ln w="28575" cap="flat" cmpd="sng" algn="ctr">
            <a:solidFill>
              <a:srgbClr val="002060"/>
            </a:solidFill>
            <a:prstDash val="solid"/>
            <a:round/>
            <a:headEnd type="none" w="sm" len="sm"/>
            <a:tailEnd type="arrow"/>
          </a:ln>
          <a:effectLst/>
        </p:spPr>
      </p:cxnSp>
      <p:grpSp>
        <p:nvGrpSpPr>
          <p:cNvPr id="114" name="Group 113"/>
          <p:cNvGrpSpPr/>
          <p:nvPr/>
        </p:nvGrpSpPr>
        <p:grpSpPr>
          <a:xfrm>
            <a:off x="8017502" y="2115641"/>
            <a:ext cx="994451" cy="278005"/>
            <a:chOff x="76200" y="1382758"/>
            <a:chExt cx="1080135" cy="395141"/>
          </a:xfrm>
        </p:grpSpPr>
        <p:sp>
          <p:nvSpPr>
            <p:cNvPr id="115" name="Rectangle 114"/>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6" name="Straight Arrow Connector 115"/>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7" name="Rectangle 116"/>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72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z="2800" dirty="0" smtClean="0"/>
              <a:t>Traffic Modeling for Video Streaming (cont.)</a:t>
            </a:r>
            <a:endParaRPr lang="en-US" sz="2800" dirty="0"/>
          </a:p>
        </p:txBody>
      </p:sp>
      <p:sp>
        <p:nvSpPr>
          <p:cNvPr id="3" name="Content Placeholder 2"/>
          <p:cNvSpPr>
            <a:spLocks noGrp="1"/>
          </p:cNvSpPr>
          <p:nvPr>
            <p:ph idx="1"/>
          </p:nvPr>
        </p:nvSpPr>
        <p:spPr>
          <a:xfrm>
            <a:off x="762000" y="2057400"/>
            <a:ext cx="7772400" cy="4114800"/>
          </a:xfrm>
        </p:spPr>
        <p:txBody>
          <a:bodyPr/>
          <a:lstStyle/>
          <a:p>
            <a:r>
              <a:rPr lang="en-US" dirty="0" smtClean="0">
                <a:solidFill>
                  <a:srgbClr val="FF0000"/>
                </a:solidFill>
              </a:rPr>
              <a:t>Step 1: Generate video frame size</a:t>
            </a:r>
          </a:p>
          <a:p>
            <a:endParaRPr lang="en-US" dirty="0"/>
          </a:p>
          <a:p>
            <a:r>
              <a:rPr lang="en-US" dirty="0" smtClean="0"/>
              <a:t>Step 2: Convert video frame size into TCP/IP Packets</a:t>
            </a:r>
          </a:p>
          <a:p>
            <a:endParaRPr lang="en-US" dirty="0"/>
          </a:p>
          <a:p>
            <a:r>
              <a:rPr lang="en-US" dirty="0" smtClean="0"/>
              <a:t>Step 3: Add network jitter to each TCP/IP packet</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3626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a:t>Video </a:t>
            </a:r>
            <a:r>
              <a:rPr lang="en-US" dirty="0" smtClean="0"/>
              <a:t>frame size</a:t>
            </a:r>
            <a:endParaRPr lang="en-US" dirty="0"/>
          </a:p>
        </p:txBody>
      </p:sp>
      <p:sp>
        <p:nvSpPr>
          <p:cNvPr id="3" name="Content Placeholder 2"/>
          <p:cNvSpPr>
            <a:spLocks noGrp="1"/>
          </p:cNvSpPr>
          <p:nvPr>
            <p:ph idx="1"/>
          </p:nvPr>
        </p:nvSpPr>
        <p:spPr/>
        <p:txBody>
          <a:bodyPr/>
          <a:lstStyle/>
          <a:p>
            <a:r>
              <a:rPr lang="en-US" sz="1800" dirty="0" smtClean="0"/>
              <a:t>There have been many references on video frame size modeling for MPEG-4/H.264 videos [4-9,13]</a:t>
            </a:r>
          </a:p>
          <a:p>
            <a:endParaRPr lang="en-US" sz="500" dirty="0" smtClean="0"/>
          </a:p>
          <a:p>
            <a:r>
              <a:rPr lang="en-US" sz="1800" dirty="0" smtClean="0"/>
              <a:t>However, these models may not be applicable for HEW</a:t>
            </a:r>
          </a:p>
          <a:p>
            <a:pPr lvl="1"/>
            <a:r>
              <a:rPr lang="en-US" sz="1600" dirty="0" smtClean="0"/>
              <a:t>For example, some models require modeling of the correlation of video frames, which are not necessary for HEW. In fact, today video conferencing may not have a GOP structure at all and such correlation is not </a:t>
            </a:r>
            <a:r>
              <a:rPr lang="en-US" sz="1600" dirty="0" smtClean="0"/>
              <a:t>applicable</a:t>
            </a:r>
            <a:endParaRPr lang="en-US" sz="1600" dirty="0" smtClean="0"/>
          </a:p>
          <a:p>
            <a:pPr lvl="1"/>
            <a:r>
              <a:rPr lang="en-US" sz="1600" dirty="0" smtClean="0"/>
              <a:t>Some models require information regarding video server strategy, estimation of the E2E BW, and/or client playback policy</a:t>
            </a:r>
          </a:p>
          <a:p>
            <a:pPr lvl="1"/>
            <a:r>
              <a:rPr lang="en-US" sz="1600" dirty="0" smtClean="0"/>
              <a:t>Some video models were derived from video traces at very low bit rate such as 64K, whose distribution and parameters may be different for the data rate considered for HEW</a:t>
            </a:r>
          </a:p>
          <a:p>
            <a:pPr lvl="1"/>
            <a:endParaRPr lang="en-US" sz="500" dirty="0" smtClean="0"/>
          </a:p>
          <a:p>
            <a:r>
              <a:rPr lang="en-US" sz="1800" dirty="0" smtClean="0"/>
              <a:t>Due to these limitations, we generated video traces based on the bit rate range and typical codec settings suited for HEW use cases,  and derived video frame size model based on these traces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13</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423894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Traces</a:t>
            </a:r>
            <a:endParaRPr lang="en-US" dirty="0"/>
          </a:p>
        </p:txBody>
      </p:sp>
      <p:sp>
        <p:nvSpPr>
          <p:cNvPr id="3" name="Content Placeholder 2"/>
          <p:cNvSpPr>
            <a:spLocks noGrp="1"/>
          </p:cNvSpPr>
          <p:nvPr>
            <p:ph idx="1"/>
          </p:nvPr>
        </p:nvSpPr>
        <p:spPr/>
        <p:txBody>
          <a:bodyPr/>
          <a:lstStyle/>
          <a:p>
            <a:r>
              <a:rPr lang="en-US" sz="2000" dirty="0" smtClean="0"/>
              <a:t>Video streaming traces</a:t>
            </a:r>
          </a:p>
          <a:p>
            <a:pPr lvl="1"/>
            <a:r>
              <a:rPr lang="en-US" sz="1800" dirty="0" smtClean="0"/>
              <a:t>Animation video (Cars, Big Buck Bunny)</a:t>
            </a:r>
          </a:p>
          <a:p>
            <a:pPr lvl="1"/>
            <a:r>
              <a:rPr lang="en-US" sz="1800" dirty="0" smtClean="0"/>
              <a:t>Documentary films</a:t>
            </a:r>
          </a:p>
          <a:p>
            <a:pPr lvl="1"/>
            <a:r>
              <a:rPr lang="en-US" sz="1800" dirty="0" smtClean="0"/>
              <a:t>Natural video (5</a:t>
            </a:r>
            <a:r>
              <a:rPr lang="en-US" sz="1800" baseline="30000" dirty="0" smtClean="0"/>
              <a:t>th</a:t>
            </a:r>
            <a:r>
              <a:rPr lang="en-US" sz="1800" dirty="0" smtClean="0"/>
              <a:t> Elementary, Tears of Steel)</a:t>
            </a:r>
          </a:p>
          <a:p>
            <a:r>
              <a:rPr lang="en-US" sz="2000" dirty="0" smtClean="0"/>
              <a:t>Video conferencing traces</a:t>
            </a:r>
          </a:p>
          <a:p>
            <a:pPr lvl="1"/>
            <a:r>
              <a:rPr lang="en-US" sz="1800" dirty="0" smtClean="0"/>
              <a:t>Mobile: similar to social video sharing, more motion</a:t>
            </a:r>
          </a:p>
          <a:p>
            <a:pPr lvl="1"/>
            <a:r>
              <a:rPr lang="en-US" sz="1800" dirty="0" smtClean="0"/>
              <a:t>Stationary plain: traditional video conferencing scene</a:t>
            </a:r>
          </a:p>
          <a:p>
            <a:pPr lvl="1"/>
            <a:r>
              <a:rPr lang="en-US" sz="1800" dirty="0" smtClean="0"/>
              <a:t>Busy: background scene is less motion, but with high complexity</a:t>
            </a:r>
          </a:p>
          <a:p>
            <a:r>
              <a:rPr lang="en-US" sz="2000" dirty="0" smtClean="0"/>
              <a:t>Bit rate range: 1.2M—8M</a:t>
            </a:r>
          </a:p>
          <a:p>
            <a:r>
              <a:rPr lang="en-US" sz="2000" dirty="0" smtClean="0"/>
              <a:t>Total </a:t>
            </a:r>
            <a:r>
              <a:rPr lang="en-US" sz="2000" dirty="0"/>
              <a:t>of 100 video </a:t>
            </a:r>
            <a:r>
              <a:rPr lang="en-US" sz="2000" dirty="0" smtClean="0"/>
              <a:t>traces with ~2 </a:t>
            </a:r>
            <a:r>
              <a:rPr lang="en-US" sz="2000" dirty="0"/>
              <a:t>million video frames</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305" y="1401079"/>
            <a:ext cx="2907695" cy="21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11120" y="1262579"/>
            <a:ext cx="1952779" cy="276999"/>
          </a:xfrm>
          <a:prstGeom prst="rect">
            <a:avLst/>
          </a:prstGeom>
          <a:noFill/>
        </p:spPr>
        <p:txBody>
          <a:bodyPr wrap="none" rtlCol="0">
            <a:spAutoFit/>
          </a:bodyPr>
          <a:lstStyle/>
          <a:p>
            <a:r>
              <a:rPr lang="en-US" b="1" dirty="0" smtClean="0"/>
              <a:t>Frame size (Cars@4Mbps)</a:t>
            </a:r>
            <a:endParaRPr lang="en-US" b="1" dirty="0"/>
          </a:p>
        </p:txBody>
      </p:sp>
    </p:spTree>
    <p:extLst>
      <p:ext uri="{BB962C8B-B14F-4D97-AF65-F5344CB8AC3E}">
        <p14:creationId xmlns:p14="http://schemas.microsoft.com/office/powerpoint/2010/main" val="231161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0762"/>
            <a:ext cx="7772400" cy="609600"/>
          </a:xfrm>
        </p:spPr>
        <p:txBody>
          <a:bodyPr/>
          <a:lstStyle/>
          <a:p>
            <a:r>
              <a:rPr lang="en-US" dirty="0" smtClean="0"/>
              <a:t>Distribution fitting</a:t>
            </a:r>
            <a:endParaRPr lang="en-US" dirty="0"/>
          </a:p>
        </p:txBody>
      </p:sp>
      <p:sp>
        <p:nvSpPr>
          <p:cNvPr id="3" name="Content Placeholder 2"/>
          <p:cNvSpPr>
            <a:spLocks noGrp="1"/>
          </p:cNvSpPr>
          <p:nvPr>
            <p:ph idx="1"/>
          </p:nvPr>
        </p:nvSpPr>
        <p:spPr>
          <a:xfrm>
            <a:off x="304563" y="1244164"/>
            <a:ext cx="8229600" cy="1194236"/>
          </a:xfrm>
        </p:spPr>
        <p:txBody>
          <a:bodyPr/>
          <a:lstStyle/>
          <a:p>
            <a:r>
              <a:rPr lang="en-US" dirty="0" smtClean="0"/>
              <a:t>Distributions fitted</a:t>
            </a:r>
          </a:p>
          <a:p>
            <a:pPr lvl="1"/>
            <a:r>
              <a:rPr lang="en-US" sz="1800" dirty="0" smtClean="0"/>
              <a:t>Exponential, gamma, </a:t>
            </a:r>
            <a:r>
              <a:rPr lang="en-US" sz="1800" dirty="0" err="1" smtClean="0"/>
              <a:t>weibull</a:t>
            </a:r>
            <a:r>
              <a:rPr lang="en-US" sz="1800" dirty="0" smtClean="0"/>
              <a:t>, </a:t>
            </a:r>
            <a:r>
              <a:rPr lang="en-US" sz="1800" dirty="0" err="1" smtClean="0"/>
              <a:t>pareto</a:t>
            </a:r>
            <a:r>
              <a:rPr lang="en-US" sz="1800" dirty="0" smtClean="0"/>
              <a:t>, lognormal, normal, </a:t>
            </a:r>
            <a:r>
              <a:rPr lang="en-US" sz="1800" dirty="0" err="1" smtClean="0"/>
              <a:t>loglogistic</a:t>
            </a:r>
            <a:endParaRPr lang="en-US" sz="1800" dirty="0" smtClean="0"/>
          </a:p>
          <a:p>
            <a:r>
              <a:rPr lang="en-US" dirty="0" smtClean="0"/>
              <a:t>Examples of distribution fitting results</a:t>
            </a:r>
          </a:p>
          <a:p>
            <a:pPr lvl="1"/>
            <a:endParaRPr lang="en-US"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TextBox 8"/>
          <p:cNvSpPr txBox="1"/>
          <p:nvPr/>
        </p:nvSpPr>
        <p:spPr>
          <a:xfrm>
            <a:off x="1295400" y="2586335"/>
            <a:ext cx="1980029" cy="276999"/>
          </a:xfrm>
          <a:prstGeom prst="rect">
            <a:avLst/>
          </a:prstGeom>
          <a:noFill/>
        </p:spPr>
        <p:txBody>
          <a:bodyPr wrap="none" rtlCol="0">
            <a:spAutoFit/>
          </a:bodyPr>
          <a:lstStyle/>
          <a:p>
            <a:r>
              <a:rPr lang="en-US" b="1" dirty="0" smtClean="0"/>
              <a:t>Movie: big bunny @4Mbps</a:t>
            </a:r>
            <a:endParaRPr lang="en-US" b="1" dirty="0"/>
          </a:p>
        </p:txBody>
      </p:sp>
      <p:sp>
        <p:nvSpPr>
          <p:cNvPr id="16" name="TextBox 15"/>
          <p:cNvSpPr txBox="1"/>
          <p:nvPr/>
        </p:nvSpPr>
        <p:spPr>
          <a:xfrm>
            <a:off x="6477000" y="2610849"/>
            <a:ext cx="1004570" cy="276999"/>
          </a:xfrm>
          <a:prstGeom prst="rect">
            <a:avLst/>
          </a:prstGeom>
          <a:noFill/>
        </p:spPr>
        <p:txBody>
          <a:bodyPr wrap="none" rtlCol="0">
            <a:spAutoFit/>
          </a:bodyPr>
          <a:lstStyle/>
          <a:p>
            <a:r>
              <a:rPr lang="en-US" b="1" dirty="0" smtClean="0"/>
              <a:t>Tear @4.5M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3048000"/>
            <a:ext cx="4690298" cy="35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30" y="3048000"/>
            <a:ext cx="4769445" cy="35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9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3992"/>
            <a:ext cx="6248400" cy="5394008"/>
          </a:xfrm>
        </p:spPr>
        <p:txBody>
          <a:bodyPr/>
          <a:lstStyle/>
          <a:p>
            <a:r>
              <a:rPr lang="en-US" sz="2000" dirty="0" smtClean="0"/>
              <a:t>Majority of the traces fit best with </a:t>
            </a:r>
            <a:r>
              <a:rPr lang="en-US" sz="2000" dirty="0" err="1" smtClean="0"/>
              <a:t>Weibull</a:t>
            </a:r>
            <a:r>
              <a:rPr lang="en-US" sz="2000" dirty="0" smtClean="0"/>
              <a:t> distribution with some exceptions</a:t>
            </a:r>
          </a:p>
          <a:p>
            <a:r>
              <a:rPr lang="en-US" sz="2000" dirty="0" err="1" smtClean="0"/>
              <a:t>Weilbull</a:t>
            </a:r>
            <a:r>
              <a:rPr lang="en-US" sz="2000" dirty="0" smtClean="0"/>
              <a:t> </a:t>
            </a:r>
            <a:r>
              <a:rPr lang="en-US" sz="2000" dirty="0" err="1" smtClean="0"/>
              <a:t>pdf</a:t>
            </a:r>
            <a:r>
              <a:rPr lang="en-US" sz="2000" dirty="0" smtClean="0"/>
              <a:t> is shown below</a:t>
            </a:r>
            <a:endParaRPr lang="en-US" sz="2000" dirty="0"/>
          </a:p>
          <a:p>
            <a:endParaRPr lang="en-US" sz="700" dirty="0" smtClean="0"/>
          </a:p>
          <a:p>
            <a:endParaRPr lang="en-US" sz="2000" dirty="0" smtClean="0"/>
          </a:p>
          <a:p>
            <a:endParaRPr lang="en-US" sz="2000" dirty="0" smtClean="0"/>
          </a:p>
          <a:p>
            <a:endParaRPr lang="en-US" sz="2000" dirty="0" smtClean="0"/>
          </a:p>
          <a:p>
            <a:r>
              <a:rPr lang="en-US" sz="2000" dirty="0" smtClean="0"/>
              <a:t>Because video frame size is upper bounded by uncompressed video frame size, we recommend using a </a:t>
            </a:r>
            <a:r>
              <a:rPr lang="en-US" sz="2000" dirty="0" smtClean="0">
                <a:solidFill>
                  <a:srgbClr val="002060"/>
                </a:solidFill>
              </a:rPr>
              <a:t>truncated </a:t>
            </a:r>
            <a:r>
              <a:rPr lang="en-US" sz="2000" dirty="0" err="1" smtClean="0">
                <a:solidFill>
                  <a:srgbClr val="002060"/>
                </a:solidFill>
              </a:rPr>
              <a:t>Weibull</a:t>
            </a:r>
            <a:r>
              <a:rPr lang="en-US" sz="2000" dirty="0" smtClean="0">
                <a:solidFill>
                  <a:srgbClr val="002060"/>
                </a:solidFill>
              </a:rPr>
              <a:t> distribution</a:t>
            </a:r>
            <a:r>
              <a:rPr lang="en-US" sz="2000" dirty="0" smtClean="0">
                <a:solidFill>
                  <a:srgbClr val="FF0000"/>
                </a:solidFill>
              </a:rPr>
              <a:t> </a:t>
            </a:r>
            <a:r>
              <a:rPr lang="en-US" sz="2000" dirty="0" smtClean="0"/>
              <a:t>with the parameters described in #xx</a:t>
            </a:r>
          </a:p>
          <a:p>
            <a:pPr lvl="1"/>
            <a:r>
              <a:rPr lang="en-US" sz="1600" dirty="0" smtClean="0"/>
              <a:t>An example, for1080p30@ 6Mbps: </a:t>
            </a:r>
            <a:r>
              <a:rPr lang="en-US" sz="1600" dirty="0" err="1" smtClean="0"/>
              <a:t>lamda</a:t>
            </a:r>
            <a:r>
              <a:rPr lang="en-US" sz="1600" dirty="0" smtClean="0"/>
              <a:t> (scale) =20850, k (shape)=0.8099</a:t>
            </a:r>
            <a:endParaRPr lang="en-US" sz="1600" dirty="0">
              <a:sym typeface="Wingdings" pitchFamily="2" charset="2"/>
            </a:endParaRPr>
          </a:p>
        </p:txBody>
      </p:sp>
      <p:sp>
        <p:nvSpPr>
          <p:cNvPr id="2" name="Title 1"/>
          <p:cNvSpPr>
            <a:spLocks noGrp="1"/>
          </p:cNvSpPr>
          <p:nvPr>
            <p:ph type="title"/>
          </p:nvPr>
        </p:nvSpPr>
        <p:spPr>
          <a:xfrm>
            <a:off x="381000" y="609600"/>
            <a:ext cx="8382000" cy="762000"/>
          </a:xfrm>
        </p:spPr>
        <p:txBody>
          <a:bodyPr/>
          <a:lstStyle/>
          <a:p>
            <a:r>
              <a:rPr lang="en-US" dirty="0" smtClean="0"/>
              <a:t>Summary of the distribution fitting results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16</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3074" name="Picture 2" descr="Probability distribution function">
            <a:hlinkClick r:id="rId2" tooltip="Probability distribution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f(x;\lambda,k) =&#10;\begin{cases}&#10;\frac{k}{\lambda}\left(\frac{x}{\lambda}\right)^{k-1}e^{-(x/\lambda)^{k}} &amp; x\geq0 ,\\&#10;0 &amp; x&lt;0,&#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14" y="2753390"/>
            <a:ext cx="4286490" cy="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FF0000"/>
                </a:solidFill>
              </a:rPr>
              <a:t>Step 2: convert video frame size into of TCP/IP packets </a:t>
            </a:r>
          </a:p>
          <a:p>
            <a:pPr lvl="1"/>
            <a:endParaRPr lang="en-US" dirty="0"/>
          </a:p>
          <a:p>
            <a:r>
              <a:rPr lang="en-US" dirty="0" smtClean="0"/>
              <a:t>Step 3: add network jitter for each packet</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17</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04185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002060"/>
                </a:solidFill>
              </a:rPr>
              <a:t>Step 2: convert video frame size into of TCP/IP packets </a:t>
            </a:r>
          </a:p>
          <a:p>
            <a:pPr lvl="1"/>
            <a:endParaRPr lang="en-US" dirty="0"/>
          </a:p>
          <a:p>
            <a:r>
              <a:rPr lang="en-US" dirty="0" smtClean="0">
                <a:solidFill>
                  <a:srgbClr val="FF0000"/>
                </a:solidFill>
              </a:rPr>
              <a:t>Step 3: add network jitter for each packet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18</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349047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smtClean="0"/>
              <a:t>Modeling network latency</a:t>
            </a:r>
            <a:endParaRPr lang="en-US" dirty="0"/>
          </a:p>
        </p:txBody>
      </p:sp>
      <p:sp>
        <p:nvSpPr>
          <p:cNvPr id="3" name="Content Placeholder 2"/>
          <p:cNvSpPr>
            <a:spLocks noGrp="1"/>
          </p:cNvSpPr>
          <p:nvPr>
            <p:ph idx="1"/>
          </p:nvPr>
        </p:nvSpPr>
        <p:spPr>
          <a:xfrm>
            <a:off x="685800" y="1371600"/>
            <a:ext cx="7772400" cy="5105400"/>
          </a:xfrm>
        </p:spPr>
        <p:txBody>
          <a:bodyPr/>
          <a:lstStyle/>
          <a:p>
            <a:r>
              <a:rPr lang="en-US" sz="1800" dirty="0" smtClean="0"/>
              <a:t>Network latency can be modeled either Jitter, </a:t>
            </a:r>
            <a:r>
              <a:rPr lang="en-US" sz="1800" dirty="0" smtClean="0"/>
              <a:t>i.e</a:t>
            </a:r>
            <a:r>
              <a:rPr lang="en-US" sz="1800" dirty="0" smtClean="0"/>
              <a:t>., latency difference between two adjacent packets such as model described in [12]</a:t>
            </a:r>
          </a:p>
          <a:p>
            <a:endParaRPr lang="en-US" sz="700" dirty="0"/>
          </a:p>
          <a:p>
            <a:r>
              <a:rPr lang="en-US" sz="1800" dirty="0" smtClean="0"/>
              <a:t>However, jitter generation can result in a negative value which is very hard to model for time-event simulation tools (e.g., ns3)</a:t>
            </a:r>
          </a:p>
          <a:p>
            <a:endParaRPr lang="en-US" sz="700" dirty="0"/>
          </a:p>
          <a:p>
            <a:r>
              <a:rPr lang="en-US" sz="1800" dirty="0"/>
              <a:t>A</a:t>
            </a:r>
            <a:r>
              <a:rPr lang="en-US" sz="1800" dirty="0" smtClean="0"/>
              <a:t>lternatively, we can model the network latency directly with the distribution derived in [12]</a:t>
            </a:r>
            <a:endParaRPr lang="en-US" sz="1800" dirty="0"/>
          </a:p>
          <a:p>
            <a:pPr lvl="1"/>
            <a:endParaRPr lang="en-US" sz="300" dirty="0" smtClean="0"/>
          </a:p>
          <a:p>
            <a:pPr lvl="1"/>
            <a:r>
              <a:rPr lang="en-US" sz="1600" dirty="0" smtClean="0"/>
              <a:t>Network latency follows gamma distribution </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500" dirty="0" smtClean="0"/>
          </a:p>
          <a:p>
            <a:pPr lvl="2"/>
            <a:r>
              <a:rPr lang="en-US" sz="1400" dirty="0" smtClean="0"/>
              <a:t>For example, K =0.2463, </a:t>
            </a:r>
            <a:r>
              <a:rPr lang="en-US" sz="1600" dirty="0" smtClean="0"/>
              <a:t>Theta =55.928 gives mean of 14.583ms</a:t>
            </a:r>
          </a:p>
          <a:p>
            <a:pPr lvl="1"/>
            <a:endParaRPr lang="en-US" sz="300" dirty="0" smtClean="0"/>
          </a:p>
          <a:p>
            <a:pPr lvl="1"/>
            <a:r>
              <a:rPr lang="en-US" sz="1600" dirty="0" smtClean="0"/>
              <a:t>Given limited simulation, truncated value is recommended. </a:t>
            </a:r>
          </a:p>
          <a:p>
            <a:pPr lvl="2"/>
            <a:r>
              <a:rPr lang="en-US" sz="1400" dirty="0" smtClean="0"/>
              <a:t>If delay&gt;end of simulation, regenerate the delay	</a:t>
            </a:r>
          </a:p>
          <a:p>
            <a:pPr lvl="1"/>
            <a:r>
              <a:rPr lang="en-US" sz="1600" dirty="0" smtClean="0"/>
              <a:t>More details are described in </a:t>
            </a:r>
            <a:r>
              <a:rPr lang="en-US" sz="1600" dirty="0" smtClean="0"/>
              <a:t>doc#13/1335</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19</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4100" name="Picture 4" descr="f(x;k,\theta) =  \frac{x^{k-1}e^{-\frac{x}{\theta}}}{\theta^k\Gamma(k)} \quad \text{ for } x &gt; 0 \text{ and } k, \theta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63" y="4317071"/>
            <a:ext cx="4114800" cy="5156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bability density plots of gamma distributions">
            <a:hlinkClick r:id="rId3" tooltip="Probability density plots of gamma distribu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1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sz="2000" dirty="0" smtClean="0"/>
              <a:t>In previous contribution #13/1059, #13/1061 we have identified different categories of video applications and the associated characteristics</a:t>
            </a:r>
          </a:p>
          <a:p>
            <a:endParaRPr lang="en-US" sz="2000" dirty="0"/>
          </a:p>
          <a:p>
            <a:r>
              <a:rPr lang="en-US" sz="2000" dirty="0" smtClean="0"/>
              <a:t>In this contribution, we will describe details of the video traffic modeling for simulating these applications</a:t>
            </a:r>
          </a:p>
          <a:p>
            <a:pPr lvl="1"/>
            <a:r>
              <a:rPr lang="en-US" sz="1600" dirty="0" smtClean="0"/>
              <a:t>We only focus on modeling the video data plane traffic while the session management protocol </a:t>
            </a:r>
            <a:r>
              <a:rPr lang="en-US" sz="1600" smtClean="0"/>
              <a:t>data is </a:t>
            </a:r>
            <a:r>
              <a:rPr lang="en-US" sz="1600" dirty="0" smtClean="0"/>
              <a:t>not considered here</a:t>
            </a:r>
          </a:p>
          <a:p>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0382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traffic modeling for Video Streaming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One directional video traffic from AP</a:t>
            </a:r>
            <a:r>
              <a:rPr lang="en-US" dirty="0" smtClean="0">
                <a:sym typeface="Wingdings" pitchFamily="2" charset="2"/>
              </a:rPr>
              <a:t>STA</a:t>
            </a:r>
          </a:p>
          <a:p>
            <a:r>
              <a:rPr lang="en-US" dirty="0" smtClean="0">
                <a:sym typeface="Wingdings" pitchFamily="2" charset="2"/>
              </a:rPr>
              <a:t>Video traffic runs over TCP/IP</a:t>
            </a:r>
          </a:p>
          <a:p>
            <a:r>
              <a:rPr lang="en-US" dirty="0" smtClean="0">
                <a:sym typeface="Wingdings" pitchFamily="2" charset="2"/>
              </a:rPr>
              <a:t>Generation of video traffic follows three steps</a:t>
            </a:r>
          </a:p>
          <a:p>
            <a:pPr lvl="1"/>
            <a:r>
              <a:rPr lang="en-US" dirty="0" smtClean="0"/>
              <a:t>Step 1: generate </a:t>
            </a:r>
            <a:r>
              <a:rPr lang="en-US" dirty="0"/>
              <a:t>video frame size according to truncated </a:t>
            </a:r>
            <a:r>
              <a:rPr lang="en-US" dirty="0" err="1"/>
              <a:t>Weibull</a:t>
            </a:r>
            <a:r>
              <a:rPr lang="en-US" dirty="0"/>
              <a:t> </a:t>
            </a:r>
            <a:r>
              <a:rPr lang="en-US" dirty="0" smtClean="0"/>
              <a:t>distribution at fixed frame rate</a:t>
            </a:r>
          </a:p>
          <a:p>
            <a:pPr lvl="1"/>
            <a:r>
              <a:rPr lang="en-US" dirty="0" smtClean="0"/>
              <a:t>Step 2: Fragment video frame size into TCP/IP packets, assuming a fixed TCP segment size</a:t>
            </a:r>
          </a:p>
          <a:p>
            <a:pPr lvl="1"/>
            <a:r>
              <a:rPr lang="en-US" dirty="0" smtClean="0"/>
              <a:t>Step 3: add network latency according to Gamma distribution</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109370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smtClean="0"/>
              <a:t>Traffic modeling for video Conferencing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Video traffic is bi-directional</a:t>
            </a:r>
          </a:p>
          <a:p>
            <a:r>
              <a:rPr lang="en-US" dirty="0" smtClean="0"/>
              <a:t>Traffic is over UDP/IP</a:t>
            </a:r>
          </a:p>
          <a:p>
            <a:r>
              <a:rPr lang="en-US" dirty="0" smtClean="0"/>
              <a:t>AP</a:t>
            </a:r>
            <a:r>
              <a:rPr lang="en-US" dirty="0" smtClean="0">
                <a:sym typeface="Wingdings" pitchFamily="2" charset="2"/>
              </a:rPr>
              <a:t>STA: traffic model </a:t>
            </a:r>
            <a:r>
              <a:rPr lang="en-US" dirty="0" smtClean="0"/>
              <a:t>is the same as video streaming</a:t>
            </a:r>
          </a:p>
          <a:p>
            <a:r>
              <a:rPr lang="en-US" dirty="0" smtClean="0">
                <a:sym typeface="Wingdings" pitchFamily="2" charset="2"/>
              </a:rPr>
              <a:t>STAAP: traffic model follows the first two steps of video streaming traffic model</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4476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evaluation</a:t>
            </a:r>
            <a:endParaRPr lang="en-US" dirty="0"/>
          </a:p>
        </p:txBody>
      </p:sp>
      <p:sp>
        <p:nvSpPr>
          <p:cNvPr id="3" name="Content Placeholder 2"/>
          <p:cNvSpPr>
            <a:spLocks noGrp="1"/>
          </p:cNvSpPr>
          <p:nvPr>
            <p:ph idx="1"/>
          </p:nvPr>
        </p:nvSpPr>
        <p:spPr/>
        <p:txBody>
          <a:bodyPr/>
          <a:lstStyle/>
          <a:p>
            <a:r>
              <a:rPr lang="en-US" dirty="0" smtClean="0"/>
              <a:t>MAC layer performance metrics</a:t>
            </a:r>
          </a:p>
          <a:p>
            <a:pPr lvl="1"/>
            <a:r>
              <a:rPr lang="en-US" dirty="0" smtClean="0"/>
              <a:t>Throughput, latency etc.</a:t>
            </a:r>
          </a:p>
          <a:p>
            <a:endParaRPr lang="en-US" dirty="0"/>
          </a:p>
          <a:p>
            <a:r>
              <a:rPr lang="en-US" dirty="0" smtClean="0"/>
              <a:t>TCP throughput for video streaming</a:t>
            </a:r>
          </a:p>
          <a:p>
            <a:pPr lvl="1"/>
            <a:r>
              <a:rPr lang="en-US" dirty="0" smtClean="0"/>
              <a:t>TCP performance is what is perceived </a:t>
            </a:r>
            <a:r>
              <a:rPr lang="en-US" dirty="0"/>
              <a:t>by the application</a:t>
            </a:r>
          </a:p>
          <a:p>
            <a:pPr lvl="1"/>
            <a:r>
              <a:rPr lang="en-US" dirty="0" smtClean="0"/>
              <a:t>Behavior of TCP such as success/failure in delivery of TCP ACK has great impact on application performance</a:t>
            </a:r>
          </a:p>
          <a:p>
            <a:pPr lvl="1"/>
            <a:r>
              <a:rPr lang="en-US" dirty="0" smtClean="0"/>
              <a:t>Therefore, it is critical to </a:t>
            </a:r>
            <a:r>
              <a:rPr lang="en-US" dirty="0" smtClean="0"/>
              <a:t>evaluate TCP </a:t>
            </a:r>
            <a:r>
              <a:rPr lang="en-US" dirty="0" smtClean="0"/>
              <a:t>performance metrics addition to MAC layer </a:t>
            </a:r>
            <a:r>
              <a:rPr lang="en-US" dirty="0" smtClean="0"/>
              <a:t>metrics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5708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91455"/>
            <a:ext cx="3095625" cy="9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7772400" cy="685800"/>
          </a:xfrm>
        </p:spPr>
        <p:txBody>
          <a:bodyPr/>
          <a:lstStyle/>
          <a:p>
            <a:r>
              <a:rPr lang="en-US" dirty="0" smtClean="0"/>
              <a:t>An Example of video traffic simulation</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Right Arrow 8"/>
          <p:cNvSpPr/>
          <p:nvPr/>
        </p:nvSpPr>
        <p:spPr bwMode="auto">
          <a:xfrm>
            <a:off x="2233612" y="3216239"/>
            <a:ext cx="106680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9216" name="Group 9215"/>
          <p:cNvGrpSpPr/>
          <p:nvPr/>
        </p:nvGrpSpPr>
        <p:grpSpPr>
          <a:xfrm>
            <a:off x="609600" y="1443485"/>
            <a:ext cx="3200400" cy="1582254"/>
            <a:chOff x="609600" y="2456346"/>
            <a:chExt cx="3200400" cy="1582254"/>
          </a:xfrm>
        </p:grpSpPr>
        <p:sp>
          <p:nvSpPr>
            <p:cNvPr id="10" name="Rounded Rectangular Callout 9"/>
            <p:cNvSpPr/>
            <p:nvPr/>
          </p:nvSpPr>
          <p:spPr bwMode="auto">
            <a:xfrm>
              <a:off x="609600" y="2456346"/>
              <a:ext cx="3200400" cy="158225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851080" y="259080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14" name="TextBox 13"/>
            <p:cNvSpPr txBox="1"/>
            <p:nvPr/>
          </p:nvSpPr>
          <p:spPr>
            <a:xfrm>
              <a:off x="850138" y="3022987"/>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15" name="TextBox 14"/>
            <p:cNvSpPr txBox="1"/>
            <p:nvPr/>
          </p:nvSpPr>
          <p:spPr>
            <a:xfrm>
              <a:off x="851080" y="3609201"/>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grpSp>
        <p:nvGrpSpPr>
          <p:cNvPr id="16" name="Group 15"/>
          <p:cNvGrpSpPr/>
          <p:nvPr/>
        </p:nvGrpSpPr>
        <p:grpSpPr>
          <a:xfrm>
            <a:off x="2026883" y="1443485"/>
            <a:ext cx="1080135" cy="395141"/>
            <a:chOff x="76200" y="1382758"/>
            <a:chExt cx="1080135" cy="395141"/>
          </a:xfrm>
        </p:grpSpPr>
        <p:sp>
          <p:nvSpPr>
            <p:cNvPr id="17" name="Rectangle 1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Rectangle 1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2017437" y="2043772"/>
            <a:ext cx="1080135" cy="209708"/>
            <a:chOff x="51015" y="1704804"/>
            <a:chExt cx="1080135" cy="209708"/>
          </a:xfrm>
        </p:grpSpPr>
        <p:grpSp>
          <p:nvGrpSpPr>
            <p:cNvPr id="22" name="Group 21"/>
            <p:cNvGrpSpPr/>
            <p:nvPr/>
          </p:nvGrpSpPr>
          <p:grpSpPr>
            <a:xfrm>
              <a:off x="122799" y="1704804"/>
              <a:ext cx="897606" cy="209708"/>
              <a:chOff x="5158213" y="2209800"/>
              <a:chExt cx="2660813" cy="304800"/>
            </a:xfrm>
          </p:grpSpPr>
          <p:sp>
            <p:nvSpPr>
              <p:cNvPr id="24" name="Rectangle 2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3" name="Straight Arrow Connector 22"/>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33" name="Group 32"/>
          <p:cNvGrpSpPr/>
          <p:nvPr/>
        </p:nvGrpSpPr>
        <p:grpSpPr>
          <a:xfrm>
            <a:off x="2000380" y="2417727"/>
            <a:ext cx="1383338" cy="167982"/>
            <a:chOff x="5181600" y="3236021"/>
            <a:chExt cx="1383338" cy="167982"/>
          </a:xfrm>
        </p:grpSpPr>
        <p:grpSp>
          <p:nvGrpSpPr>
            <p:cNvPr id="34" name="Group 33"/>
            <p:cNvGrpSpPr/>
            <p:nvPr/>
          </p:nvGrpSpPr>
          <p:grpSpPr>
            <a:xfrm>
              <a:off x="5218738" y="3236021"/>
              <a:ext cx="1182062" cy="167982"/>
              <a:chOff x="5364108" y="4475748"/>
              <a:chExt cx="3194881" cy="305289"/>
            </a:xfrm>
          </p:grpSpPr>
          <p:sp>
            <p:nvSpPr>
              <p:cNvPr id="36" name="Rectangle 35"/>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Rectangle 36"/>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35" name="Straight Arrow Connector 34"/>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47" name="Content Placeholder 2"/>
          <p:cNvSpPr>
            <a:spLocks noGrp="1"/>
          </p:cNvSpPr>
          <p:nvPr>
            <p:ph idx="1"/>
          </p:nvPr>
        </p:nvSpPr>
        <p:spPr>
          <a:xfrm>
            <a:off x="4270487" y="1295400"/>
            <a:ext cx="4831972" cy="442953"/>
          </a:xfrm>
        </p:spPr>
        <p:txBody>
          <a:bodyPr/>
          <a:lstStyle/>
          <a:p>
            <a:pPr marL="0" indent="0">
              <a:buNone/>
            </a:pPr>
            <a:r>
              <a:rPr lang="en-US" sz="1600" dirty="0" smtClean="0"/>
              <a:t>Step 1: Generate video frame size</a:t>
            </a:r>
            <a:endParaRPr lang="en-US" sz="1600" dirty="0"/>
          </a:p>
        </p:txBody>
      </p:sp>
      <p:sp>
        <p:nvSpPr>
          <p:cNvPr id="48" name="Content Placeholder 2"/>
          <p:cNvSpPr txBox="1">
            <a:spLocks/>
          </p:cNvSpPr>
          <p:nvPr/>
        </p:nvSpPr>
        <p:spPr bwMode="auto">
          <a:xfrm>
            <a:off x="126889" y="4904022"/>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latency to TCP/IP packet</a:t>
            </a:r>
          </a:p>
        </p:txBody>
      </p:sp>
      <p:sp>
        <p:nvSpPr>
          <p:cNvPr id="49" name="Content Placeholder 2"/>
          <p:cNvSpPr txBox="1">
            <a:spLocks/>
          </p:cNvSpPr>
          <p:nvPr/>
        </p:nvSpPr>
        <p:spPr bwMode="auto">
          <a:xfrm>
            <a:off x="4508224" y="3746990"/>
            <a:ext cx="4888538"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cxnSp>
        <p:nvCxnSpPr>
          <p:cNvPr id="50" name="Curved Connector 49"/>
          <p:cNvCxnSpPr>
            <a:endCxn id="47" idx="1"/>
          </p:cNvCxnSpPr>
          <p:nvPr/>
        </p:nvCxnSpPr>
        <p:spPr bwMode="auto">
          <a:xfrm flipV="1">
            <a:off x="3272042" y="1516877"/>
            <a:ext cx="998445" cy="232953"/>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52" name="Curved Connector 51"/>
          <p:cNvCxnSpPr/>
          <p:nvPr/>
        </p:nvCxnSpPr>
        <p:spPr bwMode="auto">
          <a:xfrm rot="16200000" flipH="1">
            <a:off x="3101529" y="2285304"/>
            <a:ext cx="1722109" cy="1551045"/>
          </a:xfrm>
          <a:prstGeom prst="curvedConnector2">
            <a:avLst/>
          </a:prstGeom>
          <a:solidFill>
            <a:schemeClr val="accent1"/>
          </a:solidFill>
          <a:ln w="28575" cap="flat" cmpd="sng" algn="ctr">
            <a:solidFill>
              <a:srgbClr val="FF0000"/>
            </a:solidFill>
            <a:prstDash val="solid"/>
            <a:round/>
            <a:headEnd type="none" w="sm" len="sm"/>
            <a:tailEnd type="arrow"/>
          </a:ln>
          <a:effectLst/>
        </p:spPr>
      </p:cxnSp>
      <p:cxnSp>
        <p:nvCxnSpPr>
          <p:cNvPr id="54" name="Curved Connector 53"/>
          <p:cNvCxnSpPr/>
          <p:nvPr/>
        </p:nvCxnSpPr>
        <p:spPr bwMode="auto">
          <a:xfrm rot="5400000">
            <a:off x="1539996" y="3639158"/>
            <a:ext cx="2024303" cy="215664"/>
          </a:xfrm>
          <a:prstGeom prst="curvedConnector3">
            <a:avLst/>
          </a:prstGeom>
          <a:solidFill>
            <a:schemeClr val="accent1"/>
          </a:solidFill>
          <a:ln w="28575" cap="flat" cmpd="sng" algn="ctr">
            <a:solidFill>
              <a:srgbClr val="FF0000"/>
            </a:solidFill>
            <a:prstDash val="solid"/>
            <a:round/>
            <a:headEnd type="none" w="sm" len="sm"/>
            <a:tailEnd type="arrow"/>
          </a:ln>
          <a:effectLst/>
        </p:spPr>
      </p:cxn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9659"/>
            <a:ext cx="2514600" cy="1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153" y="4407603"/>
            <a:ext cx="2970694" cy="19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We have proposed statistical-model based video traffic models for HEW simulations</a:t>
            </a:r>
          </a:p>
          <a:p>
            <a:endParaRPr lang="en-US" sz="2000" dirty="0"/>
          </a:p>
          <a:p>
            <a:r>
              <a:rPr lang="en-US" sz="2000" dirty="0" smtClean="0"/>
              <a:t>The models are derived based on the characteristics of the video applications </a:t>
            </a:r>
          </a:p>
          <a:p>
            <a:endParaRPr lang="en-US" sz="2000" dirty="0"/>
          </a:p>
          <a:p>
            <a:r>
              <a:rPr lang="en-US" sz="2000" dirty="0" smtClean="0"/>
              <a:t>We believe the proposed  models have captured the essential details of the video applications while leaving the unnecessary details out for ease of simulations</a:t>
            </a:r>
          </a:p>
          <a:p>
            <a:pPr lvl="1"/>
            <a:r>
              <a:rPr lang="en-US" sz="1600" dirty="0" smtClean="0"/>
              <a:t>Specifically, both </a:t>
            </a:r>
            <a:r>
              <a:rPr lang="en-US" sz="1600" dirty="0" err="1" smtClean="0"/>
              <a:t>bursty</a:t>
            </a:r>
            <a:r>
              <a:rPr lang="en-US" sz="1600" dirty="0" smtClean="0"/>
              <a:t>-ness </a:t>
            </a:r>
            <a:r>
              <a:rPr lang="en-US" sz="1600" dirty="0"/>
              <a:t>of </a:t>
            </a:r>
            <a:r>
              <a:rPr lang="en-US" sz="1600" dirty="0" smtClean="0"/>
              <a:t>the video </a:t>
            </a:r>
            <a:r>
              <a:rPr lang="en-US" sz="1600" dirty="0"/>
              <a:t>packet </a:t>
            </a:r>
            <a:r>
              <a:rPr lang="en-US" sz="1600" dirty="0" smtClean="0"/>
              <a:t>size as well as </a:t>
            </a:r>
            <a:r>
              <a:rPr lang="en-US" sz="1600" dirty="0" err="1" smtClean="0"/>
              <a:t>bursty</a:t>
            </a:r>
            <a:r>
              <a:rPr lang="en-US" sz="1600" dirty="0" smtClean="0"/>
              <a:t>-ness of the packet </a:t>
            </a:r>
            <a:r>
              <a:rPr lang="en-US" sz="1600" dirty="0"/>
              <a:t>arrival </a:t>
            </a:r>
            <a:r>
              <a:rPr lang="en-US" sz="1600" dirty="0" smtClean="0"/>
              <a:t>schedule at AP have been captured</a:t>
            </a:r>
          </a:p>
          <a:p>
            <a:endParaRPr lang="en-US" sz="2000" dirty="0"/>
          </a:p>
          <a:p>
            <a:r>
              <a:rPr lang="en-US" sz="2000" dirty="0" smtClean="0"/>
              <a:t>Please refer to </a:t>
            </a:r>
            <a:r>
              <a:rPr lang="en-US" sz="2000" dirty="0" smtClean="0"/>
              <a:t>doc#13/1334  </a:t>
            </a:r>
            <a:r>
              <a:rPr lang="en-US" sz="2000" dirty="0" smtClean="0"/>
              <a:t>for more details</a:t>
            </a:r>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11503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t>References </a:t>
            </a:r>
            <a:endParaRPr lang="en-US" dirty="0"/>
          </a:p>
        </p:txBody>
      </p:sp>
      <p:sp>
        <p:nvSpPr>
          <p:cNvPr id="3" name="Content Placeholder 2"/>
          <p:cNvSpPr>
            <a:spLocks noGrp="1"/>
          </p:cNvSpPr>
          <p:nvPr>
            <p:ph idx="1"/>
          </p:nvPr>
        </p:nvSpPr>
        <p:spPr>
          <a:xfrm>
            <a:off x="762000" y="1219200"/>
            <a:ext cx="7772400" cy="5180013"/>
          </a:xfrm>
        </p:spPr>
        <p:txBody>
          <a:bodyPr/>
          <a:lstStyle/>
          <a:p>
            <a:pPr lvl="0"/>
            <a:r>
              <a:rPr lang="en-US" sz="1200" dirty="0" smtClean="0"/>
              <a:t>[1] 11-13-1162-01-hew-vide-categories-and-characteristics</a:t>
            </a:r>
          </a:p>
          <a:p>
            <a:pPr lvl="0"/>
            <a:r>
              <a:rPr lang="en-US" sz="1200" dirty="0" smtClean="0"/>
              <a:t>[2] 11-13-1059-01-hew-video-performance-requirements-and-simulation-parameters</a:t>
            </a:r>
          </a:p>
          <a:p>
            <a:pPr lvl="0"/>
            <a:r>
              <a:rPr lang="en-US" sz="1200" dirty="0" smtClean="0"/>
              <a:t>[3]</a:t>
            </a:r>
            <a:r>
              <a:rPr lang="it-IT" sz="1200" dirty="0" smtClean="0"/>
              <a:t>11-09-0296-16-00ad-evaluation-methodology.doc</a:t>
            </a:r>
          </a:p>
          <a:p>
            <a:pPr lvl="0"/>
            <a:r>
              <a:rPr lang="it-IT" sz="1200" dirty="0" smtClean="0"/>
              <a:t>[4] Rongduo Liu et al., </a:t>
            </a:r>
            <a:r>
              <a:rPr lang="en-US" sz="1200" dirty="0" smtClean="0"/>
              <a:t>“</a:t>
            </a:r>
            <a:r>
              <a:rPr lang="it-IT" sz="1200" dirty="0" smtClean="0"/>
              <a:t>An Emperical Traffic Model of M2M Mobile Streaming Services</a:t>
            </a:r>
            <a:r>
              <a:rPr lang="en-US" sz="1200" dirty="0"/>
              <a:t> </a:t>
            </a:r>
            <a:r>
              <a:rPr lang="en-US" sz="1200" dirty="0" smtClean="0"/>
              <a:t>”</a:t>
            </a:r>
            <a:r>
              <a:rPr lang="it-IT" sz="1200" dirty="0" smtClean="0"/>
              <a:t>, International conference C on Multimedia information networking and security, 2012</a:t>
            </a:r>
          </a:p>
          <a:p>
            <a:pPr lvl="0"/>
            <a:r>
              <a:rPr lang="it-IT" sz="1200" dirty="0" smtClean="0"/>
              <a:t>[5] JO. Rose, </a:t>
            </a:r>
            <a:r>
              <a:rPr lang="en-US" sz="1200" dirty="0" smtClean="0"/>
              <a:t>“ </a:t>
            </a:r>
            <a:r>
              <a:rPr lang="it-IT" sz="1200" dirty="0" smtClean="0"/>
              <a:t>Statistical properties of MPEG video traffic and their impact on traffic modeling in ATM systems</a:t>
            </a:r>
            <a:r>
              <a:rPr lang="en-US" sz="1200" dirty="0"/>
              <a:t> ”</a:t>
            </a:r>
            <a:r>
              <a:rPr lang="it-IT" sz="1200" dirty="0" smtClean="0"/>
              <a:t>, Tech report, Institute of CS in University of Wurzburg</a:t>
            </a:r>
          </a:p>
          <a:p>
            <a:r>
              <a:rPr lang="it-IT" sz="1200" dirty="0" smtClean="0"/>
              <a:t>[6] Savery Tanwir., </a:t>
            </a:r>
            <a:r>
              <a:rPr lang="en-US" sz="1200" dirty="0" smtClean="0"/>
              <a:t>“A</a:t>
            </a:r>
            <a:r>
              <a:rPr lang="it-IT" sz="1200" dirty="0" smtClean="0"/>
              <a:t> survey of VBR traffic models</a:t>
            </a:r>
            <a:r>
              <a:rPr lang="en-US" sz="1200" dirty="0" smtClean="0"/>
              <a:t>”, IEEE communication surveys and tutorials, Jan 2013</a:t>
            </a:r>
          </a:p>
          <a:p>
            <a:r>
              <a:rPr lang="en-US" sz="1200" dirty="0" smtClean="0"/>
              <a:t>[7] </a:t>
            </a:r>
            <a:r>
              <a:rPr lang="en-US" sz="1200" dirty="0" err="1" smtClean="0"/>
              <a:t>Aggelos</a:t>
            </a:r>
            <a:r>
              <a:rPr lang="en-US" sz="1200" dirty="0" smtClean="0"/>
              <a:t> </a:t>
            </a:r>
            <a:r>
              <a:rPr lang="en-US" sz="1200" dirty="0" err="1" smtClean="0"/>
              <a:t>Lazaris</a:t>
            </a:r>
            <a:r>
              <a:rPr lang="en-US" sz="1200" dirty="0"/>
              <a:t> </a:t>
            </a:r>
            <a:r>
              <a:rPr lang="en-US" sz="1200" dirty="0" smtClean="0"/>
              <a:t>et al., “A new model for video traffic originating from multiplexed MPEG-4 videoconferencing streams”, International journal on performance evaluation, 2007</a:t>
            </a:r>
          </a:p>
          <a:p>
            <a:r>
              <a:rPr lang="en-US" sz="1200" dirty="0" smtClean="0"/>
              <a:t>[8]  A. </a:t>
            </a:r>
            <a:r>
              <a:rPr lang="en-US" sz="1200" dirty="0" err="1" smtClean="0"/>
              <a:t>Golaup</a:t>
            </a:r>
            <a:r>
              <a:rPr lang="en-US" sz="1200" dirty="0"/>
              <a:t> </a:t>
            </a:r>
            <a:r>
              <a:rPr lang="en-US" sz="1200" dirty="0" smtClean="0"/>
              <a:t>et al., “Modeling of MPEG4 traffic at GOP level using autoregressive process”, IEEE VTC, 2002</a:t>
            </a:r>
          </a:p>
          <a:p>
            <a:r>
              <a:rPr lang="en-US" sz="1200" dirty="0" smtClean="0"/>
              <a:t>[9] K. Park et al., “Self-Similar network traffic and performance evaluation”, John </a:t>
            </a:r>
            <a:r>
              <a:rPr lang="en-US" sz="1200" dirty="0" err="1" smtClean="0"/>
              <a:t>Wiley&amp;Son</a:t>
            </a:r>
            <a:r>
              <a:rPr lang="en-US" sz="1200" dirty="0" smtClean="0"/>
              <a:t>, 2000</a:t>
            </a:r>
          </a:p>
          <a:p>
            <a:r>
              <a:rPr lang="en-US" sz="1200" dirty="0" smtClean="0"/>
              <a:t>[10] M Dai et al., “A unified traffic model for MPEG-4 and H.264 video traces”, IEEE Trans. on multimedia, issue 5 2009.</a:t>
            </a:r>
            <a:endParaRPr lang="en-US" sz="1200" dirty="0"/>
          </a:p>
          <a:p>
            <a:r>
              <a:rPr lang="en-US" sz="1200" dirty="0"/>
              <a:t>[11]  L </a:t>
            </a:r>
            <a:r>
              <a:rPr lang="en-US" sz="1200" dirty="0" err="1"/>
              <a:t>Rezo-Domninggues</a:t>
            </a:r>
            <a:r>
              <a:rPr lang="en-US" sz="1200" dirty="0"/>
              <a:t> et al., “Jitter in IP network: A </a:t>
            </a:r>
            <a:r>
              <a:rPr lang="en-US" sz="1200" dirty="0" err="1"/>
              <a:t>cauchy</a:t>
            </a:r>
            <a:r>
              <a:rPr lang="en-US" sz="1200" dirty="0"/>
              <a:t> approach”, IEEE Comm. Letter, Feb 2010</a:t>
            </a:r>
            <a:endParaRPr lang="it-IT" sz="1200" dirty="0"/>
          </a:p>
          <a:p>
            <a:r>
              <a:rPr lang="en-US" sz="1200" dirty="0" smtClean="0"/>
              <a:t>[12] </a:t>
            </a:r>
            <a:r>
              <a:rPr lang="en-US" sz="1200" dirty="0" err="1" smtClean="0"/>
              <a:t>Hongli</a:t>
            </a:r>
            <a:r>
              <a:rPr lang="en-US" sz="1200" dirty="0" smtClean="0"/>
              <a:t> Zhang et al., “Modeling Internet link delay based on measurement”, International conference on electronic computer technology, 2009.</a:t>
            </a:r>
          </a:p>
          <a:p>
            <a:r>
              <a:rPr lang="en-US" sz="1200" dirty="0" smtClean="0"/>
              <a:t>[13]  </a:t>
            </a:r>
            <a:r>
              <a:rPr lang="en-US" sz="1200" dirty="0" err="1" smtClean="0"/>
              <a:t>Ashwin</a:t>
            </a:r>
            <a:r>
              <a:rPr lang="en-US" sz="1200" dirty="0" smtClean="0"/>
              <a:t> et al., “Network characteristics of video streaming traffic”, ACM </a:t>
            </a:r>
            <a:r>
              <a:rPr lang="en-US" sz="1200" dirty="0" err="1" smtClean="0"/>
              <a:t>CoNext</a:t>
            </a:r>
            <a:r>
              <a:rPr lang="en-US" sz="1200" dirty="0"/>
              <a:t> </a:t>
            </a:r>
            <a:r>
              <a:rPr lang="en-US" sz="1200" dirty="0" smtClean="0"/>
              <a:t>2011</a:t>
            </a:r>
            <a:endParaRPr lang="en-US" sz="1200" dirty="0"/>
          </a:p>
        </p:txBody>
      </p:sp>
      <p:sp>
        <p:nvSpPr>
          <p:cNvPr id="4" name="Slide Number Placeholder 3"/>
          <p:cNvSpPr txBox="1">
            <a:spLocks/>
          </p:cNvSpPr>
          <p:nvPr/>
        </p:nvSpPr>
        <p:spPr>
          <a:xfrm>
            <a:off x="4038600" y="6475413"/>
            <a:ext cx="8366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25</a:t>
            </a:fld>
            <a:endParaRPr lang="en-US" altLang="ko-KR" dirty="0"/>
          </a:p>
        </p:txBody>
      </p:sp>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11327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Video traffic model in general </a:t>
            </a:r>
            <a:endParaRPr lang="en-US" dirty="0"/>
          </a:p>
        </p:txBody>
      </p:sp>
      <p:sp>
        <p:nvSpPr>
          <p:cNvPr id="3" name="Content Placeholder 2"/>
          <p:cNvSpPr>
            <a:spLocks noGrp="1"/>
          </p:cNvSpPr>
          <p:nvPr>
            <p:ph idx="1"/>
          </p:nvPr>
        </p:nvSpPr>
        <p:spPr>
          <a:xfrm>
            <a:off x="685800" y="1447800"/>
            <a:ext cx="7772400" cy="5029200"/>
          </a:xfrm>
        </p:spPr>
        <p:txBody>
          <a:bodyPr/>
          <a:lstStyle/>
          <a:p>
            <a:r>
              <a:rPr lang="en-US" sz="1800" dirty="0" smtClean="0"/>
              <a:t>Trace-based video simulation</a:t>
            </a:r>
          </a:p>
          <a:p>
            <a:pPr lvl="1"/>
            <a:r>
              <a:rPr lang="en-US" sz="1600" dirty="0" smtClean="0"/>
              <a:t>Matches one or a few particular real videos</a:t>
            </a:r>
          </a:p>
          <a:p>
            <a:pPr lvl="1"/>
            <a:r>
              <a:rPr lang="en-US" sz="1600" dirty="0" smtClean="0"/>
              <a:t>However, the video traces may not represent all video applications and possible video types (animation, movies, mobile sharing, video conferencing etc.)</a:t>
            </a:r>
          </a:p>
          <a:p>
            <a:pPr lvl="1"/>
            <a:r>
              <a:rPr lang="en-US" sz="1600" dirty="0" smtClean="0"/>
              <a:t>Furthermore, trace-based simulation usually takes much longer simulation time since it needs to read from trace files, most likely one data at a time.</a:t>
            </a:r>
          </a:p>
          <a:p>
            <a:r>
              <a:rPr lang="en-US" sz="1800" dirty="0" smtClean="0"/>
              <a:t>Statistical-model based video simulation</a:t>
            </a:r>
          </a:p>
          <a:p>
            <a:pPr lvl="1"/>
            <a:r>
              <a:rPr lang="en-US" sz="1600" dirty="0" smtClean="0"/>
              <a:t>Mostly used in various standards due to generality of the model to various traffic types</a:t>
            </a:r>
          </a:p>
          <a:p>
            <a:pPr lvl="1"/>
            <a:r>
              <a:rPr lang="en-US" sz="1600" dirty="0" smtClean="0"/>
              <a:t>More friendly for simulation modeling and increasing the speed of simulation</a:t>
            </a:r>
          </a:p>
          <a:p>
            <a:r>
              <a:rPr lang="en-US" sz="1800" dirty="0" smtClean="0"/>
              <a:t>We highly recommend statistical-model based video traffic models for HEW simulations</a:t>
            </a:r>
          </a:p>
          <a:p>
            <a:pPr lvl="1"/>
            <a:r>
              <a:rPr lang="en-US" sz="1600" dirty="0" smtClean="0"/>
              <a:t>The statistical models should match the characteristics of the video applications</a:t>
            </a:r>
          </a:p>
          <a:p>
            <a:pPr lvl="1"/>
            <a:r>
              <a:rPr lang="en-US" sz="1600" dirty="0" smtClean="0"/>
              <a:t>The statics models should capture the most impacting factors while leaving the unnecessary details out for ease of simulations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56219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UExQWFBUVFiEXGBgXGB4dGRwcGhscGBkcGiEYGyYfHBslHBsYIC8gJScpLSwsHR4xNTAqNSYrLCkBCQoKDgwOGg8PGiokHyQtLyksKSwpLCw0KSksLCwsLCwsLCwsLCwsLCwsLCwsLCwsLCwsLCwsLCksLCwsKSwsLP/AABEIAKwBJQMBIgACEQEDEQH/xAAcAAACAwEBAQEAAAAAAAAAAAAABgQFBwMCAQj/xABKEAACAQMCAwQHAwcJCAEFAAABAgMABBESIQUxQQYTIlEHMmFxgZGhQrHBFCMzUmJyshU0Q3OCksLh8BYkJVOi0dLxRBc1Y7PT/8QAGQEAAwEBAQAAAAAAAAAAAAAAAAIDAQQF/8QALxEAAgIBAwIEBAYDAQAAAAAAAAECEQMSITEEQRMiUYEykaGxYXHB4fDxFELRBf/aAAwDAQACEQMRAD8A3CiiigAooooAKKKKACiiigAooooAKKKKACiiigAooooAKKKh8V4xDbRmSeVIkH2nYAe4Z5n2DegCZUbiHEooIzJNIsaLzZyAB8T19lZr2p9Lk/5O03D7SR4QdP5VMpWLc4BRdmcZwNRwAeYrE+L9ori8dnuZnmbQ2NR8I2GyKPCo9wFCMbNs456aC5KcNgM3Tv5QUhH7oOGb46fjSLxCB7mRXv7iS5cnITlEuTjwovTJxkCusV2FVcDoPaR7hyFcJVRpkllLKqK2shuaZBK433O4AGcnpWRlboZqlZKPE4IlOCAq5BCjSBjAOcjPMgYAOTXyLjaSLmM/BRg/HO/1xVd2Y4tbG4M11G0kEe7jSGwWIAZlPrRhsZ5nOnY71E4lxW3S4YwRsq94wwFQBo9ZdMHT4WJ2OxwMDfGA+TCoulKxIzfNEjikaMuXCjTvq31DfOQVBOc9Mb+zmFWa9aaSV23PcEe3w6QM+3FX6XCzqwwVHUHY7+W+duWevlVJLEBNOBnAgOM+5aWKo1jB2K41DDGDMThd8DrvmrHh/pKkmjihbLaGLNtlmy50jA54BGw6Cs0Lk4G+3t2qTw/hE07YhjeQ/sKSB7zyHxr0V10lppcI8+X/AJ+OTk5d3f3LXtn2sa8nMgOF06AMYJHm2OeSTzzyqgEhJ/D7qeOFeiS5fBlZIR5eu/yB0/8AVTbZ+jixthqmOvH2pmCr8hgfPNcknObtnXCEMUVFcIyiLgM7nAQs2fUXd9/NRkge04pl4T6KLqTeTRAP2jqb+6ufqRTYvbayszIFmMwZspFDGqxxgD1QRgE+bE9KgS+ke8uP5nZtj9bS0n3AKPnS6UviY2v0RbcJ9E1rHgyl5z+0dKfJd/mTV3Lxzh9iunXDFj7EYGr5IM/Os4vLDiVxvczmNf1S2B/dTA+ZqLF2UhXmXl/6V+n/AHpHlxrjcRzfdjVxT0yxgkQRM/kW8I/E/SlfifbziEyk57pBv4Vxt733+QFd47SNPVCr+6Mn6f8AeofF5R3LgZ9Xr/l/3o8aT2RPWm+PmLkvEJHYszuxPUuxP30VHQ18pjpo/bVFFFIMFFFFABRRRQAUUUUAFFFFABRRRQAUUVXca7Q29omu4lSJemo7sfJVGWY+wAmgCxqFxbjUFqmueVIl5AscZPko5sfYMms47R+leZgy2sf5Ov8Azp1zJ5eCLpv1c+9axDi3GJJ7sNNK8zd4AXdtR2OMDoF57KAKSM4y4Y88cofEqNk496a5JXEPDogC+wnnGBgZyyp0UYPicjHMjFLcxXvO8un/AC65ZTiSXxRJ5d2mNIA54x05Dkai24EyQpNgaJIgSQOgcagdupKfEn3VawcEYR98+cYQKcNuMsrYGOeQBg898da5c2WnS7FMaj7jjacSZ7ZYS+uMx4LAt4jqfoOaDBU9CFxWGtZsssyORrVJFIB6rsQOnPNbT2dtYVaTdJGyWSTUGKhAZHVcbbbtzxnY+VZp2j4eselliaNXjlbXIxaWU4XJY7KACdgB1OSxOargYmVpjHw/guqNWaVVBA2UFjy+A+pqRd9noSoEmt8b4LBB13Lc/gFPvpfm7TBUUGUJgDZRvuB5ZP3UW1tdXJXubdyuPXl8K79d+fwzVYqV7mtwXYX7eVlYlEI3KadySu+xxhsYJBPI+XkSwIue9kVdvVByw+C9feadrTsASCLqYoEKs3d+GM5BOFZgAcdfCcbb12HEODWO6aJXH6oMr5/ebwj4GrKDOdyQrcI4TcSDFrbu2ftyeEHy3OB8M0ycJ9FczF5LmZFMiGPEalsZxvk4GQByHzrjxL0wu383iCDzk3PyG31pXu+1l1PrE07Y0Fio2XG2MafxNalFdzG36D0vZvhFjvM6SOP+a+tv7iDH0rnc+leBfzdpbvLjYADQnwVQT9BSjwThFv3KSOut2GTqJxzPQbfOr6G4VBhAFHkoA+6pPNXwolLJWx5m49xa59UJaqfLAPzbU3yAqH/sQXOq6uXkb2En6vn7hVk1+elSouytzfW8phdE0nGXbGTz08jgcsk+7fep6ss3V0JGTk6RwsuEWduAyxI7EbM/j0+3xZGr7vfiup46yDEZK48iR9xrv2R4RHwzvRchLiZtBKgBkiDsEyQ3nqGW0jAxjOaq7+PErjGnDsNPludvhWSw7W3YZVJdzpL2iuT/AE8v99sfLNVk8rMcsxJ9pzXRq5PWpUQuyFfXixrlj7h1NUtxxsSKy6SMjnn/ACq24pZ94u3rA5H4/Slye4Zic45dBiqQjZ04Yxat8nFBRXuBc5opzpP2tRRRSmhRRRQAUUUUAFFFFABRRUDifHYYMB28berGgLSN+6igsRnrjA6kUAT6r+LcegtgDK4Ut6qAFnc+SIoLMfcKTrztlPcwCWIi0gkBKMQGuHAJGcHKRDI/bPu6J/o+nD8XkaRtxbMGdmJZszR41M5JJ6D4Uyj6k3NXSH+44ze3O0KfkUX68gD3BH7KAmOP3uWP7IrEfSFb9xxdAzySBDEzNK5duSMxJPIc9hgDoBWy9kuKMq3b3bqqrdyRR5LYIjfQSobJClywxkgYxsFrGvSrxJJuKmSPJXwKOmdKIpxWSlGmkPBPUmxn4hwg3d7oYaI8jGMHJZgikdN93wCdtOcHIqy456LLGysZ5I1d5UTKvI+SDkDIVcJ18qT+H8UKbQvqcaVCoHdxzwyhRtgqDpOn1h7cPXFuJ3l7C0Qt1tYHAVpLh/zhXIJwkeQp25M3n5Vw9LCavbbsep1ksW2+/crLC3d7W1gG5miydvVVpFC7/Z3jxk+ex2ArrxW9trdO6a5Erx7rHHGjuCGG2UBce4t7PZVBOtlCndXHEJrlQSRbwE6OewIjJ1Y6ZYezFfYOPFABY8OEIByHlOjOxHiC+JhgnYsenlVpdHqdt7eiPM11VDBacZv3lL2dsY4ypVTelQFzsDHHGAU22K7g1C4vwKMnvOKX+tgjKEQLGqq3rBQAWPIdOfPNL3EZ+Jzghp2UH7EQ0j3ZXBPxNKnEeCSwbyg5dH3J3OkDz3610xwxhTr3EbbHIdsuF2f80tTK4+2Rj/qky/yAqn4l6VruU4iCQg8tC6m+b5+gFQrPhZ0DTEHOc50lvv2FWnBeyVwxwkQjJOxGGY/EZx8qaErdcI2UVXqLd0biZgZ2lkJP2ycn3A8vgKepuw9vDDLPPFKwjI0Rx+HVrXVgkAsdOADvsc5xyqZD2Oks5Ue5kkLMQwTrjUFAYgkKCTzOnkdxTFeCRk0QzfnHlyJGXWULEanRckIdsKOgXOdziWV1JU7L4vhaaRkzcDXURpdHABaEAs6ls+FjgaTgAkHcZGah8QsxHNKoUriHkee4U1o9re2ttIbaPSZQfFqJ1s3VmI5sRvjUaSe1Mmq9uCf+R0/dSqPd2S1eWi17PQwvbxhi0Laca86o23PrL6y+9dQ/Zr2Y8EjIOOo5H2jIBrx2e4R3tqjQtrdVJeLGHGCfEg/pFxjluOo619WoNHDkTs7CrXs9etHPHjUVZwrKD62fCNsgEjO1VKimXsfbohkuZF1LbgFQeWtjsd+eACceeK1ciwTcthg492c0v3vqaVK5JAGCQWPInJwCSc8tsUh8VuNU0hyDlzuOvQGrztB24S9EscCTt3Sd42VC5XI3VSdbZyAAB1ycCqzs9w5JkMlwJYAGwEddLMMZDAt058gTt7apLdUjpywlPZITr/ikuToB0rzOATt577D2+VXFpZzSRLJ3T4YZ2VsfDIpnvbO3WFltoTI6+J3Ctr33OXbGWI6DO32agXT3bssuVQqoBVmYA4BydOnABB5c8jNJXY6JdNGUb4F9hSlfyhpXxgDf49KZuNcVBcCRWDKnj0YGpj7f1QNvOlowhu8fIU58KDyPl7q1bcEYYdO7Z5tBz+H40V04euS3w/GimKM/Z9FFFYaFFFFABRRVPxztbbWm0sg14yI13kI88dB+02B7aALiqTtJ2ztLBc3EqqcZCDxSN7lG/wAeXtrP+Leka4up4oLdhbxyvhnTDy6QGJ0tyVvDjCg4yPFSHxjj1qHfcsWjK6lGX5uWZix3JOASTnSSOldGPDrWpukc+TNplpSt8ms8e7WTSW87RObfTZm5jKqGY6o3eMM7eFW8IJRVJ3GHpR7LcR74GRF8e7OWbLSYODlmJ1sAC2Oey4G9V13emeDuYFeVjbCNjHuARG0aq7ZCgKR1PVuZ2ELgMUkarB3satp04t1a5nBJLNgQnSpOc75Hh6745oNyvY6NlyfY+JP+SQ4JCRqVJxtkltK8tuecVTWt2zygxpJLhO7/ADILbli+OXh5Z/7UxcE4SJ1RYYDIgHha9m8AHXEMAIJ5+tg+07Yk3qzi7W1e7XQIe8aO0CwhG1hQh0lnwRltyp36VXTq8pLTpeplYeHXIT/eJorJCSSZnDSHUc7BSAT/AGugqItvw7UAqXHEJQNRJxHHvjBOdJx5c6abTgVtGSyRAyDcsy626b63JbPLy6VTxDVxGf8Aqk+5atjwR1JMlmzOMHJH1Ly62WGO3s1A2Eah3Gfa2lMkezrmqrjXDmeJ3mmmmdR/SOcKcjkowB/6NNjRZOT92PuqB2hGbZ9twuM+fiGPkNvlXb4MYxd+h576p5JJK1uvf1PHZTsTGbeKUetIuo/M8qvruSG1aGNyNczhEXO5ycFvLAyKn9kii8PgYnlGc/Bj5UvW3CTd35vQoCKMRLjLOQMd6+BtsSFG52HLrw6qWx7CQxsF6D/XSkH0oIPzOP8AlTfdHWgnhc5Gy6ffgfxEedIHpRtHjaEOQfzM3L3Jz2pZSsyi5tLxAiYUk6RzOOg8t/8AqqYO0MwGEbux+wAufeR4j8TS5DxCNEXU6L4RzYDoPbXKbtXbJzlUn9nJ+4YqZpZ3LNIM6jnPPO+xwW55J5+74V0mvmiilbDlljKM2HbwgnDEJ9oDPiJHTPPIXh2sGMxRvICcjSgJBPsDZ+a12/lPiEq6Y7S50no7Mq/IgD60slew0ZOO6FzhMa3F1AFZsRDDTSDGQvq5CasEDwjcnGPKvfaDBvLnB1AQHfGPsp51eWvZPiR9W3hhz+sy/gx+6pcHouu2aV5ZYdTxlPDq64AJ8A2AFMkYym7NW791GynSRuCCcggncY3BpuUwz/zpxHJ/zlGkN/Wg7H98AHzzVfbeiObSFe9IUfZRWwOvVx91S4fQ9bDeSWZz71X/AAk/WpLFNsLxJblde3NpCSGmjbH6smsn3d3t86+y9vbIW0USd4u+uRdAyXO362kgADG56VdDsBw2L1lU/wBZKf8AyA+le0/kmHkbNSP3Cfrk06wPvZnjQXFCzP280NriiYPp0DEq6wuchRpZn05yccs1F4p2k4newmFYZ+7b1sK51DyJKjb2ZprtO2djA0hN53iu2VRYyFjAGNK6F395on9K9kvLvX9yf+RFPHEo9/qDzX2+n7C5a2fGiSUTu9WAcmMcth6xOMDblXU+j/ik36W5Rc8/zjH6IoH1qfL6ZoB6sEje8qPxNRW9MzttHaA/2yfuWtUEu4utvsz7D6GGO8t3/dQn6s1Wdt6GbUetLM/uKqPopNVI9IfE5f0Vmd/KKVvuxXK+7RcaWNpXgeKNRlmMOAB5+Mk1umK/ozXL0+v9jna+i6xUYEb58zI2a+Vlqeke/wB8Tn+4n4LXys8pvm9F8/2P1pRRVVxbtNBbg63BYfYXdt9hsOWfbipFC1qq4v2lgt8B2y5YKEXdstyB6Ln9ojkfKs07UekmedGWANAhyNSnSQuNmMjDO/PCDOBz3pcljY29sss3PQVIbJkZmUah4SRjrlcnTg+Jqo4USWS+Bk7X9ur6ZriG3K2q20gSZlbMmkmNMqxHMtIPVAwFPiORVDxG3yiSH85oDIzagg8R1eJ2OjZtXXO65rnJw5tTtkq7zhHYgs5LSohYmXUQeR2AxheozXbj3BLYaGnDZ1FT3kviIGdOdeSuQM4xtnHSleCSabfsOssZbR7bP8xXNpG5QS3RZ9iot1ycKunHePpQDCjlr5VKNvDapqjhiVgM65VMz48wXCxj4IamXUfePGIYmKLtqijkbHgdcHSpyB4c8ySSc+XvjHDZJogoidSsWgGQpGmTzLd44ORnbb1QNsnIx6m6EknexXdo+IK0XjmklcwnIdjpVu73wgwg8e4wBgYPOtU4IBASqxiOMxoylVwC+Qjaiu2d0Izg4B8iazhki/OjvLVS8LJ3jXStjUjRsSsSsSRqJA6DTvtVvddvAyqpu7VFXB/MwyzMNOwOTpHXqnxNNjckm37GzSk0lx3K22sLhreHuZu5BVstjJILNsDz9+/MDrUG0sDa3USCfRqjw0pzsC5z5nGR9TV7wjh7vEq27cRmhA8DxWkaKQeZDSjLZ8xio19w+MSrHJY3zzGMyKs9yqEoG0k7SeEaidhzojF2NJqty8uOL8NhDLmaYMwZiq6AGyGLgOwBOc7BRzO9Lx49aDiE8omTumjUKxBUFho1ADnsak2nB8DMfC7UEH+mnEhB9pCE/M1GvO1F1BcdwltZRMqgnSjEDVg81Cnkd9uldEYzi1IhPTNOLLD/AGmhb9Gs039VC7fEZAyPdXK9a4uIykdlOA+Bqk0oAMg5IZs/CrThnD+IXMLSflcUekZA/JhnH2ihZuQ5ZxSlx/it7CSpvZTjkVVUB3HVQDiqOWWSaIRw4otNfcb+D3PEYYUhjsbcaFK95NKG1eInOlASPd9a6PPxZvXuYIVbY91EWCbE5Yyn1dsc+opN4fatKiyTT3jMw3IlJXmei+Me7Ddd6lw9jLRiT4pD1zIxPxAIYfEVFY77nS8tF1cWTn+c8akAOxCPHEp/unA+VV0nDuEDJlvHnbSQS05chTz9UV9h7I2fJYFJAyc6j1/aNLfbjhccPd92iplJc6QByCY5e+mlh0rUKsmp0i1W+4BHyTvCPNZW/iOk12Xt5w2PHc2bH3Qxj65NL/aHt5LeL3MaRwQgjSkahSQoO7Eczz+eKidnrN/yqFCDgOrEDoM5Oa5ZZVHsjpjicu7HePt3KGZouHXbagPWLBRpBxpUIVHM5I5/CuX+31+3qWCrk7FmP1yRT60MMyYlX3HJ/A1DNsgCqsQ0NsDqwQByIHMnr/3rn/ypdkdX+HHu2Kg4nxuTlFbxZ65H/wDRvupc472r4lBNJDLOA6x6z3YXG4DDfTnrWpWMbHJ9uP8A17KyX0h//crj+oH8C10xySb5OOWOK7F1wfs3f3cCTNxF1WRdWMuSNyN8Mo6dKIvRu0yOxu55lUErpGoOQCcJ+cbPIfMU19h4FfhkCsMq0RUjzBLAj5U5cGiEcQRBhUGlR5ADAHny+NdWRKMVL9TmxPVKUf0MCTsDKHjWSCbLYJQ6UcgnfTqBH4jfIxvWhQeiKxXmJW98mP4QKveJceufypY44EkgHryM4XSeXhbfxc/CAT7s0u8T9JvcXJiaFXRSoLq56qGOMrg4z9OlSxZIb6i2aE9tF/MtYPRhw9f/AI4P7zuf8eKsIOw1ivK0h+KA/wAWat7W4WRQyMGU9R9xzuD7DUlVrrqPY4tUr3bINvwG3T1IIV90aj7hVhHEByAHu2r0q17ArHQchilf0oTqnC7gMwBddKgndjkHA8zjJqz452iW3KxopmuZB+bgU+I/tOeSRjqx+GaVO3XZ1l4bdXN04mujGFBH6KFS65SFTy8i58TVDJkS2L4sTe5hSHnRQoornOo/UPFO0s7syqRGqnSSCA3Lc+IHbPlik/ikgGsEFzqUlQSGIK+SnUw2znOw5dK0bi3Y5JSzK2ljkkHcb/h7OVKvFeBTxq6MCUdhkDHIDGRnrgAADkOldMNMtkcWTVF3IWv5EjkhkLSAK2o42B2LYGCcjOSQcct+dHBbJ7iyR+85GFI0QkaAWhVQWVw2QrhvV5qefX5aXhhidBHE6nX4WGlhkncafG2MbbHANVBmZY4VhLOWRDIQzEN6uTqJJAbnnYZGdqlKkXxki5tMLOmcPFdLFho1KlWZQT41IL+LJIxjbzFeO1MclpAjLIUEj6dSsRgbtqUR6BnwkYORgn2ET+GwW7xpqAMpn0agsRAP5RHGCSIjvoYnVrzkLzzU3tnwYRWyOMzK0pVknDZUx6gSNEi46/CtWRZPLHkNOjzPg4R2kM80I0PJGzMfFKz6l7l3Ay7bbjkcEfWmHhfCrdI8PawJIr92pMSnOAGDgsuWGkjJz62RmkTsjOZrpIYYRE5DOrrPKoyIyDgNrx4NuVN/8kXbjOqSUDK6o7iJ8EHcYlt13zz+FZBOMa7jTanO+wq8Qswtm5x/8c9B0jNFpwu2hicl5CJIwr5RdlDxtgHfJOkDcY5DB5V6nOYH7w3iwtEct3ds4ClfKMh8BevPzqA17CUGq8ZF2I7yykAOCCPVY9QDnPMfGq5pa6rsR6eDx3Zo/Y6Z47LhjAssSxlZPCCp1ltJJJ5ApuRyLKd84qH28spJOKRpG2hmsWXXz0Az7sB1PT456VU8C7ctb28UEd3w6VY10oZFlRickjUS+Acnyrtc8auJ7lblRYyusBhMcV1tgvr1ZaPY52xv7654Ralb4OmUtthgg4bHF4IzkKAOmrlzbHU889cg9azXtXedxxZnMayAInhfOD4F/VIP3+48qeYON3Sr/MA3T83cqfqyDNIXbThF7cXX5QtlKoZQukMjkaVVdzGeuDXVLIlFUQ0uU233ND4Rxn8ogEoXRnKkA5G2xxsNqWe2tqrRO4Gk7FgPVO45Dofp7KgDjdzBYRwpbXMc6Ekt3AKkF3Ygcz9odOlQpu0Estu6XEUqyMQFPcuqkEjGcjY8/pV3mi41e9EFikpcbWNvYzhDT20SgqvgO5OPtH5n/OuzcKUj84oYjI3AzkHBwcZ+IpXh41aNbQRNem2miJB8D7bnKnAAPTfPnTJadp7LSqi7iIUYyz4PsJzzz8OdQjO3Tqikos6x8OHeqvIaA/MnJOwySST169BSj6T4cGH+qm+6OnReO2jSLpuYTlQP0i+ZHPPsH0pO9KU6M0PdyI47ibOhg2PU56TRKS0UjYReoQuGKBknHl8SQf8AXxph4L2g0ZYAEsoD55gbEFflvVT/ALO3MNuJpYJFSbOhmGAQBkHfffO2efzrjPbd2GKk42I8xnnXlzV8np424q0bB2f4sswGG+dQZOzFwl5r/KC0DNrKMu4C+IKpAwB7fD8az7svdP3mVYqRgnHUcvdz++muf0gSprgYKyn82XLbjUu+BjpnHvqCg4ukdXiJq2W3o+4q7LLGTkrITzzjUTn65+dJfpD34nc/1A/gSmvsNMonOwBcY2zuRvvvjOM77ZpW9IG/FLv2W4//AFx12Qds86aaNE9HY/4bbfuH+Nqtb2O61/mmUoRgqx0kEeRCnI+oqu9G4/4Zbfun+NqaFWvU0qcEmeYpuE20UsPZ0vvO5P7CEqvxOzH6fGqDiXYYQPJJEsLQMNTLKAWQj9VmGDHy2JyN+dPqrXt4QwKsAwIwQRkEHYgjqKnLDBxpIos09VtmVdnu2kUV6VBkaA+A6gGKnzVsa2jyNgxJ6itXt3DKGGcEZGQQfiCAR7jVFw3sBZwTrPFFoZRhQCSoP6wDZ8ftzTGxABJIAAySdgAOZPkPbSYouCpjZZrJKwC0t8a7TuXa3sgsk42kkb9FBn9b9eT9gcuvlVfxLtHJekxWrNFb8nuQCGkHIiDPJfOTn5edfLFUgVY41CL0Ax8+eWJ5/Go5c9bR+ZfF097y+RZcD4fHb6iGaSWU6pJnOXkYeZ6AdFGwqH6Tp88JuQf1V/jWu8UxPIY8ydt/9cqp/STcD+TJxnPqj46xXJF7nW1sYXEOdFdLQc/h+NFXIH7Try6AjBAI8jXqisNF3jfYmC4ByoB/1yPMfUeys/432Bli7ldAkjjKDVgawibY2GGypHLGccvPYq+MudjvTuWpVIl4dO4/sfnuNSVnJBLwzhULg6sF00thz3ikaxjSV5Dnir6SW7m0oWaTGXG6tywrAiQqx2wN5jy5dK0fjvYq3uR4kAIwQd8gg5BUjxKQd9jSVxnsjdQDwuZFB5kL3mDz8WVRz7GCn2mqYqj8Lv7iZJN/Eq+wmTd/FcxypIiyREqq5EL+IHIHeAI3M7B22NMPBvSJ+Qxd3Nasmp3kZmDKC0jtITk5Xm3TpilcoWuVSaOQsFbKOCCQI239u/UHHtqxtPyYqv5JeNavjDRPrCE5wQQwwOnrKdqlPzStt2Pj2itvY8PcI/D5dVxGH/J5V7oqwOFRsYYDQWIA5nyA35sMlnFLIYWjVogiZbHORs6gNsbLpzgn1hyrPrjiK9wstzBDMZQchAYJPXZCcxHST4cbr7Kboe0jrjXIyqACPyuBJU88Ca1C6Qf1j06bZp4zc+B3HRsxb4czpDAPDpOVQNjSxLYVc8lOx5/iK+2FtbPxD/eIwYzGAFCDZi6qMgEAn1s78vdgD8FujDoiKzxg6g9tIrjbJHhJDLz5ffUXhFkiu6XDNF+Z0gyhoyWWVWVRrxnYdM7e7FQnaVse1ZbcV4Bb4VowIQOYUuFyTg7xnfTkZI38LVN7C8Fe5vLiF7u7QRRhoysxznUFOQ+rI8gQDyziqq67OFi+hhp1yMvUgEa48AeekY9j5qz7IB7Tik+oh2Cg8yBhijY8+R5UizqKbYTimNl72LlidFXisitK2hBLBHKS2ktgEY07A8+ew5kVH43w3illbSTm6tplhXUwMLK7DO/I4zvXTj0C3UqMSV7rMgOr7epAgA0EnfTuCMYHLORM7ScU7zhl1GOSwY+TAZ391Uj1EZPZiOGxR8LPFLmKOcWdnNHImoYk0tzwAdecH2VFu4LoYM3BHODnEXdSAjBGGwjHG+enIVoXo9T/AIZaf1X+Jqj8G7eJPdywYbSH0xSFCqNsAVJJzqLatJwARgc+bvJXJqhfBmtzf2K/zjhM0XmWtQqj4qR91cY77gThsR91lSCQsg2PPkT91b3msX9PVhGhtiiKpdJyxUYyQIQM464plL8BXF1yVC8E4JIPDdsgPQzFfpIua9j0eWD/AKO9Y56CWNj8sZqiHAUYAlBuPL2VXfyFETIqjvGCFhjOFxuSSDjPQD2129V0cunjrmlX5/oc0OpUnSHOH0Y4YrFcSxacYcAHVnJIwJRyOM+EdMVwn9EcxbIvAT+3Gc78+TGkfhvDXYtpdkC7nDEHGQOnXfrU23vblFJW8nj0nGC5/wDLBrz9WNnRrlwPFl2N4nbrphubbAJYaohqBOMkExMwzgdfKq7iHYTiEss08xhlkkhKeBguThVXYqoGwFLMXby/QA/lLHfHiCn71qwtPSnfYbLIxClt08vcwFOljfAOUvT6jBwa/wCL2cCQLZI6xggHOTuS32Zfb5VMHpC4mnr8MJ/dEn4aqjWPbPizRJKLATRuMho1Y5HLPhLEcuor63pQmj/T8PmTHXLD+KMffVU32l/PkTcYv/X7f9JI9Ls6fpOGyj+04++Kva+nGMevZyr/AG1/FRUWL0xWp9aKZD7NJ/xCp0XpMsG5yOv70bY+gNGqXqZph6fcmf8A1qtVGXhmAzjKtE/8MlLnFfSfBeORMZEtlPhhVc94RyaYg7jP9GNvMmraw4/YM8jPdwyq7ZRZERdAx6oLKCR76sBacNl5LaNnyEefoKWSnNVY0Xji7KqP0j2RABkKgbAd2wwPIYGK6x9tLFhvOg6bhh/hqyPYewf/AOPF/ZyP4WrjL6L7Bv6Ej92R/wDyNQ8BousyfDR5Ha+0PhFxER+8B8snmPhVJ274pHLYyCOZHJ05CuCT4h0BJ9vwqzl9EVkeXfL7pP8AyU1Dl9DFt9maZf7h/wAIrFipj+JaMqsF9b4fjRWpRehtVzouTvz1Rjp7m9tFPRKzfqKKKUYKKKKACvhFfaKAKTjPZKC4UhlHs8gfMY3U+1SDWf8AHvRvKhDromVeXe+sMeUgBPwcH3jnWt0U2q+SeivhdH5sXg0Qguob1DHKkUssBYlctGHkTS2dLg5bw78zsMbONnYBjmNtS5AYYI8WAGGOhD59+AfOtM4p2YgnUhkXxDBBUFT7wdjShddj7i1ObeTMex7uXVImxzgNnvIx8WA8qpgSg9mZnm51qVV3Mm4Rw9WVT6jBS2pc94dJJIBRgRkZ5nYjl0FhwzjF1JMbcypMgj16blBIOYXGrZhsTvv8c5rrDE1mui4R4Wwyd6FDxFXPiw2dti2M4O52FHZm0X8vlVM4W3z4mBPrKeYABOD09u+xrjzTlCEpLlD4sVzV8P8AE+o8UZPeWs9qc7yWMpKdMnQMYHPYqeXWvdrbLJN31rewzyMulo7le7c40gAaAu42GdPzq24lD9rBwx59M9fxOPpSbPJCl3L38IlQovPO2AMkY3zjNcnS9T48tOSK45R15cCgrixuveLToQZbJ1I21RMJV9XBICkMNwCdjsKor7tBDLHKgcK+nAVtSkjIOnS32uZ3z0q8tOCMqCS0upoVK6lRyJY8eHIAk9nkRtjlXriN/cRx67u2tbyJEEhePZ1UtpDFJRz1A5CnbmcDFdssEHJU9zluVW0aH2GjJ4VbBTpJhIBIyASWwcdcc8VWdoODraMk0ekxkd1NFK2EZCAo57cwpLb4O/LOM84fxWyyDbXl1w52JOlnYRkk5Oz5QjPtFNVr2h4rEARNbX8bbDVHoY7E7tEdA8snbkOtPkw6+fmNDLp2TNE4TeRyxB4idPq4JOVI2KsGJII+vPfOayv0/De1/qrj7oavbX0nrBgXXD7i26a4gJYh8UxgezB5daSvS12rtr4wNayiUJBNqwCCpOjGQwBGcH5Uy2FZzuuDNJGqg6QVBJ+FU3FsWkbRqMmTr1O33f5052F4pjQOjAFByGeg8q+HhsM0pZjnYAAjlj47c2Pxr3et6aHUU1z6njYcmhuzN+HByJIh4WYDf4jI9+31xXK44VMp0EAFTg+RLbLn39D7/KtHk7PQflLBJEz3RJAPLcYIB8iM++usPD1mQOQDlSjgcievw6j2GoY+hxT2b37NFpdU1+RklzZ49+SCvlg8vlk1zhXBfbH5kn54p47RcH7sIAxMhbOeQx6n4j34NJa41y4OcRNueu43+NeblxPFPSzrxZNas/Q/o1t88KtD/wDi/wATUzfk9K3ok43A1ha2wkUzLCWKdQNbdeWcYOM5xvTna3kUpZY5EdkOGCsCR78HatWVUO4Oynv+EQMrNNHEwAyzSIpAA5klhsAOtLHD+y/CL9C8MELgHDaVKEE8sgaSM8wetXXpM4DcXFoBbaW7txJJC5wsyLvoJBHUZxkZ8xgVlfDvS6Rc3FwYAhmgVVVNwkkSkRtvgmMggFd+nlR4m5qhsOlz6GuHtyjkT92Rv8WaqLr0EWx9SeZfeEb8BTF6KuKXtzbvLeENGzfmXIXUeYfOgY0ZwASAcginhremTi+wr1IxOT0Gyr+ivce+Mr9Veo7ejPi0X6K7DD2TSD6MuK3BrauTW9NUTLb5MR/kbj8Xm/uaJvvwa43PabjNqpaaAhBzZojpHvaNsCtwaClT0lx44Xdf1f8AiWh/mxVGLfwozm09NE4B1wo37rMP4tVFZzHRUtbK6F/Gz9s0UUVIqFFFFABRRRQAUUUUAFFFFAFdxDgUUoOVAzzwNj7xyNI156N/yaQz2emGTGDhNcTDqGjJGnfByhXGK0qimbtVLdCaKdx2Mi4j2mkijZbi0ERBGJoNTw+ZLDGtMkDmCPM+eVdopQ10DGwIcAAq2xyqjmDX6lvOExybkYPmOf8AnSB2n9E8UjCSMd3Ip1CSIAb7HLoRhuQ9vtqEelhGeuD9injS06Zr3FjgKaGiVzqCRRlw3qoclPdvtnOM4Irr2ngeG1nhZcjSdDZyCmlGGCOobfl091RI4buyeRZl76CVVBMC6nVozkOEY6gMF9SqWG+2OVfe0/amC4haOJxJpiLAg8tTBWVgQGBGxwR1+dtPm83oa5LRs+5EsoFNjGGVWyulVYAguSQi4PUn/Qon7HCFz3TSWsg5905Az7skY3qw4LZq9nGxGSsbDfkMk6iPI42zU68uMS6SpVmQPg774Ooe/IycDrXdqjaT4o82nTr1KeHi/Erf7UV2vk47t/mMD55rxcdqbKbK31m0DspBcpnI+1h0AY9PnV9JYhVGkswwMlgMgkZ+ySCPIjnSL6Q4/wBF+5KfolZKMdOtDxlLVoZcW/Y+3mweH8RdSNwmvWB8Mqy9a9PwziduMGOC7UdQdL/9WPuNM1x6JbadFcJ3bFRvGdJyRz22+lV8vYnilsf91uzMo/o7gZ8/tHP+GpQyOLuLorKCnykxT4xxKMFXnt5rWTIDHfBGfECdjyzuAR0zXheObFobsqHYh/GC4yPA3iAbbcE8xt0ApgftTcWrMb7h7rrADyRHXGQuQNslRsfPPv6eI14Lff8ALjc++FvphSfnW623a+mwnhxX4FLxZLwgtLhwBuWXSSB4gTkDIzv15mlJVOubIwTAzYxjnpYfDBrTbj0ayqhFpfzohHqM7FCD+4Rt/ZNKk3o8vYBKzoJF7hlBjbV5aQF2b4AVF3e9++5WEUlsyb2H4m1skUqKpcK2nmDk6hnbnz5cthmrHs72lmtZ2lG7Ps4f7XiBPt3x9aTOG8cMKrGxZCuxDKfP5/Sr234+rjcK/uIP0O4rz5Kab2OnUu5qPbvt3HLw2RbWTE0wEYBBDAN+k93hyM+ZrDeEdkrie4jgVCGkYKGPqjzJK52AyfhTHf3aOgCjB1cuXQ+deuzd8yuDr0lHyGHTBqsJugpPg3fsd2Xj4faJboxfSSzM32mbdjjoPIeXnUrg1hLErrLKJcyMyYUrpQ+qpyxyRvvsPIUg2/becKQrI5xsc/gedXNp2+IUd6hB64G3wplOQulMcmjrk0VL3/1Btwms6vLSB4t9vP8AGre043FKoZHBBGee/wAfI+ymWVoXQdmipO9K6Y4TdH9kfxrTmJgetJ/pdP8Awi69y/xrTrLexnh0fmVaK9xjnRTGn7XooopTQooooAKKKKACiiigAooooAKKKKACiiigCJecLjk9Yb+Y2P8AnSX2k9GUM51tHqYb94nhk288esPYc0/0U6m+GI4LlbGBXfBL+yDLGBdW51AqBiRQ2cjSx359DXTgXau3dlDFkmjUqC+xG4IBB64A+I9tbhd8OST1l38xzpM7UejdLgbqH8yBiTGDsGG/PB68uVavWL9mTcfVe6KMMXGokEtzKnY7ezmKRfSQmDF/VTfclXN72PvbQubWYzKP6KQ6XHubYN8cfGlDtLxWSZgsyNFJHDJlXXSfEBv5Y25iqPK60NE44/Nqs1W2443dphjso6+wV1HHHPNjgbc+dKC37qgDIVIQfdz5cutQ+IX8pjbum0sBkHbHTffbOM7GkCUnwPZ4l8jSn2h4NbyZZoY2zzIGlvmuD881D4TxE9ygLs+SSGf1jkk7+RByMDbYY2rvJe6lOeXKtSRJzlFlTYcFKn/c7yW3b9SUhoz/AGl2HuZfjXdfSNe2srQ3KRysi6tjgkbEHI2ORvsBUC4j0sTkjGM499UXE3L3MhJ37ryxyC49nKttorCWvk0GD0i8OuwEuYtJPSVA6/BgDj3nFfX9HnDrsardtPthkDD5Nqx7tqoOHcKD2VuWjEnhzsAzAavZ4gPbVJ/IaqS8bvCQeak7H4kH61PWnyjqljlHhjDe+i66j/QXCyDycFT/AIh91Uz2d9ahu8tiQftqMgZ65TIx7wKl8O7VcRhP6QXCL0fxHb5P9TV5YelaPVpuIXjPPK7jHuOGH1rXCDFU2uV8hUXjWkZYbA4JBBGfaYyfrU+07QfqSH3Zz/nTdZ/kN48peaG4DsGRJEVXjBG6g7ORmo/EPRNavvEzxE8sHUvyff61KXT+hikn3KpOPMeYDff9d6kW/HVH6yZ54JGaq7z0Z3sW8MyTAdCdJ+T5X61U3UN3b7Twuvt0nT8xlTU9E1wNbHxu0cjpoExAxj2/MVXdq+0Mx4bLCzB0IUaicsBqBx7aTrfjaEDJ0E/66bV74pea4XAfIGPb19lCbvg22L1qOf8ArzorraRYJ9w/GirID9n0UUVhoUUUUAFFFFABRRRQAUUUUAFFFFABRRRQAUUUUAFFFFAHC5sUk9ZQT59fnSxx7sOkyFWUSoRjB2YD2Ecvhim6imU2hXFMw6/7G3VtkW0veoDkW91k49iPsVPljT76gHtNbj83eWzWs2APGPA+PKQDl03yPaOdb1c2aSDDDP3/AApE7RcIiYvE6h08nAP4c/bT0pcCPmmZdPxCPGlVG5LB1bbc7jHIfAgeyuTXe+cjl8z/AO6re2vDEsZwkGQuBs2/PJwcYz7zv7a8Wk5I94BI/wBf651idbEZ4+5drCDs2CHGcg78wSPYfZSzxmFUu5wMnTEfuX61dW7aZNvaCOh9bn8qp+PwBLu5UEkCE8+fJa1uxscaY79jJnayhVQmVGVOcP6xyMEezoamwWneiQSIM6t1Zs7b+Jdgy+7JHsqn7KD/AHOH90/xNV2h14Rtwds/aX908wPZyqFWehHMktLWxGvexKRp3iSOMj1dGv5acHHwJquuezUrxalRZ08xj6hhlTnpV3Z8QcSLCWLqh0gtu2MdSOdNXAj4np4zbZmXCoL6mVzdh4nXcNC2Mc9tvY3/AHFRNF9Z47i4Z1U5wWz/ANL5UfA1tHFeBxTI2oEEDmux+6sd4lIdTrnGhsDHP408bTOZpNbkmx9LE8Yxc24YE+suV5e/IPzps4X6S7Gbm5iY/ZkGB8+X1pR7PzkoUOCvtFQeLdmYWjeQAoy9EwFPwwR8sVuvswWNtNxfBo952asboAtFE+Rs6YUn+0pH41QcS9EMRLGGaSIk5AbDD8Dj51lXD+JywNmKR4yP1WIB94GxrTvR922uLlismjw9QCM+8Z0/SmiozdLYnOcsa1PdFO3osvI2OkJKDsCH32zzDYxzorX7C4LqSQPhXyscKdDqaas//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AutoShape 6"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AutoShape 8"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555625"/>
            <a:ext cx="15525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57401"/>
            <a:ext cx="2511126" cy="2311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09600" y="883371"/>
            <a:ext cx="7890953" cy="716829"/>
          </a:xfrm>
        </p:spPr>
        <p:txBody>
          <a:bodyPr/>
          <a:lstStyle/>
          <a:p>
            <a:r>
              <a:rPr lang="en-US" dirty="0" smtClean="0"/>
              <a:t>Recap from #13/1061</a:t>
            </a:r>
            <a:br>
              <a:rPr lang="en-US" dirty="0" smtClean="0"/>
            </a:br>
            <a:r>
              <a:rPr lang="en-US" dirty="0" smtClean="0"/>
              <a:t>Buffered Video Streaming</a:t>
            </a:r>
            <a:endParaRPr lang="en-US" dirty="0"/>
          </a:p>
        </p:txBody>
      </p:sp>
      <p:sp>
        <p:nvSpPr>
          <p:cNvPr id="34" name="Content Placeholder 2"/>
          <p:cNvSpPr>
            <a:spLocks noGrp="1"/>
          </p:cNvSpPr>
          <p:nvPr>
            <p:ph idx="1"/>
          </p:nvPr>
        </p:nvSpPr>
        <p:spPr>
          <a:xfrm>
            <a:off x="306977" y="2286000"/>
            <a:ext cx="7924800" cy="3451225"/>
          </a:xfrm>
        </p:spPr>
        <p:txBody>
          <a:bodyPr/>
          <a:lstStyle/>
          <a:p>
            <a:r>
              <a:rPr lang="en-US" dirty="0"/>
              <a:t>Usually over HTTP/TCP/IP</a:t>
            </a:r>
          </a:p>
          <a:p>
            <a:r>
              <a:rPr lang="en-US" dirty="0" smtClean="0"/>
              <a:t>Highly asymmetric on wireless link</a:t>
            </a:r>
          </a:p>
          <a:p>
            <a:pPr lvl="1"/>
            <a:r>
              <a:rPr lang="en-US" dirty="0"/>
              <a:t>V</a:t>
            </a:r>
            <a:r>
              <a:rPr lang="en-US" dirty="0" smtClean="0"/>
              <a:t>ideo data in one direction</a:t>
            </a:r>
          </a:p>
          <a:p>
            <a:pPr lvl="1"/>
            <a:r>
              <a:rPr lang="en-US" dirty="0" smtClean="0"/>
              <a:t>TCP ACK in another direction</a:t>
            </a:r>
          </a:p>
          <a:p>
            <a:endParaRPr lang="en-US" sz="1200" dirty="0" smtClean="0"/>
          </a:p>
          <a:p>
            <a:r>
              <a:rPr lang="en-US" dirty="0" smtClean="0"/>
              <a:t>Multi-hop, multi-network domain</a:t>
            </a:r>
          </a:p>
          <a:p>
            <a:endParaRPr lang="en-US" sz="1200" dirty="0"/>
          </a:p>
          <a:p>
            <a:endParaRPr lang="en-US" sz="800" dirty="0" smtClean="0"/>
          </a:p>
          <a:p>
            <a:r>
              <a:rPr lang="en-US" dirty="0" smtClean="0"/>
              <a:t>Bit rate of 5-8 Mbps is considered HD quality</a:t>
            </a:r>
          </a:p>
          <a:p>
            <a:pPr lvl="1"/>
            <a:r>
              <a:rPr lang="en-US" dirty="0" smtClean="0"/>
              <a:t>Different resolution/frame rate needs to scale the bit rate accordingly</a:t>
            </a:r>
          </a:p>
          <a:p>
            <a:pPr lvl="1"/>
            <a:endParaRPr lang="en-US" dirty="0"/>
          </a:p>
        </p:txBody>
      </p:sp>
      <p:sp>
        <p:nvSpPr>
          <p:cNvPr id="3" name="Freeform 2"/>
          <p:cNvSpPr/>
          <p:nvPr/>
        </p:nvSpPr>
        <p:spPr bwMode="auto">
          <a:xfrm>
            <a:off x="6596743" y="2514599"/>
            <a:ext cx="1881051" cy="1730829"/>
          </a:xfrm>
          <a:custGeom>
            <a:avLst/>
            <a:gdLst>
              <a:gd name="connsiteX0" fmla="*/ 1267097 w 1881051"/>
              <a:gd name="connsiteY0" fmla="*/ 0 h 1854926"/>
              <a:gd name="connsiteX1" fmla="*/ 1227908 w 1881051"/>
              <a:gd name="connsiteY1" fmla="*/ 65314 h 1854926"/>
              <a:gd name="connsiteX2" fmla="*/ 1214846 w 1881051"/>
              <a:gd name="connsiteY2" fmla="*/ 104503 h 1854926"/>
              <a:gd name="connsiteX3" fmla="*/ 1227908 w 1881051"/>
              <a:gd name="connsiteY3" fmla="*/ 483326 h 1854926"/>
              <a:gd name="connsiteX4" fmla="*/ 1345474 w 1881051"/>
              <a:gd name="connsiteY4" fmla="*/ 522514 h 1854926"/>
              <a:gd name="connsiteX5" fmla="*/ 1384663 w 1881051"/>
              <a:gd name="connsiteY5" fmla="*/ 548640 h 1854926"/>
              <a:gd name="connsiteX6" fmla="*/ 1476103 w 1881051"/>
              <a:gd name="connsiteY6" fmla="*/ 600891 h 1854926"/>
              <a:gd name="connsiteX7" fmla="*/ 1580606 w 1881051"/>
              <a:gd name="connsiteY7" fmla="*/ 692331 h 1854926"/>
              <a:gd name="connsiteX8" fmla="*/ 1619794 w 1881051"/>
              <a:gd name="connsiteY8" fmla="*/ 718457 h 1854926"/>
              <a:gd name="connsiteX9" fmla="*/ 1685108 w 1881051"/>
              <a:gd name="connsiteY9" fmla="*/ 796834 h 1854926"/>
              <a:gd name="connsiteX10" fmla="*/ 1750423 w 1881051"/>
              <a:gd name="connsiteY10" fmla="*/ 875211 h 1854926"/>
              <a:gd name="connsiteX11" fmla="*/ 1815737 w 1881051"/>
              <a:gd name="connsiteY11" fmla="*/ 979714 h 1854926"/>
              <a:gd name="connsiteX12" fmla="*/ 1854926 w 1881051"/>
              <a:gd name="connsiteY12" fmla="*/ 1058091 h 1854926"/>
              <a:gd name="connsiteX13" fmla="*/ 1881051 w 1881051"/>
              <a:gd name="connsiteY13" fmla="*/ 1097280 h 1854926"/>
              <a:gd name="connsiteX14" fmla="*/ 1867988 w 1881051"/>
              <a:gd name="connsiteY14" fmla="*/ 1149531 h 1854926"/>
              <a:gd name="connsiteX15" fmla="*/ 1828800 w 1881051"/>
              <a:gd name="connsiteY15" fmla="*/ 1162594 h 1854926"/>
              <a:gd name="connsiteX16" fmla="*/ 1789611 w 1881051"/>
              <a:gd name="connsiteY16" fmla="*/ 1188720 h 1854926"/>
              <a:gd name="connsiteX17" fmla="*/ 1750423 w 1881051"/>
              <a:gd name="connsiteY17" fmla="*/ 1332411 h 1854926"/>
              <a:gd name="connsiteX18" fmla="*/ 1672046 w 1881051"/>
              <a:gd name="connsiteY18" fmla="*/ 1489166 h 1854926"/>
              <a:gd name="connsiteX19" fmla="*/ 1593668 w 1881051"/>
              <a:gd name="connsiteY19" fmla="*/ 1554480 h 1854926"/>
              <a:gd name="connsiteX20" fmla="*/ 1541417 w 1881051"/>
              <a:gd name="connsiteY20" fmla="*/ 1567543 h 1854926"/>
              <a:gd name="connsiteX21" fmla="*/ 1463040 w 1881051"/>
              <a:gd name="connsiteY21" fmla="*/ 1593668 h 1854926"/>
              <a:gd name="connsiteX22" fmla="*/ 1384663 w 1881051"/>
              <a:gd name="connsiteY22" fmla="*/ 1632857 h 1854926"/>
              <a:gd name="connsiteX23" fmla="*/ 1345474 w 1881051"/>
              <a:gd name="connsiteY23" fmla="*/ 1658983 h 1854926"/>
              <a:gd name="connsiteX24" fmla="*/ 1306286 w 1881051"/>
              <a:gd name="connsiteY24" fmla="*/ 1672046 h 1854926"/>
              <a:gd name="connsiteX25" fmla="*/ 1267097 w 1881051"/>
              <a:gd name="connsiteY25" fmla="*/ 1698171 h 1854926"/>
              <a:gd name="connsiteX26" fmla="*/ 1214846 w 1881051"/>
              <a:gd name="connsiteY26" fmla="*/ 1711234 h 1854926"/>
              <a:gd name="connsiteX27" fmla="*/ 1097280 w 1881051"/>
              <a:gd name="connsiteY27" fmla="*/ 1750423 h 1854926"/>
              <a:gd name="connsiteX28" fmla="*/ 1005840 w 1881051"/>
              <a:gd name="connsiteY28" fmla="*/ 1776548 h 1854926"/>
              <a:gd name="connsiteX29" fmla="*/ 901337 w 1881051"/>
              <a:gd name="connsiteY29" fmla="*/ 1789611 h 1854926"/>
              <a:gd name="connsiteX30" fmla="*/ 744583 w 1881051"/>
              <a:gd name="connsiteY30" fmla="*/ 1815737 h 1854926"/>
              <a:gd name="connsiteX31" fmla="*/ 692331 w 1881051"/>
              <a:gd name="connsiteY31" fmla="*/ 1828800 h 1854926"/>
              <a:gd name="connsiteX32" fmla="*/ 522514 w 1881051"/>
              <a:gd name="connsiteY32" fmla="*/ 1841863 h 1854926"/>
              <a:gd name="connsiteX33" fmla="*/ 431074 w 1881051"/>
              <a:gd name="connsiteY33" fmla="*/ 1854926 h 1854926"/>
              <a:gd name="connsiteX34" fmla="*/ 313508 w 1881051"/>
              <a:gd name="connsiteY34" fmla="*/ 1841863 h 1854926"/>
              <a:gd name="connsiteX35" fmla="*/ 261257 w 1881051"/>
              <a:gd name="connsiteY35" fmla="*/ 1828800 h 1854926"/>
              <a:gd name="connsiteX36" fmla="*/ 195943 w 1881051"/>
              <a:gd name="connsiteY36" fmla="*/ 1815737 h 1854926"/>
              <a:gd name="connsiteX37" fmla="*/ 143691 w 1881051"/>
              <a:gd name="connsiteY37" fmla="*/ 1802674 h 1854926"/>
              <a:gd name="connsiteX38" fmla="*/ 65314 w 1881051"/>
              <a:gd name="connsiteY38" fmla="*/ 1789611 h 1854926"/>
              <a:gd name="connsiteX39" fmla="*/ 0 w 1881051"/>
              <a:gd name="connsiteY39" fmla="*/ 1776548 h 18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1051" h="1854926">
                <a:moveTo>
                  <a:pt x="1267097" y="0"/>
                </a:moveTo>
                <a:cubicBezTo>
                  <a:pt x="1254034" y="21771"/>
                  <a:pt x="1239262" y="42605"/>
                  <a:pt x="1227908" y="65314"/>
                </a:cubicBezTo>
                <a:cubicBezTo>
                  <a:pt x="1221750" y="77630"/>
                  <a:pt x="1214846" y="90733"/>
                  <a:pt x="1214846" y="104503"/>
                </a:cubicBezTo>
                <a:cubicBezTo>
                  <a:pt x="1214846" y="230852"/>
                  <a:pt x="1200078" y="360080"/>
                  <a:pt x="1227908" y="483326"/>
                </a:cubicBezTo>
                <a:cubicBezTo>
                  <a:pt x="1231380" y="498701"/>
                  <a:pt x="1324144" y="508294"/>
                  <a:pt x="1345474" y="522514"/>
                </a:cubicBezTo>
                <a:cubicBezTo>
                  <a:pt x="1358537" y="531223"/>
                  <a:pt x="1371032" y="540851"/>
                  <a:pt x="1384663" y="548640"/>
                </a:cubicBezTo>
                <a:cubicBezTo>
                  <a:pt x="1500690" y="614942"/>
                  <a:pt x="1380614" y="537234"/>
                  <a:pt x="1476103" y="600891"/>
                </a:cubicBezTo>
                <a:cubicBezTo>
                  <a:pt x="1519645" y="666207"/>
                  <a:pt x="1489164" y="631370"/>
                  <a:pt x="1580606" y="692331"/>
                </a:cubicBezTo>
                <a:lnTo>
                  <a:pt x="1619794" y="718457"/>
                </a:lnTo>
                <a:cubicBezTo>
                  <a:pt x="1670412" y="794384"/>
                  <a:pt x="1618057" y="721402"/>
                  <a:pt x="1685108" y="796834"/>
                </a:cubicBezTo>
                <a:cubicBezTo>
                  <a:pt x="1707702" y="822252"/>
                  <a:pt x="1728651" y="849085"/>
                  <a:pt x="1750423" y="875211"/>
                </a:cubicBezTo>
                <a:cubicBezTo>
                  <a:pt x="1772245" y="962497"/>
                  <a:pt x="1746971" y="899486"/>
                  <a:pt x="1815737" y="979714"/>
                </a:cubicBezTo>
                <a:cubicBezTo>
                  <a:pt x="1860659" y="1032123"/>
                  <a:pt x="1827112" y="1002462"/>
                  <a:pt x="1854926" y="1058091"/>
                </a:cubicBezTo>
                <a:cubicBezTo>
                  <a:pt x="1861947" y="1072133"/>
                  <a:pt x="1872343" y="1084217"/>
                  <a:pt x="1881051" y="1097280"/>
                </a:cubicBezTo>
                <a:cubicBezTo>
                  <a:pt x="1876697" y="1114697"/>
                  <a:pt x="1879203" y="1135512"/>
                  <a:pt x="1867988" y="1149531"/>
                </a:cubicBezTo>
                <a:cubicBezTo>
                  <a:pt x="1859386" y="1160283"/>
                  <a:pt x="1841116" y="1156436"/>
                  <a:pt x="1828800" y="1162594"/>
                </a:cubicBezTo>
                <a:cubicBezTo>
                  <a:pt x="1814758" y="1169615"/>
                  <a:pt x="1802674" y="1180011"/>
                  <a:pt x="1789611" y="1188720"/>
                </a:cubicBezTo>
                <a:cubicBezTo>
                  <a:pt x="1736947" y="1267717"/>
                  <a:pt x="1781234" y="1188629"/>
                  <a:pt x="1750423" y="1332411"/>
                </a:cubicBezTo>
                <a:cubicBezTo>
                  <a:pt x="1738833" y="1386495"/>
                  <a:pt x="1711677" y="1449536"/>
                  <a:pt x="1672046" y="1489166"/>
                </a:cubicBezTo>
                <a:cubicBezTo>
                  <a:pt x="1648506" y="1512705"/>
                  <a:pt x="1625494" y="1540840"/>
                  <a:pt x="1593668" y="1554480"/>
                </a:cubicBezTo>
                <a:cubicBezTo>
                  <a:pt x="1577167" y="1561552"/>
                  <a:pt x="1558613" y="1562384"/>
                  <a:pt x="1541417" y="1567543"/>
                </a:cubicBezTo>
                <a:cubicBezTo>
                  <a:pt x="1515040" y="1575456"/>
                  <a:pt x="1463040" y="1593668"/>
                  <a:pt x="1463040" y="1593668"/>
                </a:cubicBezTo>
                <a:cubicBezTo>
                  <a:pt x="1350728" y="1668543"/>
                  <a:pt x="1492829" y="1578774"/>
                  <a:pt x="1384663" y="1632857"/>
                </a:cubicBezTo>
                <a:cubicBezTo>
                  <a:pt x="1370621" y="1639878"/>
                  <a:pt x="1359516" y="1651962"/>
                  <a:pt x="1345474" y="1658983"/>
                </a:cubicBezTo>
                <a:cubicBezTo>
                  <a:pt x="1333158" y="1665141"/>
                  <a:pt x="1318602" y="1665888"/>
                  <a:pt x="1306286" y="1672046"/>
                </a:cubicBezTo>
                <a:cubicBezTo>
                  <a:pt x="1292244" y="1679067"/>
                  <a:pt x="1281527" y="1691987"/>
                  <a:pt x="1267097" y="1698171"/>
                </a:cubicBezTo>
                <a:cubicBezTo>
                  <a:pt x="1250596" y="1705243"/>
                  <a:pt x="1232042" y="1706075"/>
                  <a:pt x="1214846" y="1711234"/>
                </a:cubicBezTo>
                <a:cubicBezTo>
                  <a:pt x="1214818" y="1711242"/>
                  <a:pt x="1116889" y="1743887"/>
                  <a:pt x="1097280" y="1750423"/>
                </a:cubicBezTo>
                <a:cubicBezTo>
                  <a:pt x="1066217" y="1760777"/>
                  <a:pt x="1038649" y="1771080"/>
                  <a:pt x="1005840" y="1776548"/>
                </a:cubicBezTo>
                <a:cubicBezTo>
                  <a:pt x="971212" y="1782319"/>
                  <a:pt x="936171" y="1785257"/>
                  <a:pt x="901337" y="1789611"/>
                </a:cubicBezTo>
                <a:cubicBezTo>
                  <a:pt x="783753" y="1819007"/>
                  <a:pt x="928056" y="1785158"/>
                  <a:pt x="744583" y="1815737"/>
                </a:cubicBezTo>
                <a:cubicBezTo>
                  <a:pt x="726874" y="1818689"/>
                  <a:pt x="710161" y="1826702"/>
                  <a:pt x="692331" y="1828800"/>
                </a:cubicBezTo>
                <a:cubicBezTo>
                  <a:pt x="635947" y="1835433"/>
                  <a:pt x="579005" y="1836214"/>
                  <a:pt x="522514" y="1841863"/>
                </a:cubicBezTo>
                <a:cubicBezTo>
                  <a:pt x="491877" y="1844927"/>
                  <a:pt x="461554" y="1850572"/>
                  <a:pt x="431074" y="1854926"/>
                </a:cubicBezTo>
                <a:cubicBezTo>
                  <a:pt x="391885" y="1850572"/>
                  <a:pt x="352479" y="1847859"/>
                  <a:pt x="313508" y="1841863"/>
                </a:cubicBezTo>
                <a:cubicBezTo>
                  <a:pt x="295764" y="1839133"/>
                  <a:pt x="278783" y="1832695"/>
                  <a:pt x="261257" y="1828800"/>
                </a:cubicBezTo>
                <a:cubicBezTo>
                  <a:pt x="239583" y="1823984"/>
                  <a:pt x="217617" y="1820553"/>
                  <a:pt x="195943" y="1815737"/>
                </a:cubicBezTo>
                <a:cubicBezTo>
                  <a:pt x="178417" y="1811842"/>
                  <a:pt x="161296" y="1806195"/>
                  <a:pt x="143691" y="1802674"/>
                </a:cubicBezTo>
                <a:cubicBezTo>
                  <a:pt x="117719" y="1797480"/>
                  <a:pt x="91440" y="1793965"/>
                  <a:pt x="65314" y="1789611"/>
                </a:cubicBezTo>
                <a:cubicBezTo>
                  <a:pt x="17864" y="1773794"/>
                  <a:pt x="39895" y="1776548"/>
                  <a:pt x="0" y="177654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356390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6" y="685800"/>
            <a:ext cx="7772400" cy="1066800"/>
          </a:xfrm>
        </p:spPr>
        <p:txBody>
          <a:bodyPr/>
          <a:lstStyle/>
          <a:p>
            <a:r>
              <a:rPr lang="en-US" dirty="0"/>
              <a:t>Recap from </a:t>
            </a:r>
            <a:r>
              <a:rPr lang="en-US" dirty="0" smtClean="0"/>
              <a:t>#13/1061</a:t>
            </a:r>
            <a:br>
              <a:rPr lang="en-US" dirty="0" smtClean="0"/>
            </a:br>
            <a:r>
              <a:rPr lang="en-US" dirty="0" smtClean="0"/>
              <a:t>Video Conferencing</a:t>
            </a:r>
            <a:endParaRPr lang="en-US" dirty="0"/>
          </a:p>
        </p:txBody>
      </p:sp>
      <p:sp>
        <p:nvSpPr>
          <p:cNvPr id="3" name="Content Placeholder 2"/>
          <p:cNvSpPr>
            <a:spLocks noGrp="1"/>
          </p:cNvSpPr>
          <p:nvPr>
            <p:ph idx="1"/>
          </p:nvPr>
        </p:nvSpPr>
        <p:spPr>
          <a:xfrm>
            <a:off x="228600" y="2267886"/>
            <a:ext cx="4876800" cy="3675714"/>
          </a:xfrm>
        </p:spPr>
        <p:txBody>
          <a:bodyPr/>
          <a:lstStyle/>
          <a:p>
            <a:r>
              <a:rPr lang="en-US" dirty="0"/>
              <a:t>Usually over UDP/IP</a:t>
            </a:r>
          </a:p>
          <a:p>
            <a:r>
              <a:rPr lang="en-US" dirty="0" smtClean="0"/>
              <a:t>Symmetric two-way traffic</a:t>
            </a:r>
          </a:p>
          <a:p>
            <a:endParaRPr lang="en-US" sz="1200" dirty="0" smtClean="0"/>
          </a:p>
          <a:p>
            <a:r>
              <a:rPr lang="en-US" dirty="0" smtClean="0"/>
              <a:t>Multi-hop, multi-network domain</a:t>
            </a:r>
          </a:p>
          <a:p>
            <a:r>
              <a:rPr lang="en-US" dirty="0" smtClean="0"/>
              <a:t>1.2-4Mbps is considered HD calling</a:t>
            </a:r>
            <a:endParaRPr lang="en-US" dirty="0"/>
          </a:p>
          <a:p>
            <a:pPr lvl="1"/>
            <a:endParaRPr lang="en-US" dirty="0"/>
          </a:p>
        </p:txBody>
      </p:sp>
      <p:pic>
        <p:nvPicPr>
          <p:cNvPr id="8194" name="Picture 2" descr="http://www.radvision.com/NR/rdonlyres/F874C63C-A128-48FD-A022-DCB912E21ED2/0/SCOPIAAlcatelLucentMyTeamworkConnector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7885"/>
            <a:ext cx="3684092" cy="26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5</a:t>
            </a:fld>
            <a:endParaRPr lang="en-US" altLang="ko-KR" dirty="0"/>
          </a:p>
        </p:txBody>
      </p:sp>
      <p:cxnSp>
        <p:nvCxnSpPr>
          <p:cNvPr id="10" name="Curved Connector 9"/>
          <p:cNvCxnSpPr/>
          <p:nvPr/>
        </p:nvCxnSpPr>
        <p:spPr bwMode="auto">
          <a:xfrm flipV="1">
            <a:off x="5334000" y="2819400"/>
            <a:ext cx="2895600" cy="914400"/>
          </a:xfrm>
          <a:prstGeom prst="curvedConnector3">
            <a:avLst/>
          </a:prstGeom>
          <a:solidFill>
            <a:schemeClr val="accent1"/>
          </a:solidFill>
          <a:ln w="38100" cap="flat" cmpd="sng" algn="ctr">
            <a:solidFill>
              <a:srgbClr val="FF0000"/>
            </a:solidFill>
            <a:prstDash val="solid"/>
            <a:round/>
            <a:headEnd type="arrow"/>
            <a:tailEnd type="arrow"/>
          </a:ln>
          <a:effectLst/>
        </p:spPr>
      </p:cxn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9583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news.idealo.co.uk/wp-content/uploads/2010/02/intel-wireless-display-laptop-pc-streaming-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21" y="990600"/>
            <a:ext cx="3990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7772400" cy="1066800"/>
          </a:xfrm>
        </p:spPr>
        <p:txBody>
          <a:bodyPr/>
          <a:lstStyle/>
          <a:p>
            <a:r>
              <a:rPr lang="en-US" dirty="0"/>
              <a:t>Recap from </a:t>
            </a:r>
            <a:r>
              <a:rPr lang="en-US" dirty="0" smtClean="0"/>
              <a:t>#13/1061</a:t>
            </a:r>
            <a:r>
              <a:rPr lang="en-US" dirty="0"/>
              <a:t>: Wireless </a:t>
            </a:r>
            <a:r>
              <a:rPr lang="en-US" dirty="0" smtClean="0"/>
              <a:t>Display</a:t>
            </a:r>
            <a:endParaRPr lang="en-US" dirty="0"/>
          </a:p>
        </p:txBody>
      </p:sp>
      <p:sp>
        <p:nvSpPr>
          <p:cNvPr id="3" name="Content Placeholder 2"/>
          <p:cNvSpPr>
            <a:spLocks noGrp="1"/>
          </p:cNvSpPr>
          <p:nvPr>
            <p:ph idx="1"/>
          </p:nvPr>
        </p:nvSpPr>
        <p:spPr>
          <a:xfrm>
            <a:off x="487461" y="1159518"/>
            <a:ext cx="8322696" cy="4906963"/>
          </a:xfrm>
        </p:spPr>
        <p:txBody>
          <a:bodyPr/>
          <a:lstStyle/>
          <a:p>
            <a:pPr marL="0" indent="0">
              <a:buNone/>
            </a:pPr>
            <a:r>
              <a:rPr lang="en-US" dirty="0">
                <a:solidFill>
                  <a:srgbClr val="FF0000"/>
                </a:solidFill>
              </a:rPr>
              <a:t> </a:t>
            </a:r>
            <a:r>
              <a:rPr lang="en-US" dirty="0" smtClean="0">
                <a:solidFill>
                  <a:srgbClr val="FF0000"/>
                </a:solidFill>
              </a:rPr>
              <a:t> Entertainment wireless display</a:t>
            </a:r>
          </a:p>
          <a:p>
            <a:endParaRPr lang="en-US" dirty="0"/>
          </a:p>
          <a:p>
            <a:endParaRPr lang="en-US" dirty="0" smtClean="0"/>
          </a:p>
          <a:p>
            <a:endParaRPr lang="en-US" dirty="0"/>
          </a:p>
          <a:p>
            <a:endParaRPr lang="en-US" dirty="0" smtClean="0"/>
          </a:p>
        </p:txBody>
      </p:sp>
      <p:grpSp>
        <p:nvGrpSpPr>
          <p:cNvPr id="6" name="Group 5"/>
          <p:cNvGrpSpPr/>
          <p:nvPr/>
        </p:nvGrpSpPr>
        <p:grpSpPr>
          <a:xfrm>
            <a:off x="499657" y="4111018"/>
            <a:ext cx="1355609" cy="913339"/>
            <a:chOff x="1020432" y="3613000"/>
            <a:chExt cx="2193809" cy="140097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32" y="3613000"/>
              <a:ext cx="1915829" cy="1400972"/>
            </a:xfrm>
            <a:prstGeom prst="rect">
              <a:avLst/>
            </a:prstGeom>
            <a:effectLst>
              <a:outerShdw blurRad="266700" dist="152400" dir="7020000" algn="t" rotWithShape="0">
                <a:prstClr val="black">
                  <a:alpha val="51000"/>
                </a:prstClr>
              </a:outerShdw>
            </a:effectLst>
          </p:spPr>
        </p:pic>
        <p:grpSp>
          <p:nvGrpSpPr>
            <p:cNvPr id="12" name="Group 16"/>
            <p:cNvGrpSpPr>
              <a:grpSpLocks/>
            </p:cNvGrpSpPr>
            <p:nvPr/>
          </p:nvGrpSpPr>
          <p:grpSpPr bwMode="auto">
            <a:xfrm rot="2526471" flipH="1">
              <a:off x="2888099" y="4350717"/>
              <a:ext cx="326142" cy="330454"/>
              <a:chOff x="6168" y="4253"/>
              <a:chExt cx="480" cy="480"/>
            </a:xfrm>
          </p:grpSpPr>
          <p:sp>
            <p:nvSpPr>
              <p:cNvPr id="13" name="Arc 1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4" name="Arc 1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5" name="Arc 1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grpSp>
        <p:nvGrpSpPr>
          <p:cNvPr id="5" name="Group 4"/>
          <p:cNvGrpSpPr/>
          <p:nvPr/>
        </p:nvGrpSpPr>
        <p:grpSpPr>
          <a:xfrm>
            <a:off x="1901485" y="3489707"/>
            <a:ext cx="3093922" cy="1745455"/>
            <a:chOff x="4786759" y="2774800"/>
            <a:chExt cx="4887703" cy="2538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74800"/>
              <a:ext cx="4569062" cy="2538368"/>
            </a:xfrm>
            <a:prstGeom prst="rect">
              <a:avLst/>
            </a:prstGeom>
            <a:effectLst>
              <a:outerShdw blurRad="266700" dist="152400" dir="7020000" algn="t" rotWithShape="0">
                <a:prstClr val="black">
                  <a:alpha val="51000"/>
                </a:prstClr>
              </a:outerShdw>
            </a:effectLst>
          </p:spPr>
        </p:pic>
        <p:grpSp>
          <p:nvGrpSpPr>
            <p:cNvPr id="16" name="Group 6"/>
            <p:cNvGrpSpPr>
              <a:grpSpLocks/>
            </p:cNvGrpSpPr>
            <p:nvPr/>
          </p:nvGrpSpPr>
          <p:grpSpPr bwMode="auto">
            <a:xfrm rot="19073529">
              <a:off x="4786759" y="4285691"/>
              <a:ext cx="326142" cy="330454"/>
              <a:chOff x="6168" y="4253"/>
              <a:chExt cx="480" cy="480"/>
            </a:xfrm>
          </p:grpSpPr>
          <p:sp>
            <p:nvSpPr>
              <p:cNvPr id="17" name="Arc 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8" name="Arc 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9" name="Arc 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sp>
        <p:nvSpPr>
          <p:cNvPr id="20" name="Rectangle 3"/>
          <p:cNvSpPr txBox="1">
            <a:spLocks noChangeArrowheads="1"/>
          </p:cNvSpPr>
          <p:nvPr/>
        </p:nvSpPr>
        <p:spPr bwMode="auto">
          <a:xfrm>
            <a:off x="5383214" y="3733638"/>
            <a:ext cx="3060196" cy="22706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ea typeface="굴림" pitchFamily="34" charset="-127"/>
              </a:rPr>
              <a:t>Productivity synthetic </a:t>
            </a:r>
            <a:r>
              <a:rPr lang="en-US" altLang="ko-KR" sz="2000" b="0" dirty="0">
                <a:ea typeface="굴림" pitchFamily="34" charset="-127"/>
              </a:rPr>
              <a:t>video: Text, Graphics</a:t>
            </a:r>
          </a:p>
          <a:p>
            <a:r>
              <a:rPr lang="en-US" altLang="ko-KR" sz="2000" b="0" dirty="0" smtClean="0">
                <a:ea typeface="굴림" pitchFamily="34" charset="-127"/>
              </a:rPr>
              <a:t>More static </a:t>
            </a:r>
            <a:r>
              <a:rPr lang="en-US" altLang="ko-KR" sz="2000" b="0" dirty="0">
                <a:ea typeface="굴림" pitchFamily="34" charset="-127"/>
              </a:rPr>
              <a:t>scenes</a:t>
            </a:r>
          </a:p>
          <a:p>
            <a:r>
              <a:rPr lang="en-US" altLang="ko-KR" sz="2000" b="0" dirty="0">
                <a:ea typeface="굴림" pitchFamily="34" charset="-127"/>
              </a:rPr>
              <a:t>Highly attentive</a:t>
            </a:r>
          </a:p>
          <a:p>
            <a:r>
              <a:rPr lang="en-US" altLang="ko-KR" sz="2000" b="0" dirty="0">
                <a:ea typeface="굴림" pitchFamily="34" charset="-127"/>
              </a:rPr>
              <a:t>Close </a:t>
            </a:r>
            <a:r>
              <a:rPr lang="en-US" altLang="ko-KR" sz="2000" b="0" dirty="0" smtClean="0">
                <a:ea typeface="굴림" pitchFamily="34" charset="-127"/>
              </a:rPr>
              <a:t>distance ~2 feet</a:t>
            </a:r>
            <a:endParaRPr lang="en-US" altLang="ko-KR" sz="2000" b="0" dirty="0">
              <a:ea typeface="굴림" pitchFamily="34" charset="-127"/>
            </a:endParaRPr>
          </a:p>
          <a:p>
            <a:r>
              <a:rPr lang="en-US" altLang="ko-KR" sz="2000" b="0" dirty="0" smtClean="0">
                <a:ea typeface="굴림" pitchFamily="34" charset="-127"/>
              </a:rPr>
              <a:t>Highly </a:t>
            </a:r>
            <a:r>
              <a:rPr lang="en-US" altLang="ko-KR" sz="2000" b="0" dirty="0">
                <a:ea typeface="굴림" pitchFamily="34" charset="-127"/>
              </a:rPr>
              <a:t>interactive</a:t>
            </a:r>
          </a:p>
          <a:p>
            <a:endParaRPr lang="en-US" altLang="ko-KR" sz="1100" b="0" dirty="0" smtClean="0">
              <a:latin typeface="+mj-lt"/>
              <a:ea typeface="굴림" pitchFamily="34" charset="-127"/>
            </a:endParaRPr>
          </a:p>
        </p:txBody>
      </p:sp>
      <p:sp>
        <p:nvSpPr>
          <p:cNvPr id="21" name="Rectangle 3"/>
          <p:cNvSpPr txBox="1">
            <a:spLocks noChangeArrowheads="1"/>
          </p:cNvSpPr>
          <p:nvPr/>
        </p:nvSpPr>
        <p:spPr bwMode="auto">
          <a:xfrm>
            <a:off x="685800" y="1579880"/>
            <a:ext cx="3276600" cy="160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latin typeface="+mj-lt"/>
                <a:ea typeface="굴림" pitchFamily="34" charset="-127"/>
              </a:rPr>
              <a:t>Movie, pictures</a:t>
            </a:r>
          </a:p>
          <a:p>
            <a:r>
              <a:rPr lang="en-US" altLang="ko-KR" sz="2000" b="0" dirty="0" smtClean="0">
                <a:latin typeface="+mj-lt"/>
                <a:ea typeface="굴림" pitchFamily="34" charset="-127"/>
              </a:rPr>
              <a:t>Relaxed viewing experience</a:t>
            </a:r>
          </a:p>
          <a:p>
            <a:r>
              <a:rPr lang="en-US" altLang="ko-KR" sz="2000" b="0" dirty="0" smtClean="0">
                <a:latin typeface="+mj-lt"/>
                <a:ea typeface="굴림" pitchFamily="34" charset="-127"/>
              </a:rPr>
              <a:t>Distance ~10 feet</a:t>
            </a:r>
          </a:p>
        </p:txBody>
      </p:sp>
      <p:sp>
        <p:nvSpPr>
          <p:cNvPr id="7" name="Rectangle 6"/>
          <p:cNvSpPr/>
          <p:nvPr/>
        </p:nvSpPr>
        <p:spPr>
          <a:xfrm>
            <a:off x="5193796" y="3260330"/>
            <a:ext cx="2420919" cy="461665"/>
          </a:xfrm>
          <a:prstGeom prst="rect">
            <a:avLst/>
          </a:prstGeom>
        </p:spPr>
        <p:txBody>
          <a:bodyPr wrap="none">
            <a:spAutoFit/>
          </a:bodyPr>
          <a:lstStyle/>
          <a:p>
            <a:r>
              <a:rPr lang="en-US" sz="2400" b="1" dirty="0">
                <a:solidFill>
                  <a:srgbClr val="FF0000"/>
                </a:solidFill>
                <a:latin typeface="+mn-lt"/>
              </a:rPr>
              <a:t>Wireless docking</a:t>
            </a:r>
          </a:p>
        </p:txBody>
      </p:sp>
      <p:sp>
        <p:nvSpPr>
          <p:cNvPr id="22"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6</a:t>
            </a:fld>
            <a:endParaRPr lang="en-US" altLang="ko-KR" dirty="0"/>
          </a:p>
        </p:txBody>
      </p:sp>
      <p:sp>
        <p:nvSpPr>
          <p:cNvPr id="23"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8" name="Rectangle 7"/>
          <p:cNvSpPr/>
          <p:nvPr/>
        </p:nvSpPr>
        <p:spPr bwMode="auto">
          <a:xfrm>
            <a:off x="455510" y="990600"/>
            <a:ext cx="8243486" cy="2189480"/>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5510" y="3260330"/>
            <a:ext cx="8243486" cy="2646762"/>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274969" y="6004307"/>
            <a:ext cx="8869031" cy="461665"/>
          </a:xfrm>
          <a:prstGeom prst="rect">
            <a:avLst/>
          </a:prstGeom>
        </p:spPr>
        <p:txBody>
          <a:bodyPr wrap="none">
            <a:spAutoFit/>
          </a:bodyPr>
          <a:lstStyle/>
          <a:p>
            <a:r>
              <a:rPr lang="en-US" sz="2400" b="1" dirty="0" smtClean="0">
                <a:solidFill>
                  <a:srgbClr val="C00000"/>
                </a:solidFill>
              </a:rPr>
              <a:t>50-300Mbps is recommended as video bit rate for wireless display </a:t>
            </a:r>
            <a:endParaRPr lang="en-US" sz="2400" b="1" dirty="0">
              <a:solidFill>
                <a:srgbClr val="C00000"/>
              </a:solidFill>
            </a:endParaRPr>
          </a:p>
        </p:txBody>
      </p:sp>
      <p:sp>
        <p:nvSpPr>
          <p:cNvPr id="2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56570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Traffic model for wireless display</a:t>
            </a:r>
            <a:endParaRPr lang="en-US" dirty="0"/>
          </a:p>
        </p:txBody>
      </p:sp>
      <p:sp>
        <p:nvSpPr>
          <p:cNvPr id="3" name="Content Placeholder 2"/>
          <p:cNvSpPr>
            <a:spLocks noGrp="1"/>
          </p:cNvSpPr>
          <p:nvPr>
            <p:ph idx="1"/>
          </p:nvPr>
        </p:nvSpPr>
        <p:spPr>
          <a:xfrm>
            <a:off x="762000" y="1447800"/>
            <a:ext cx="7772400" cy="4724400"/>
          </a:xfrm>
        </p:spPr>
        <p:txBody>
          <a:bodyPr/>
          <a:lstStyle/>
          <a:p>
            <a:r>
              <a:rPr lang="en-US" sz="2000" dirty="0" smtClean="0"/>
              <a:t>[3] describes the traffic model for simulating wireless display</a:t>
            </a:r>
          </a:p>
          <a:p>
            <a:pPr lvl="1"/>
            <a:r>
              <a:rPr lang="en-US" sz="1600" dirty="0" smtClean="0"/>
              <a:t>Each video slice size is modeled as a Normal distribution </a:t>
            </a:r>
          </a:p>
          <a:p>
            <a:pPr lvl="1"/>
            <a:r>
              <a:rPr lang="en-US" sz="1600" dirty="0" smtClean="0"/>
              <a:t>Each slice is generated at fixed interval (i.e., slice interval)</a:t>
            </a:r>
          </a:p>
          <a:p>
            <a:pPr lvl="1"/>
            <a:endParaRPr lang="en-US" sz="500" dirty="0" smtClean="0"/>
          </a:p>
          <a:p>
            <a:r>
              <a:rPr lang="en-US" sz="2000" dirty="0" smtClean="0"/>
              <a:t>There are some details missing. For example, the packetization of video frames into MPEG-TS packets or other system layer packetization after encoding process</a:t>
            </a:r>
          </a:p>
          <a:p>
            <a:endParaRPr lang="en-US" sz="700" dirty="0"/>
          </a:p>
          <a:p>
            <a:r>
              <a:rPr lang="en-US" sz="2000" dirty="0" smtClean="0"/>
              <a:t>However, these are not essential for HEW simulations. The MPEG-TS only adds minimum header overhead, which can be ignored for HEW simulations</a:t>
            </a:r>
          </a:p>
          <a:p>
            <a:endParaRPr lang="en-US" sz="700" dirty="0" smtClean="0"/>
          </a:p>
          <a:p>
            <a:r>
              <a:rPr lang="en-US" sz="2000" dirty="0" smtClean="0"/>
              <a:t>Therefore, we recommend continue using this model for simulating wireless display with slight modification</a:t>
            </a:r>
          </a:p>
          <a:p>
            <a:pPr lvl="1"/>
            <a:r>
              <a:rPr lang="en-US" sz="1600" dirty="0" smtClean="0"/>
              <a:t>The max slice size, slice interval, and packet size should be set according to video format instead of fixed values as in [3]</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7</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94043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Traffic Modeling for Buffered Video streaming</a:t>
            </a:r>
            <a:endParaRPr lang="en-US" sz="2800" dirty="0"/>
          </a:p>
        </p:txBody>
      </p:sp>
      <p:sp>
        <p:nvSpPr>
          <p:cNvPr id="3" name="Content Placeholder 2"/>
          <p:cNvSpPr>
            <a:spLocks noGrp="1"/>
          </p:cNvSpPr>
          <p:nvPr>
            <p:ph idx="1"/>
          </p:nvPr>
        </p:nvSpPr>
        <p:spPr/>
        <p:txBody>
          <a:bodyPr/>
          <a:lstStyle/>
          <a:p>
            <a:r>
              <a:rPr lang="en-US" sz="2000" dirty="0" smtClean="0"/>
              <a:t>Considerations</a:t>
            </a:r>
          </a:p>
          <a:p>
            <a:pPr lvl="1"/>
            <a:r>
              <a:rPr lang="en-US" dirty="0" smtClean="0"/>
              <a:t>Video frame size may vary significantly</a:t>
            </a:r>
          </a:p>
          <a:p>
            <a:pPr lvl="1"/>
            <a:r>
              <a:rPr lang="en-US" dirty="0" smtClean="0"/>
              <a:t>Video </a:t>
            </a:r>
            <a:r>
              <a:rPr lang="en-US" dirty="0"/>
              <a:t>packets are fragmented into </a:t>
            </a:r>
            <a:r>
              <a:rPr lang="en-US" dirty="0" smtClean="0"/>
              <a:t>TCP segments before transmission</a:t>
            </a:r>
          </a:p>
          <a:p>
            <a:pPr lvl="2"/>
            <a:r>
              <a:rPr lang="en-US" dirty="0" smtClean="0"/>
              <a:t>Traffic between AP and STA are small TCP/IP packets instead of big video frames/slices. </a:t>
            </a:r>
          </a:p>
          <a:p>
            <a:pPr lvl="1"/>
            <a:r>
              <a:rPr lang="en-US" dirty="0" smtClean="0"/>
              <a:t>These TCP/IP packets may experience different delays/jitters before they arrive at AP for transmission due to differences in routing and queuing </a:t>
            </a:r>
          </a:p>
          <a:p>
            <a:pPr lvl="2"/>
            <a:r>
              <a:rPr lang="en-US" dirty="0" smtClean="0"/>
              <a:t>As a result, MSDU inter-arrival time is not constant and has little relationship with video frame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8</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6478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bwMode="auto">
          <a:xfrm>
            <a:off x="4794429" y="4145069"/>
            <a:ext cx="4302519" cy="1002571"/>
          </a:xfrm>
          <a:prstGeom prst="wedgeRoundRectCallout">
            <a:avLst>
              <a:gd name="adj1" fmla="val -57695"/>
              <a:gd name="adj2" fmla="val -2449"/>
              <a:gd name="adj3" fmla="val 16667"/>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27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ounded Rectangular Callout 92"/>
          <p:cNvSpPr/>
          <p:nvPr/>
        </p:nvSpPr>
        <p:spPr bwMode="auto">
          <a:xfrm>
            <a:off x="214285" y="886599"/>
            <a:ext cx="4654200" cy="171523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Cloud 25"/>
          <p:cNvSpPr/>
          <p:nvPr/>
        </p:nvSpPr>
        <p:spPr>
          <a:xfrm>
            <a:off x="150566" y="2601833"/>
            <a:ext cx="4878634" cy="2317214"/>
          </a:xfrm>
          <a:prstGeom prst="cloud">
            <a:avLst/>
          </a:prstGeom>
          <a:solidFill>
            <a:srgbClr val="99CCFF"/>
          </a:solidFill>
          <a:ln>
            <a:solidFill>
              <a:srgbClr val="99CCFF"/>
            </a:solidFill>
          </a:ln>
          <a:effectLst>
            <a:outerShdw blurRad="63500" dist="660400" dir="5400000" sx="54000" sy="54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961843" y="6482702"/>
            <a:ext cx="530225" cy="182562"/>
          </a:xfrm>
        </p:spPr>
        <p:txBody>
          <a:bodyPr/>
          <a:lstStyle/>
          <a:p>
            <a:pPr>
              <a:defRPr/>
            </a:pPr>
            <a:r>
              <a:rPr lang="en-US" altLang="ko-KR" smtClean="0"/>
              <a:t>Slide </a:t>
            </a:r>
            <a:fld id="{78CBCF7A-1E0D-49A7-8A4E-07EEBC7D2FAE}" type="slidenum">
              <a:rPr lang="en-US" altLang="ko-KR" smtClean="0"/>
              <a:pPr>
                <a:defRPr/>
              </a:pPr>
              <a:t>9</a:t>
            </a:fld>
            <a:endParaRPr lang="en-US" altLang="ko-KR"/>
          </a:p>
        </p:txBody>
      </p:sp>
      <p:sp>
        <p:nvSpPr>
          <p:cNvPr id="6" name="Date Placeholder 5"/>
          <p:cNvSpPr>
            <a:spLocks noGrp="1"/>
          </p:cNvSpPr>
          <p:nvPr>
            <p:ph type="dt" sz="half" idx="10"/>
          </p:nvPr>
        </p:nvSpPr>
        <p:spPr>
          <a:xfrm>
            <a:off x="571859" y="152400"/>
            <a:ext cx="961866" cy="276999"/>
          </a:xfrm>
        </p:spPr>
        <p:txBody>
          <a:bodyPr/>
          <a:lstStyle/>
          <a:p>
            <a:pPr>
              <a:defRPr/>
            </a:pPr>
            <a:r>
              <a:rPr lang="en-US" altLang="ko-KR" dirty="0" smtClean="0"/>
              <a:t>Nov. 2013</a:t>
            </a:r>
            <a:endParaRPr lang="en-US" altLang="ko-KR" dirty="0"/>
          </a:p>
        </p:txBody>
      </p:sp>
      <p:sp>
        <p:nvSpPr>
          <p:cNvPr id="7" name="바닥글 개체 틀 5"/>
          <p:cNvSpPr txBox="1">
            <a:spLocks/>
          </p:cNvSpPr>
          <p:nvPr/>
        </p:nvSpPr>
        <p:spPr bwMode="auto">
          <a:xfrm>
            <a:off x="7700279" y="6554536"/>
            <a:ext cx="1139736" cy="184666"/>
          </a:xfrm>
          <a:prstGeom prst="rect">
            <a:avLst/>
          </a:prstGeom>
          <a:noFill/>
          <a:ln>
            <a:miter lim="800000"/>
            <a:headEnd/>
            <a:tailEnd/>
          </a:ln>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pitchFamily="34"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smtClean="0"/>
              <a:t>Guoqing Li (Intel)</a:t>
            </a:r>
            <a:endParaRPr lang="en-US" altLang="ko-KR" dirty="0"/>
          </a:p>
        </p:txBody>
      </p:sp>
      <p:graphicFrame>
        <p:nvGraphicFramePr>
          <p:cNvPr id="14" name="Object 48"/>
          <p:cNvGraphicFramePr>
            <a:graphicFrameLocks noChangeAspect="1"/>
          </p:cNvGraphicFramePr>
          <p:nvPr>
            <p:extLst>
              <p:ext uri="{D42A27DB-BD31-4B8C-83A1-F6EECF244321}">
                <p14:modId xmlns:p14="http://schemas.microsoft.com/office/powerpoint/2010/main" val="820906195"/>
              </p:ext>
            </p:extLst>
          </p:nvPr>
        </p:nvGraphicFramePr>
        <p:xfrm>
          <a:off x="1340985" y="2705203"/>
          <a:ext cx="463130" cy="571397"/>
        </p:xfrm>
        <a:graphic>
          <a:graphicData uri="http://schemas.openxmlformats.org/presentationml/2006/ole">
            <mc:AlternateContent xmlns:mc="http://schemas.openxmlformats.org/markup-compatibility/2006">
              <mc:Choice xmlns:v="urn:schemas-microsoft-com:vml" Requires="v">
                <p:oleObj spid="_x0000_s1177" name="Visio" r:id="rId3" imgW="785742" imgH="1001370" progId="Visio.Drawing.11">
                  <p:embed/>
                </p:oleObj>
              </mc:Choice>
              <mc:Fallback>
                <p:oleObj name="Visio" r:id="rId3" imgW="785742" imgH="1001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85" y="2705203"/>
                        <a:ext cx="463130" cy="571397"/>
                      </a:xfrm>
                      <a:prstGeom prst="rect">
                        <a:avLst/>
                      </a:prstGeom>
                      <a:noFill/>
                      <a:extLst/>
                    </p:spPr>
                  </p:pic>
                </p:oleObj>
              </mc:Fallback>
            </mc:AlternateContent>
          </a:graphicData>
        </a:graphic>
      </p:graphicFrame>
      <p:sp>
        <p:nvSpPr>
          <p:cNvPr id="21" name="TextBox 20"/>
          <p:cNvSpPr txBox="1"/>
          <p:nvPr/>
        </p:nvSpPr>
        <p:spPr>
          <a:xfrm>
            <a:off x="234354" y="1158427"/>
            <a:ext cx="2508846" cy="338554"/>
          </a:xfrm>
          <a:prstGeom prst="rect">
            <a:avLst/>
          </a:prstGeom>
          <a:noFill/>
        </p:spPr>
        <p:txBody>
          <a:bodyPr wrap="square" rtlCol="0">
            <a:spAutoFit/>
          </a:bodyPr>
          <a:lstStyle/>
          <a:p>
            <a:r>
              <a:rPr lang="en-US" sz="1600" b="1" dirty="0" smtClean="0">
                <a:solidFill>
                  <a:srgbClr val="C00000"/>
                </a:solidFill>
                <a:latin typeface="+mj-lt"/>
              </a:rPr>
              <a:t>Video service, encoding</a:t>
            </a:r>
            <a:endParaRPr lang="en-US" sz="1100" b="1" dirty="0">
              <a:solidFill>
                <a:srgbClr val="C00000"/>
              </a:solidFill>
              <a:latin typeface="+mj-lt"/>
            </a:endParaRPr>
          </a:p>
        </p:txBody>
      </p:sp>
      <p:pic>
        <p:nvPicPr>
          <p:cNvPr id="22" name="Picture 112" descr="C:\Users\hmoustaf\Desktop\IWC-Presentation\Figures&amp;Illustrations\hocke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710" y="1635033"/>
            <a:ext cx="719513" cy="444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4" descr="C:\Users\hmoustaf\Desktop\IWC-Presentation\Figures&amp;Illustrations\imagesCAI642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7144"/>
            <a:ext cx="847380" cy="4652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1336" y="3276600"/>
            <a:ext cx="1797287" cy="400110"/>
          </a:xfrm>
          <a:prstGeom prst="rect">
            <a:avLst/>
          </a:prstGeom>
          <a:noFill/>
          <a:effectLst/>
        </p:spPr>
        <p:txBody>
          <a:bodyPr wrap="none" rtlCol="0">
            <a:spAutoFit/>
          </a:bodyPr>
          <a:lstStyle/>
          <a:p>
            <a:r>
              <a:rPr lang="en-US" sz="2000" b="1" dirty="0" smtClean="0"/>
              <a:t>IP network</a:t>
            </a:r>
            <a:endParaRPr lang="en-US" sz="2000" b="1" dirty="0"/>
          </a:p>
        </p:txBody>
      </p:sp>
      <p:pic>
        <p:nvPicPr>
          <p:cNvPr id="28" name="Picture 4" descr="https://encrypted-tbn2.gstatic.com/images?q=tbn:ANd9GcTeYKgSCu7IlOaUKUDxyuTviV_6UHZC0qneKDw9a9o-XKFPHUs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6080" y="5702796"/>
            <a:ext cx="358776" cy="539144"/>
          </a:xfrm>
          <a:prstGeom prst="rect">
            <a:avLst/>
          </a:prstGeom>
          <a:solidFill>
            <a:schemeClr val="accent2"/>
          </a:solidFill>
          <a:extLst/>
        </p:spPr>
      </p:pic>
      <p:grpSp>
        <p:nvGrpSpPr>
          <p:cNvPr id="16" name="Group 15"/>
          <p:cNvGrpSpPr/>
          <p:nvPr/>
        </p:nvGrpSpPr>
        <p:grpSpPr>
          <a:xfrm>
            <a:off x="4794430" y="609600"/>
            <a:ext cx="3739970" cy="1216130"/>
            <a:chOff x="4794430" y="609600"/>
            <a:chExt cx="3739970" cy="1216130"/>
          </a:xfrm>
        </p:grpSpPr>
        <p:sp>
          <p:nvSpPr>
            <p:cNvPr id="43" name="Rectangle 42"/>
            <p:cNvSpPr/>
            <p:nvPr/>
          </p:nvSpPr>
          <p:spPr bwMode="auto">
            <a:xfrm>
              <a:off x="7452150" y="845293"/>
              <a:ext cx="87894" cy="967325"/>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8" name="Straight Arrow Connector 37"/>
            <p:cNvCxnSpPr/>
            <p:nvPr/>
          </p:nvCxnSpPr>
          <p:spPr bwMode="auto">
            <a:xfrm>
              <a:off x="5019991" y="1825567"/>
              <a:ext cx="3514409" cy="1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9" name="Rectangle 38"/>
            <p:cNvSpPr/>
            <p:nvPr/>
          </p:nvSpPr>
          <p:spPr bwMode="auto">
            <a:xfrm>
              <a:off x="5158214" y="1167111"/>
              <a:ext cx="87894" cy="65861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210827" y="1349189"/>
              <a:ext cx="89749" cy="47637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4794430" y="886599"/>
              <a:ext cx="1143646" cy="276999"/>
            </a:xfrm>
            <a:prstGeom prst="rect">
              <a:avLst/>
            </a:prstGeom>
            <a:noFill/>
          </p:spPr>
          <p:txBody>
            <a:bodyPr wrap="none" rtlCol="0">
              <a:spAutoFit/>
            </a:bodyPr>
            <a:lstStyle/>
            <a:p>
              <a:r>
                <a:rPr lang="en-US" dirty="0" smtClean="0"/>
                <a:t>Video frame #1</a:t>
              </a:r>
              <a:endParaRPr lang="en-US" dirty="0"/>
            </a:p>
          </p:txBody>
        </p:sp>
        <p:sp>
          <p:nvSpPr>
            <p:cNvPr id="55" name="TextBox 54"/>
            <p:cNvSpPr txBox="1"/>
            <p:nvPr/>
          </p:nvSpPr>
          <p:spPr>
            <a:xfrm>
              <a:off x="5907357" y="1052084"/>
              <a:ext cx="1143646" cy="276999"/>
            </a:xfrm>
            <a:prstGeom prst="rect">
              <a:avLst/>
            </a:prstGeom>
            <a:noFill/>
          </p:spPr>
          <p:txBody>
            <a:bodyPr wrap="none" rtlCol="0">
              <a:spAutoFit/>
            </a:bodyPr>
            <a:lstStyle/>
            <a:p>
              <a:r>
                <a:rPr lang="en-US" dirty="0" smtClean="0"/>
                <a:t>Video frame #2</a:t>
              </a:r>
              <a:endParaRPr lang="en-US" dirty="0"/>
            </a:p>
          </p:txBody>
        </p:sp>
        <p:sp>
          <p:nvSpPr>
            <p:cNvPr id="56" name="TextBox 55"/>
            <p:cNvSpPr txBox="1"/>
            <p:nvPr/>
          </p:nvSpPr>
          <p:spPr>
            <a:xfrm>
              <a:off x="6919164" y="609600"/>
              <a:ext cx="1143646" cy="276999"/>
            </a:xfrm>
            <a:prstGeom prst="rect">
              <a:avLst/>
            </a:prstGeom>
            <a:noFill/>
          </p:spPr>
          <p:txBody>
            <a:bodyPr wrap="none" rtlCol="0">
              <a:spAutoFit/>
            </a:bodyPr>
            <a:lstStyle/>
            <a:p>
              <a:r>
                <a:rPr lang="en-US" dirty="0" smtClean="0"/>
                <a:t>Video frame #3</a:t>
              </a:r>
              <a:endParaRPr lang="en-US" dirty="0"/>
            </a:p>
          </p:txBody>
        </p:sp>
        <p:cxnSp>
          <p:nvCxnSpPr>
            <p:cNvPr id="59" name="Straight Arrow Connector 58"/>
            <p:cNvCxnSpPr/>
            <p:nvPr/>
          </p:nvCxnSpPr>
          <p:spPr bwMode="auto">
            <a:xfrm>
              <a:off x="6326937" y="1660766"/>
              <a:ext cx="1008668"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0" name="TextBox 59"/>
            <p:cNvSpPr txBox="1"/>
            <p:nvPr/>
          </p:nvSpPr>
          <p:spPr>
            <a:xfrm>
              <a:off x="6399102" y="1421634"/>
              <a:ext cx="864339" cy="230832"/>
            </a:xfrm>
            <a:prstGeom prst="rect">
              <a:avLst/>
            </a:prstGeom>
            <a:noFill/>
          </p:spPr>
          <p:txBody>
            <a:bodyPr wrap="none" rtlCol="0">
              <a:spAutoFit/>
            </a:bodyPr>
            <a:lstStyle/>
            <a:p>
              <a:r>
                <a:rPr lang="en-US" sz="900" dirty="0" smtClean="0"/>
                <a:t>frame  interval</a:t>
              </a:r>
              <a:endParaRPr lang="en-US" sz="900" dirty="0"/>
            </a:p>
          </p:txBody>
        </p:sp>
      </p:grpSp>
      <p:cxnSp>
        <p:nvCxnSpPr>
          <p:cNvPr id="61" name="Straight Arrow Connector 60"/>
          <p:cNvCxnSpPr/>
          <p:nvPr/>
        </p:nvCxnSpPr>
        <p:spPr bwMode="auto">
          <a:xfrm>
            <a:off x="4868485" y="478054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5364108" y="4475748"/>
            <a:ext cx="3194881" cy="305289"/>
            <a:chOff x="5364108" y="4475748"/>
            <a:chExt cx="3194881" cy="305289"/>
          </a:xfrm>
        </p:grpSpPr>
        <p:sp>
          <p:nvSpPr>
            <p:cNvPr id="62" name="Rectangle 61"/>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71" name="TextBox 70"/>
          <p:cNvSpPr txBox="1"/>
          <p:nvPr/>
        </p:nvSpPr>
        <p:spPr>
          <a:xfrm>
            <a:off x="4873449" y="4199268"/>
            <a:ext cx="627095" cy="276999"/>
          </a:xfrm>
          <a:prstGeom prst="rect">
            <a:avLst/>
          </a:prstGeom>
          <a:noFill/>
        </p:spPr>
        <p:txBody>
          <a:bodyPr wrap="none" rtlCol="0">
            <a:spAutoFit/>
          </a:bodyPr>
          <a:lstStyle/>
          <a:p>
            <a:r>
              <a:rPr lang="en-US" dirty="0" smtClean="0"/>
              <a:t>MSDU</a:t>
            </a:r>
            <a:endParaRPr lang="en-US" dirty="0"/>
          </a:p>
        </p:txBody>
      </p:sp>
      <p:grpSp>
        <p:nvGrpSpPr>
          <p:cNvPr id="19" name="Group 18"/>
          <p:cNvGrpSpPr/>
          <p:nvPr/>
        </p:nvGrpSpPr>
        <p:grpSpPr>
          <a:xfrm>
            <a:off x="5106294" y="5708519"/>
            <a:ext cx="3809106" cy="313728"/>
            <a:chOff x="5106294" y="5708519"/>
            <a:chExt cx="3809106" cy="313728"/>
          </a:xfrm>
        </p:grpSpPr>
        <p:cxnSp>
          <p:nvCxnSpPr>
            <p:cNvPr id="75" name="Straight Arrow Connector 74"/>
            <p:cNvCxnSpPr/>
            <p:nvPr/>
          </p:nvCxnSpPr>
          <p:spPr bwMode="auto">
            <a:xfrm>
              <a:off x="5106294" y="602175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5601917"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453295"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7240363" y="571744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02553" y="5708519"/>
              <a:ext cx="87893" cy="304800"/>
            </a:xfrm>
            <a:prstGeom prst="rect">
              <a:avLst/>
            </a:prstGeom>
            <a:solidFill>
              <a:srgbClr val="99CCFF"/>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978637" y="571695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76952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8149831"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839120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8708905"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89" name="TextBox 88"/>
          <p:cNvSpPr txBox="1"/>
          <p:nvPr/>
        </p:nvSpPr>
        <p:spPr>
          <a:xfrm>
            <a:off x="3098474" y="1306217"/>
            <a:ext cx="130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Application (Encoder)</a:t>
            </a:r>
            <a:endParaRPr lang="en-US" dirty="0"/>
          </a:p>
        </p:txBody>
      </p:sp>
      <p:sp>
        <p:nvSpPr>
          <p:cNvPr id="90" name="TextBox 89"/>
          <p:cNvSpPr txBox="1"/>
          <p:nvPr/>
        </p:nvSpPr>
        <p:spPr>
          <a:xfrm>
            <a:off x="3125568" y="220980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TCP/IP</a:t>
            </a:r>
            <a:endParaRPr lang="en-US" dirty="0"/>
          </a:p>
        </p:txBody>
      </p:sp>
      <p:sp>
        <p:nvSpPr>
          <p:cNvPr id="92" name="TextBox 91"/>
          <p:cNvSpPr txBox="1"/>
          <p:nvPr/>
        </p:nvSpPr>
        <p:spPr>
          <a:xfrm>
            <a:off x="3125568" y="447118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MAC</a:t>
            </a:r>
            <a:endParaRPr lang="en-US" dirty="0"/>
          </a:p>
        </p:txBody>
      </p:sp>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402" y="1306217"/>
            <a:ext cx="714578" cy="850865"/>
          </a:xfrm>
          <a:prstGeom prst="rect">
            <a:avLst/>
          </a:prstGeom>
          <a:noFill/>
        </p:spPr>
      </p:pic>
      <p:cxnSp>
        <p:nvCxnSpPr>
          <p:cNvPr id="101" name="Curved Connector 100"/>
          <p:cNvCxnSpPr>
            <a:endCxn id="77" idx="0"/>
          </p:cNvCxnSpPr>
          <p:nvPr/>
        </p:nvCxnSpPr>
        <p:spPr bwMode="auto">
          <a:xfrm rot="16200000" flipH="1">
            <a:off x="5846400" y="5066115"/>
            <a:ext cx="935921" cy="365764"/>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3" name="Curved Connector 102"/>
          <p:cNvCxnSpPr>
            <a:stCxn id="65" idx="2"/>
            <a:endCxn id="79" idx="0"/>
          </p:cNvCxnSpPr>
          <p:nvPr/>
        </p:nvCxnSpPr>
        <p:spPr bwMode="auto">
          <a:xfrm rot="16200000" flipH="1">
            <a:off x="6342741" y="5004759"/>
            <a:ext cx="927971" cy="479547"/>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5" name="Curved Connector 104"/>
          <p:cNvCxnSpPr>
            <a:stCxn id="64" idx="2"/>
            <a:endCxn id="78" idx="0"/>
          </p:cNvCxnSpPr>
          <p:nvPr/>
        </p:nvCxnSpPr>
        <p:spPr bwMode="auto">
          <a:xfrm rot="16200000" flipH="1">
            <a:off x="6697200" y="5130337"/>
            <a:ext cx="936410" cy="237809"/>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13" name="Group 112"/>
          <p:cNvGrpSpPr/>
          <p:nvPr/>
        </p:nvGrpSpPr>
        <p:grpSpPr>
          <a:xfrm>
            <a:off x="6589893" y="5057547"/>
            <a:ext cx="241378" cy="276254"/>
            <a:chOff x="8153400" y="3200400"/>
            <a:chExt cx="241378" cy="276254"/>
          </a:xfrm>
        </p:grpSpPr>
        <p:cxnSp>
          <p:nvCxnSpPr>
            <p:cNvPr id="109" name="Straight Connector 108"/>
            <p:cNvCxnSpPr/>
            <p:nvPr/>
          </p:nvCxnSpPr>
          <p:spPr bwMode="auto">
            <a:xfrm>
              <a:off x="8153400" y="3238499"/>
              <a:ext cx="241378" cy="200055"/>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flipH="1">
              <a:off x="8193778" y="3200400"/>
              <a:ext cx="197431" cy="276254"/>
            </a:xfrm>
            <a:prstGeom prst="line">
              <a:avLst/>
            </a:prstGeom>
            <a:solidFill>
              <a:schemeClr val="accent1"/>
            </a:solidFill>
            <a:ln w="28575" cap="flat" cmpd="sng" algn="ctr">
              <a:solidFill>
                <a:srgbClr val="FF0000"/>
              </a:solidFill>
              <a:prstDash val="solid"/>
              <a:round/>
              <a:headEnd type="none" w="sm" len="sm"/>
              <a:tailEnd type="none" w="sm" len="sm"/>
            </a:ln>
            <a:effectLst/>
          </p:spPr>
        </p:cxnSp>
      </p:grpSp>
      <p:cxnSp>
        <p:nvCxnSpPr>
          <p:cNvPr id="115" name="Curved Connector 114"/>
          <p:cNvCxnSpPr>
            <a:stCxn id="65" idx="2"/>
            <a:endCxn id="80" idx="0"/>
          </p:cNvCxnSpPr>
          <p:nvPr/>
        </p:nvCxnSpPr>
        <p:spPr bwMode="auto">
          <a:xfrm rot="16200000" flipH="1">
            <a:off x="6826563" y="4520937"/>
            <a:ext cx="936410" cy="1455631"/>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4953000" y="2209800"/>
            <a:ext cx="3758279" cy="304800"/>
            <a:chOff x="4953000" y="2209800"/>
            <a:chExt cx="3758279" cy="304800"/>
          </a:xfrm>
        </p:grpSpPr>
        <p:sp>
          <p:nvSpPr>
            <p:cNvPr id="45" name="Rectangle 4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37" name="Straight Arrow Connector 136"/>
            <p:cNvCxnSpPr/>
            <p:nvPr/>
          </p:nvCxnSpPr>
          <p:spPr bwMode="auto">
            <a:xfrm>
              <a:off x="4953000" y="2514600"/>
              <a:ext cx="375827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42" name="TextBox 141"/>
          <p:cNvSpPr txBox="1"/>
          <p:nvPr/>
        </p:nvSpPr>
        <p:spPr>
          <a:xfrm>
            <a:off x="4955021" y="3293852"/>
            <a:ext cx="4197559" cy="400110"/>
          </a:xfrm>
          <a:prstGeom prst="rect">
            <a:avLst/>
          </a:prstGeom>
          <a:noFill/>
          <a:effectLst/>
        </p:spPr>
        <p:txBody>
          <a:bodyPr wrap="none" rtlCol="0">
            <a:spAutoFit/>
          </a:bodyPr>
          <a:lstStyle/>
          <a:p>
            <a:r>
              <a:rPr lang="en-US" sz="2000" b="1" dirty="0" smtClean="0">
                <a:solidFill>
                  <a:srgbClr val="FF0000"/>
                </a:solidFill>
              </a:rPr>
              <a:t>Traffic Model For HEW Simulations</a:t>
            </a:r>
            <a:endParaRPr lang="en-US" sz="2000" b="1" dirty="0">
              <a:solidFill>
                <a:srgbClr val="FF0000"/>
              </a:solidFill>
            </a:endParaRPr>
          </a:p>
        </p:txBody>
      </p:sp>
      <p:sp>
        <p:nvSpPr>
          <p:cNvPr id="143" name="Down Arrow 142"/>
          <p:cNvSpPr/>
          <p:nvPr/>
        </p:nvSpPr>
        <p:spPr bwMode="auto">
          <a:xfrm>
            <a:off x="6702435" y="3653687"/>
            <a:ext cx="208582" cy="368971"/>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 name="Curved Connector 2"/>
          <p:cNvCxnSpPr>
            <a:stCxn id="45" idx="2"/>
          </p:cNvCxnSpPr>
          <p:nvPr/>
        </p:nvCxnSpPr>
        <p:spPr bwMode="auto">
          <a:xfrm rot="16200000" flipH="1">
            <a:off x="4372623" y="3344136"/>
            <a:ext cx="1823167" cy="164093"/>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8" name="Curved Connector 7"/>
          <p:cNvCxnSpPr>
            <a:stCxn id="46" idx="2"/>
            <a:endCxn id="63" idx="0"/>
          </p:cNvCxnSpPr>
          <p:nvPr/>
        </p:nvCxnSpPr>
        <p:spPr bwMode="auto">
          <a:xfrm rot="16200000" flipH="1">
            <a:off x="4730192" y="3074461"/>
            <a:ext cx="1961148" cy="841425"/>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 name="Curved Connector 9"/>
          <p:cNvCxnSpPr>
            <a:stCxn id="47" idx="2"/>
          </p:cNvCxnSpPr>
          <p:nvPr/>
        </p:nvCxnSpPr>
        <p:spPr bwMode="auto">
          <a:xfrm rot="16200000" flipH="1">
            <a:off x="5272820" y="2608033"/>
            <a:ext cx="1823167" cy="1636299"/>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2" name="Curved Connector 11"/>
          <p:cNvCxnSpPr>
            <a:endCxn id="76" idx="0"/>
          </p:cNvCxnSpPr>
          <p:nvPr/>
        </p:nvCxnSpPr>
        <p:spPr bwMode="auto">
          <a:xfrm rot="16200000" flipH="1">
            <a:off x="5080972" y="5152065"/>
            <a:ext cx="935921" cy="193863"/>
          </a:xfrm>
          <a:prstGeom prst="curvedConnector3">
            <a:avLst/>
          </a:prstGeom>
          <a:solidFill>
            <a:schemeClr val="accent1"/>
          </a:solidFill>
          <a:ln w="12700" cap="flat" cmpd="sng" algn="ctr">
            <a:solidFill>
              <a:schemeClr val="tx1"/>
            </a:solidFill>
            <a:prstDash val="solid"/>
            <a:round/>
            <a:headEnd type="none" w="sm" len="sm"/>
            <a:tailEnd type="arrow"/>
          </a:ln>
          <a:effectLst/>
        </p:spPr>
      </p:cxnSp>
      <p:pic>
        <p:nvPicPr>
          <p:cNvPr id="1105" name="Picture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70" y="4184018"/>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ghtning Bolt 12"/>
          <p:cNvSpPr/>
          <p:nvPr/>
        </p:nvSpPr>
        <p:spPr bwMode="auto">
          <a:xfrm rot="20938974">
            <a:off x="3084708" y="5053947"/>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0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1" grpId="0"/>
      <p:bldP spid="89" grpId="0" animBg="1"/>
      <p:bldP spid="90" grpId="0" animBg="1"/>
      <p:bldP spid="92" grpId="0" animBg="1"/>
      <p:bldP spid="142" grpId="0"/>
      <p:bldP spid="143" grpId="0" animBg="1"/>
    </p:bld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76231</TotalTime>
  <Words>2041</Words>
  <Application>Microsoft Office PowerPoint</Application>
  <PresentationFormat>On-screen Show (4:3)</PresentationFormat>
  <Paragraphs>333</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1_802.11-09/0091r0</vt:lpstr>
      <vt:lpstr>Visio</vt:lpstr>
      <vt:lpstr>Video Traffic Modeling</vt:lpstr>
      <vt:lpstr>Abstract</vt:lpstr>
      <vt:lpstr>Video traffic model in general </vt:lpstr>
      <vt:lpstr>Recap from #13/1061 Buffered Video Streaming</vt:lpstr>
      <vt:lpstr>Recap from #13/1061 Video Conferencing</vt:lpstr>
      <vt:lpstr>Recap from #13/1061: Wireless Display</vt:lpstr>
      <vt:lpstr>Traffic model for wireless display</vt:lpstr>
      <vt:lpstr>Traffic Modeling for Buffered Video streaming</vt:lpstr>
      <vt:lpstr>PowerPoint Presentation</vt:lpstr>
      <vt:lpstr>Traffic Modeling for Video Streaming</vt:lpstr>
      <vt:lpstr>Traffic Modeling for Video Conferencing</vt:lpstr>
      <vt:lpstr>Traffic Modeling for Video Streaming (cont.)</vt:lpstr>
      <vt:lpstr>Modeling Video frame size</vt:lpstr>
      <vt:lpstr>Video Traces</vt:lpstr>
      <vt:lpstr>Distribution fitting</vt:lpstr>
      <vt:lpstr>Summary of the distribution fitting results</vt:lpstr>
      <vt:lpstr>Approaches for video stream traffic modeling</vt:lpstr>
      <vt:lpstr>Approaches for video stream traffic modeling</vt:lpstr>
      <vt:lpstr>Modeling network latency</vt:lpstr>
      <vt:lpstr>Summary of traffic modeling for Video Streaming</vt:lpstr>
      <vt:lpstr>Summary of Traffic modeling for video Conferencing</vt:lpstr>
      <vt:lpstr>Metrics to evaluation</vt:lpstr>
      <vt:lpstr>An Example of video traffic simulation</vt:lpstr>
      <vt:lpstr>Summary</vt:lpstr>
      <vt:lpstr>References </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Guoqing Li</cp:lastModifiedBy>
  <cp:revision>1261</cp:revision>
  <cp:lastPrinted>1998-02-10T13:28:06Z</cp:lastPrinted>
  <dcterms:created xsi:type="dcterms:W3CDTF">2008-03-19T13:28:15Z</dcterms:created>
  <dcterms:modified xsi:type="dcterms:W3CDTF">2013-11-11T21:56:21Z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(2)ndN2+f5+H6Oa5Ar6D/fsOfPwynaVO7upP6OyTHHzJNNJ6YE2CI08GRTvxADfg3gt9clyY7QWBNGbcPtbIW/Trq/DozI3VVpEtZc96UFleYLRn2MmKawXIEWzEndtJa+EpVDyytG95bl8a5hTd8CwwoNR9UQ02xfE78py3qFcwykDEG6koFCxfghDuWfrLgpV147Wb92kMu6P33SZzddT2u5lHz2uwBiv1xqYHuSRbizqUUtT</vt:lpwstr>
  </property>
  <property fmtid="{D5CDD505-2E9C-101B-9397-08002B2CF9AE}" pid="3" name="_ms_pID_725343_00">
    <vt:lpwstr>_</vt:lpwstr>
  </property>
  <property fmtid="{D5CDD505-2E9C-101B-9397-08002B2CF9AE}" pid="4" name="_ms_pID_7253431">
    <vt:lpwstr>SVOhp3CcbsvUPftqRfyd9hf1MX8ttnii9h4oUA3y+YsBEiqebmBsp+QHmGWYbHNQCwkcYzo0ZzwwD18U3jHtGKQaCzzy1EeUZzBV3hkYPqQtFUuW402uNFa8Hay1DLMwnkCZWQ6RddTeuPYijTrh911Cu6rs/DIj1/AZeg==</vt:lpwstr>
  </property>
  <property fmtid="{D5CDD505-2E9C-101B-9397-08002B2CF9AE}" pid="5" name="_ms_pID_7253431_00">
    <vt:lpwstr>_</vt:lpwstr>
  </property>
  <property fmtid="{D5CDD505-2E9C-101B-9397-08002B2CF9AE}" pid="6" name="sflag">
    <vt:lpwstr>1373896797</vt:lpwstr>
  </property>
</Properties>
</file>