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77" r:id="rId4"/>
    <p:sldId id="268" r:id="rId5"/>
    <p:sldId id="296" r:id="rId6"/>
    <p:sldId id="282" r:id="rId7"/>
    <p:sldId id="286" r:id="rId8"/>
    <p:sldId id="270" r:id="rId9"/>
    <p:sldId id="293" r:id="rId10"/>
    <p:sldId id="294" r:id="rId11"/>
    <p:sldId id="301" r:id="rId12"/>
    <p:sldId id="300" r:id="rId13"/>
    <p:sldId id="271" r:id="rId14"/>
    <p:sldId id="298" r:id="rId15"/>
    <p:sldId id="274" r:id="rId16"/>
    <p:sldId id="281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3" autoAdjust="0"/>
    <p:restoredTop sz="97285" autoAdjust="0"/>
  </p:normalViewPr>
  <p:slideViewPr>
    <p:cSldViewPr snapToGrid="0">
      <p:cViewPr varScale="1">
        <p:scale>
          <a:sx n="75" d="100"/>
          <a:sy n="75" d="100"/>
        </p:scale>
        <p:origin x="-11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147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52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0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09353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802.11-13-1331-01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Slide </a:t>
            </a:r>
            <a:fld id="{440F5867-744E-4AA6-B0ED-4C44D2DFBB7B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Slide </a:t>
            </a:r>
            <a:fld id="{1CD163DD-D5E7-41DA-95F2-71530C24F8C3}" type="slidenum">
              <a:rPr lang="en-US" noProof="0" smtClean="0"/>
              <a:pPr/>
              <a:t>‹#›</a:t>
            </a:fld>
            <a:endParaRPr 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the outline text format</a:t>
            </a:r>
          </a:p>
          <a:p>
            <a:pPr lvl="1"/>
            <a:r>
              <a:rPr lang="en-US" noProof="0" dirty="0" smtClean="0"/>
              <a:t>Second Outline Level</a:t>
            </a:r>
          </a:p>
          <a:p>
            <a:pPr lvl="2"/>
            <a:r>
              <a:rPr lang="en-US" noProof="0" dirty="0" smtClean="0"/>
              <a:t>Third Outline Level</a:t>
            </a:r>
          </a:p>
          <a:p>
            <a:pPr lvl="3"/>
            <a:r>
              <a:rPr lang="en-US" noProof="0" dirty="0" smtClean="0"/>
              <a:t>Fourth Outline Level</a:t>
            </a:r>
          </a:p>
          <a:p>
            <a:pPr lvl="4"/>
            <a:r>
              <a:rPr lang="en-US" noProof="0" dirty="0" smtClean="0"/>
              <a:t>Fifth Outline Level</a:t>
            </a:r>
          </a:p>
          <a:p>
            <a:pPr lvl="4"/>
            <a:r>
              <a:rPr lang="en-US" noProof="0" dirty="0" smtClean="0"/>
              <a:t>Sixth Outline Level</a:t>
            </a:r>
          </a:p>
          <a:p>
            <a:pPr lvl="4"/>
            <a:r>
              <a:rPr lang="en-US" noProof="0" dirty="0" smtClean="0"/>
              <a:t>Seventh Outline Level</a:t>
            </a:r>
          </a:p>
          <a:p>
            <a:pPr lvl="4"/>
            <a:r>
              <a:rPr lang="en-US" noProof="0" dirty="0" smtClean="0"/>
              <a:t>Eighth Outline Level</a:t>
            </a:r>
          </a:p>
          <a:p>
            <a:pPr lvl="4"/>
            <a:r>
              <a:rPr lang="en-US" noProof="0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noProof="0" smtClean="0"/>
              <a:t>Slide </a:t>
            </a:r>
            <a:fld id="{D09C756B-EB39-4236-ADBB-73052B179AE4}" type="slidenum">
              <a:rPr lang="en-US" noProof="0" smtClean="0"/>
              <a:pPr/>
              <a:t>‹#›</a:t>
            </a:fld>
            <a:endParaRPr lang="en-US" noProof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noProof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noProof="0" smtClean="0">
                <a:solidFill>
                  <a:srgbClr val="000000"/>
                </a:solidFill>
              </a:rPr>
              <a:t>Submission</a:t>
            </a:r>
            <a:endParaRPr lang="en-US" sz="1200" noProof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noProof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11-13-1331-01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04/11-04-0247-00-0wng-evolution-revolution.ppt" TargetMode="External"/><Relationship Id="rId13" Type="http://schemas.openxmlformats.org/officeDocument/2006/relationships/hyperlink" Target="http://mobile-experts.net/product_info.php?products_id=54?osCsid=8b28efe9d56f6aee302a0619d1a7bb0d" TargetMode="External"/><Relationship Id="rId3" Type="http://schemas.openxmlformats.org/officeDocument/2006/relationships/hyperlink" Target="https://mentor.ieee.org/802.11/dcn/13/11-13-0343-00-0wng-operator-oriented-wi-fi.pptx" TargetMode="External"/><Relationship Id="rId7" Type="http://schemas.openxmlformats.org/officeDocument/2006/relationships/hyperlink" Target="https://mentor.ieee.org/802.11/dcn/13/11-13-0549-00-0hew-a-perspective-on-what-any-high-efficiency-wireless-tg-should-and-should-not-do.pptx" TargetMode="External"/><Relationship Id="rId12" Type="http://schemas.openxmlformats.org/officeDocument/2006/relationships/hyperlink" Target="http://www.ericsson.com/news/130925-ericsson-radio-dot-system-revolutionizes-indoor-coverage_244129227_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1925" TargetMode="External"/><Relationship Id="rId11" Type="http://schemas.openxmlformats.org/officeDocument/2006/relationships/hyperlink" Target="http://portal.acm.org/ft_gateway.cfm?id=2071893&amp;type=pdf" TargetMode="External"/><Relationship Id="rId5" Type="http://schemas.openxmlformats.org/officeDocument/2006/relationships/hyperlink" Target="https://mentor.ieee.org/802.11/dcn/13/11-13-0523-02-0hew-understanding-current-situation-of-public-wifi-usage.pptx" TargetMode="External"/><Relationship Id="rId10" Type="http://schemas.openxmlformats.org/officeDocument/2006/relationships/hyperlink" Target="http://portal.acm.org/ft_gateway.cfm?id=2076798&amp;type=pdf" TargetMode="External"/><Relationship Id="rId4" Type="http://schemas.openxmlformats.org/officeDocument/2006/relationships/hyperlink" Target="https://mentor.ieee.org/802.11/dcn/13/11-13-0556-01-0hew-wi-fi-interference-measurements-in-korea.ppt" TargetMode="External"/><Relationship Id="rId9" Type="http://schemas.openxmlformats.org/officeDocument/2006/relationships/hyperlink" Target="http://standards.ieee.org/develop/regauth/tut/eui.pdf" TargetMode="External"/><Relationship Id="rId14" Type="http://schemas.openxmlformats.org/officeDocument/2006/relationships/hyperlink" Target="https://igr-inc.com/Advisory_And_Subscription_Services/Small_Cell_Architectures/us_home_broadband_wifi_2017.as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Proposed direction and priorities for HEW</a:t>
            </a:r>
            <a:endParaRPr lang="en-US" noProof="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 smtClean="0"/>
              <a:t>Date:</a:t>
            </a:r>
            <a:r>
              <a:rPr lang="en-US" sz="2000" b="0" noProof="0" dirty="0" smtClean="0"/>
              <a:t> 2013-11-12</a:t>
            </a:r>
            <a:endParaRPr lang="en-US" sz="2000" b="0" noProof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289365"/>
              </p:ext>
            </p:extLst>
          </p:nvPr>
        </p:nvGraphicFramePr>
        <p:xfrm>
          <a:off x="639763" y="2144713"/>
          <a:ext cx="8035925" cy="454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Document" r:id="rId4" imgW="8631154" imgH="4886009" progId="Word.Document.8">
                  <p:embed/>
                </p:oleObj>
              </mc:Choice>
              <mc:Fallback>
                <p:oleObj name="Document" r:id="rId4" imgW="8631154" imgH="488600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2144713"/>
                        <a:ext cx="8035925" cy="4543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60400" y="16732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Home usage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1012"/>
            <a:ext cx="38084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Home Wi-Fi usage to double by </a:t>
            </a:r>
            <a:r>
              <a:rPr lang="en-US" noProof="0" dirty="0" smtClean="0"/>
              <a:t>2015 [14]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Severe OBSS problem in densely populated areas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Apartments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Uncoordinated spectrum sharing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Coexistence problem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6613" y="1821012"/>
            <a:ext cx="3810000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Use of 802.11ad (</a:t>
            </a:r>
            <a:r>
              <a:rPr lang="en-US" noProof="0" dirty="0" smtClean="0"/>
              <a:t>60</a:t>
            </a:r>
            <a:r>
              <a:rPr lang="en-US" noProof="0" dirty="0"/>
              <a:t> </a:t>
            </a:r>
            <a:r>
              <a:rPr lang="en-US" noProof="0" dirty="0" smtClean="0"/>
              <a:t>GHz</a:t>
            </a:r>
            <a:r>
              <a:rPr lang="en-US" noProof="0" dirty="0"/>
              <a:t>) in </a:t>
            </a:r>
            <a:r>
              <a:rPr lang="en-US" dirty="0"/>
              <a:t>room</a:t>
            </a:r>
            <a:r>
              <a:rPr lang="en-US" noProof="0" dirty="0" smtClean="0">
                <a:solidFill>
                  <a:srgbClr val="FF0000"/>
                </a:solidFill>
              </a:rPr>
              <a:t> </a:t>
            </a:r>
            <a:r>
              <a:rPr lang="en-US" noProof="0" dirty="0" smtClean="0"/>
              <a:t>/</a:t>
            </a:r>
            <a:r>
              <a:rPr lang="en-US" noProof="0" dirty="0"/>
              <a:t>CE usage scenarios highly recommended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Additional spectrum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Efficient spatial frequency @ 60 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Tight coupling with &lt;6 GHz WLAN for seamless connectivity throughout home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24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Mostly LOS conditions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obstructions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spatial frequency reuse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sensing range too large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un </a:t>
            </a:r>
            <a:r>
              <a:rPr lang="en-US" dirty="0" err="1"/>
              <a:t>co-ordinated</a:t>
            </a:r>
            <a:r>
              <a:rPr lang="en-US" dirty="0"/>
              <a:t>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Busy channel condition blocks large areas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Difficult propagation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Delay spread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Doppler spread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Different mobility than indoors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Might be difficult to harmonize with indoor needs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Two classes of solutions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One managed, one not?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noProof="0" smtClean="0"/>
              <a:t>November 2013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noProof="0" smtClean="0"/>
              <a:t>Guido R. Hiertz et al., Ericsson</a:t>
            </a:r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noProof="0" smtClean="0"/>
              <a:t>Slide </a:t>
            </a:r>
            <a:fld id="{1CD163DD-D5E7-41DA-95F2-71530C24F8C3}" type="slidenum">
              <a:rPr lang="en-US" noProof="0" smtClean="0"/>
              <a:pPr/>
              <a:t>11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5324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Recommendations</a:t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endParaRPr lang="en-US" noProof="0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 anchor="t"/>
          <a:lstStyle/>
          <a:p>
            <a:pPr algn="r"/>
            <a:r>
              <a:rPr lang="en-US" sz="1400" noProof="0" dirty="0"/>
              <a:t>“It is always possible to agglutinate multiple separate problems into a single </a:t>
            </a:r>
            <a:r>
              <a:rPr lang="en-US" sz="1400" noProof="0" dirty="0" smtClean="0"/>
              <a:t>complex interdependent </a:t>
            </a:r>
            <a:r>
              <a:rPr lang="en-US" sz="1400" noProof="0" dirty="0"/>
              <a:t>solution. In most cases this is a bad idea</a:t>
            </a:r>
            <a:r>
              <a:rPr lang="en-US" sz="1400" noProof="0" dirty="0" smtClean="0"/>
              <a:t>.” [4] </a:t>
            </a:r>
            <a:endParaRPr lang="en-US" sz="1400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8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1</a:t>
            </a:r>
            <a:r>
              <a:rPr lang="en-US" noProof="0" dirty="0" smtClean="0"/>
              <a:t>) HEW and legacy 802.11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Consider .11 g, .11n, &amp; .11ac only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Encourage more greenfield operation</a:t>
            </a:r>
            <a:endParaRPr lang="en-US" noProof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Contemplate deprecating </a:t>
            </a:r>
            <a:r>
              <a:rPr lang="en-US" noProof="0" dirty="0"/>
              <a:t>older 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1</a:t>
            </a:r>
            <a:r>
              <a:rPr lang="en-US" baseline="30000" noProof="0" dirty="0"/>
              <a:t>st</a:t>
            </a:r>
            <a:r>
              <a:rPr lang="en-US" noProof="0" dirty="0"/>
              <a:t> and 2</a:t>
            </a:r>
            <a:r>
              <a:rPr lang="en-US" baseline="30000" noProof="0" dirty="0"/>
              <a:t>nd</a:t>
            </a:r>
            <a:r>
              <a:rPr lang="en-US" noProof="0" dirty="0"/>
              <a:t> gen. </a:t>
            </a:r>
            <a:r>
              <a:rPr lang="en-US" noProof="0" dirty="0" smtClean="0"/>
              <a:t>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802.11a/b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Use and/or modify existing 802.11 features instead of increasing the feature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.11k, .11u, .11v, .11r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See also [5]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2) HEW and </a:t>
            </a:r>
            <a:r>
              <a:rPr lang="en-US" noProof="0" dirty="0" err="1" smtClean="0"/>
              <a:t>bufferbloat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err="1" smtClean="0"/>
              <a:t>Bufferbloat</a:t>
            </a:r>
            <a:r>
              <a:rPr lang="en-US" noProof="0" dirty="0" smtClean="0"/>
              <a:t> problem is real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Real traffic is a mixture of different streams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DNS, HTTP, IMAP, FTP, VoIP, RTP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In the past, tendency in 802.11 to consider synthetic traffic sources in simulations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latency as important as high throughput – </a:t>
            </a:r>
            <a:r>
              <a:rPr lang="en-US" noProof="0" dirty="0" smtClean="0"/>
              <a:t>even more important?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Although </a:t>
            </a:r>
            <a:r>
              <a:rPr lang="en-US" dirty="0"/>
              <a:t>hardware and software </a:t>
            </a:r>
            <a:r>
              <a:rPr lang="en-US" noProof="0" dirty="0" smtClean="0"/>
              <a:t>is vendor specific some guidance seems to be inevitable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HEW </a:t>
            </a:r>
            <a:r>
              <a:rPr lang="en-US" dirty="0" smtClean="0"/>
              <a:t>to investigate </a:t>
            </a:r>
            <a:r>
              <a:rPr lang="en-US" noProof="0" dirty="0" smtClean="0"/>
              <a:t>if a common queuing mechanism is needed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Different vendors in up-/downlink direction </a:t>
            </a:r>
            <a:r>
              <a:rPr lang="en-US" dirty="0" smtClean="0">
                <a:sym typeface="Wingdings" panose="05000000000000000000" pitchFamily="2" charset="2"/>
              </a:rPr>
              <a:t> interoperability</a:t>
            </a:r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3) HEW features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Evolve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Do not start all over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Improve 802.11 where it has shortcomings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Small frame 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Solve management frame storms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Combine and mandate existing 802.11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Mandate useful features for HEW </a:t>
            </a:r>
            <a:r>
              <a:rPr lang="en-US" noProof="0" dirty="0" smtClean="0"/>
              <a:t>STAs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Examples: .11k, .11u, .11v, .11r, .11y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Find mechanisms to </a:t>
            </a:r>
            <a:r>
              <a:rPr lang="en-US" noProof="0" dirty="0" smtClean="0"/>
              <a:t>better coexist </a:t>
            </a:r>
            <a:r>
              <a:rPr lang="en-US" noProof="0" dirty="0"/>
              <a:t>with Wi-Fi </a:t>
            </a:r>
            <a:r>
              <a:rPr lang="en-US" noProof="0" dirty="0" smtClean="0"/>
              <a:t>Direct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82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4) HEW usage scenarios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Strengthen 802.11 in its key market 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Enterprise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Dense indoor hotspots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Consider 2.4 GHz and 5 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.11ad as complement to HEW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Focus on indoor and pedestrian speeds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Consider benefits of NLOS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Chances for concurrent transmissions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Better spatial frequency reuse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Survey changes to current Carrier Sensing scheme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8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References</a:t>
            </a:r>
            <a:endParaRPr lang="en-US" noProof="0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3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800" dirty="0"/>
              <a:t>D. Liu et al., </a:t>
            </a:r>
            <a:r>
              <a:rPr lang="en-US" sz="2800" dirty="0"/>
              <a:t>“Operator Oriented Wi-Fi – Problem Analysis and Proposals,” 11-13-0343-00, </a:t>
            </a:r>
            <a:r>
              <a:rPr lang="en-US" sz="2800" dirty="0">
                <a:hlinkClick r:id="rId3"/>
              </a:rPr>
              <a:t>https://mentor.ieee.org/802.11/dcn/13/11-13-0343-00-0wng-operator-oriented-wi-fi.pptx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M. Cheong et al., “Wi-Fi Interference Measurement in Korea (Part I),” 11-13-0556-01, </a:t>
            </a:r>
            <a:r>
              <a:rPr lang="en-US" sz="2800" dirty="0">
                <a:hlinkClick r:id="rId4"/>
              </a:rPr>
              <a:t>https://mentor.ieee.org/802.11/dcn/13/11-13-0556-01-0hew-wi-fi-interference-measurements-in-korea.ppt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K. </a:t>
            </a:r>
            <a:r>
              <a:rPr lang="en-US" sz="2800" dirty="0" err="1"/>
              <a:t>Yunoki</a:t>
            </a:r>
            <a:r>
              <a:rPr lang="en-US" sz="2800" dirty="0"/>
              <a:t> and Y. Misawa, “Understanding Current Situation of Public Wi-Fi Usage - Possible Requirements for HEW,” 11-13-0523-02, </a:t>
            </a:r>
            <a:r>
              <a:rPr lang="en-US" sz="2800" dirty="0">
                <a:hlinkClick r:id="rId5"/>
              </a:rPr>
              <a:t>https://mentor.ieee.org/802.11/dcn/13/11-13-0523-02-0hew-understanding-current-situation-of-public-wifi-usage.pptx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R. </a:t>
            </a:r>
            <a:r>
              <a:rPr lang="en-US" sz="2800" dirty="0" err="1"/>
              <a:t>Callon</a:t>
            </a:r>
            <a:r>
              <a:rPr lang="en-US" sz="2800" dirty="0"/>
              <a:t>, “The Twelve Networking Truths,” IETF RFC 1925, </a:t>
            </a:r>
            <a:r>
              <a:rPr lang="en-US" sz="2800" dirty="0">
                <a:hlinkClick r:id="rId6"/>
              </a:rPr>
              <a:t>http://tools.ietf.org/html/rfc1925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B. Hart, “A perspective on what any High Efficiency Wireless TG should and should not do,” 11-13-0549-00, </a:t>
            </a:r>
            <a:r>
              <a:rPr lang="en-US" sz="2800" dirty="0">
                <a:hlinkClick r:id="rId7"/>
              </a:rPr>
              <a:t>https://mentor.ieee.org/802.11/dcn/13/11-13-0549-00-0hew-a-perspective-on-what-any-high-efficiency-wireless-tg-should-and-should-not-do.pptx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802.11-2007, “8.2.4.1.2 Protocol Version field”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802.11-2007, “9.24.2 Revision level field processing”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A. Myles, “Evolution or revolution?,” 11-04-0247-00, </a:t>
            </a:r>
            <a:r>
              <a:rPr lang="en-US" sz="2800" dirty="0">
                <a:hlinkClick r:id="rId8"/>
              </a:rPr>
              <a:t>https://mentor.ieee.org/802.11/dcn/04/11-04-0247-00-0wng-evolution-revolution.ppt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IEEE SA, “Guidelines for Use of EUI,” </a:t>
            </a:r>
            <a:r>
              <a:rPr lang="en-US" sz="2800" dirty="0">
                <a:hlinkClick r:id="rId9"/>
              </a:rPr>
              <a:t>http://standards.ieee.org/develop/regauth/tut/eui.pdf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V. Cerf, V. Jacobson, N. Weaver, and J. </a:t>
            </a:r>
            <a:r>
              <a:rPr lang="en-US" sz="2800" dirty="0" err="1"/>
              <a:t>Gettys</a:t>
            </a:r>
            <a:r>
              <a:rPr lang="en-US" sz="2800" dirty="0"/>
              <a:t>, “</a:t>
            </a:r>
            <a:r>
              <a:rPr lang="en-US" sz="2800" dirty="0" err="1"/>
              <a:t>BufferBloat</a:t>
            </a:r>
            <a:r>
              <a:rPr lang="en-US" sz="2800" dirty="0"/>
              <a:t>: What's Wrong with the Internet?, ” </a:t>
            </a:r>
            <a:r>
              <a:rPr lang="en-US" sz="2800" dirty="0">
                <a:hlinkClick r:id="rId10"/>
              </a:rPr>
              <a:t>http://portal.acm.org/ft_gateway.cfm?id=2076798&amp;type=pdf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J. </a:t>
            </a:r>
            <a:r>
              <a:rPr lang="en-US" sz="2800" dirty="0" err="1"/>
              <a:t>Gettys</a:t>
            </a:r>
            <a:r>
              <a:rPr lang="en-US" sz="2800" dirty="0"/>
              <a:t> and K. Nichols, “</a:t>
            </a:r>
            <a:r>
              <a:rPr lang="en-US" sz="2800" dirty="0" err="1"/>
              <a:t>Bufferbloat</a:t>
            </a:r>
            <a:r>
              <a:rPr lang="en-US" sz="2800" dirty="0"/>
              <a:t>: Dark Buffers in the Internet,”  </a:t>
            </a:r>
            <a:r>
              <a:rPr lang="en-US" sz="2800" dirty="0">
                <a:hlinkClick r:id="rId11"/>
              </a:rPr>
              <a:t>http://portal.acm.org/ft_gateway.cfm?id=2071893&amp;type=pdf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Ericsson, “Ericsson Radio Dot System revolutionizes indoor coverage,” </a:t>
            </a:r>
            <a:r>
              <a:rPr lang="en-US" sz="2800" dirty="0">
                <a:hlinkClick r:id="rId12"/>
              </a:rPr>
              <a:t>http://www.ericsson.com/news/130925-ericsson-radio-dot-system-revolutionizes-indoor-coverage_244129227_c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J. Madden, Mobile Experts, “DAS; Absorbing Small Cells and Wi-Fi,” </a:t>
            </a:r>
            <a:r>
              <a:rPr lang="en-US" sz="2800" dirty="0">
                <a:hlinkClick r:id="rId13"/>
              </a:rPr>
              <a:t>http://mobile-experts.net/product_info.php?products_id=54?osCsid=8b28efe9d56f6aee302a0619d1a7bb0d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iGR</a:t>
            </a:r>
            <a:r>
              <a:rPr lang="en-US" sz="2800" dirty="0"/>
              <a:t>, “U.S. Home Broadband &amp; </a:t>
            </a:r>
            <a:r>
              <a:rPr lang="en-US" sz="2800" dirty="0" err="1"/>
              <a:t>WiFi</a:t>
            </a:r>
            <a:r>
              <a:rPr lang="en-US" sz="2800" dirty="0"/>
              <a:t> Usage Forecast, 2012-2017,” </a:t>
            </a:r>
            <a:r>
              <a:rPr lang="en-US" sz="2800" dirty="0">
                <a:hlinkClick r:id="rId14"/>
              </a:rPr>
              <a:t>https://</a:t>
            </a:r>
            <a:r>
              <a:rPr lang="en-US" sz="2800" dirty="0" smtClean="0">
                <a:hlinkClick r:id="rId14"/>
              </a:rPr>
              <a:t>igr-inc.com/Advisory_And_Subscription_Services/Small_Cell_Architectures/us_home_broadband_wifi_2017.asp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 smtClean="0"/>
              <a:t>Abstract</a:t>
            </a:r>
            <a:endParaRPr lang="en-US" noProof="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noProof="0" dirty="0" smtClean="0"/>
              <a:t>This submission presents important technical areas that HEW </a:t>
            </a:r>
            <a:r>
              <a:rPr lang="en-US" dirty="0"/>
              <a:t>needs to address to achieve the envisioned efficiency objectives.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identify problem fields </a:t>
            </a:r>
            <a:r>
              <a:rPr lang="en-US" dirty="0" smtClean="0"/>
              <a:t>and ask questions to stimulate discussions among HEW participants.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Finally we provide recommendations for the development of the PAR </a:t>
            </a:r>
            <a:r>
              <a:rPr lang="en-US" dirty="0"/>
              <a:t>and 5C </a:t>
            </a:r>
            <a:r>
              <a:rPr lang="en-US" dirty="0" smtClean="0"/>
              <a:t>documents.</a:t>
            </a:r>
            <a:endParaRPr lang="en-US" noProof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Massive, uncoordinated deployments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802.11 – A technology for everybody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Simple set-up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Unlicensed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Cordless extension of a private </a:t>
            </a:r>
            <a:r>
              <a:rPr lang="en-US" noProof="0" dirty="0"/>
              <a:t>layer 2 </a:t>
            </a:r>
            <a:r>
              <a:rPr lang="en-US" noProof="0" dirty="0" smtClean="0"/>
              <a:t>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1</a:t>
            </a:r>
            <a:r>
              <a:rPr lang="en-US" baseline="30000" noProof="0" dirty="0" smtClean="0"/>
              <a:t>st</a:t>
            </a:r>
            <a:r>
              <a:rPr lang="en-US" noProof="0" dirty="0" smtClean="0"/>
              <a:t> gen</a:t>
            </a:r>
            <a:r>
              <a:rPr lang="en-US" dirty="0"/>
              <a:t>. equipment slows down current operation </a:t>
            </a:r>
            <a:r>
              <a:rPr lang="en-US" noProof="0" dirty="0" smtClean="0"/>
              <a:t>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Severe efficiency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Too </a:t>
            </a:r>
            <a:r>
              <a:rPr lang="en-US" noProof="0" dirty="0"/>
              <a:t>much signaling at low </a:t>
            </a:r>
            <a:r>
              <a:rPr lang="en-US" noProof="0" dirty="0" smtClean="0"/>
              <a:t>MCSs [2,3]</a:t>
            </a:r>
            <a:endParaRPr lang="en-US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CSMA/CA doesn’t collapse, but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Static Contention Windows &amp; many STAs </a:t>
            </a:r>
            <a:r>
              <a:rPr lang="en-US" noProof="0" dirty="0" smtClean="0">
                <a:sym typeface="Wingdings" panose="05000000000000000000" pitchFamily="2" charset="2"/>
              </a:rPr>
              <a:t></a:t>
            </a:r>
            <a:r>
              <a:rPr lang="en-US" noProof="0" dirty="0" smtClean="0"/>
              <a:t> lots of collisions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Throughput with many users slower than equally shared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Static carrier sensing threshold limits 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“One </a:t>
            </a:r>
            <a:r>
              <a:rPr lang="en-US" dirty="0"/>
              <a:t>fits </a:t>
            </a:r>
            <a:r>
              <a:rPr lang="en-US" dirty="0" smtClean="0"/>
              <a:t>all” approaches are suboptimal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Consider adaptive solution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802.11 legacy devices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Ethernet </a:t>
            </a:r>
            <a:r>
              <a:rPr lang="en-US" noProof="0" dirty="0"/>
              <a:t>has a history of deprecating outdated </a:t>
            </a:r>
            <a:r>
              <a:rPr lang="en-US" noProof="0" dirty="0" smtClean="0"/>
              <a:t>sections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How </a:t>
            </a:r>
            <a:r>
              <a:rPr lang="en-US" dirty="0"/>
              <a:t>about 802.11</a:t>
            </a:r>
            <a:r>
              <a:rPr lang="en-US" noProof="0" dirty="0" smtClean="0"/>
              <a:t>?</a:t>
            </a:r>
            <a:endParaRPr lang="en-US" noProof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err="1" smtClean="0"/>
              <a:t>TGmc</a:t>
            </a:r>
            <a:r>
              <a:rPr lang="en-US" noProof="0" dirty="0" smtClean="0"/>
              <a:t> </a:t>
            </a:r>
            <a:r>
              <a:rPr lang="en-US" noProof="0" dirty="0"/>
              <a:t>revises 802.11-2012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Inclusion of .11aa, .</a:t>
            </a:r>
            <a:r>
              <a:rPr lang="en-US" noProof="0" dirty="0" smtClean="0"/>
              <a:t>11ad, .11ae</a:t>
            </a:r>
            <a:endParaRPr lang="en-US" noProof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Withdrawal of outdated clauses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FHSS PHY, Clause 14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noProof="0" dirty="0"/>
              <a:t>Annex I &amp; 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IR PHY, Clause 15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/>
              <a:t>SDL, </a:t>
            </a:r>
            <a:r>
              <a:rPr lang="en-US" noProof="0" dirty="0" smtClean="0"/>
              <a:t>Annex J</a:t>
            </a:r>
            <a:endParaRPr lang="en-US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Compatibility to .11n &amp; </a:t>
            </a:r>
            <a:br>
              <a:rPr lang="en-US" dirty="0" smtClean="0"/>
            </a:br>
            <a:r>
              <a:rPr lang="en-US" dirty="0" smtClean="0"/>
              <a:t>.11ac important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Decide if</a:t>
            </a:r>
            <a:r>
              <a:rPr lang="en-US" noProof="0" dirty="0" smtClean="0"/>
              <a:t> 1 &amp; 2 </a:t>
            </a:r>
            <a:r>
              <a:rPr lang="en-US" noProof="0" dirty="0"/>
              <a:t>Mb/s </a:t>
            </a:r>
            <a:r>
              <a:rPr lang="en-US" noProof="0" dirty="0" smtClean="0"/>
              <a:t>802.11-1997 compatibility is still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Should HEW further deprecate older amendments?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Reuse the good ideas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Which are good?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Prioritize </a:t>
            </a:r>
            <a:r>
              <a:rPr lang="en-US" noProof="0" dirty="0" smtClean="0"/>
              <a:t>those that nobody uses</a:t>
            </a:r>
            <a:endParaRPr lang="en-US" strike="sngStrike" noProof="0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2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220006" y="5153754"/>
            <a:ext cx="755032" cy="6179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All new?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889495" y="1981201"/>
            <a:ext cx="3970537" cy="2455912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noProof="0" dirty="0" smtClean="0"/>
              <a:t>“For </a:t>
            </a:r>
            <a:r>
              <a:rPr lang="en-US" sz="1400" noProof="0" dirty="0"/>
              <a:t>this standard, the value of the protocol version is 0. All other values are reserved. </a:t>
            </a:r>
            <a:r>
              <a:rPr lang="en-US" sz="1400" noProof="0" dirty="0" smtClean="0"/>
              <a:t>The revision </a:t>
            </a:r>
            <a:r>
              <a:rPr lang="en-US" sz="1400" noProof="0" dirty="0"/>
              <a:t>level will be incremented only when a fundamental </a:t>
            </a:r>
            <a:r>
              <a:rPr lang="en-US" sz="1400" noProof="0" dirty="0" smtClean="0"/>
              <a:t>incompatibility exists </a:t>
            </a:r>
            <a:r>
              <a:rPr lang="en-US" sz="1400" noProof="0" dirty="0"/>
              <a:t>between a new </a:t>
            </a:r>
            <a:r>
              <a:rPr lang="en-US" sz="1400" noProof="0" dirty="0" smtClean="0"/>
              <a:t>revision and </a:t>
            </a:r>
            <a:r>
              <a:rPr lang="en-US" sz="1400" noProof="0" dirty="0"/>
              <a:t>the prior edition of the standard</a:t>
            </a:r>
            <a:r>
              <a:rPr lang="en-US" sz="1400" noProof="0" dirty="0" smtClean="0"/>
              <a:t>.” 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noProof="0" dirty="0"/>
              <a:t>“Revision level field processing – A MAC entity that receives a frame with a higher revision level than it supports shall discard the frame without indication to the sending STA or to LLC</a:t>
            </a:r>
            <a:r>
              <a:rPr lang="en-US" sz="1400" noProof="0" dirty="0" smtClean="0"/>
              <a:t>.” [7]</a:t>
            </a:r>
            <a:endParaRPr lang="en-US" sz="1400" noProof="0" dirty="0"/>
          </a:p>
        </p:txBody>
      </p:sp>
      <p:sp>
        <p:nvSpPr>
          <p:cNvPr id="20" name="Content Placeholder 19"/>
          <p:cNvSpPr>
            <a:spLocks noGrp="1"/>
          </p:cNvSpPr>
          <p:nvPr>
            <p:ph sz="half" idx="2"/>
          </p:nvPr>
        </p:nvSpPr>
        <p:spPr>
          <a:xfrm>
            <a:off x="4788024" y="1981200"/>
            <a:ext cx="3672407" cy="2762830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noProof="0" dirty="0"/>
              <a:t>Should HEW start all over</a:t>
            </a:r>
            <a:r>
              <a:rPr lang="en-US" sz="2400" noProof="0" dirty="0" smtClean="0"/>
              <a:t>? New version?</a:t>
            </a:r>
            <a:endParaRPr lang="en-US" sz="2400" noProof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noProof="0" dirty="0"/>
              <a:t>Revolution or evolution?</a:t>
            </a:r>
          </a:p>
          <a:p>
            <a:pPr marL="1085850" lvl="2">
              <a:buFont typeface="Arial" panose="020B0604020202020204" pitchFamily="34" charset="0"/>
              <a:buChar char="•"/>
            </a:pPr>
            <a:r>
              <a:rPr lang="en-US" sz="1100" noProof="0" dirty="0" smtClean="0"/>
              <a:t>Same question but </a:t>
            </a:r>
            <a:r>
              <a:rPr lang="en-US" sz="1100" dirty="0"/>
              <a:t>process related </a:t>
            </a:r>
            <a:r>
              <a:rPr lang="en-US" sz="1100" noProof="0" dirty="0" smtClean="0"/>
              <a:t>in [8]</a:t>
            </a:r>
            <a:endParaRPr lang="en-US" sz="11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noProof="0" dirty="0" smtClean="0"/>
              <a:t>If </a:t>
            </a:r>
            <a:r>
              <a:rPr lang="en-US" sz="2400" dirty="0" smtClean="0"/>
              <a:t>HEW starts all over, </a:t>
            </a:r>
            <a:r>
              <a:rPr lang="en-US" sz="2400" noProof="0" dirty="0" smtClean="0"/>
              <a:t>use 64</a:t>
            </a:r>
            <a:r>
              <a:rPr lang="en-US" sz="2400" noProof="0" dirty="0"/>
              <a:t> </a:t>
            </a:r>
            <a:r>
              <a:rPr lang="en-US" sz="2400" noProof="0" dirty="0" smtClean="0"/>
              <a:t>b addresses</a:t>
            </a:r>
            <a:endParaRPr lang="en-US" sz="2400" noProof="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800" noProof="0" dirty="0"/>
              <a:t>IEEE SA </a:t>
            </a:r>
            <a:r>
              <a:rPr lang="en-US" sz="1800" u="sng" noProof="0" dirty="0"/>
              <a:t>strongly</a:t>
            </a:r>
            <a:r>
              <a:rPr lang="en-US" sz="1800" noProof="0" dirty="0"/>
              <a:t> encourages to make use of </a:t>
            </a:r>
            <a:r>
              <a:rPr lang="en-US" sz="1800" noProof="0" dirty="0" smtClean="0"/>
              <a:t>EUI-64 [9]</a:t>
            </a:r>
            <a:endParaRPr lang="en-US" sz="1800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noProof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0" t="9873" r="8321" b="6517"/>
          <a:stretch/>
        </p:blipFill>
        <p:spPr bwMode="auto">
          <a:xfrm>
            <a:off x="179512" y="4829807"/>
            <a:ext cx="7128792" cy="153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Elbow Connector 13"/>
          <p:cNvCxnSpPr/>
          <p:nvPr/>
        </p:nvCxnSpPr>
        <p:spPr bwMode="auto">
          <a:xfrm rot="5400000">
            <a:off x="-556082" y="3236029"/>
            <a:ext cx="2448275" cy="241927"/>
          </a:xfrm>
          <a:prstGeom prst="bentConnector3">
            <a:avLst>
              <a:gd name="adj1" fmla="val 768"/>
            </a:avLst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954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Wi-Fi Direct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Difficult to handle as it forms yet another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Signaling overhead, beacon/probe frames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Unlicensed spectrum open to everyone, but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Enterprises </a:t>
            </a:r>
            <a:r>
              <a:rPr lang="en-US" dirty="0"/>
              <a:t>and operators carefully </a:t>
            </a:r>
            <a:r>
              <a:rPr lang="en-US" dirty="0" smtClean="0"/>
              <a:t>design WLANs in their premises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Wi-Fi Direct disrupts this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Enterprises require mechanisms to discourage use of Wi-Fi Direct </a:t>
            </a:r>
            <a:r>
              <a:rPr lang="en-US" u="sng" dirty="0" smtClean="0"/>
              <a:t>beyond</a:t>
            </a:r>
            <a:r>
              <a:rPr lang="en-US" dirty="0" smtClean="0"/>
              <a:t> what is </a:t>
            </a:r>
            <a:r>
              <a:rPr lang="en-US" dirty="0"/>
              <a:t>available in the current WFA program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0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Bufferbloat</a:t>
            </a:r>
            <a:r>
              <a:rPr lang="en-US" noProof="0" dirty="0"/>
              <a:t> </a:t>
            </a:r>
            <a:r>
              <a:rPr lang="en-US" noProof="0" dirty="0" smtClean="0"/>
              <a:t>[10,11]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Small frames inefficient to </a:t>
            </a:r>
            <a:r>
              <a:rPr lang="en-US" noProof="0" dirty="0" smtClean="0"/>
              <a:t>transmit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Frame aggregation as countermeasure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Frame aggregation = buffering</a:t>
            </a:r>
            <a:endParaRPr lang="en-US" noProof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/>
              <a:t>Buffering increases </a:t>
            </a:r>
            <a:r>
              <a:rPr lang="en-US" noProof="0" dirty="0" smtClean="0"/>
              <a:t>latency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Buffering everywhere</a:t>
            </a:r>
            <a:endParaRPr lang="en-US" noProof="0" dirty="0"/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OS, driver, NIC, AP, switch, router …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Prevents </a:t>
            </a:r>
            <a:r>
              <a:rPr lang="en-US" noProof="0" dirty="0"/>
              <a:t>packet loss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noProof="0" dirty="0"/>
              <a:t>High throughput w/ synthetic </a:t>
            </a:r>
            <a:r>
              <a:rPr lang="en-US" noProof="0" dirty="0" smtClean="0"/>
              <a:t>traffic</a:t>
            </a:r>
            <a:endParaRPr lang="en-US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Huge buffers severely increase latency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Any traffic delayed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If delay ≫ RTT</a:t>
            </a:r>
          </a:p>
          <a:p>
            <a:pPr lvl="2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TCP’s congestion control doesn’t 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err="1" smtClean="0"/>
              <a:t>Bufferbloat</a:t>
            </a:r>
            <a:r>
              <a:rPr lang="en-US" noProof="0" dirty="0" smtClean="0"/>
              <a:t> is a serious problem in today’s networks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noProof="0" dirty="0" smtClean="0"/>
              <a:t>Interaction of MCS and buffer size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Define Active Queue management in HEW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50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HEW usage scenarios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Focus </a:t>
            </a:r>
            <a:r>
              <a:rPr lang="en-US" noProof="0" dirty="0"/>
              <a:t>on relevant market </a:t>
            </a:r>
            <a:r>
              <a:rPr lang="en-US" noProof="0" dirty="0" smtClean="0"/>
              <a:t>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“At present, more than 70 percent of mobile traffic is generated indoors</a:t>
            </a:r>
            <a:r>
              <a:rPr lang="en-US" noProof="0" dirty="0" smtClean="0"/>
              <a:t>.” [12]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&gt;85 % indoors in 2018 [13]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noProof="0" dirty="0" smtClean="0"/>
              <a:t>Obstructions provide chances for spatial frequency reuse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Improve user experience in 802.11’s dominant market segments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Solve existing problems in lieu of adding new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Do not design HEW for yet another niche market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54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Enterprise usage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 smtClean="0"/>
              <a:t>Centralized installations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 smtClean="0"/>
              <a:t>Controlled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Spectrum</a:t>
            </a:r>
            <a:r>
              <a:rPr lang="en-US" noProof="0" dirty="0" smtClean="0"/>
              <a:t> </a:t>
            </a:r>
            <a:r>
              <a:rPr lang="en-US" dirty="0"/>
              <a:t>sharing  “managed” through central controllers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Office space becomes more dynamic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wireless links used and needed</a:t>
            </a:r>
            <a:endParaRPr lang="en-US" noProof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 smtClean="0"/>
              <a:t>Mission critical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Hospitals rely on wireless data, etc.</a:t>
            </a:r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 smtClean="0"/>
              <a:t>November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smtClean="0"/>
              <a:t>Guido R. Hiertz et al.,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483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957</TotalTime>
  <Words>1457</Words>
  <Application>Microsoft Office PowerPoint</Application>
  <PresentationFormat>On-screen Show (4:3)</PresentationFormat>
  <Paragraphs>229</Paragraphs>
  <Slides>17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802-11-Submission</vt:lpstr>
      <vt:lpstr>Microsoft Word 97 - 2003 Document</vt:lpstr>
      <vt:lpstr>Proposed direction and priorities for HEW</vt:lpstr>
      <vt:lpstr>Abstract</vt:lpstr>
      <vt:lpstr>Massive, uncoordinated deployments</vt:lpstr>
      <vt:lpstr>802.11 legacy devices</vt:lpstr>
      <vt:lpstr>All new?</vt:lpstr>
      <vt:lpstr>Wi-Fi Direct</vt:lpstr>
      <vt:lpstr>Bufferbloat [10,11]</vt:lpstr>
      <vt:lpstr>HEW usage scenarios</vt:lpstr>
      <vt:lpstr>Enterprise usage</vt:lpstr>
      <vt:lpstr>Home usage</vt:lpstr>
      <vt:lpstr>Outdoor usage</vt:lpstr>
      <vt:lpstr>Recommendations   </vt:lpstr>
      <vt:lpstr>1) HEW and legacy 802.11</vt:lpstr>
      <vt:lpstr>2) HEW and bufferbloat</vt:lpstr>
      <vt:lpstr>3) HEW features</vt:lpstr>
      <vt:lpstr>4) HEW usage scenarios</vt:lpstr>
      <vt:lpstr>References</vt:lpstr>
    </vt:vector>
  </TitlesOfParts>
  <Company>Ericsson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direction and priorities for HEW</dc:title>
  <dc:subject>Recommendations to PAR development</dc:subject>
  <dc:creator>Dr. Guido R. Hiertz</dc:creator>
  <cp:keywords>IEEE, 802.11, Study Group, High Efficiency WLAN</cp:keywords>
  <cp:lastModifiedBy>Dr. Guido R. Hiertz</cp:lastModifiedBy>
  <cp:revision>180</cp:revision>
  <cp:lastPrinted>1601-01-01T00:00:00Z</cp:lastPrinted>
  <dcterms:created xsi:type="dcterms:W3CDTF">2013-10-29T12:47:39Z</dcterms:created>
  <dcterms:modified xsi:type="dcterms:W3CDTF">2013-11-12T14:49:48Z</dcterms:modified>
  <cp:category>Submission</cp:category>
</cp:coreProperties>
</file>