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331" r:id="rId2"/>
    <p:sldId id="469" r:id="rId3"/>
    <p:sldId id="448" r:id="rId4"/>
    <p:sldId id="449" r:id="rId5"/>
    <p:sldId id="450" r:id="rId6"/>
    <p:sldId id="451" r:id="rId7"/>
    <p:sldId id="452" r:id="rId8"/>
    <p:sldId id="453" r:id="rId9"/>
    <p:sldId id="454" r:id="rId10"/>
    <p:sldId id="455" r:id="rId11"/>
    <p:sldId id="456" r:id="rId12"/>
    <p:sldId id="457" r:id="rId13"/>
    <p:sldId id="458" r:id="rId14"/>
    <p:sldId id="420" r:id="rId15"/>
    <p:sldId id="421" r:id="rId16"/>
    <p:sldId id="422" r:id="rId17"/>
    <p:sldId id="423" r:id="rId18"/>
    <p:sldId id="424" r:id="rId19"/>
    <p:sldId id="425" r:id="rId20"/>
    <p:sldId id="426" r:id="rId21"/>
    <p:sldId id="459" r:id="rId22"/>
    <p:sldId id="460" r:id="rId23"/>
    <p:sldId id="461" r:id="rId24"/>
    <p:sldId id="462" r:id="rId25"/>
    <p:sldId id="463" r:id="rId26"/>
    <p:sldId id="464" r:id="rId27"/>
    <p:sldId id="465" r:id="rId28"/>
    <p:sldId id="466" r:id="rId29"/>
    <p:sldId id="467" r:id="rId30"/>
    <p:sldId id="468" r:id="rId31"/>
    <p:sldId id="438" r:id="rId32"/>
    <p:sldId id="440" r:id="rId33"/>
    <p:sldId id="441" r:id="rId34"/>
    <p:sldId id="442" r:id="rId35"/>
    <p:sldId id="443" r:id="rId36"/>
    <p:sldId id="444" r:id="rId37"/>
    <p:sldId id="446" r:id="rId38"/>
    <p:sldId id="447" r:id="rId39"/>
  </p:sldIdLst>
  <p:sldSz cx="9144000" cy="6858000" type="screen4x3"/>
  <p:notesSz cx="7315200" cy="9601200"/>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22" initials="j" lastIdx="4" clrIdx="0"/>
  <p:cmAuthor id="1" name="John Kenney" initials="JK"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BB5E9"/>
    <a:srgbClr val="AABADA"/>
    <a:srgbClr val="E2AC00"/>
    <a:srgbClr val="A27B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94643" autoAdjust="0"/>
  </p:normalViewPr>
  <p:slideViewPr>
    <p:cSldViewPr>
      <p:cViewPr>
        <p:scale>
          <a:sx n="80" d="100"/>
          <a:sy n="80" d="100"/>
        </p:scale>
        <p:origin x="-534" y="-1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550" y="1686"/>
      </p:cViewPr>
      <p:guideLst>
        <p:guide orient="horz" pos="2235"/>
        <p:guide pos="30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9928" y="174922"/>
            <a:ext cx="2350580"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74989">
              <a:defRPr sz="1500" b="1"/>
            </a:lvl1pPr>
          </a:lstStyle>
          <a:p>
            <a:pPr>
              <a:defRPr/>
            </a:pPr>
            <a:r>
              <a:rPr lang="en-GB"/>
              <a:t>doc.: IEEE 802.11-13/0153r0</a:t>
            </a:r>
          </a:p>
        </p:txBody>
      </p:sp>
      <p:sp>
        <p:nvSpPr>
          <p:cNvPr id="3075" name="Rectangle 3"/>
          <p:cNvSpPr>
            <a:spLocks noGrp="1" noChangeArrowheads="1"/>
          </p:cNvSpPr>
          <p:nvPr>
            <p:ph type="dt" sz="quarter" idx="1"/>
          </p:nvPr>
        </p:nvSpPr>
        <p:spPr bwMode="auto">
          <a:xfrm>
            <a:off x="734692" y="174922"/>
            <a:ext cx="1117294"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74989">
              <a:defRPr sz="1500" b="1"/>
            </a:lvl1pPr>
          </a:lstStyle>
          <a:p>
            <a:pPr>
              <a:defRPr/>
            </a:pPr>
            <a:r>
              <a:rPr lang="en-GB"/>
              <a:t>January 2013</a:t>
            </a:r>
          </a:p>
        </p:txBody>
      </p:sp>
      <p:sp>
        <p:nvSpPr>
          <p:cNvPr id="3077" name="Rectangle 5"/>
          <p:cNvSpPr>
            <a:spLocks noGrp="1" noChangeArrowheads="1"/>
          </p:cNvSpPr>
          <p:nvPr>
            <p:ph type="sldNum" sz="quarter" idx="3"/>
          </p:nvPr>
        </p:nvSpPr>
        <p:spPr bwMode="auto">
          <a:xfrm>
            <a:off x="3319402" y="9292760"/>
            <a:ext cx="5177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74989">
              <a:defRPr/>
            </a:lvl1pPr>
          </a:lstStyle>
          <a:p>
            <a:pPr>
              <a:defRPr/>
            </a:pPr>
            <a:r>
              <a:rPr lang="en-GB"/>
              <a:t>Page </a:t>
            </a:r>
            <a:fld id="{040ED837-3CD0-4783-A001-FE07B053EF8F}" type="slidenum">
              <a:rPr lang="en-GB"/>
              <a:pPr>
                <a:defRPr/>
              </a:pPr>
              <a:t>‹#›</a:t>
            </a:fld>
            <a:endParaRPr lang="en-GB"/>
          </a:p>
        </p:txBody>
      </p:sp>
      <p:sp>
        <p:nvSpPr>
          <p:cNvPr id="31749" name="Line 6"/>
          <p:cNvSpPr>
            <a:spLocks noChangeShapeType="1"/>
          </p:cNvSpPr>
          <p:nvPr/>
        </p:nvSpPr>
        <p:spPr bwMode="auto">
          <a:xfrm>
            <a:off x="733024" y="402455"/>
            <a:ext cx="584915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5509" tIns="47755" rIns="95509" bIns="47755" anchor="ctr"/>
          <a:lstStyle/>
          <a:p>
            <a:endParaRPr lang="en-US"/>
          </a:p>
        </p:txBody>
      </p:sp>
      <p:sp>
        <p:nvSpPr>
          <p:cNvPr id="31750" name="Rectangle 7"/>
          <p:cNvSpPr>
            <a:spLocks noChangeArrowheads="1"/>
          </p:cNvSpPr>
          <p:nvPr/>
        </p:nvSpPr>
        <p:spPr bwMode="auto">
          <a:xfrm>
            <a:off x="733023" y="9292760"/>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ltLang="en-US"/>
              <a:t>Submission</a:t>
            </a:r>
          </a:p>
        </p:txBody>
      </p:sp>
      <p:sp>
        <p:nvSpPr>
          <p:cNvPr id="31751" name="Line 8"/>
          <p:cNvSpPr>
            <a:spLocks noChangeShapeType="1"/>
          </p:cNvSpPr>
          <p:nvPr/>
        </p:nvSpPr>
        <p:spPr bwMode="auto">
          <a:xfrm>
            <a:off x="733023" y="9165756"/>
            <a:ext cx="601112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5509" tIns="47755" rIns="95509" bIns="47755" anchor="ctr"/>
          <a:lstStyle/>
          <a:p>
            <a:endParaRPr lang="en-US"/>
          </a:p>
        </p:txBody>
      </p:sp>
      <p:sp>
        <p:nvSpPr>
          <p:cNvPr id="9" name="Footer Placeholder 4"/>
          <p:cNvSpPr txBox="1">
            <a:spLocks/>
          </p:cNvSpPr>
          <p:nvPr/>
        </p:nvSpPr>
        <p:spPr>
          <a:xfrm>
            <a:off x="4489974" y="9165757"/>
            <a:ext cx="2726710" cy="4453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09" tIns="47755" rIns="95509" bIns="47755"/>
          <a:ls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a:defRPr/>
            </a:pPr>
            <a:r>
              <a:rPr lang="en-GB" dirty="0" smtClean="0"/>
              <a:t>Jim Lansford (CSR Technology), </a:t>
            </a:r>
          </a:p>
          <a:p>
            <a:pPr>
              <a:defRPr/>
            </a:pPr>
            <a:r>
              <a:rPr lang="en-GB" dirty="0" smtClean="0"/>
              <a:t>John Kenney (Toyota ITC)</a:t>
            </a:r>
          </a:p>
        </p:txBody>
      </p:sp>
    </p:spTree>
    <p:extLst>
      <p:ext uri="{BB962C8B-B14F-4D97-AF65-F5344CB8AC3E}">
        <p14:creationId xmlns:p14="http://schemas.microsoft.com/office/powerpoint/2010/main" val="144218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75011" y="90803"/>
            <a:ext cx="2350580"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74989">
              <a:defRPr sz="1500" b="1"/>
            </a:lvl1pPr>
          </a:lstStyle>
          <a:p>
            <a:pPr>
              <a:defRPr/>
            </a:pPr>
            <a:r>
              <a:rPr lang="en-GB"/>
              <a:t>doc.: IEEE 802.11-13/0153r0</a:t>
            </a:r>
          </a:p>
        </p:txBody>
      </p:sp>
      <p:sp>
        <p:nvSpPr>
          <p:cNvPr id="2051" name="Rectangle 3"/>
          <p:cNvSpPr>
            <a:spLocks noGrp="1" noChangeArrowheads="1"/>
          </p:cNvSpPr>
          <p:nvPr>
            <p:ph type="dt" idx="1"/>
          </p:nvPr>
        </p:nvSpPr>
        <p:spPr bwMode="auto">
          <a:xfrm>
            <a:off x="691279" y="90803"/>
            <a:ext cx="1117294"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74989">
              <a:defRPr sz="1500" b="1"/>
            </a:lvl1pPr>
          </a:lstStyle>
          <a:p>
            <a:pPr>
              <a:defRPr/>
            </a:pPr>
            <a:r>
              <a:rPr lang="en-GB"/>
              <a:t>January 2013</a:t>
            </a:r>
          </a:p>
        </p:txBody>
      </p:sp>
      <p:sp>
        <p:nvSpPr>
          <p:cNvPr id="28676" name="Rectangle 4"/>
          <p:cNvSpPr>
            <a:spLocks noChangeArrowheads="1" noTextEdit="1"/>
          </p:cNvSpPr>
          <p:nvPr>
            <p:ph type="sldImg" idx="2"/>
          </p:nvPr>
        </p:nvSpPr>
        <p:spPr bwMode="auto">
          <a:xfrm>
            <a:off x="1265238" y="725488"/>
            <a:ext cx="4786312" cy="35893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3468" y="4558962"/>
            <a:ext cx="5368264" cy="4324746"/>
          </a:xfrm>
          <a:prstGeom prst="rect">
            <a:avLst/>
          </a:prstGeom>
          <a:noFill/>
          <a:ln w="9525">
            <a:noFill/>
            <a:miter lim="800000"/>
            <a:headEnd/>
            <a:tailEnd/>
          </a:ln>
          <a:effectLst/>
        </p:spPr>
        <p:txBody>
          <a:bodyPr vert="horz" wrap="square" lIns="97918" tIns="48130" rIns="97918" bIns="4813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5" name="Rectangle 7"/>
          <p:cNvSpPr>
            <a:spLocks noGrp="1" noChangeArrowheads="1"/>
          </p:cNvSpPr>
          <p:nvPr>
            <p:ph type="sldNum" sz="quarter" idx="5"/>
          </p:nvPr>
        </p:nvSpPr>
        <p:spPr bwMode="auto">
          <a:xfrm>
            <a:off x="3421185" y="9296059"/>
            <a:ext cx="5177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74989">
              <a:defRPr/>
            </a:lvl1pPr>
          </a:lstStyle>
          <a:p>
            <a:pPr>
              <a:defRPr/>
            </a:pPr>
            <a:r>
              <a:rPr lang="en-GB"/>
              <a:t>Page </a:t>
            </a:r>
            <a:fld id="{CEF5F69A-29C7-46E2-8FE4-081DA16434BD}" type="slidenum">
              <a:rPr lang="en-GB"/>
              <a:pPr>
                <a:defRPr/>
              </a:pPr>
              <a:t>‹#›</a:t>
            </a:fld>
            <a:endParaRPr lang="en-GB"/>
          </a:p>
        </p:txBody>
      </p:sp>
      <p:sp>
        <p:nvSpPr>
          <p:cNvPr id="28679" name="Rectangle 8"/>
          <p:cNvSpPr>
            <a:spLocks noChangeArrowheads="1"/>
          </p:cNvSpPr>
          <p:nvPr/>
        </p:nvSpPr>
        <p:spPr bwMode="auto">
          <a:xfrm>
            <a:off x="764748" y="9296059"/>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a:t>Submission</a:t>
            </a:r>
          </a:p>
        </p:txBody>
      </p:sp>
      <p:sp>
        <p:nvSpPr>
          <p:cNvPr id="28680" name="Line 9"/>
          <p:cNvSpPr>
            <a:spLocks noChangeShapeType="1"/>
          </p:cNvSpPr>
          <p:nvPr/>
        </p:nvSpPr>
        <p:spPr bwMode="auto">
          <a:xfrm>
            <a:off x="764748" y="9203692"/>
            <a:ext cx="578570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5509" tIns="47755" rIns="95509" bIns="47755" anchor="ctr"/>
          <a:lstStyle/>
          <a:p>
            <a:endParaRPr lang="en-US"/>
          </a:p>
        </p:txBody>
      </p:sp>
      <p:sp>
        <p:nvSpPr>
          <p:cNvPr id="28681" name="Line 10"/>
          <p:cNvSpPr>
            <a:spLocks noChangeShapeType="1"/>
          </p:cNvSpPr>
          <p:nvPr/>
        </p:nvSpPr>
        <p:spPr bwMode="auto">
          <a:xfrm>
            <a:off x="682931" y="306790"/>
            <a:ext cx="59493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5509" tIns="47755" rIns="95509" bIns="47755" anchor="ctr"/>
          <a:lstStyle/>
          <a:p>
            <a:endParaRPr lang="en-US"/>
          </a:p>
        </p:txBody>
      </p:sp>
      <p:sp>
        <p:nvSpPr>
          <p:cNvPr id="11" name="Footer Placeholder 4"/>
          <p:cNvSpPr txBox="1">
            <a:spLocks/>
          </p:cNvSpPr>
          <p:nvPr/>
        </p:nvSpPr>
        <p:spPr>
          <a:xfrm>
            <a:off x="4718730" y="9182250"/>
            <a:ext cx="2332649" cy="4140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09" tIns="47755" rIns="95509" bIns="47755"/>
          <a:ls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a:defRPr/>
            </a:pPr>
            <a:r>
              <a:rPr lang="en-GB" dirty="0" smtClean="0"/>
              <a:t>Jim Lansford (CSR Technology),</a:t>
            </a:r>
          </a:p>
          <a:p>
            <a:pPr>
              <a:defRPr/>
            </a:pPr>
            <a:r>
              <a:rPr lang="en-GB" dirty="0" smtClean="0"/>
              <a:t> John Kenney (Toyota ITC)</a:t>
            </a:r>
          </a:p>
        </p:txBody>
      </p:sp>
    </p:spTree>
    <p:extLst>
      <p:ext uri="{BB962C8B-B14F-4D97-AF65-F5344CB8AC3E}">
        <p14:creationId xmlns:p14="http://schemas.microsoft.com/office/powerpoint/2010/main" val="22599050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989">
              <a:defRPr sz="1300">
                <a:solidFill>
                  <a:schemeClr val="tx1"/>
                </a:solidFill>
                <a:latin typeface="Times New Roman" pitchFamily="18" charset="0"/>
              </a:defRPr>
            </a:lvl1pPr>
            <a:lvl2pPr marL="776011" indent="-298466" defTabSz="974989">
              <a:defRPr sz="1300">
                <a:solidFill>
                  <a:schemeClr val="tx1"/>
                </a:solidFill>
                <a:latin typeface="Times New Roman" pitchFamily="18" charset="0"/>
              </a:defRPr>
            </a:lvl2pPr>
            <a:lvl3pPr marL="1193864" indent="-238773" defTabSz="974989">
              <a:defRPr sz="1300">
                <a:solidFill>
                  <a:schemeClr val="tx1"/>
                </a:solidFill>
                <a:latin typeface="Times New Roman" pitchFamily="18" charset="0"/>
              </a:defRPr>
            </a:lvl3pPr>
            <a:lvl4pPr marL="1671409" indent="-238773" defTabSz="974989">
              <a:defRPr sz="1300">
                <a:solidFill>
                  <a:schemeClr val="tx1"/>
                </a:solidFill>
                <a:latin typeface="Times New Roman" pitchFamily="18" charset="0"/>
              </a:defRPr>
            </a:lvl4pPr>
            <a:lvl5pPr marL="2148954" indent="-238773" defTabSz="974989">
              <a:defRPr sz="1300">
                <a:solidFill>
                  <a:schemeClr val="tx1"/>
                </a:solidFill>
                <a:latin typeface="Times New Roman" pitchFamily="18" charset="0"/>
              </a:defRPr>
            </a:lvl5pPr>
            <a:lvl6pPr marL="2626500" indent="-238773" defTabSz="974989" eaLnBrk="0" fontAlgn="base" hangingPunct="0">
              <a:spcBef>
                <a:spcPct val="0"/>
              </a:spcBef>
              <a:spcAft>
                <a:spcPct val="0"/>
              </a:spcAft>
              <a:defRPr sz="1300">
                <a:solidFill>
                  <a:schemeClr val="tx1"/>
                </a:solidFill>
                <a:latin typeface="Times New Roman" pitchFamily="18" charset="0"/>
              </a:defRPr>
            </a:lvl6pPr>
            <a:lvl7pPr marL="3104045" indent="-238773" defTabSz="974989" eaLnBrk="0" fontAlgn="base" hangingPunct="0">
              <a:spcBef>
                <a:spcPct val="0"/>
              </a:spcBef>
              <a:spcAft>
                <a:spcPct val="0"/>
              </a:spcAft>
              <a:defRPr sz="1300">
                <a:solidFill>
                  <a:schemeClr val="tx1"/>
                </a:solidFill>
                <a:latin typeface="Times New Roman" pitchFamily="18" charset="0"/>
              </a:defRPr>
            </a:lvl7pPr>
            <a:lvl8pPr marL="3581591" indent="-238773" defTabSz="974989" eaLnBrk="0" fontAlgn="base" hangingPunct="0">
              <a:spcBef>
                <a:spcPct val="0"/>
              </a:spcBef>
              <a:spcAft>
                <a:spcPct val="0"/>
              </a:spcAft>
              <a:defRPr sz="1300">
                <a:solidFill>
                  <a:schemeClr val="tx1"/>
                </a:solidFill>
                <a:latin typeface="Times New Roman" pitchFamily="18" charset="0"/>
              </a:defRPr>
            </a:lvl8pPr>
            <a:lvl9pPr marL="4059136" indent="-238773" defTabSz="974989" eaLnBrk="0" fontAlgn="base" hangingPunct="0">
              <a:spcBef>
                <a:spcPct val="0"/>
              </a:spcBef>
              <a:spcAft>
                <a:spcPct val="0"/>
              </a:spcAft>
              <a:defRPr sz="1300">
                <a:solidFill>
                  <a:schemeClr val="tx1"/>
                </a:solidFill>
                <a:latin typeface="Times New Roman" pitchFamily="18" charset="0"/>
              </a:defRPr>
            </a:lvl9pPr>
          </a:lstStyle>
          <a:p>
            <a:r>
              <a:rPr lang="en-GB" altLang="en-US" sz="1500"/>
              <a:t>doc.: IEEE 802.11-13/0153r0</a:t>
            </a:r>
          </a:p>
        </p:txBody>
      </p:sp>
      <p:sp>
        <p:nvSpPr>
          <p:cNvPr id="296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989">
              <a:defRPr sz="1300">
                <a:solidFill>
                  <a:schemeClr val="tx1"/>
                </a:solidFill>
                <a:latin typeface="Times New Roman" pitchFamily="18" charset="0"/>
              </a:defRPr>
            </a:lvl1pPr>
            <a:lvl2pPr marL="776011" indent="-298466" defTabSz="974989">
              <a:defRPr sz="1300">
                <a:solidFill>
                  <a:schemeClr val="tx1"/>
                </a:solidFill>
                <a:latin typeface="Times New Roman" pitchFamily="18" charset="0"/>
              </a:defRPr>
            </a:lvl2pPr>
            <a:lvl3pPr marL="1193864" indent="-238773" defTabSz="974989">
              <a:defRPr sz="1300">
                <a:solidFill>
                  <a:schemeClr val="tx1"/>
                </a:solidFill>
                <a:latin typeface="Times New Roman" pitchFamily="18" charset="0"/>
              </a:defRPr>
            </a:lvl3pPr>
            <a:lvl4pPr marL="1671409" indent="-238773" defTabSz="974989">
              <a:defRPr sz="1300">
                <a:solidFill>
                  <a:schemeClr val="tx1"/>
                </a:solidFill>
                <a:latin typeface="Times New Roman" pitchFamily="18" charset="0"/>
              </a:defRPr>
            </a:lvl4pPr>
            <a:lvl5pPr marL="2148954" indent="-238773" defTabSz="974989">
              <a:defRPr sz="1300">
                <a:solidFill>
                  <a:schemeClr val="tx1"/>
                </a:solidFill>
                <a:latin typeface="Times New Roman" pitchFamily="18" charset="0"/>
              </a:defRPr>
            </a:lvl5pPr>
            <a:lvl6pPr marL="2626500" indent="-238773" defTabSz="974989" eaLnBrk="0" fontAlgn="base" hangingPunct="0">
              <a:spcBef>
                <a:spcPct val="0"/>
              </a:spcBef>
              <a:spcAft>
                <a:spcPct val="0"/>
              </a:spcAft>
              <a:defRPr sz="1300">
                <a:solidFill>
                  <a:schemeClr val="tx1"/>
                </a:solidFill>
                <a:latin typeface="Times New Roman" pitchFamily="18" charset="0"/>
              </a:defRPr>
            </a:lvl6pPr>
            <a:lvl7pPr marL="3104045" indent="-238773" defTabSz="974989" eaLnBrk="0" fontAlgn="base" hangingPunct="0">
              <a:spcBef>
                <a:spcPct val="0"/>
              </a:spcBef>
              <a:spcAft>
                <a:spcPct val="0"/>
              </a:spcAft>
              <a:defRPr sz="1300">
                <a:solidFill>
                  <a:schemeClr val="tx1"/>
                </a:solidFill>
                <a:latin typeface="Times New Roman" pitchFamily="18" charset="0"/>
              </a:defRPr>
            </a:lvl7pPr>
            <a:lvl8pPr marL="3581591" indent="-238773" defTabSz="974989" eaLnBrk="0" fontAlgn="base" hangingPunct="0">
              <a:spcBef>
                <a:spcPct val="0"/>
              </a:spcBef>
              <a:spcAft>
                <a:spcPct val="0"/>
              </a:spcAft>
              <a:defRPr sz="1300">
                <a:solidFill>
                  <a:schemeClr val="tx1"/>
                </a:solidFill>
                <a:latin typeface="Times New Roman" pitchFamily="18" charset="0"/>
              </a:defRPr>
            </a:lvl8pPr>
            <a:lvl9pPr marL="4059136" indent="-238773" defTabSz="974989" eaLnBrk="0" fontAlgn="base" hangingPunct="0">
              <a:spcBef>
                <a:spcPct val="0"/>
              </a:spcBef>
              <a:spcAft>
                <a:spcPct val="0"/>
              </a:spcAft>
              <a:defRPr sz="1300">
                <a:solidFill>
                  <a:schemeClr val="tx1"/>
                </a:solidFill>
                <a:latin typeface="Times New Roman" pitchFamily="18" charset="0"/>
              </a:defRPr>
            </a:lvl9pPr>
          </a:lstStyle>
          <a:p>
            <a:r>
              <a:rPr lang="en-GB" altLang="en-US" sz="1500"/>
              <a:t>January 2013</a:t>
            </a:r>
          </a:p>
        </p:txBody>
      </p:sp>
      <p:sp>
        <p:nvSpPr>
          <p:cNvPr id="29700" name="Rectangle 6"/>
          <p:cNvSpPr>
            <a:spLocks noGrp="1" noChangeArrowheads="1"/>
          </p:cNvSpPr>
          <p:nvPr>
            <p:ph type="ftr" sz="quarter" idx="4294967295"/>
          </p:nvPr>
        </p:nvSpPr>
        <p:spPr bwMode="auto">
          <a:xfrm>
            <a:off x="4075874" y="9296059"/>
            <a:ext cx="2549716" cy="191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09" tIns="47755" rIns="95509" bIns="47755"/>
          <a:lstStyle>
            <a:lvl1pPr marL="358159" indent="-358159" defTabSz="974989">
              <a:defRPr sz="1300">
                <a:solidFill>
                  <a:schemeClr val="tx1"/>
                </a:solidFill>
                <a:latin typeface="Times New Roman" pitchFamily="18" charset="0"/>
              </a:defRPr>
            </a:lvl1pPr>
            <a:lvl2pPr marL="776011" indent="-298466" defTabSz="974989">
              <a:defRPr sz="1300">
                <a:solidFill>
                  <a:schemeClr val="tx1"/>
                </a:solidFill>
                <a:latin typeface="Times New Roman" pitchFamily="18" charset="0"/>
              </a:defRPr>
            </a:lvl2pPr>
            <a:lvl3pPr marL="1193864" indent="-238773" defTabSz="974989">
              <a:defRPr sz="1300">
                <a:solidFill>
                  <a:schemeClr val="tx1"/>
                </a:solidFill>
                <a:latin typeface="Times New Roman" pitchFamily="18" charset="0"/>
              </a:defRPr>
            </a:lvl3pPr>
            <a:lvl4pPr marL="1671409" indent="-238773" defTabSz="974989">
              <a:defRPr sz="1300">
                <a:solidFill>
                  <a:schemeClr val="tx1"/>
                </a:solidFill>
                <a:latin typeface="Times New Roman" pitchFamily="18" charset="0"/>
              </a:defRPr>
            </a:lvl4pPr>
            <a:lvl5pPr marL="479204" defTabSz="974989">
              <a:defRPr sz="1300">
                <a:solidFill>
                  <a:schemeClr val="tx1"/>
                </a:solidFill>
                <a:latin typeface="Times New Roman" pitchFamily="18" charset="0"/>
              </a:defRPr>
            </a:lvl5pPr>
            <a:lvl6pPr marL="956749" defTabSz="974989" eaLnBrk="0" fontAlgn="base" hangingPunct="0">
              <a:spcBef>
                <a:spcPct val="0"/>
              </a:spcBef>
              <a:spcAft>
                <a:spcPct val="0"/>
              </a:spcAft>
              <a:defRPr sz="1300">
                <a:solidFill>
                  <a:schemeClr val="tx1"/>
                </a:solidFill>
                <a:latin typeface="Times New Roman" pitchFamily="18" charset="0"/>
              </a:defRPr>
            </a:lvl6pPr>
            <a:lvl7pPr marL="1434295" defTabSz="974989" eaLnBrk="0" fontAlgn="base" hangingPunct="0">
              <a:spcBef>
                <a:spcPct val="0"/>
              </a:spcBef>
              <a:spcAft>
                <a:spcPct val="0"/>
              </a:spcAft>
              <a:defRPr sz="1300">
                <a:solidFill>
                  <a:schemeClr val="tx1"/>
                </a:solidFill>
                <a:latin typeface="Times New Roman" pitchFamily="18" charset="0"/>
              </a:defRPr>
            </a:lvl7pPr>
            <a:lvl8pPr marL="1911840" defTabSz="974989" eaLnBrk="0" fontAlgn="base" hangingPunct="0">
              <a:spcBef>
                <a:spcPct val="0"/>
              </a:spcBef>
              <a:spcAft>
                <a:spcPct val="0"/>
              </a:spcAft>
              <a:defRPr sz="1300">
                <a:solidFill>
                  <a:schemeClr val="tx1"/>
                </a:solidFill>
                <a:latin typeface="Times New Roman" pitchFamily="18" charset="0"/>
              </a:defRPr>
            </a:lvl8pPr>
            <a:lvl9pPr marL="2389386" defTabSz="974989" eaLnBrk="0" fontAlgn="base" hangingPunct="0">
              <a:spcBef>
                <a:spcPct val="0"/>
              </a:spcBef>
              <a:spcAft>
                <a:spcPct val="0"/>
              </a:spcAft>
              <a:defRPr sz="1300">
                <a:solidFill>
                  <a:schemeClr val="tx1"/>
                </a:solidFill>
                <a:latin typeface="Times New Roman" pitchFamily="18" charset="0"/>
              </a:defRPr>
            </a:lvl9pPr>
          </a:lstStyle>
          <a:p>
            <a:pPr lvl="4"/>
            <a:r>
              <a:rPr lang="en-GB" altLang="en-US"/>
              <a:t>Clint Chaplin, Chair (Samsung)</a:t>
            </a:r>
          </a:p>
        </p:txBody>
      </p:sp>
      <p:sp>
        <p:nvSpPr>
          <p:cNvPr id="29701" name="Rectangle 7"/>
          <p:cNvSpPr>
            <a:spLocks noGrp="1" noChangeArrowheads="1"/>
          </p:cNvSpPr>
          <p:nvPr>
            <p:ph type="sldNum" sz="quarter" idx="5"/>
          </p:nvPr>
        </p:nvSpPr>
        <p:spPr>
          <a:xfrm>
            <a:off x="3490113" y="9296059"/>
            <a:ext cx="448841" cy="200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989">
              <a:defRPr sz="1300">
                <a:solidFill>
                  <a:schemeClr val="tx1"/>
                </a:solidFill>
                <a:latin typeface="Times New Roman" pitchFamily="18" charset="0"/>
              </a:defRPr>
            </a:lvl1pPr>
            <a:lvl2pPr marL="776011" indent="-298466" defTabSz="974989">
              <a:defRPr sz="1300">
                <a:solidFill>
                  <a:schemeClr val="tx1"/>
                </a:solidFill>
                <a:latin typeface="Times New Roman" pitchFamily="18" charset="0"/>
              </a:defRPr>
            </a:lvl2pPr>
            <a:lvl3pPr marL="1193864" indent="-238773" defTabSz="974989">
              <a:defRPr sz="1300">
                <a:solidFill>
                  <a:schemeClr val="tx1"/>
                </a:solidFill>
                <a:latin typeface="Times New Roman" pitchFamily="18" charset="0"/>
              </a:defRPr>
            </a:lvl3pPr>
            <a:lvl4pPr marL="1671409" indent="-238773" defTabSz="974989">
              <a:defRPr sz="1300">
                <a:solidFill>
                  <a:schemeClr val="tx1"/>
                </a:solidFill>
                <a:latin typeface="Times New Roman" pitchFamily="18" charset="0"/>
              </a:defRPr>
            </a:lvl4pPr>
            <a:lvl5pPr marL="2148954" indent="-238773" defTabSz="974989">
              <a:defRPr sz="1300">
                <a:solidFill>
                  <a:schemeClr val="tx1"/>
                </a:solidFill>
                <a:latin typeface="Times New Roman" pitchFamily="18" charset="0"/>
              </a:defRPr>
            </a:lvl5pPr>
            <a:lvl6pPr marL="2626500" indent="-238773" defTabSz="974989" eaLnBrk="0" fontAlgn="base" hangingPunct="0">
              <a:spcBef>
                <a:spcPct val="0"/>
              </a:spcBef>
              <a:spcAft>
                <a:spcPct val="0"/>
              </a:spcAft>
              <a:defRPr sz="1300">
                <a:solidFill>
                  <a:schemeClr val="tx1"/>
                </a:solidFill>
                <a:latin typeface="Times New Roman" pitchFamily="18" charset="0"/>
              </a:defRPr>
            </a:lvl6pPr>
            <a:lvl7pPr marL="3104045" indent="-238773" defTabSz="974989" eaLnBrk="0" fontAlgn="base" hangingPunct="0">
              <a:spcBef>
                <a:spcPct val="0"/>
              </a:spcBef>
              <a:spcAft>
                <a:spcPct val="0"/>
              </a:spcAft>
              <a:defRPr sz="1300">
                <a:solidFill>
                  <a:schemeClr val="tx1"/>
                </a:solidFill>
                <a:latin typeface="Times New Roman" pitchFamily="18" charset="0"/>
              </a:defRPr>
            </a:lvl7pPr>
            <a:lvl8pPr marL="3581591" indent="-238773" defTabSz="974989" eaLnBrk="0" fontAlgn="base" hangingPunct="0">
              <a:spcBef>
                <a:spcPct val="0"/>
              </a:spcBef>
              <a:spcAft>
                <a:spcPct val="0"/>
              </a:spcAft>
              <a:defRPr sz="1300">
                <a:solidFill>
                  <a:schemeClr val="tx1"/>
                </a:solidFill>
                <a:latin typeface="Times New Roman" pitchFamily="18" charset="0"/>
              </a:defRPr>
            </a:lvl8pPr>
            <a:lvl9pPr marL="4059136" indent="-238773" defTabSz="974989" eaLnBrk="0" fontAlgn="base" hangingPunct="0">
              <a:spcBef>
                <a:spcPct val="0"/>
              </a:spcBef>
              <a:spcAft>
                <a:spcPct val="0"/>
              </a:spcAft>
              <a:defRPr sz="1300">
                <a:solidFill>
                  <a:schemeClr val="tx1"/>
                </a:solidFill>
                <a:latin typeface="Times New Roman" pitchFamily="18" charset="0"/>
              </a:defRPr>
            </a:lvl9pPr>
          </a:lstStyle>
          <a:p>
            <a:r>
              <a:rPr lang="en-GB" altLang="en-US" smtClean="0"/>
              <a:t>Page </a:t>
            </a:r>
            <a:fld id="{6B6EBB1C-9F8B-43BA-AF2F-D419D534447B}" type="slidenum">
              <a:rPr lang="en-GB" altLang="en-US" smtClean="0"/>
              <a:pPr/>
              <a:t>1</a:t>
            </a:fld>
            <a:endParaRPr lang="en-GB" altLang="en-US" smtClean="0"/>
          </a:p>
        </p:txBody>
      </p:sp>
      <p:sp>
        <p:nvSpPr>
          <p:cNvPr id="29702" name="Rectangle 2"/>
          <p:cNvSpPr>
            <a:spLocks noChangeArrowheads="1" noTextEdit="1"/>
          </p:cNvSpPr>
          <p:nvPr>
            <p:ph type="sldImg"/>
          </p:nvPr>
        </p:nvSpPr>
        <p:spPr>
          <a:xfrm>
            <a:off x="1265238" y="725488"/>
            <a:ext cx="4784725" cy="3589337"/>
          </a:xfrm>
          <a:ln/>
        </p:spPr>
      </p:sp>
      <p:sp>
        <p:nvSpPr>
          <p:cNvPr id="29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260475" y="720725"/>
            <a:ext cx="4797425"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xfrm>
            <a:off x="975361" y="4560570"/>
            <a:ext cx="536448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892" tIns="47947" rIns="95892" bIns="47947"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xfrm>
            <a:off x="3769036" y="9296059"/>
            <a:ext cx="169918" cy="200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85401" indent="-302078" eaLnBrk="0" hangingPunct="0">
              <a:spcBef>
                <a:spcPct val="30000"/>
              </a:spcBef>
              <a:defRPr sz="1300">
                <a:solidFill>
                  <a:schemeClr val="tx1"/>
                </a:solidFill>
                <a:latin typeface="Calibri" pitchFamily="34" charset="0"/>
              </a:defRPr>
            </a:lvl2pPr>
            <a:lvl3pPr marL="1208309" indent="-241662" eaLnBrk="0" hangingPunct="0">
              <a:spcBef>
                <a:spcPct val="30000"/>
              </a:spcBef>
              <a:defRPr sz="1300">
                <a:solidFill>
                  <a:schemeClr val="tx1"/>
                </a:solidFill>
                <a:latin typeface="Calibri" pitchFamily="34" charset="0"/>
              </a:defRPr>
            </a:lvl3pPr>
            <a:lvl4pPr marL="1691633" indent="-241662" eaLnBrk="0" hangingPunct="0">
              <a:spcBef>
                <a:spcPct val="30000"/>
              </a:spcBef>
              <a:defRPr sz="1300">
                <a:solidFill>
                  <a:schemeClr val="tx1"/>
                </a:solidFill>
                <a:latin typeface="Calibri" pitchFamily="34" charset="0"/>
              </a:defRPr>
            </a:lvl4pPr>
            <a:lvl5pPr marL="2174957" indent="-241662" eaLnBrk="0" hangingPunct="0">
              <a:spcBef>
                <a:spcPct val="30000"/>
              </a:spcBef>
              <a:defRPr sz="1300">
                <a:solidFill>
                  <a:schemeClr val="tx1"/>
                </a:solidFill>
                <a:latin typeface="Calibri" pitchFamily="34" charset="0"/>
              </a:defRPr>
            </a:lvl5pPr>
            <a:lvl6pPr marL="2658281" indent="-241662" eaLnBrk="0" fontAlgn="base" hangingPunct="0">
              <a:spcBef>
                <a:spcPct val="30000"/>
              </a:spcBef>
              <a:spcAft>
                <a:spcPct val="0"/>
              </a:spcAft>
              <a:defRPr sz="1300">
                <a:solidFill>
                  <a:schemeClr val="tx1"/>
                </a:solidFill>
                <a:latin typeface="Calibri" pitchFamily="34" charset="0"/>
              </a:defRPr>
            </a:lvl6pPr>
            <a:lvl7pPr marL="3141604" indent="-241662" eaLnBrk="0" fontAlgn="base" hangingPunct="0">
              <a:spcBef>
                <a:spcPct val="30000"/>
              </a:spcBef>
              <a:spcAft>
                <a:spcPct val="0"/>
              </a:spcAft>
              <a:defRPr sz="1300">
                <a:solidFill>
                  <a:schemeClr val="tx1"/>
                </a:solidFill>
                <a:latin typeface="Calibri" pitchFamily="34" charset="0"/>
              </a:defRPr>
            </a:lvl7pPr>
            <a:lvl8pPr marL="3624928" indent="-241662" eaLnBrk="0" fontAlgn="base" hangingPunct="0">
              <a:spcBef>
                <a:spcPct val="30000"/>
              </a:spcBef>
              <a:spcAft>
                <a:spcPct val="0"/>
              </a:spcAft>
              <a:defRPr sz="1300">
                <a:solidFill>
                  <a:schemeClr val="tx1"/>
                </a:solidFill>
                <a:latin typeface="Calibri" pitchFamily="34" charset="0"/>
              </a:defRPr>
            </a:lvl8pPr>
            <a:lvl9pPr marL="4108251" indent="-24166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94922F28-BD2B-4156-A5B7-E92FEC039D61}"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xfrm>
            <a:off x="3769036" y="9296059"/>
            <a:ext cx="169918" cy="200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85401" indent="-302078" eaLnBrk="0" hangingPunct="0">
              <a:spcBef>
                <a:spcPct val="30000"/>
              </a:spcBef>
              <a:defRPr sz="1300">
                <a:solidFill>
                  <a:schemeClr val="tx1"/>
                </a:solidFill>
                <a:latin typeface="Calibri" pitchFamily="34" charset="0"/>
              </a:defRPr>
            </a:lvl2pPr>
            <a:lvl3pPr marL="1208309" indent="-241662" eaLnBrk="0" hangingPunct="0">
              <a:spcBef>
                <a:spcPct val="30000"/>
              </a:spcBef>
              <a:defRPr sz="1300">
                <a:solidFill>
                  <a:schemeClr val="tx1"/>
                </a:solidFill>
                <a:latin typeface="Calibri" pitchFamily="34" charset="0"/>
              </a:defRPr>
            </a:lvl3pPr>
            <a:lvl4pPr marL="1691633" indent="-241662" eaLnBrk="0" hangingPunct="0">
              <a:spcBef>
                <a:spcPct val="30000"/>
              </a:spcBef>
              <a:defRPr sz="1300">
                <a:solidFill>
                  <a:schemeClr val="tx1"/>
                </a:solidFill>
                <a:latin typeface="Calibri" pitchFamily="34" charset="0"/>
              </a:defRPr>
            </a:lvl4pPr>
            <a:lvl5pPr marL="2174957" indent="-241662" eaLnBrk="0" hangingPunct="0">
              <a:spcBef>
                <a:spcPct val="30000"/>
              </a:spcBef>
              <a:defRPr sz="1300">
                <a:solidFill>
                  <a:schemeClr val="tx1"/>
                </a:solidFill>
                <a:latin typeface="Calibri" pitchFamily="34" charset="0"/>
              </a:defRPr>
            </a:lvl5pPr>
            <a:lvl6pPr marL="2658281" indent="-241662" eaLnBrk="0" fontAlgn="base" hangingPunct="0">
              <a:spcBef>
                <a:spcPct val="30000"/>
              </a:spcBef>
              <a:spcAft>
                <a:spcPct val="0"/>
              </a:spcAft>
              <a:defRPr sz="1300">
                <a:solidFill>
                  <a:schemeClr val="tx1"/>
                </a:solidFill>
                <a:latin typeface="Calibri" pitchFamily="34" charset="0"/>
              </a:defRPr>
            </a:lvl6pPr>
            <a:lvl7pPr marL="3141604" indent="-241662" eaLnBrk="0" fontAlgn="base" hangingPunct="0">
              <a:spcBef>
                <a:spcPct val="30000"/>
              </a:spcBef>
              <a:spcAft>
                <a:spcPct val="0"/>
              </a:spcAft>
              <a:defRPr sz="1300">
                <a:solidFill>
                  <a:schemeClr val="tx1"/>
                </a:solidFill>
                <a:latin typeface="Calibri" pitchFamily="34" charset="0"/>
              </a:defRPr>
            </a:lvl7pPr>
            <a:lvl8pPr marL="3624928" indent="-241662" eaLnBrk="0" fontAlgn="base" hangingPunct="0">
              <a:spcBef>
                <a:spcPct val="30000"/>
              </a:spcBef>
              <a:spcAft>
                <a:spcPct val="0"/>
              </a:spcAft>
              <a:defRPr sz="1300">
                <a:solidFill>
                  <a:schemeClr val="tx1"/>
                </a:solidFill>
                <a:latin typeface="Calibri" pitchFamily="34" charset="0"/>
              </a:defRPr>
            </a:lvl8pPr>
            <a:lvl9pPr marL="4108251" indent="-24166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30E51F9F-E815-49FB-AF03-55A9BEA1FCFC}"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tLang="en-US" smtClean="0"/>
              <a:t>Enables vehicles with 360-degree awareness to inform a driver of hazards and situations they can’t see. </a:t>
            </a:r>
          </a:p>
          <a:p>
            <a:pPr lvl="1" eaLnBrk="1" hangingPunct="1">
              <a:spcBef>
                <a:spcPct val="0"/>
              </a:spcBef>
            </a:pPr>
            <a:endParaRPr lang="en-US" altLang="en-US" smtClean="0"/>
          </a:p>
          <a:p>
            <a:pPr lvl="1" eaLnBrk="1" hangingPunct="1">
              <a:spcBef>
                <a:spcPct val="0"/>
              </a:spcBef>
            </a:pPr>
            <a:r>
              <a:rPr lang="en-US" altLang="en-US" smtClean="0"/>
              <a:t>CV safety applications  have the potential to reduce or eliminate crashes through a combination of Driver Advisories; Driver Warnings; and Vehicle Controls. </a:t>
            </a:r>
          </a:p>
          <a:p>
            <a:pPr lvl="1" eaLnBrk="1" hangingPunct="1">
              <a:spcBef>
                <a:spcPct val="0"/>
              </a:spcBef>
            </a:pPr>
            <a:endParaRPr lang="en-US" altLang="en-US" smtClean="0"/>
          </a:p>
          <a:p>
            <a:pPr lvl="1" eaLnBrk="1" hangingPunct="1">
              <a:spcBef>
                <a:spcPct val="0"/>
              </a:spcBef>
            </a:pPr>
            <a:r>
              <a:rPr lang="en-US" altLang="en-US" smtClean="0"/>
              <a:t>CV has the capability of addressing the majority of crash situations and prevent tens of thousands of deaths every year.</a:t>
            </a:r>
          </a:p>
          <a:p>
            <a:pPr lvl="1" eaLnBrk="1" hangingPunct="1">
              <a:spcBef>
                <a:spcPct val="0"/>
              </a:spcBef>
            </a:pPr>
            <a:endParaRPr lang="en-US" altLang="en-US" sz="1500"/>
          </a:p>
          <a:p>
            <a:pPr lvl="1" eaLnBrk="1" hangingPunct="1">
              <a:spcBef>
                <a:spcPct val="0"/>
              </a:spcBef>
            </a:pPr>
            <a:endParaRPr lang="en-US" altLang="en-US" sz="1500"/>
          </a:p>
          <a:p>
            <a:pPr lvl="1" eaLnBrk="1" hangingPunct="1">
              <a:spcBef>
                <a:spcPct val="0"/>
              </a:spcBef>
            </a:pPr>
            <a:endParaRPr lang="en-US" altLang="en-US" sz="15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143588" y="9119473"/>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4" tIns="48332" rIns="96664" bIns="48332"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757F342-3141-42D4-9F91-963F4399ACB5}" type="slidenum">
              <a:rPr lang="en-US" altLang="en-US">
                <a:solidFill>
                  <a:srgbClr val="000000"/>
                </a:solidFill>
              </a:rPr>
              <a:pPr algn="r" eaLnBrk="1" hangingPunct="1">
                <a:spcBef>
                  <a:spcPct val="0"/>
                </a:spcBef>
              </a:pPr>
              <a:t>35</a:t>
            </a:fld>
            <a:endParaRPr lang="en-US" altLang="en-US">
              <a:solidFill>
                <a:srgbClr val="000000"/>
              </a:solidFill>
            </a:endParaRPr>
          </a:p>
        </p:txBody>
      </p:sp>
      <p:sp>
        <p:nvSpPr>
          <p:cNvPr id="78851" name="Rectangle 2"/>
          <p:cNvSpPr>
            <a:spLocks noGrp="1" noRot="1" noChangeAspect="1" noChangeArrowheads="1" noTextEdit="1"/>
          </p:cNvSpPr>
          <p:nvPr>
            <p:ph type="sldImg"/>
          </p:nvPr>
        </p:nvSpPr>
        <p:spPr bwMode="auto">
          <a:xfrm>
            <a:off x="1260475" y="722313"/>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731520" y="4560572"/>
            <a:ext cx="5852160" cy="43188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28" tIns="48164" rIns="96328" bIns="48164" numCol="1" anchor="t" anchorCtr="0" compatLnSpc="1">
            <a:prstTxWarp prst="textNoShape">
              <a:avLst/>
            </a:prstTxWarp>
          </a:bodyPr>
          <a:lstStyle/>
          <a:p>
            <a:pPr marL="308790" indent="-308790" eaLnBrk="1" hangingPunct="1">
              <a:spcBef>
                <a:spcPct val="0"/>
              </a:spcBef>
              <a:buFontTx/>
              <a:buChar char="•"/>
            </a:pPr>
            <a:endParaRPr lang="en-US" altLang="en-US" b="1"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xfrm>
            <a:off x="3769036" y="9296059"/>
            <a:ext cx="169918" cy="200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85401" indent="-302078" eaLnBrk="0" hangingPunct="0">
              <a:spcBef>
                <a:spcPct val="30000"/>
              </a:spcBef>
              <a:defRPr sz="1300">
                <a:solidFill>
                  <a:schemeClr val="tx1"/>
                </a:solidFill>
                <a:latin typeface="Calibri" pitchFamily="34" charset="0"/>
              </a:defRPr>
            </a:lvl2pPr>
            <a:lvl3pPr marL="1208309" indent="-241662" eaLnBrk="0" hangingPunct="0">
              <a:spcBef>
                <a:spcPct val="30000"/>
              </a:spcBef>
              <a:defRPr sz="1300">
                <a:solidFill>
                  <a:schemeClr val="tx1"/>
                </a:solidFill>
                <a:latin typeface="Calibri" pitchFamily="34" charset="0"/>
              </a:defRPr>
            </a:lvl3pPr>
            <a:lvl4pPr marL="1691633" indent="-241662" eaLnBrk="0" hangingPunct="0">
              <a:spcBef>
                <a:spcPct val="30000"/>
              </a:spcBef>
              <a:defRPr sz="1300">
                <a:solidFill>
                  <a:schemeClr val="tx1"/>
                </a:solidFill>
                <a:latin typeface="Calibri" pitchFamily="34" charset="0"/>
              </a:defRPr>
            </a:lvl4pPr>
            <a:lvl5pPr marL="2174957" indent="-241662" eaLnBrk="0" hangingPunct="0">
              <a:spcBef>
                <a:spcPct val="30000"/>
              </a:spcBef>
              <a:defRPr sz="1300">
                <a:solidFill>
                  <a:schemeClr val="tx1"/>
                </a:solidFill>
                <a:latin typeface="Calibri" pitchFamily="34" charset="0"/>
              </a:defRPr>
            </a:lvl5pPr>
            <a:lvl6pPr marL="2658281" indent="-241662" eaLnBrk="0" fontAlgn="base" hangingPunct="0">
              <a:spcBef>
                <a:spcPct val="30000"/>
              </a:spcBef>
              <a:spcAft>
                <a:spcPct val="0"/>
              </a:spcAft>
              <a:defRPr sz="1300">
                <a:solidFill>
                  <a:schemeClr val="tx1"/>
                </a:solidFill>
                <a:latin typeface="Calibri" pitchFamily="34" charset="0"/>
              </a:defRPr>
            </a:lvl6pPr>
            <a:lvl7pPr marL="3141604" indent="-241662" eaLnBrk="0" fontAlgn="base" hangingPunct="0">
              <a:spcBef>
                <a:spcPct val="30000"/>
              </a:spcBef>
              <a:spcAft>
                <a:spcPct val="0"/>
              </a:spcAft>
              <a:defRPr sz="1300">
                <a:solidFill>
                  <a:schemeClr val="tx1"/>
                </a:solidFill>
                <a:latin typeface="Calibri" pitchFamily="34" charset="0"/>
              </a:defRPr>
            </a:lvl7pPr>
            <a:lvl8pPr marL="3624928" indent="-241662" eaLnBrk="0" fontAlgn="base" hangingPunct="0">
              <a:spcBef>
                <a:spcPct val="30000"/>
              </a:spcBef>
              <a:spcAft>
                <a:spcPct val="0"/>
              </a:spcAft>
              <a:defRPr sz="1300">
                <a:solidFill>
                  <a:schemeClr val="tx1"/>
                </a:solidFill>
                <a:latin typeface="Calibri" pitchFamily="34" charset="0"/>
              </a:defRPr>
            </a:lvl8pPr>
            <a:lvl9pPr marL="4108251" indent="-24166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D82F0773-8782-4EDE-B63F-9362ECDDAF0F}" type="slidenum">
              <a:rPr lang="en-US" altLang="en-US" smtClean="0">
                <a:solidFill>
                  <a:srgbClr val="000000"/>
                </a:solidFill>
              </a:rPr>
              <a:pPr eaLnBrk="1" hangingPunct="1">
                <a:spcBef>
                  <a:spcPct val="0"/>
                </a:spcBef>
              </a:pPr>
              <a:t>36</a:t>
            </a:fld>
            <a:endParaRPr lang="en-US" altLang="en-US" smtClean="0">
              <a:solidFill>
                <a:srgbClr val="000000"/>
              </a:solidFill>
            </a:endParaRPr>
          </a:p>
        </p:txBody>
      </p:sp>
      <p:sp>
        <p:nvSpPr>
          <p:cNvPr id="79875" name="Rectangle 2"/>
          <p:cNvSpPr>
            <a:spLocks noGrp="1" noRot="1" noChangeAspect="1" noChangeArrowheads="1" noTextEdit="1"/>
          </p:cNvSpPr>
          <p:nvPr>
            <p:ph type="sldImg"/>
          </p:nvPr>
        </p:nvSpPr>
        <p:spPr bwMode="auto">
          <a:xfrm>
            <a:off x="1260475" y="720725"/>
            <a:ext cx="47974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GB" dirty="0" smtClean="0"/>
              <a:t>November 2013</a:t>
            </a:r>
            <a:endParaRPr lang="en-GB" dirty="0"/>
          </a:p>
        </p:txBody>
      </p:sp>
      <p:sp>
        <p:nvSpPr>
          <p:cNvPr id="5" name="Rectangle 5"/>
          <p:cNvSpPr>
            <a:spLocks noGrp="1" noChangeArrowheads="1"/>
          </p:cNvSpPr>
          <p:nvPr>
            <p:ph type="ftr" sz="quarter" idx="11"/>
          </p:nvPr>
        </p:nvSpPr>
        <p:spPr>
          <a:xfrm>
            <a:off x="5219700" y="6453188"/>
            <a:ext cx="3751263" cy="184150"/>
          </a:xfrm>
        </p:spPr>
        <p:txBody>
          <a:bodyPr/>
          <a:lstStyle>
            <a:lvl1pPr>
              <a:defRPr dirty="0" smtClean="0"/>
            </a:lvl1pPr>
          </a:lstStyle>
          <a:p>
            <a:pPr>
              <a:defRPr/>
            </a:pPr>
            <a:r>
              <a:rPr lang="en-GB" dirty="0" smtClean="0"/>
              <a:t>John Kenney (Toyota ITC), Brian Gallagher (Denso DIAM)</a:t>
            </a:r>
            <a:endParaRPr lang="en-GB" dirty="0"/>
          </a:p>
        </p:txBody>
      </p:sp>
      <p:sp>
        <p:nvSpPr>
          <p:cNvPr id="6" name="Rectangle 6"/>
          <p:cNvSpPr>
            <a:spLocks noGrp="1" noChangeArrowheads="1"/>
          </p:cNvSpPr>
          <p:nvPr>
            <p:ph type="sldNum" sz="quarter" idx="12"/>
          </p:nvPr>
        </p:nvSpPr>
        <p:spPr/>
        <p:txBody>
          <a:bodyPr/>
          <a:lstStyle>
            <a:lvl1pPr>
              <a:defRPr dirty="0"/>
            </a:lvl1pPr>
          </a:lstStyle>
          <a:p>
            <a:pPr>
              <a:defRPr/>
            </a:pPr>
            <a:r>
              <a:rPr lang="en-GB"/>
              <a:t>Slide </a:t>
            </a:r>
            <a:fld id="{41BDFEFB-C6ED-40DB-9994-CEF8BCDCE3C2}" type="slidenum">
              <a:rPr lang="en-GB"/>
              <a:pPr>
                <a:defRPr/>
              </a:pPr>
              <a:t>‹#›</a:t>
            </a:fld>
            <a:endParaRPr lang="en-GB"/>
          </a:p>
        </p:txBody>
      </p:sp>
    </p:spTree>
    <p:extLst>
      <p:ext uri="{BB962C8B-B14F-4D97-AF65-F5344CB8AC3E}">
        <p14:creationId xmlns:p14="http://schemas.microsoft.com/office/powerpoint/2010/main" val="220385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5297488" y="6453188"/>
            <a:ext cx="3817937" cy="184150"/>
          </a:xfrm>
          <a:prstGeom prst="rect">
            <a:avLst/>
          </a:prstGeom>
          <a:noFill/>
          <a:ln w="9525">
            <a:noFill/>
            <a:miter lim="800000"/>
            <a:headEnd/>
            <a:tailEnd/>
          </a:ln>
          <a:effectLst/>
        </p:spPr>
        <p:txBody>
          <a:bodyPr wrap="none" lIns="0" tIns="0" rIns="0" bIns="0">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dirty="0" smtClean="0"/>
              <a:t>John Kenney (Toyota ITC), Brian Gallagher (Denso DIAM)</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GB"/>
              <a:t>January 2013</a:t>
            </a:r>
          </a:p>
        </p:txBody>
      </p:sp>
      <p:sp>
        <p:nvSpPr>
          <p:cNvPr id="6" name="Rectangle 6"/>
          <p:cNvSpPr>
            <a:spLocks noGrp="1" noChangeArrowheads="1"/>
          </p:cNvSpPr>
          <p:nvPr>
            <p:ph type="sldNum" sz="quarter" idx="11"/>
          </p:nvPr>
        </p:nvSpPr>
        <p:spPr/>
        <p:txBody>
          <a:bodyPr/>
          <a:lstStyle>
            <a:lvl1pPr>
              <a:defRPr/>
            </a:lvl1pPr>
          </a:lstStyle>
          <a:p>
            <a:pPr>
              <a:defRPr/>
            </a:pPr>
            <a:r>
              <a:rPr lang="en-GB"/>
              <a:t>Slide </a:t>
            </a:r>
            <a:fld id="{40D48DB3-F4EC-4CEB-A32F-CD65C7806299}" type="slidenum">
              <a:rPr lang="en-GB"/>
              <a:pPr>
                <a:defRPr/>
              </a:pPr>
              <a:t>‹#›</a:t>
            </a:fld>
            <a:endParaRPr lang="en-GB"/>
          </a:p>
        </p:txBody>
      </p:sp>
    </p:spTree>
    <p:extLst>
      <p:ext uri="{BB962C8B-B14F-4D97-AF65-F5344CB8AC3E}">
        <p14:creationId xmlns:p14="http://schemas.microsoft.com/office/powerpoint/2010/main" val="333309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5297488" y="6453188"/>
            <a:ext cx="3817937" cy="184150"/>
          </a:xfrm>
          <a:prstGeom prst="rect">
            <a:avLst/>
          </a:prstGeom>
          <a:noFill/>
          <a:ln w="9525">
            <a:noFill/>
            <a:miter lim="800000"/>
            <a:headEnd/>
            <a:tailEnd/>
          </a:ln>
          <a:effectLst/>
        </p:spPr>
        <p:txBody>
          <a:bodyPr wrap="none" lIns="0" tIns="0" rIns="0" bIns="0">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dirty="0" smtClean="0"/>
              <a:t>John Kenney (Toyota ITC), Brian Gallagher (Denso DIAM)</a:t>
            </a:r>
            <a:endParaRPr lang="en-GB" dirty="0"/>
          </a:p>
        </p:txBody>
      </p:sp>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GB"/>
              <a:t>January 2013</a:t>
            </a:r>
          </a:p>
        </p:txBody>
      </p:sp>
      <p:sp>
        <p:nvSpPr>
          <p:cNvPr id="6" name="Rectangle 6"/>
          <p:cNvSpPr>
            <a:spLocks noGrp="1" noChangeArrowheads="1"/>
          </p:cNvSpPr>
          <p:nvPr>
            <p:ph type="sldNum" sz="quarter" idx="11"/>
          </p:nvPr>
        </p:nvSpPr>
        <p:spPr/>
        <p:txBody>
          <a:bodyPr/>
          <a:lstStyle>
            <a:lvl1pPr>
              <a:defRPr/>
            </a:lvl1pPr>
          </a:lstStyle>
          <a:p>
            <a:pPr>
              <a:defRPr/>
            </a:pPr>
            <a:r>
              <a:rPr lang="en-GB"/>
              <a:t>Slide </a:t>
            </a:r>
            <a:fld id="{CFE3BF6A-7F09-4816-830E-5789FFA6FAB5}" type="slidenum">
              <a:rPr lang="en-GB"/>
              <a:pPr>
                <a:defRPr/>
              </a:pPr>
              <a:t>‹#›</a:t>
            </a:fld>
            <a:endParaRPr lang="en-GB"/>
          </a:p>
        </p:txBody>
      </p:sp>
    </p:spTree>
    <p:extLst>
      <p:ext uri="{BB962C8B-B14F-4D97-AF65-F5344CB8AC3E}">
        <p14:creationId xmlns:p14="http://schemas.microsoft.com/office/powerpoint/2010/main" val="90171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smtClean="0">
              <a:solidFill>
                <a:srgbClr val="000000"/>
              </a:solidFill>
              <a:ea typeface="MS PGothic" pitchFamily="34" charset="-128"/>
            </a:endParaRPr>
          </a:p>
        </p:txBody>
      </p:sp>
      <p:sp>
        <p:nvSpPr>
          <p:cNvPr id="6" name="Line 7"/>
          <p:cNvSpPr>
            <a:spLocks noChangeShapeType="1"/>
          </p:cNvSpPr>
          <p:nvPr userDrawn="1"/>
        </p:nvSpPr>
        <p:spPr bwMode="auto">
          <a:xfrm>
            <a:off x="533400" y="990600"/>
            <a:ext cx="8229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defRPr/>
            </a:pPr>
            <a:fld id="{EDEF718C-274C-4B4F-948E-0B26E4E19C1F}" type="slidenum">
              <a:rPr lang="en-US" sz="1200" smtClean="0">
                <a:solidFill>
                  <a:srgbClr val="000000"/>
                </a:solidFill>
                <a:ea typeface="MS PGothic" pitchFamily="34" charset="-128"/>
              </a:rPr>
              <a:pPr algn="r" eaLnBrk="1" hangingPunct="1">
                <a:spcBef>
                  <a:spcPct val="50000"/>
                </a:spcBef>
                <a:defRPr/>
              </a:pPr>
              <a:t>‹#›</a:t>
            </a:fld>
            <a:endParaRPr lang="en-US" sz="1200" smtClean="0">
              <a:solidFill>
                <a:srgbClr val="000000"/>
              </a:solidFill>
              <a:ea typeface="MS PGothic" pitchFamily="34" charset="-128"/>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2000">
                <a:solidFill>
                  <a:srgbClr val="000000"/>
                </a:solidFill>
                <a:latin typeface="Tahoma" pitchFamily="34" charset="0"/>
                <a:ea typeface="MS PGothic" pitchFamily="34" charset="-128"/>
              </a:defRPr>
            </a:lvl1pPr>
          </a:lstStyle>
          <a:p>
            <a:pPr>
              <a:defRPr/>
            </a:pPr>
            <a:endParaRPr lang="en-US"/>
          </a:p>
        </p:txBody>
      </p:sp>
      <p:sp>
        <p:nvSpPr>
          <p:cNvPr id="9" name="Slide Number Placeholder 5"/>
          <p:cNvSpPr>
            <a:spLocks noGrp="1"/>
          </p:cNvSpPr>
          <p:nvPr>
            <p:ph type="sldNum" sz="quarter" idx="11"/>
          </p:nvPr>
        </p:nvSpPr>
        <p:spPr>
          <a:xfrm>
            <a:off x="4572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sz="2000">
                <a:solidFill>
                  <a:srgbClr val="000000"/>
                </a:solidFill>
                <a:latin typeface="Tahoma" pitchFamily="34" charset="0"/>
                <a:ea typeface="MS PGothic" pitchFamily="34" charset="-128"/>
              </a:defRPr>
            </a:lvl1pPr>
          </a:lstStyle>
          <a:p>
            <a:pPr>
              <a:defRPr/>
            </a:pPr>
            <a:fld id="{1C7A2C59-67F7-4DFF-A853-6236EC7C8D81}" type="slidenum">
              <a:rPr lang="en-US"/>
              <a:pPr>
                <a:defRPr/>
              </a:pPr>
              <a:t>‹#›</a:t>
            </a:fld>
            <a:endParaRPr lang="en-US"/>
          </a:p>
        </p:txBody>
      </p:sp>
    </p:spTree>
    <p:extLst>
      <p:ext uri="{BB962C8B-B14F-4D97-AF65-F5344CB8AC3E}">
        <p14:creationId xmlns:p14="http://schemas.microsoft.com/office/powerpoint/2010/main" val="369422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GB" dirty="0" smtClean="0"/>
              <a:t>November 2013</a:t>
            </a:r>
            <a:endParaRPr lang="en-GB" dirty="0"/>
          </a:p>
        </p:txBody>
      </p:sp>
      <p:sp>
        <p:nvSpPr>
          <p:cNvPr id="5" name="Rectangle 5"/>
          <p:cNvSpPr>
            <a:spLocks noGrp="1" noChangeArrowheads="1"/>
          </p:cNvSpPr>
          <p:nvPr>
            <p:ph type="ftr" sz="quarter" idx="11"/>
          </p:nvPr>
        </p:nvSpPr>
        <p:spPr>
          <a:xfrm>
            <a:off x="5297488" y="6453188"/>
            <a:ext cx="3817937" cy="184150"/>
          </a:xfrm>
        </p:spPr>
        <p:txBody>
          <a:bodyPr/>
          <a:lstStyle>
            <a:lvl1pPr>
              <a:defRPr dirty="0" smtClean="0"/>
            </a:lvl1pPr>
          </a:lstStyle>
          <a:p>
            <a:pPr>
              <a:defRPr/>
            </a:pPr>
            <a:r>
              <a:rPr lang="en-GB" dirty="0" smtClean="0"/>
              <a:t>John Kenney (Toyota ITC), Brian Gallagher (Denso DIAM)</a:t>
            </a:r>
            <a:endParaRPr lang="en-GB" dirty="0"/>
          </a:p>
        </p:txBody>
      </p:sp>
      <p:sp>
        <p:nvSpPr>
          <p:cNvPr id="6" name="Rectangle 6"/>
          <p:cNvSpPr>
            <a:spLocks noGrp="1" noChangeArrowheads="1"/>
          </p:cNvSpPr>
          <p:nvPr>
            <p:ph type="sldNum" sz="quarter" idx="12"/>
          </p:nvPr>
        </p:nvSpPr>
        <p:spPr/>
        <p:txBody>
          <a:bodyPr/>
          <a:lstStyle>
            <a:lvl1pPr>
              <a:defRPr/>
            </a:lvl1pPr>
          </a:lstStyle>
          <a:p>
            <a:pPr>
              <a:defRPr/>
            </a:pPr>
            <a:r>
              <a:rPr lang="en-GB"/>
              <a:t>Slide </a:t>
            </a:r>
            <a:fld id="{175D1F6B-8DAF-4BC1-A243-C99B28F1BA61}" type="slidenum">
              <a:rPr lang="en-GB"/>
              <a:pPr>
                <a:defRPr/>
              </a:pPr>
              <a:t>‹#›</a:t>
            </a:fld>
            <a:endParaRPr lang="en-GB"/>
          </a:p>
        </p:txBody>
      </p:sp>
    </p:spTree>
    <p:extLst>
      <p:ext uri="{BB962C8B-B14F-4D97-AF65-F5344CB8AC3E}">
        <p14:creationId xmlns:p14="http://schemas.microsoft.com/office/powerpoint/2010/main" val="380184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5297488" y="6453188"/>
            <a:ext cx="3817937" cy="184150"/>
          </a:xfrm>
          <a:prstGeom prst="rect">
            <a:avLst/>
          </a:prstGeom>
          <a:noFill/>
          <a:ln w="9525">
            <a:noFill/>
            <a:miter lim="800000"/>
            <a:headEnd/>
            <a:tailEnd/>
          </a:ln>
          <a:effectLst/>
        </p:spPr>
        <p:txBody>
          <a:bodyPr wrap="none" lIns="0" tIns="0" rIns="0" bIns="0">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dirty="0" smtClean="0"/>
              <a:t>John Kenney (Toyota ITC), Brian Gallagher (Denso DIAM)</a:t>
            </a:r>
            <a:endParaRPr lang="en-GB"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GB" dirty="0" smtClean="0"/>
              <a:t>November 2013</a:t>
            </a:r>
            <a:endParaRPr lang="en-GB" dirty="0"/>
          </a:p>
        </p:txBody>
      </p:sp>
      <p:sp>
        <p:nvSpPr>
          <p:cNvPr id="6" name="Rectangle 6"/>
          <p:cNvSpPr>
            <a:spLocks noGrp="1" noChangeArrowheads="1"/>
          </p:cNvSpPr>
          <p:nvPr>
            <p:ph type="sldNum" sz="quarter" idx="11"/>
          </p:nvPr>
        </p:nvSpPr>
        <p:spPr/>
        <p:txBody>
          <a:bodyPr/>
          <a:lstStyle>
            <a:lvl1pPr>
              <a:defRPr/>
            </a:lvl1pPr>
          </a:lstStyle>
          <a:p>
            <a:pPr>
              <a:defRPr/>
            </a:pPr>
            <a:r>
              <a:rPr lang="en-GB"/>
              <a:t>Slide </a:t>
            </a:r>
            <a:fld id="{C7CE062C-69CA-4473-A309-F6CE2CA075A4}" type="slidenum">
              <a:rPr lang="en-GB"/>
              <a:pPr>
                <a:defRPr/>
              </a:pPr>
              <a:t>‹#›</a:t>
            </a:fld>
            <a:endParaRPr lang="en-GB"/>
          </a:p>
        </p:txBody>
      </p:sp>
    </p:spTree>
    <p:extLst>
      <p:ext uri="{BB962C8B-B14F-4D97-AF65-F5344CB8AC3E}">
        <p14:creationId xmlns:p14="http://schemas.microsoft.com/office/powerpoint/2010/main" val="210016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5297488" y="6453188"/>
            <a:ext cx="3817937" cy="184150"/>
          </a:xfrm>
          <a:prstGeom prst="rect">
            <a:avLst/>
          </a:prstGeom>
          <a:noFill/>
          <a:ln w="9525">
            <a:noFill/>
            <a:miter lim="800000"/>
            <a:headEnd/>
            <a:tailEnd/>
          </a:ln>
          <a:effectLst/>
        </p:spPr>
        <p:txBody>
          <a:bodyPr wrap="none" lIns="0" tIns="0" rIns="0" bIns="0">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dirty="0" smtClean="0"/>
              <a:t>John Kenney (Toyota ITC), Brian Gallagher (Denso DIAM)</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xfrm>
            <a:off x="696913" y="332601"/>
            <a:ext cx="1541128" cy="276999"/>
          </a:xfrm>
        </p:spPr>
        <p:txBody>
          <a:bodyPr/>
          <a:lstStyle>
            <a:lvl1pPr>
              <a:defRPr/>
            </a:lvl1pPr>
          </a:lstStyle>
          <a:p>
            <a:pPr>
              <a:defRPr/>
            </a:pPr>
            <a:r>
              <a:rPr lang="en-GB" dirty="0" smtClean="0"/>
              <a:t>November 2013</a:t>
            </a:r>
            <a:endParaRPr lang="en-GB" dirty="0"/>
          </a:p>
        </p:txBody>
      </p:sp>
      <p:sp>
        <p:nvSpPr>
          <p:cNvPr id="7" name="Rectangle 6"/>
          <p:cNvSpPr>
            <a:spLocks noGrp="1" noChangeArrowheads="1"/>
          </p:cNvSpPr>
          <p:nvPr>
            <p:ph type="sldNum" sz="quarter" idx="11"/>
          </p:nvPr>
        </p:nvSpPr>
        <p:spPr/>
        <p:txBody>
          <a:bodyPr/>
          <a:lstStyle>
            <a:lvl1pPr>
              <a:defRPr/>
            </a:lvl1pPr>
          </a:lstStyle>
          <a:p>
            <a:pPr>
              <a:defRPr/>
            </a:pPr>
            <a:r>
              <a:rPr lang="en-GB"/>
              <a:t>Slide </a:t>
            </a:r>
            <a:fld id="{3FC723DD-FE53-4B62-89D4-ADB716512070}" type="slidenum">
              <a:rPr lang="en-GB"/>
              <a:pPr>
                <a:defRPr/>
              </a:pPr>
              <a:t>‹#›</a:t>
            </a:fld>
            <a:endParaRPr lang="en-GB"/>
          </a:p>
        </p:txBody>
      </p:sp>
    </p:spTree>
    <p:extLst>
      <p:ext uri="{BB962C8B-B14F-4D97-AF65-F5344CB8AC3E}">
        <p14:creationId xmlns:p14="http://schemas.microsoft.com/office/powerpoint/2010/main" val="288237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a:xfrm>
            <a:off x="696913" y="332601"/>
            <a:ext cx="1541128" cy="276999"/>
          </a:xfrm>
          <a:ln/>
        </p:spPr>
        <p:txBody>
          <a:bodyPr/>
          <a:lstStyle>
            <a:lvl1pPr>
              <a:defRPr/>
            </a:lvl1pPr>
          </a:lstStyle>
          <a:p>
            <a:pPr>
              <a:defRPr/>
            </a:pPr>
            <a:r>
              <a:rPr lang="en-GB" dirty="0" smtClean="0"/>
              <a:t>November 2013</a:t>
            </a: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t>Jim Lansford,, (CSR Technology) John Kinney, (Toyota)</a:t>
            </a:r>
          </a:p>
        </p:txBody>
      </p:sp>
      <p:sp>
        <p:nvSpPr>
          <p:cNvPr id="9" name="Rectangle 6"/>
          <p:cNvSpPr>
            <a:spLocks noGrp="1" noChangeArrowheads="1"/>
          </p:cNvSpPr>
          <p:nvPr>
            <p:ph type="sldNum" sz="quarter" idx="12"/>
          </p:nvPr>
        </p:nvSpPr>
        <p:spPr>
          <a:ln/>
        </p:spPr>
        <p:txBody>
          <a:bodyPr/>
          <a:lstStyle>
            <a:lvl1pPr>
              <a:defRPr/>
            </a:lvl1pPr>
          </a:lstStyle>
          <a:p>
            <a:pPr>
              <a:defRPr/>
            </a:pPr>
            <a:r>
              <a:rPr lang="en-GB"/>
              <a:t>Slide </a:t>
            </a:r>
            <a:fld id="{2D89BFA7-54B0-40BE-8543-CF974E598EA2}" type="slidenum">
              <a:rPr lang="en-GB"/>
              <a:pPr>
                <a:defRPr/>
              </a:pPr>
              <a:t>‹#›</a:t>
            </a:fld>
            <a:endParaRPr lang="en-GB"/>
          </a:p>
        </p:txBody>
      </p:sp>
    </p:spTree>
    <p:extLst>
      <p:ext uri="{BB962C8B-B14F-4D97-AF65-F5344CB8AC3E}">
        <p14:creationId xmlns:p14="http://schemas.microsoft.com/office/powerpoint/2010/main" val="320299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ooter Placeholder 4"/>
          <p:cNvSpPr txBox="1">
            <a:spLocks/>
          </p:cNvSpPr>
          <p:nvPr userDrawn="1"/>
        </p:nvSpPr>
        <p:spPr bwMode="auto">
          <a:xfrm>
            <a:off x="5392738" y="6454775"/>
            <a:ext cx="3751262" cy="184150"/>
          </a:xfrm>
          <a:prstGeom prst="rect">
            <a:avLst/>
          </a:prstGeom>
          <a:noFill/>
          <a:ln w="9525">
            <a:noFill/>
            <a:miter lim="800000"/>
            <a:headEnd/>
            <a:tailEnd/>
          </a:ln>
          <a:effectLst/>
        </p:spPr>
        <p:txBody>
          <a:bodyPr wrap="none" lIns="0" tIns="0" rIns="0" bIns="0">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dirty="0" smtClean="0"/>
              <a:t>John Kenney (Toyota ITC), Brian Gallagher (Denso DIAM)</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GB" dirty="0" smtClean="0"/>
              <a:t>November 2013</a:t>
            </a:r>
            <a:endParaRPr lang="en-GB" dirty="0"/>
          </a:p>
        </p:txBody>
      </p:sp>
      <p:sp>
        <p:nvSpPr>
          <p:cNvPr id="5" name="Rectangle 6"/>
          <p:cNvSpPr>
            <a:spLocks noGrp="1" noChangeArrowheads="1"/>
          </p:cNvSpPr>
          <p:nvPr>
            <p:ph type="sldNum" sz="quarter" idx="11"/>
          </p:nvPr>
        </p:nvSpPr>
        <p:spPr/>
        <p:txBody>
          <a:bodyPr/>
          <a:lstStyle>
            <a:lvl1pPr>
              <a:defRPr/>
            </a:lvl1pPr>
          </a:lstStyle>
          <a:p>
            <a:pPr>
              <a:defRPr/>
            </a:pPr>
            <a:r>
              <a:rPr lang="en-GB"/>
              <a:t>Slide </a:t>
            </a:r>
            <a:fld id="{E5E0853D-AB25-4671-A307-AC78A52F0EA3}" type="slidenum">
              <a:rPr lang="en-GB"/>
              <a:pPr>
                <a:defRPr/>
              </a:pPr>
              <a:t>‹#›</a:t>
            </a:fld>
            <a:endParaRPr lang="en-GB"/>
          </a:p>
        </p:txBody>
      </p:sp>
    </p:spTree>
    <p:extLst>
      <p:ext uri="{BB962C8B-B14F-4D97-AF65-F5344CB8AC3E}">
        <p14:creationId xmlns:p14="http://schemas.microsoft.com/office/powerpoint/2010/main" val="171551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5297488" y="6453188"/>
            <a:ext cx="3817937" cy="184150"/>
          </a:xfrm>
          <a:prstGeom prst="rect">
            <a:avLst/>
          </a:prstGeom>
          <a:noFill/>
          <a:ln w="9525">
            <a:noFill/>
            <a:miter lim="800000"/>
            <a:headEnd/>
            <a:tailEnd/>
          </a:ln>
          <a:effectLst/>
        </p:spPr>
        <p:txBody>
          <a:bodyPr wrap="none" lIns="0" tIns="0" rIns="0" bIns="0">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dirty="0" smtClean="0"/>
              <a:t>John Kenney (Toyota ITC), Brian Gallagher (Denso DIAM)</a:t>
            </a:r>
            <a:endParaRPr lang="en-GB" dirty="0"/>
          </a:p>
        </p:txBody>
      </p:sp>
      <p:sp>
        <p:nvSpPr>
          <p:cNvPr id="3"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GB" dirty="0" smtClean="0"/>
              <a:t>November 2013</a:t>
            </a:r>
            <a:endParaRPr lang="en-GB" dirty="0"/>
          </a:p>
        </p:txBody>
      </p:sp>
      <p:sp>
        <p:nvSpPr>
          <p:cNvPr id="4" name="Rectangle 6"/>
          <p:cNvSpPr>
            <a:spLocks noGrp="1" noChangeArrowheads="1"/>
          </p:cNvSpPr>
          <p:nvPr>
            <p:ph type="sldNum" sz="quarter" idx="11"/>
          </p:nvPr>
        </p:nvSpPr>
        <p:spPr/>
        <p:txBody>
          <a:bodyPr/>
          <a:lstStyle>
            <a:lvl1pPr>
              <a:defRPr/>
            </a:lvl1pPr>
          </a:lstStyle>
          <a:p>
            <a:pPr>
              <a:defRPr/>
            </a:pPr>
            <a:r>
              <a:rPr lang="en-GB"/>
              <a:t>Slide </a:t>
            </a:r>
            <a:fld id="{A74E8957-6078-4BAA-88B6-3537B6C88860}" type="slidenum">
              <a:rPr lang="en-GB"/>
              <a:pPr>
                <a:defRPr/>
              </a:pPr>
              <a:t>‹#›</a:t>
            </a:fld>
            <a:endParaRPr lang="en-GB"/>
          </a:p>
        </p:txBody>
      </p:sp>
    </p:spTree>
    <p:extLst>
      <p:ext uri="{BB962C8B-B14F-4D97-AF65-F5344CB8AC3E}">
        <p14:creationId xmlns:p14="http://schemas.microsoft.com/office/powerpoint/2010/main" val="135830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5297488" y="6453188"/>
            <a:ext cx="3817937" cy="184150"/>
          </a:xfrm>
          <a:prstGeom prst="rect">
            <a:avLst/>
          </a:prstGeom>
          <a:noFill/>
          <a:ln w="9525">
            <a:noFill/>
            <a:miter lim="800000"/>
            <a:headEnd/>
            <a:tailEnd/>
          </a:ln>
          <a:effectLst/>
        </p:spPr>
        <p:txBody>
          <a:bodyPr wrap="none" lIns="0" tIns="0" rIns="0" bIns="0">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dirty="0" smtClean="0"/>
              <a:t>John Kenney (Toyota ITC), Brian Gallagher (Denso DIAM)</a:t>
            </a:r>
            <a:endParaRPr lang="en-GB"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a:xfrm>
            <a:off x="696913" y="332601"/>
            <a:ext cx="1541128" cy="276999"/>
          </a:xfrm>
        </p:spPr>
        <p:txBody>
          <a:bodyPr/>
          <a:lstStyle>
            <a:lvl1pPr>
              <a:defRPr/>
            </a:lvl1pPr>
          </a:lstStyle>
          <a:p>
            <a:pPr>
              <a:defRPr/>
            </a:pPr>
            <a:r>
              <a:rPr lang="en-GB" dirty="0" smtClean="0"/>
              <a:t>November 2013</a:t>
            </a:r>
            <a:endParaRPr lang="en-GB" dirty="0"/>
          </a:p>
        </p:txBody>
      </p:sp>
      <p:sp>
        <p:nvSpPr>
          <p:cNvPr id="7" name="Rectangle 6"/>
          <p:cNvSpPr>
            <a:spLocks noGrp="1" noChangeArrowheads="1"/>
          </p:cNvSpPr>
          <p:nvPr>
            <p:ph type="sldNum" sz="quarter" idx="11"/>
          </p:nvPr>
        </p:nvSpPr>
        <p:spPr/>
        <p:txBody>
          <a:bodyPr/>
          <a:lstStyle>
            <a:lvl1pPr>
              <a:defRPr/>
            </a:lvl1pPr>
          </a:lstStyle>
          <a:p>
            <a:pPr>
              <a:defRPr/>
            </a:pPr>
            <a:r>
              <a:rPr lang="en-GB"/>
              <a:t>Slide </a:t>
            </a:r>
            <a:fld id="{591EE8F4-585B-425F-A2BA-B557383A0211}" type="slidenum">
              <a:rPr lang="en-GB"/>
              <a:pPr>
                <a:defRPr/>
              </a:pPr>
              <a:t>‹#›</a:t>
            </a:fld>
            <a:endParaRPr lang="en-GB"/>
          </a:p>
        </p:txBody>
      </p:sp>
    </p:spTree>
    <p:extLst>
      <p:ext uri="{BB962C8B-B14F-4D97-AF65-F5344CB8AC3E}">
        <p14:creationId xmlns:p14="http://schemas.microsoft.com/office/powerpoint/2010/main" val="412191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5297488" y="6453188"/>
            <a:ext cx="3817937" cy="184150"/>
          </a:xfrm>
          <a:prstGeom prst="rect">
            <a:avLst/>
          </a:prstGeom>
          <a:noFill/>
          <a:ln w="9525">
            <a:noFill/>
            <a:miter lim="800000"/>
            <a:headEnd/>
            <a:tailEnd/>
          </a:ln>
          <a:effectLst/>
        </p:spPr>
        <p:txBody>
          <a:bodyPr wrap="none" lIns="0" tIns="0" rIns="0" bIns="0">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dirty="0" smtClean="0"/>
              <a:t>John Kenney (Toyota ITC), Brian Gallagher (Denso DIAM)</a:t>
            </a:r>
            <a:endParaRPr lang="en-GB"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r>
              <a:rPr lang="en-GB"/>
              <a:t>January 2013</a:t>
            </a:r>
          </a:p>
        </p:txBody>
      </p:sp>
      <p:sp>
        <p:nvSpPr>
          <p:cNvPr id="7" name="Rectangle 6"/>
          <p:cNvSpPr>
            <a:spLocks noGrp="1" noChangeArrowheads="1"/>
          </p:cNvSpPr>
          <p:nvPr>
            <p:ph type="sldNum" sz="quarter" idx="11"/>
          </p:nvPr>
        </p:nvSpPr>
        <p:spPr/>
        <p:txBody>
          <a:bodyPr/>
          <a:lstStyle>
            <a:lvl1pPr>
              <a:defRPr/>
            </a:lvl1pPr>
          </a:lstStyle>
          <a:p>
            <a:pPr>
              <a:defRPr/>
            </a:pPr>
            <a:r>
              <a:rPr lang="en-GB"/>
              <a:t>Slide </a:t>
            </a:r>
            <a:fld id="{BBE969AE-6407-47C3-B341-7DCDF675B4CE}" type="slidenum">
              <a:rPr lang="en-GB"/>
              <a:pPr>
                <a:defRPr/>
              </a:pPr>
              <a:t>‹#›</a:t>
            </a:fld>
            <a:endParaRPr lang="en-GB"/>
          </a:p>
        </p:txBody>
      </p:sp>
    </p:spTree>
    <p:extLst>
      <p:ext uri="{BB962C8B-B14F-4D97-AF65-F5344CB8AC3E}">
        <p14:creationId xmlns:p14="http://schemas.microsoft.com/office/powerpoint/2010/main" val="200217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GB" dirty="0" smtClean="0"/>
              <a:t>November 2013</a:t>
            </a:r>
            <a:endParaRPr lang="en-GB" dirty="0"/>
          </a:p>
        </p:txBody>
      </p:sp>
      <p:sp>
        <p:nvSpPr>
          <p:cNvPr id="1029" name="Rectangle 5"/>
          <p:cNvSpPr>
            <a:spLocks noGrp="1" noChangeArrowheads="1"/>
          </p:cNvSpPr>
          <p:nvPr>
            <p:ph type="ftr" sz="quarter" idx="3"/>
          </p:nvPr>
        </p:nvSpPr>
        <p:spPr bwMode="auto">
          <a:xfrm>
            <a:off x="5038725" y="6475413"/>
            <a:ext cx="35052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a:t>Jim Lansford,, (CSR Technology) John Kinney, (Toyota)</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t>Slide </a:t>
            </a:r>
            <a:fld id="{F158FE89-BC9C-4DFF-BE75-BE21B2427B55}" type="slidenum">
              <a:rPr lang="en-GB"/>
              <a:pPr>
                <a:defRPr/>
              </a:pPr>
              <a:t>‹#›</a:t>
            </a:fld>
            <a:endParaRPr lang="en-GB"/>
          </a:p>
        </p:txBody>
      </p:sp>
      <p:sp>
        <p:nvSpPr>
          <p:cNvPr id="1031" name="Rectangle 7"/>
          <p:cNvSpPr>
            <a:spLocks noChangeArrowheads="1"/>
          </p:cNvSpPr>
          <p:nvPr/>
        </p:nvSpPr>
        <p:spPr bwMode="auto">
          <a:xfrm>
            <a:off x="5162550" y="333375"/>
            <a:ext cx="328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r>
              <a:rPr lang="en-GB" altLang="en-US" sz="1800" b="1" dirty="0"/>
              <a:t>doc.: IEEE </a:t>
            </a:r>
            <a:r>
              <a:rPr lang="en-GB" altLang="en-US" sz="1800" b="1" dirty="0" smtClean="0"/>
              <a:t>802.11-13/1309r0</a:t>
            </a:r>
            <a:endParaRPr lang="en-GB" alt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4" r:id="rId5"/>
    <p:sldLayoutId id="2147483799" r:id="rId6"/>
    <p:sldLayoutId id="2147483800" r:id="rId7"/>
    <p:sldLayoutId id="2147483801" r:id="rId8"/>
    <p:sldLayoutId id="2147483802" r:id="rId9"/>
    <p:sldLayoutId id="2147483803" r:id="rId10"/>
    <p:sldLayoutId id="2147483804" r:id="rId11"/>
    <p:sldLayoutId id="2147483805"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7.wmf"/><Relationship Id="rId4" Type="http://schemas.openxmlformats.org/officeDocument/2006/relationships/hyperlink" Target="../../../Users/Tom%20Schaffnit/Users/Tom%20Schaffnit/Users/Tom%20Schaffnit/AppData/Local/Local%20Settings/Temp/E&amp;C%20I%20Lab/E&amp;C%20I%20Lab/DARPA/NEW%20EDMap%20Video%20(74%20secs).avi"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image" Target="../media/image18.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hyperlink" Target="http://upload.wikimedia.org/wikipedia/commons/8/81/Stop_sign.png" TargetMode="External"/><Relationship Id="rId5" Type="http://schemas.openxmlformats.org/officeDocument/2006/relationships/image" Target="../media/image32.jpeg"/><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r>
              <a:rPr lang="en-GB" altLang="en-US" dirty="0" smtClean="0"/>
              <a:t>Harmful Interference to DSRC Systems</a:t>
            </a:r>
            <a:endParaRPr lang="en-GB" altLang="en-US" dirty="0" smtClean="0"/>
          </a:p>
        </p:txBody>
      </p:sp>
      <p:sp>
        <p:nvSpPr>
          <p:cNvPr id="12291" name="Rectangle 4"/>
          <p:cNvSpPr>
            <a:spLocks noGrp="1" noChangeArrowheads="1"/>
          </p:cNvSpPr>
          <p:nvPr>
            <p:ph idx="1"/>
          </p:nvPr>
        </p:nvSpPr>
        <p:spPr/>
        <p:txBody>
          <a:bodyPr/>
          <a:lstStyle/>
          <a:p>
            <a:pPr algn="ctr">
              <a:buFontTx/>
              <a:buNone/>
            </a:pPr>
            <a:r>
              <a:rPr lang="en-GB" altLang="en-US" sz="2000" dirty="0" smtClean="0"/>
              <a:t>Date:</a:t>
            </a:r>
            <a:r>
              <a:rPr lang="en-GB" altLang="en-US" sz="2000" b="0" dirty="0" smtClean="0"/>
              <a:t> </a:t>
            </a:r>
            <a:r>
              <a:rPr lang="en-GB" altLang="en-US" sz="2000" b="0" dirty="0" smtClean="0"/>
              <a:t>Nov. 1, 2013</a:t>
            </a:r>
            <a:endParaRPr lang="en-GB" altLang="en-US" sz="2000" b="0" dirty="0" smtClean="0"/>
          </a:p>
        </p:txBody>
      </p:sp>
      <p:sp>
        <p:nvSpPr>
          <p:cNvPr id="12292" name="Date Placeholder 3"/>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sz="1800" dirty="0" smtClean="0"/>
              <a:t>November </a:t>
            </a:r>
            <a:r>
              <a:rPr lang="en-GB" altLang="en-US" sz="1800" dirty="0" smtClean="0"/>
              <a:t>2013</a:t>
            </a:r>
          </a:p>
        </p:txBody>
      </p:sp>
      <p:sp>
        <p:nvSpPr>
          <p:cNvPr id="122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smtClean="0"/>
              <a:t>Slide </a:t>
            </a:r>
            <a:fld id="{FF0B54F1-E75A-4F7E-B534-0C6530970CF7}" type="slidenum">
              <a:rPr lang="en-GB" altLang="en-US" smtClean="0"/>
              <a:pPr/>
              <a:t>1</a:t>
            </a:fld>
            <a:endParaRPr lang="en-GB" altLang="en-US" smtClean="0"/>
          </a:p>
        </p:txBody>
      </p:sp>
      <p:sp>
        <p:nvSpPr>
          <p:cNvPr id="12294"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spcBef>
                <a:spcPct val="20000"/>
              </a:spcBef>
            </a:pPr>
            <a:r>
              <a:rPr lang="en-GB" altLang="en-US" sz="2000" b="1"/>
              <a:t>Authors:</a:t>
            </a:r>
            <a:endParaRPr lang="en-GB" altLang="en-US" sz="2000"/>
          </a:p>
        </p:txBody>
      </p:sp>
      <p:graphicFrame>
        <p:nvGraphicFramePr>
          <p:cNvPr id="12295" name="Object 5"/>
          <p:cNvGraphicFramePr>
            <a:graphicFrameLocks noChangeAspect="1"/>
          </p:cNvGraphicFramePr>
          <p:nvPr>
            <p:extLst>
              <p:ext uri="{D42A27DB-BD31-4B8C-83A1-F6EECF244321}">
                <p14:modId xmlns:p14="http://schemas.microsoft.com/office/powerpoint/2010/main" val="2026661150"/>
              </p:ext>
            </p:extLst>
          </p:nvPr>
        </p:nvGraphicFramePr>
        <p:xfrm>
          <a:off x="546100" y="2493963"/>
          <a:ext cx="8242300" cy="2043112"/>
        </p:xfrm>
        <a:graphic>
          <a:graphicData uri="http://schemas.openxmlformats.org/presentationml/2006/ole">
            <mc:AlternateContent xmlns:mc="http://schemas.openxmlformats.org/markup-compatibility/2006">
              <mc:Choice xmlns:v="urn:schemas-microsoft-com:vml" Requires="v">
                <p:oleObj spid="_x0000_s12305" name="Document" r:id="rId4" imgW="8819357" imgH="2195736" progId="Word.Document.8">
                  <p:embed/>
                </p:oleObj>
              </mc:Choice>
              <mc:Fallback>
                <p:oleObj name="Document" r:id="rId4" imgW="8819357" imgH="2195736" progId="Word.Document.8">
                  <p:embed/>
                  <p:pic>
                    <p:nvPicPr>
                      <p:cNvPr id="0" name="Object 5"/>
                      <p:cNvPicPr>
                        <a:picLocks noChangeAspect="1" noChangeArrowheads="1"/>
                      </p:cNvPicPr>
                      <p:nvPr/>
                    </p:nvPicPr>
                    <p:blipFill>
                      <a:blip r:embed="rId5"/>
                      <a:srcRect/>
                      <a:stretch>
                        <a:fillRect/>
                      </a:stretch>
                    </p:blipFill>
                    <p:spPr bwMode="auto">
                      <a:xfrm>
                        <a:off x="546100" y="2493963"/>
                        <a:ext cx="8242300" cy="204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6" name="Rectangle 5"/>
          <p:cNvSpPr txBox="1">
            <a:spLocks noChangeArrowheads="1"/>
          </p:cNvSpPr>
          <p:nvPr/>
        </p:nvSpPr>
        <p:spPr bwMode="auto">
          <a:xfrm>
            <a:off x="5326237" y="6518275"/>
            <a:ext cx="37114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r"/>
            <a:r>
              <a:rPr lang="en-GB" altLang="en-US" dirty="0" smtClean="0"/>
              <a:t>John </a:t>
            </a:r>
            <a:r>
              <a:rPr lang="en-GB" altLang="en-US" dirty="0"/>
              <a:t>Kenney (Toyota ITC</a:t>
            </a:r>
            <a:r>
              <a:rPr lang="en-GB" altLang="en-US" dirty="0" smtClean="0"/>
              <a:t>), Brian Gallagher (Denso DIAM)</a:t>
            </a:r>
            <a:endParaRPr lang="en-GB"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smtClean="0">
                <a:ea typeface="MS PGothic" pitchFamily="34" charset="-128"/>
              </a:rPr>
              <a:t>Harmful Interference to 5.9 GHz DSRC Connected Vehicle Safety - </a:t>
            </a:r>
            <a:r>
              <a:rPr lang="en-US" altLang="en-US" sz="2400" u="sng" dirty="0" smtClean="0">
                <a:ea typeface="MS PGothic" pitchFamily="34" charset="-128"/>
              </a:rPr>
              <a:t>Sources</a:t>
            </a:r>
            <a:endParaRPr lang="en-US" sz="2400" u="sng" dirty="0"/>
          </a:p>
        </p:txBody>
      </p:sp>
      <p:sp>
        <p:nvSpPr>
          <p:cNvPr id="3" name="Content Placeholder 2"/>
          <p:cNvSpPr>
            <a:spLocks noGrp="1"/>
          </p:cNvSpPr>
          <p:nvPr>
            <p:ph idx="1"/>
          </p:nvPr>
        </p:nvSpPr>
        <p:spPr/>
        <p:txBody>
          <a:bodyPr/>
          <a:lstStyle/>
          <a:p>
            <a:pPr marL="171450" indent="-171450">
              <a:defRPr/>
            </a:pPr>
            <a:r>
              <a:rPr lang="en-US" dirty="0"/>
              <a:t>Unlicensed UNII-4 Co-Channel Interference </a:t>
            </a:r>
          </a:p>
          <a:p>
            <a:pPr marL="171450" indent="-171450">
              <a:defRPr/>
            </a:pPr>
            <a:r>
              <a:rPr lang="en-US" dirty="0"/>
              <a:t>Unlicensed UNII-4 Cross-Channel Interference</a:t>
            </a:r>
          </a:p>
          <a:p>
            <a:pPr marL="171450" indent="-171450">
              <a:defRPr/>
            </a:pPr>
            <a:r>
              <a:rPr lang="en-US" dirty="0"/>
              <a:t>Unlicensed UNII-3 Out-of-Band Interference</a:t>
            </a:r>
          </a:p>
          <a:p>
            <a:pPr marL="171450" indent="-171450">
              <a:defRPr/>
            </a:pPr>
            <a:r>
              <a:rPr lang="en-US" dirty="0"/>
              <a:t>All of these </a:t>
            </a:r>
          </a:p>
          <a:p>
            <a:pPr marL="381762" lvl="1" indent="-171450">
              <a:defRPr/>
            </a:pPr>
            <a:r>
              <a:rPr lang="en-US" sz="2400" dirty="0" smtClean="0"/>
              <a:t>Result </a:t>
            </a:r>
            <a:r>
              <a:rPr lang="en-US" sz="2400" dirty="0"/>
              <a:t>in raised noise floor</a:t>
            </a:r>
          </a:p>
          <a:p>
            <a:pPr marL="381762" lvl="1" indent="-171450">
              <a:defRPr/>
            </a:pPr>
            <a:r>
              <a:rPr lang="en-US" sz="2400" dirty="0" smtClean="0"/>
              <a:t>Result </a:t>
            </a:r>
            <a:r>
              <a:rPr lang="en-US" sz="2400" dirty="0"/>
              <a:t>in increased PER and IPG</a:t>
            </a:r>
          </a:p>
          <a:p>
            <a:pPr marL="381762" lvl="1" indent="-171450">
              <a:defRPr/>
            </a:pPr>
            <a:r>
              <a:rPr lang="en-US" sz="2400" dirty="0" smtClean="0"/>
              <a:t>Result </a:t>
            </a:r>
            <a:r>
              <a:rPr lang="en-US" sz="2400" dirty="0"/>
              <a:t>in increased channel congestion</a:t>
            </a:r>
          </a:p>
          <a:p>
            <a:pPr marL="381762" lvl="1" indent="-171450">
              <a:defRPr/>
            </a:pPr>
            <a:r>
              <a:rPr lang="en-US" sz="2400" dirty="0" smtClean="0"/>
              <a:t>Result </a:t>
            </a:r>
            <a:r>
              <a:rPr lang="en-US" sz="2400" dirty="0"/>
              <a:t>in channel access delay</a:t>
            </a:r>
          </a:p>
          <a:p>
            <a:pPr marL="381762" lvl="1" indent="-171450">
              <a:defRPr/>
            </a:pPr>
            <a:r>
              <a:rPr lang="en-US" sz="2400" dirty="0" smtClean="0"/>
              <a:t>Result </a:t>
            </a:r>
            <a:r>
              <a:rPr lang="en-US" sz="2400" dirty="0"/>
              <a:t>in reduced link range</a:t>
            </a:r>
          </a:p>
          <a:p>
            <a:endParaRPr lang="en-US"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10</a:t>
            </a:fld>
            <a:endParaRPr lang="en-GB"/>
          </a:p>
        </p:txBody>
      </p:sp>
    </p:spTree>
    <p:extLst>
      <p:ext uri="{BB962C8B-B14F-4D97-AF65-F5344CB8AC3E}">
        <p14:creationId xmlns:p14="http://schemas.microsoft.com/office/powerpoint/2010/main" val="2536618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98984"/>
          </a:xfrm>
        </p:spPr>
        <p:txBody>
          <a:bodyPr/>
          <a:lstStyle/>
          <a:p>
            <a:r>
              <a:rPr lang="en-US" altLang="en-US" sz="2400" dirty="0" smtClean="0"/>
              <a:t>Harmful Interference to 5.9 GHz DSRC Connected Vehicle Safety – </a:t>
            </a:r>
            <a:r>
              <a:rPr lang="en-US" altLang="en-US" sz="2400" u="sng" dirty="0" smtClean="0"/>
              <a:t>e.g. FCW</a:t>
            </a:r>
            <a:endParaRPr lang="en-US" sz="2400" u="sng" dirty="0"/>
          </a:p>
        </p:txBody>
      </p:sp>
      <p:sp>
        <p:nvSpPr>
          <p:cNvPr id="3" name="Content Placeholder 2"/>
          <p:cNvSpPr>
            <a:spLocks noGrp="1"/>
          </p:cNvSpPr>
          <p:nvPr>
            <p:ph idx="1"/>
          </p:nvPr>
        </p:nvSpPr>
        <p:spPr>
          <a:xfrm>
            <a:off x="683568" y="3284984"/>
            <a:ext cx="7772400" cy="3027040"/>
          </a:xfrm>
        </p:spPr>
        <p:txBody>
          <a:bodyPr/>
          <a:lstStyle/>
          <a:p>
            <a:r>
              <a:rPr lang="en-US" altLang="en-US" sz="2000" dirty="0" smtClean="0"/>
              <a:t>Cooperative FCW feature provides alerts intended to assist drivers in avoiding or mitigating a rear-end crash.</a:t>
            </a:r>
          </a:p>
          <a:p>
            <a:r>
              <a:rPr lang="en-US" altLang="en-US" sz="2000" dirty="0" smtClean="0"/>
              <a:t>FCW may alert the driver to an approaching (or closing) conflict a few seconds before the driver would have detected such a conflict (e.g., if the driver's eyes were off-the-road), so the driver can take any necessary corrective action (e.g., steering, hard braking, etc.). </a:t>
            </a:r>
          </a:p>
          <a:p>
            <a:r>
              <a:rPr lang="en-US" altLang="en-US" sz="2000" dirty="0" smtClean="0"/>
              <a:t>The goal of the alert timing approach is to allow the driver enough time to avoid the crash, and yet avoid annoying the driver with alerts perceived as occurring too early, too often or unnecessarily.</a:t>
            </a:r>
          </a:p>
          <a:p>
            <a:endParaRPr lang="en-US" altLang="en-US" dirty="0" smtClean="0"/>
          </a:p>
          <a:p>
            <a:endParaRPr lang="en-US"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11</a:t>
            </a:fld>
            <a:endParaRPr lang="en-GB"/>
          </a:p>
        </p:txBody>
      </p:sp>
      <p:pic>
        <p:nvPicPr>
          <p:cNvPr id="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676400"/>
            <a:ext cx="23431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8" y="1597025"/>
            <a:ext cx="601186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2267744" y="2708920"/>
            <a:ext cx="26916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i="1" dirty="0" smtClean="0">
                <a:solidFill>
                  <a:srgbClr val="000000"/>
                </a:solidFill>
              </a:rPr>
              <a:t>Forward Collision Warning (FCW)</a:t>
            </a:r>
            <a:endParaRPr lang="en-US" altLang="en-US" dirty="0" smtClean="0">
              <a:solidFill>
                <a:srgbClr val="000000"/>
              </a:solidFill>
            </a:endParaRPr>
          </a:p>
        </p:txBody>
      </p:sp>
      <p:sp>
        <p:nvSpPr>
          <p:cNvPr id="10" name="Right Arrow 5"/>
          <p:cNvSpPr>
            <a:spLocks noChangeArrowheads="1"/>
          </p:cNvSpPr>
          <p:nvPr/>
        </p:nvSpPr>
        <p:spPr bwMode="auto">
          <a:xfrm rot="10800000">
            <a:off x="3984625" y="2366963"/>
            <a:ext cx="1371600" cy="161925"/>
          </a:xfrm>
          <a:prstGeom prst="rightArrow">
            <a:avLst>
              <a:gd name="adj1" fmla="val 50000"/>
              <a:gd name="adj2"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altLang="en-US" sz="1400" i="1" smtClean="0">
              <a:solidFill>
                <a:srgbClr val="FFFFFF"/>
              </a:solidFill>
            </a:endParaRPr>
          </a:p>
        </p:txBody>
      </p:sp>
    </p:spTree>
    <p:extLst>
      <p:ext uri="{BB962C8B-B14F-4D97-AF65-F5344CB8AC3E}">
        <p14:creationId xmlns:p14="http://schemas.microsoft.com/office/powerpoint/2010/main" val="992298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5" y="552567"/>
            <a:ext cx="7772400" cy="798984"/>
          </a:xfrm>
        </p:spPr>
        <p:txBody>
          <a:bodyPr/>
          <a:lstStyle/>
          <a:p>
            <a:r>
              <a:rPr lang="en-US" altLang="en-US" sz="2400" dirty="0" smtClean="0"/>
              <a:t>Harmful Interference to 5.9 GHz DSRC Connected Vehicle Safety – e.g. </a:t>
            </a:r>
            <a:r>
              <a:rPr lang="en-US" altLang="en-US" sz="2400" u="sng" dirty="0" smtClean="0"/>
              <a:t>FCW</a:t>
            </a:r>
            <a:endParaRPr lang="en-US" sz="2400" u="sng" dirty="0"/>
          </a:p>
        </p:txBody>
      </p:sp>
      <p:sp>
        <p:nvSpPr>
          <p:cNvPr id="3" name="Content Placeholder 2"/>
          <p:cNvSpPr>
            <a:spLocks noGrp="1"/>
          </p:cNvSpPr>
          <p:nvPr>
            <p:ph idx="1"/>
          </p:nvPr>
        </p:nvSpPr>
        <p:spPr>
          <a:xfrm>
            <a:off x="685800" y="3356992"/>
            <a:ext cx="7772400" cy="3024336"/>
          </a:xfrm>
        </p:spPr>
        <p:txBody>
          <a:bodyPr/>
          <a:lstStyle/>
          <a:p>
            <a:r>
              <a:rPr lang="en-US" altLang="en-US" sz="1600" dirty="0" smtClean="0"/>
              <a:t>Interference from U-NII devices could result in delay of timely warning information provided to the driver, or the warning could be completely missed. In either case, the opportunity for the driver to potentially prevent a crash is impaired.</a:t>
            </a:r>
          </a:p>
          <a:p>
            <a:r>
              <a:rPr lang="en-US" altLang="en-US" sz="1600" dirty="0" smtClean="0"/>
              <a:t> U-NII devices operating in the DSRC band could cause significant interference to packet (i.e. safety messages) reception</a:t>
            </a:r>
            <a:r>
              <a:rPr lang="en-US" altLang="en-US" sz="1600" dirty="0" smtClean="0">
                <a:solidFill>
                  <a:srgbClr val="FF0000"/>
                </a:solidFill>
              </a:rPr>
              <a:t>,</a:t>
            </a:r>
            <a:r>
              <a:rPr lang="en-US" altLang="en-US" sz="1600" dirty="0" smtClean="0"/>
              <a:t> leading to unknown and perhaps high Inter-Packet Gap (IPG) and Packet Error Rate (PER).</a:t>
            </a:r>
          </a:p>
          <a:p>
            <a:r>
              <a:rPr lang="en-US" altLang="en-US" sz="1600" dirty="0" smtClean="0"/>
              <a:t>Consequently, they could cause harmful interference affecting  the performance (and the benefits to be derived from) these safety systems. </a:t>
            </a:r>
          </a:p>
          <a:p>
            <a:r>
              <a:rPr lang="en-US" altLang="en-US" sz="1600" dirty="0" smtClean="0"/>
              <a:t>High IPG and PER would also affect security verification since the messages with certificates attached may be lost or delayed due to interference from U-NII devices. </a:t>
            </a:r>
          </a:p>
          <a:p>
            <a:pPr marL="0" indent="0">
              <a:buNone/>
            </a:pPr>
            <a:endParaRPr lang="en-US"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12</a:t>
            </a:fld>
            <a:endParaRPr lang="en-GB"/>
          </a:p>
        </p:txBody>
      </p:sp>
      <p:graphicFrame>
        <p:nvGraphicFramePr>
          <p:cNvPr id="7" name="Object 2"/>
          <p:cNvGraphicFramePr>
            <a:graphicFrameLocks noChangeAspect="1"/>
          </p:cNvGraphicFramePr>
          <p:nvPr>
            <p:extLst>
              <p:ext uri="{D42A27DB-BD31-4B8C-83A1-F6EECF244321}">
                <p14:modId xmlns:p14="http://schemas.microsoft.com/office/powerpoint/2010/main" val="3036659271"/>
              </p:ext>
            </p:extLst>
          </p:nvPr>
        </p:nvGraphicFramePr>
        <p:xfrm>
          <a:off x="625475" y="1535701"/>
          <a:ext cx="7527925" cy="1981200"/>
        </p:xfrm>
        <a:graphic>
          <a:graphicData uri="http://schemas.openxmlformats.org/presentationml/2006/ole">
            <mc:AlternateContent xmlns:mc="http://schemas.openxmlformats.org/markup-compatibility/2006">
              <mc:Choice xmlns:v="urn:schemas-microsoft-com:vml" Requires="v">
                <p:oleObj spid="_x0000_s48136" name="Visio" r:id="rId3" imgW="5569830" imgH="1460021" progId="Visio.Drawing.11">
                  <p:embed/>
                </p:oleObj>
              </mc:Choice>
              <mc:Fallback>
                <p:oleObj name="Visio" r:id="rId3" imgW="5569830" imgH="146002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1535701"/>
                        <a:ext cx="75279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3"/>
          <p:cNvSpPr>
            <a:spLocks noChangeArrowheads="1"/>
          </p:cNvSpPr>
          <p:nvPr/>
        </p:nvSpPr>
        <p:spPr bwMode="auto">
          <a:xfrm>
            <a:off x="107504" y="1412776"/>
            <a:ext cx="842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i="1" smtClean="0">
                <a:solidFill>
                  <a:srgbClr val="000000"/>
                </a:solidFill>
              </a:rPr>
              <a:t>Forward Collision Warning (FCW) Lead Vehicle Decelerating (LVD) Scenario</a:t>
            </a:r>
            <a:endParaRPr lang="en-US" altLang="en-US" smtClean="0">
              <a:solidFill>
                <a:srgbClr val="000000"/>
              </a:solidFill>
            </a:endParaRPr>
          </a:p>
        </p:txBody>
      </p:sp>
      <p:sp>
        <p:nvSpPr>
          <p:cNvPr id="9" name="TextBox 8"/>
          <p:cNvSpPr txBox="1">
            <a:spLocks noChangeArrowheads="1"/>
          </p:cNvSpPr>
          <p:nvPr/>
        </p:nvSpPr>
        <p:spPr bwMode="auto">
          <a:xfrm>
            <a:off x="2667000" y="2243726"/>
            <a:ext cx="3124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smtClean="0">
                <a:solidFill>
                  <a:srgbClr val="000000"/>
                </a:solidFill>
              </a:rPr>
              <a:t>LV  </a:t>
            </a:r>
            <a:r>
              <a:rPr lang="en-US" altLang="en-US" sz="1600" dirty="0" smtClean="0">
                <a:solidFill>
                  <a:srgbClr val="000000"/>
                </a:solidFill>
              </a:rPr>
              <a:t>&amp; FV = 45 MPH</a:t>
            </a:r>
          </a:p>
          <a:p>
            <a:pPr eaLnBrk="1" hangingPunct="1"/>
            <a:r>
              <a:rPr lang="en-US" altLang="en-US" sz="1600" dirty="0" smtClean="0">
                <a:solidFill>
                  <a:srgbClr val="000000"/>
                </a:solidFill>
              </a:rPr>
              <a:t>Distance between vehicles </a:t>
            </a:r>
            <a:r>
              <a:rPr lang="en-US" altLang="en-US" sz="1600" dirty="0" smtClean="0">
                <a:solidFill>
                  <a:srgbClr val="000000"/>
                </a:solidFill>
              </a:rPr>
              <a:t>10 </a:t>
            </a:r>
            <a:r>
              <a:rPr lang="en-US" altLang="en-US" sz="1600" dirty="0" smtClean="0">
                <a:solidFill>
                  <a:srgbClr val="000000"/>
                </a:solidFill>
              </a:rPr>
              <a:t>m</a:t>
            </a:r>
          </a:p>
          <a:p>
            <a:pPr eaLnBrk="1" hangingPunct="1"/>
            <a:r>
              <a:rPr lang="en-US" altLang="en-US" sz="1600" dirty="0" smtClean="0">
                <a:solidFill>
                  <a:srgbClr val="000000"/>
                </a:solidFill>
              </a:rPr>
              <a:t>LV brakes at 0.6g</a:t>
            </a:r>
          </a:p>
          <a:p>
            <a:pPr eaLnBrk="1" hangingPunct="1"/>
            <a:r>
              <a:rPr lang="en-US" altLang="en-US" sz="1600" dirty="0" smtClean="0">
                <a:solidFill>
                  <a:srgbClr val="000000"/>
                </a:solidFill>
              </a:rPr>
              <a:t>TTC = </a:t>
            </a:r>
            <a:r>
              <a:rPr lang="en-US" altLang="en-US" sz="1600" dirty="0" smtClean="0">
                <a:solidFill>
                  <a:srgbClr val="000000"/>
                </a:solidFill>
              </a:rPr>
              <a:t>1.8 </a:t>
            </a:r>
            <a:r>
              <a:rPr lang="en-US" altLang="en-US" sz="1600" dirty="0" smtClean="0">
                <a:solidFill>
                  <a:srgbClr val="000000"/>
                </a:solidFill>
              </a:rPr>
              <a:t>seconds</a:t>
            </a:r>
          </a:p>
        </p:txBody>
      </p:sp>
    </p:spTree>
    <p:extLst>
      <p:ext uri="{BB962C8B-B14F-4D97-AF65-F5344CB8AC3E}">
        <p14:creationId xmlns:p14="http://schemas.microsoft.com/office/powerpoint/2010/main" val="16781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798984"/>
          </a:xfrm>
        </p:spPr>
        <p:txBody>
          <a:bodyPr/>
          <a:lstStyle/>
          <a:p>
            <a:r>
              <a:rPr lang="en-US" altLang="en-US" sz="2400" dirty="0">
                <a:solidFill>
                  <a:srgbClr val="000000"/>
                </a:solidFill>
                <a:cs typeface="Arial" pitchFamily="34" charset="0"/>
              </a:rPr>
              <a:t>U-NII</a:t>
            </a:r>
            <a:r>
              <a:rPr lang="en-US" altLang="en-US" sz="2400" dirty="0">
                <a:solidFill>
                  <a:srgbClr val="000000"/>
                </a:solidFill>
              </a:rPr>
              <a:t> Transmission Scenarios Manifesting Harmful Interference</a:t>
            </a:r>
            <a:endParaRPr lang="en-US" sz="2400" dirty="0"/>
          </a:p>
        </p:txBody>
      </p:sp>
      <p:sp>
        <p:nvSpPr>
          <p:cNvPr id="3" name="Content Placeholder 2"/>
          <p:cNvSpPr>
            <a:spLocks noGrp="1"/>
          </p:cNvSpPr>
          <p:nvPr>
            <p:ph idx="1"/>
          </p:nvPr>
        </p:nvSpPr>
        <p:spPr>
          <a:xfrm>
            <a:off x="683568" y="1556792"/>
            <a:ext cx="7772400" cy="4114800"/>
          </a:xfrm>
        </p:spPr>
        <p:txBody>
          <a:bodyPr/>
          <a:lstStyle/>
          <a:p>
            <a:pPr marL="0" indent="0">
              <a:buFont typeface="Wingdings" pitchFamily="2" charset="2"/>
              <a:buNone/>
              <a:defRPr/>
            </a:pPr>
            <a:r>
              <a:rPr lang="en-US" sz="2000" dirty="0">
                <a:ea typeface="MS PGothic" pitchFamily="34" charset="-128"/>
              </a:rPr>
              <a:t>Examples</a:t>
            </a:r>
          </a:p>
          <a:p>
            <a:pPr marL="0" indent="0">
              <a:buFont typeface="Arial" pitchFamily="34" charset="0"/>
              <a:buAutoNum type="arabicPeriod"/>
              <a:defRPr/>
            </a:pPr>
            <a:r>
              <a:rPr lang="en-US" sz="2000" dirty="0">
                <a:ea typeface="MS PGothic" pitchFamily="34" charset="-128"/>
              </a:rPr>
              <a:t>Hidden Node Collisions</a:t>
            </a:r>
          </a:p>
          <a:p>
            <a:pPr marL="0" indent="0">
              <a:buFont typeface="Arial" pitchFamily="34" charset="0"/>
              <a:buAutoNum type="arabicPeriod"/>
              <a:defRPr/>
            </a:pPr>
            <a:r>
              <a:rPr lang="en-US" sz="2000" dirty="0">
                <a:ea typeface="MS PGothic" pitchFamily="34" charset="-128"/>
              </a:rPr>
              <a:t>Hidden Node Collision: one-sided detection</a:t>
            </a:r>
          </a:p>
          <a:p>
            <a:pPr marL="0" indent="0">
              <a:buFont typeface="Arial" pitchFamily="34" charset="0"/>
              <a:buAutoNum type="arabicPeriod"/>
              <a:defRPr/>
            </a:pPr>
            <a:r>
              <a:rPr lang="en-US" sz="2000" dirty="0">
                <a:ea typeface="MS PGothic" pitchFamily="34" charset="-128"/>
              </a:rPr>
              <a:t>Countdown Collision: mutual detection</a:t>
            </a:r>
          </a:p>
          <a:p>
            <a:pPr marL="0" indent="0">
              <a:buFont typeface="Arial" pitchFamily="34" charset="0"/>
              <a:buAutoNum type="arabicPeriod"/>
              <a:defRPr/>
            </a:pPr>
            <a:r>
              <a:rPr lang="en-US" sz="2000" dirty="0">
                <a:ea typeface="MS PGothic" pitchFamily="34" charset="-128"/>
              </a:rPr>
              <a:t>Simple Delay</a:t>
            </a:r>
          </a:p>
          <a:p>
            <a:pPr marL="0" indent="0">
              <a:buFont typeface="Arial" pitchFamily="34" charset="0"/>
              <a:buAutoNum type="arabicPeriod"/>
              <a:defRPr/>
            </a:pPr>
            <a:r>
              <a:rPr lang="en-US" sz="2000" dirty="0" smtClean="0">
                <a:ea typeface="MS PGothic" pitchFamily="34" charset="-128"/>
              </a:rPr>
              <a:t>Extended Delay</a:t>
            </a:r>
            <a:endParaRPr lang="en-US" sz="2000" dirty="0">
              <a:ea typeface="MS PGothic" pitchFamily="34" charset="-128"/>
            </a:endParaRPr>
          </a:p>
          <a:p>
            <a:pPr marL="0" indent="0">
              <a:buFont typeface="Arial" pitchFamily="34" charset="0"/>
              <a:buAutoNum type="arabicPeriod"/>
              <a:defRPr/>
            </a:pPr>
            <a:r>
              <a:rPr lang="en-US" sz="2000" dirty="0">
                <a:ea typeface="MS PGothic" pitchFamily="34" charset="-128"/>
              </a:rPr>
              <a:t>Indefinite Delay – Multi-U-NII senders</a:t>
            </a:r>
          </a:p>
          <a:p>
            <a:pPr marL="0" indent="0">
              <a:buFont typeface="Arial" pitchFamily="34" charset="0"/>
              <a:buAutoNum type="arabicPeriod"/>
              <a:defRPr/>
            </a:pPr>
            <a:r>
              <a:rPr lang="en-US" sz="2000" dirty="0">
                <a:ea typeface="MS PGothic" pitchFamily="34" charset="-128"/>
              </a:rPr>
              <a:t>Indefinite Delay – Multi-WLAN</a:t>
            </a:r>
          </a:p>
          <a:p>
            <a:pPr marL="0" indent="0">
              <a:buFont typeface="Wingdings" pitchFamily="2" charset="2"/>
              <a:buNone/>
              <a:defRPr/>
            </a:pPr>
            <a:endParaRPr lang="en-US" dirty="0">
              <a:ea typeface="MS PGothic" pitchFamily="34" charset="-128"/>
            </a:endParaRPr>
          </a:p>
          <a:p>
            <a:pPr marL="0" indent="0">
              <a:defRPr/>
            </a:pPr>
            <a:r>
              <a:rPr lang="en-US" sz="2000" dirty="0">
                <a:ea typeface="MS PGothic" pitchFamily="34" charset="-128"/>
              </a:rPr>
              <a:t>Note: All of these can be induced via:</a:t>
            </a:r>
          </a:p>
          <a:p>
            <a:pPr marL="822325" lvl="2" indent="-209550">
              <a:defRPr/>
            </a:pPr>
            <a:r>
              <a:rPr lang="en-US" sz="2000" dirty="0">
                <a:ea typeface="MS PGothic" pitchFamily="34" charset="-128"/>
              </a:rPr>
              <a:t>U-NII-4 Co-channel interference</a:t>
            </a:r>
          </a:p>
          <a:p>
            <a:pPr marL="822325" lvl="2" indent="-209550">
              <a:defRPr/>
            </a:pPr>
            <a:r>
              <a:rPr lang="en-US" sz="2000" dirty="0">
                <a:ea typeface="MS PGothic" pitchFamily="34" charset="-128"/>
              </a:rPr>
              <a:t>U-NII-4 Cross-channel interference</a:t>
            </a:r>
          </a:p>
          <a:p>
            <a:pPr marL="822325" lvl="2" indent="-209550">
              <a:defRPr/>
            </a:pPr>
            <a:r>
              <a:rPr lang="en-US" sz="2000" dirty="0">
                <a:ea typeface="MS PGothic" pitchFamily="34" charset="-128"/>
              </a:rPr>
              <a:t>U-NII-3 Out-of-band Interference</a:t>
            </a:r>
          </a:p>
          <a:p>
            <a:endParaRPr lang="en-US" dirty="0"/>
          </a:p>
        </p:txBody>
      </p:sp>
      <p:sp>
        <p:nvSpPr>
          <p:cNvPr id="4" name="Date Placeholder 3"/>
          <p:cNvSpPr>
            <a:spLocks noGrp="1"/>
          </p:cNvSpPr>
          <p:nvPr>
            <p:ph type="dt" sz="half" idx="10"/>
          </p:nvPr>
        </p:nvSpPr>
        <p:spPr/>
        <p:txBody>
          <a:bodyPr/>
          <a:lstStyle/>
          <a:p>
            <a:pPr>
              <a:defRPr/>
            </a:pPr>
            <a:r>
              <a:rPr lang="en-GB" dirty="0"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dirty="0" smtClean="0"/>
              <a:t>Slide </a:t>
            </a:r>
            <a:fld id="{175D1F6B-8DAF-4BC1-A243-C99B28F1BA61}" type="slidenum">
              <a:rPr lang="en-GB" smtClean="0"/>
              <a:pPr>
                <a:defRPr/>
              </a:pPr>
              <a:t>13</a:t>
            </a:fld>
            <a:endParaRPr lang="en-GB" dirty="0"/>
          </a:p>
        </p:txBody>
      </p:sp>
    </p:spTree>
    <p:extLst>
      <p:ext uri="{BB962C8B-B14F-4D97-AF65-F5344CB8AC3E}">
        <p14:creationId xmlns:p14="http://schemas.microsoft.com/office/powerpoint/2010/main" val="2967929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a:xfrm>
            <a:off x="989013" y="5699125"/>
            <a:ext cx="3049587" cy="0"/>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sp>
        <p:nvSpPr>
          <p:cNvPr id="34819" name="Title 4"/>
          <p:cNvSpPr>
            <a:spLocks noGrp="1"/>
          </p:cNvSpPr>
          <p:nvPr>
            <p:ph type="title"/>
          </p:nvPr>
        </p:nvSpPr>
        <p:spPr>
          <a:xfrm>
            <a:off x="457200" y="228600"/>
            <a:ext cx="8229600" cy="1143000"/>
          </a:xfrm>
        </p:spPr>
        <p:txBody>
          <a:bodyPr/>
          <a:lstStyle/>
          <a:p>
            <a:r>
              <a:rPr lang="en-US" altLang="en-US" dirty="0" smtClean="0"/>
              <a:t>U-NII Harmful Interference</a:t>
            </a:r>
          </a:p>
        </p:txBody>
      </p:sp>
      <p:pic>
        <p:nvPicPr>
          <p:cNvPr id="348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24088"/>
            <a:ext cx="60118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1" name="Group 13"/>
          <p:cNvGrpSpPr>
            <a:grpSpLocks/>
          </p:cNvGrpSpPr>
          <p:nvPr/>
        </p:nvGrpSpPr>
        <p:grpSpPr bwMode="auto">
          <a:xfrm>
            <a:off x="6015038" y="1355725"/>
            <a:ext cx="1676400" cy="1524000"/>
            <a:chOff x="1752600" y="1549173"/>
            <a:chExt cx="1676400" cy="1524000"/>
          </a:xfrm>
        </p:grpSpPr>
        <p:sp>
          <p:nvSpPr>
            <p:cNvPr id="8" name="Rounded Rectangle 7"/>
            <p:cNvSpPr/>
            <p:nvPr/>
          </p:nvSpPr>
          <p:spPr>
            <a:xfrm>
              <a:off x="2209800" y="2196873"/>
              <a:ext cx="762000" cy="228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00"/>
                  </a:solidFill>
                </a:rPr>
                <a:t>U-NII</a:t>
              </a:r>
            </a:p>
          </p:txBody>
        </p:sp>
        <p:grpSp>
          <p:nvGrpSpPr>
            <p:cNvPr id="34842" name="Group 11"/>
            <p:cNvGrpSpPr>
              <a:grpSpLocks/>
            </p:cNvGrpSpPr>
            <p:nvPr/>
          </p:nvGrpSpPr>
          <p:grpSpPr bwMode="auto">
            <a:xfrm>
              <a:off x="1752600" y="1549173"/>
              <a:ext cx="1676400" cy="1524000"/>
              <a:chOff x="2286000" y="4114800"/>
              <a:chExt cx="1676400" cy="1524000"/>
            </a:xfrm>
          </p:grpSpPr>
          <p:sp>
            <p:nvSpPr>
              <p:cNvPr id="9" name="Oval 8"/>
              <p:cNvSpPr/>
              <p:nvPr/>
            </p:nvSpPr>
            <p:spPr>
              <a:xfrm>
                <a:off x="2667000" y="4419600"/>
                <a:ext cx="914400" cy="914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0" name="Oval 9"/>
              <p:cNvSpPr/>
              <p:nvPr/>
            </p:nvSpPr>
            <p:spPr>
              <a:xfrm>
                <a:off x="2476500" y="4267200"/>
                <a:ext cx="1295400" cy="12192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1" name="Oval 10"/>
              <p:cNvSpPr/>
              <p:nvPr/>
            </p:nvSpPr>
            <p:spPr>
              <a:xfrm>
                <a:off x="2286000" y="4114800"/>
                <a:ext cx="1676400" cy="1524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grpSp>
      <p:cxnSp>
        <p:nvCxnSpPr>
          <p:cNvPr id="17" name="Straight Arrow Connector 16"/>
          <p:cNvCxnSpPr/>
          <p:nvPr/>
        </p:nvCxnSpPr>
        <p:spPr>
          <a:xfrm>
            <a:off x="4343400" y="4572000"/>
            <a:ext cx="4699000"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343400" y="5699125"/>
            <a:ext cx="4699000" cy="0"/>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70025" y="4143375"/>
            <a:ext cx="1524000" cy="36988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 packet K</a:t>
            </a:r>
          </a:p>
        </p:txBody>
      </p:sp>
      <p:sp>
        <p:nvSpPr>
          <p:cNvPr id="34825" name="TextBox 22"/>
          <p:cNvSpPr txBox="1">
            <a:spLocks noChangeArrowheads="1"/>
          </p:cNvSpPr>
          <p:nvPr/>
        </p:nvSpPr>
        <p:spPr bwMode="auto">
          <a:xfrm>
            <a:off x="715963" y="6046788"/>
            <a:ext cx="315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77933C"/>
                </a:solidFill>
                <a:latin typeface="Arial" pitchFamily="34" charset="0"/>
              </a:rPr>
              <a:t>DSRC Lead CCA state = Idle</a:t>
            </a:r>
          </a:p>
        </p:txBody>
      </p:sp>
      <p:sp>
        <p:nvSpPr>
          <p:cNvPr id="24" name="Rectangle 23"/>
          <p:cNvSpPr/>
          <p:nvPr/>
        </p:nvSpPr>
        <p:spPr>
          <a:xfrm>
            <a:off x="2784475" y="5334000"/>
            <a:ext cx="911225" cy="357188"/>
          </a:xfrm>
          <a:prstGeom prst="rect">
            <a:avLst/>
          </a:prstGeom>
          <a:solidFill>
            <a:srgbClr val="9BB5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latin typeface="Calibri" panose="020F0502020204030204" pitchFamily="34" charset="0"/>
                <a:cs typeface="Arial" panose="020B0604020202020204" pitchFamily="34" charset="0"/>
              </a:rPr>
              <a:t>DSRC N</a:t>
            </a:r>
          </a:p>
        </p:txBody>
      </p:sp>
      <p:sp>
        <p:nvSpPr>
          <p:cNvPr id="34827" name="TextBox 30"/>
          <p:cNvSpPr txBox="1">
            <a:spLocks noChangeArrowheads="1"/>
          </p:cNvSpPr>
          <p:nvPr/>
        </p:nvSpPr>
        <p:spPr bwMode="auto">
          <a:xfrm>
            <a:off x="5978525" y="4595813"/>
            <a:ext cx="2387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COLLISION</a:t>
            </a:r>
          </a:p>
          <a:p>
            <a:pPr eaLnBrk="1" hangingPunct="1">
              <a:spcBef>
                <a:spcPct val="0"/>
              </a:spcBef>
              <a:buFontTx/>
              <a:buNone/>
            </a:pPr>
            <a:r>
              <a:rPr lang="en-US" altLang="en-US" sz="2000">
                <a:solidFill>
                  <a:srgbClr val="FF0000"/>
                </a:solidFill>
                <a:latin typeface="Arial" pitchFamily="34" charset="0"/>
              </a:rPr>
              <a:t>DSRC Packet N+1 </a:t>
            </a:r>
          </a:p>
          <a:p>
            <a:pPr eaLnBrk="1" hangingPunct="1">
              <a:spcBef>
                <a:spcPct val="0"/>
              </a:spcBef>
              <a:buFontTx/>
              <a:buNone/>
            </a:pPr>
            <a:r>
              <a:rPr lang="en-US" altLang="en-US" sz="2000">
                <a:solidFill>
                  <a:srgbClr val="FF0000"/>
                </a:solidFill>
                <a:latin typeface="Arial" pitchFamily="34" charset="0"/>
              </a:rPr>
              <a:t>not received</a:t>
            </a:r>
          </a:p>
        </p:txBody>
      </p:sp>
      <p:sp>
        <p:nvSpPr>
          <p:cNvPr id="34828" name="TextBox 31"/>
          <p:cNvSpPr txBox="1">
            <a:spLocks noChangeArrowheads="1"/>
          </p:cNvSpPr>
          <p:nvPr/>
        </p:nvSpPr>
        <p:spPr bwMode="auto">
          <a:xfrm>
            <a:off x="8305800" y="4202113"/>
            <a:ext cx="62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time</a:t>
            </a:r>
          </a:p>
        </p:txBody>
      </p:sp>
      <p:sp>
        <p:nvSpPr>
          <p:cNvPr id="33" name="TextBox 32"/>
          <p:cNvSpPr txBox="1"/>
          <p:nvPr/>
        </p:nvSpPr>
        <p:spPr>
          <a:xfrm>
            <a:off x="55563" y="1355725"/>
            <a:ext cx="3850734" cy="52322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2800" dirty="0">
                <a:solidFill>
                  <a:prstClr val="black"/>
                </a:solidFill>
              </a:rPr>
              <a:t>1. Hidden node collisions</a:t>
            </a:r>
          </a:p>
        </p:txBody>
      </p:sp>
      <p:sp>
        <p:nvSpPr>
          <p:cNvPr id="22" name="Rectangle 21"/>
          <p:cNvSpPr/>
          <p:nvPr/>
        </p:nvSpPr>
        <p:spPr>
          <a:xfrm>
            <a:off x="5437188" y="4217988"/>
            <a:ext cx="2174875" cy="33813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 packet K+1</a:t>
            </a:r>
          </a:p>
        </p:txBody>
      </p:sp>
      <p:sp>
        <p:nvSpPr>
          <p:cNvPr id="13" name="Left-Right Arrow 12"/>
          <p:cNvSpPr/>
          <p:nvPr/>
        </p:nvSpPr>
        <p:spPr>
          <a:xfrm rot="19091210">
            <a:off x="4937125" y="4665663"/>
            <a:ext cx="1012825" cy="58420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7" name="Rectangle 26"/>
          <p:cNvSpPr/>
          <p:nvPr/>
        </p:nvSpPr>
        <p:spPr>
          <a:xfrm>
            <a:off x="4376738" y="5341938"/>
            <a:ext cx="1292225" cy="357187"/>
          </a:xfrm>
          <a:prstGeom prst="rect">
            <a:avLst/>
          </a:prstGeom>
          <a:solidFill>
            <a:srgbClr val="9BB5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latin typeface="Calibri" panose="020F0502020204030204" pitchFamily="34" charset="0"/>
              </a:rPr>
              <a:t>DSRC  N+1</a:t>
            </a:r>
          </a:p>
        </p:txBody>
      </p:sp>
      <p:sp>
        <p:nvSpPr>
          <p:cNvPr id="34833" name="TextBox 1"/>
          <p:cNvSpPr txBox="1">
            <a:spLocks noChangeArrowheads="1"/>
          </p:cNvSpPr>
          <p:nvPr/>
        </p:nvSpPr>
        <p:spPr bwMode="auto">
          <a:xfrm>
            <a:off x="26988" y="2035175"/>
            <a:ext cx="2216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RSSI</a:t>
            </a:r>
            <a:r>
              <a:rPr lang="en-US" altLang="en-US" sz="1800" baseline="-25000">
                <a:solidFill>
                  <a:srgbClr val="000000"/>
                </a:solidFill>
                <a:latin typeface="Arial" pitchFamily="34" charset="0"/>
              </a:rPr>
              <a:t>U-NII</a:t>
            </a:r>
            <a:r>
              <a:rPr lang="en-US" altLang="en-US" sz="1800">
                <a:solidFill>
                  <a:srgbClr val="000000"/>
                </a:solidFill>
                <a:latin typeface="Arial" pitchFamily="34" charset="0"/>
              </a:rPr>
              <a:t> &lt; -65 dBm</a:t>
            </a:r>
          </a:p>
        </p:txBody>
      </p:sp>
      <p:cxnSp>
        <p:nvCxnSpPr>
          <p:cNvPr id="4" name="Straight Arrow Connector 3"/>
          <p:cNvCxnSpPr/>
          <p:nvPr/>
        </p:nvCxnSpPr>
        <p:spPr>
          <a:xfrm flipV="1">
            <a:off x="2784475" y="5718175"/>
            <a:ext cx="0" cy="347663"/>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Left-Right Arrow 28"/>
          <p:cNvSpPr/>
          <p:nvPr/>
        </p:nvSpPr>
        <p:spPr>
          <a:xfrm rot="13713016">
            <a:off x="2278062" y="4643438"/>
            <a:ext cx="1012825" cy="58420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34836" name="TextBox 30"/>
          <p:cNvSpPr txBox="1">
            <a:spLocks noChangeArrowheads="1"/>
          </p:cNvSpPr>
          <p:nvPr/>
        </p:nvSpPr>
        <p:spPr bwMode="auto">
          <a:xfrm>
            <a:off x="-95250" y="4595813"/>
            <a:ext cx="2095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COLLISION</a:t>
            </a:r>
          </a:p>
          <a:p>
            <a:pPr eaLnBrk="1" hangingPunct="1">
              <a:spcBef>
                <a:spcPct val="0"/>
              </a:spcBef>
              <a:buFontTx/>
              <a:buNone/>
            </a:pPr>
            <a:r>
              <a:rPr lang="en-US" altLang="en-US" sz="2000">
                <a:solidFill>
                  <a:srgbClr val="FF0000"/>
                </a:solidFill>
                <a:latin typeface="Arial" pitchFamily="34" charset="0"/>
              </a:rPr>
              <a:t>DSRC Packet N </a:t>
            </a:r>
          </a:p>
          <a:p>
            <a:pPr eaLnBrk="1" hangingPunct="1">
              <a:spcBef>
                <a:spcPct val="0"/>
              </a:spcBef>
              <a:buFontTx/>
              <a:buNone/>
            </a:pPr>
            <a:r>
              <a:rPr lang="en-US" altLang="en-US" sz="2000">
                <a:solidFill>
                  <a:srgbClr val="FF0000"/>
                </a:solidFill>
                <a:latin typeface="Arial" pitchFamily="34" charset="0"/>
              </a:rPr>
              <a:t>not received</a:t>
            </a:r>
          </a:p>
        </p:txBody>
      </p:sp>
      <p:sp>
        <p:nvSpPr>
          <p:cNvPr id="34837" name="TextBox 30"/>
          <p:cNvSpPr txBox="1">
            <a:spLocks noChangeArrowheads="1"/>
          </p:cNvSpPr>
          <p:nvPr/>
        </p:nvSpPr>
        <p:spPr bwMode="auto">
          <a:xfrm>
            <a:off x="4157663" y="2033588"/>
            <a:ext cx="2292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RSSI</a:t>
            </a:r>
            <a:r>
              <a:rPr lang="en-US" altLang="en-US" sz="1800" baseline="-25000">
                <a:solidFill>
                  <a:srgbClr val="000000"/>
                </a:solidFill>
                <a:latin typeface="Arial" pitchFamily="34" charset="0"/>
              </a:rPr>
              <a:t>DSRC</a:t>
            </a:r>
            <a:r>
              <a:rPr lang="en-US" altLang="en-US" sz="1800">
                <a:solidFill>
                  <a:srgbClr val="000000"/>
                </a:solidFill>
                <a:latin typeface="Arial" pitchFamily="34" charset="0"/>
              </a:rPr>
              <a:t> &lt; -62 dBm</a:t>
            </a:r>
          </a:p>
        </p:txBody>
      </p:sp>
      <p:sp>
        <p:nvSpPr>
          <p:cNvPr id="34838" name="TextBox 22"/>
          <p:cNvSpPr txBox="1">
            <a:spLocks noChangeArrowheads="1"/>
          </p:cNvSpPr>
          <p:nvPr/>
        </p:nvSpPr>
        <p:spPr bwMode="auto">
          <a:xfrm>
            <a:off x="3594100" y="3560763"/>
            <a:ext cx="252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77933C"/>
                </a:solidFill>
                <a:latin typeface="Arial" pitchFamily="34" charset="0"/>
              </a:rPr>
              <a:t>U-NII CCA state = idle</a:t>
            </a:r>
          </a:p>
        </p:txBody>
      </p:sp>
      <p:cxnSp>
        <p:nvCxnSpPr>
          <p:cNvPr id="6" name="Straight Arrow Connector 5"/>
          <p:cNvCxnSpPr/>
          <p:nvPr/>
        </p:nvCxnSpPr>
        <p:spPr>
          <a:xfrm flipH="1">
            <a:off x="5443538" y="3903663"/>
            <a:ext cx="0" cy="29845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89013" y="4503738"/>
            <a:ext cx="3049587"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1"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
        <p:nvSpPr>
          <p:cNvPr id="34" name="Slide Number Placeholder 5"/>
          <p:cNvSpPr>
            <a:spLocks noGrp="1"/>
          </p:cNvSpPr>
          <p:nvPr>
            <p:ph type="sldNum" sz="quarter" idx="4294967295"/>
          </p:nvPr>
        </p:nvSpPr>
        <p:spPr>
          <a:xfrm>
            <a:off x="4344988" y="6475412"/>
            <a:ext cx="803076" cy="193947"/>
          </a:xfrm>
          <a:prstGeom prst="rect">
            <a:avLst/>
          </a:prstGeom>
        </p:spPr>
        <p:txBody>
          <a:bodyPr/>
          <a:lstStyle/>
          <a:p>
            <a:pPr>
              <a:defRPr/>
            </a:pPr>
            <a:r>
              <a:rPr lang="en-GB" dirty="0" smtClean="0"/>
              <a:t>Slide </a:t>
            </a:r>
            <a:fld id="{175D1F6B-8DAF-4BC1-A243-C99B28F1BA61}" type="slidenum">
              <a:rPr lang="en-GB" smtClean="0"/>
              <a:pPr>
                <a:defRPr/>
              </a:pPr>
              <a:t>14</a:t>
            </a:fld>
            <a:endParaRPr lang="en-GB" dirty="0"/>
          </a:p>
        </p:txBody>
      </p:sp>
    </p:spTree>
    <p:extLst>
      <p:ext uri="{BB962C8B-B14F-4D97-AF65-F5344CB8AC3E}">
        <p14:creationId xmlns:p14="http://schemas.microsoft.com/office/powerpoint/2010/main" val="356110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457200" y="332656"/>
            <a:ext cx="8229600" cy="886544"/>
          </a:xfrm>
        </p:spPr>
        <p:txBody>
          <a:bodyPr/>
          <a:lstStyle/>
          <a:p>
            <a:r>
              <a:rPr lang="en-US" altLang="en-US" dirty="0" smtClean="0"/>
              <a:t>U-NII Harmful Interference</a:t>
            </a:r>
          </a:p>
        </p:txBody>
      </p:sp>
      <p:pic>
        <p:nvPicPr>
          <p:cNvPr id="358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24088"/>
            <a:ext cx="60118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13"/>
          <p:cNvGrpSpPr>
            <a:grpSpLocks/>
          </p:cNvGrpSpPr>
          <p:nvPr/>
        </p:nvGrpSpPr>
        <p:grpSpPr bwMode="auto">
          <a:xfrm>
            <a:off x="5978525" y="1397000"/>
            <a:ext cx="1676400" cy="1524000"/>
            <a:chOff x="1752600" y="1549173"/>
            <a:chExt cx="1676400" cy="1524000"/>
          </a:xfrm>
        </p:grpSpPr>
        <p:sp>
          <p:nvSpPr>
            <p:cNvPr id="8" name="Rounded Rectangle 7"/>
            <p:cNvSpPr/>
            <p:nvPr/>
          </p:nvSpPr>
          <p:spPr>
            <a:xfrm>
              <a:off x="2209800" y="2196873"/>
              <a:ext cx="762000" cy="228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00"/>
                  </a:solidFill>
                </a:rPr>
                <a:t>U-NII</a:t>
              </a:r>
            </a:p>
          </p:txBody>
        </p:sp>
        <p:grpSp>
          <p:nvGrpSpPr>
            <p:cNvPr id="35861" name="Group 11"/>
            <p:cNvGrpSpPr>
              <a:grpSpLocks/>
            </p:cNvGrpSpPr>
            <p:nvPr/>
          </p:nvGrpSpPr>
          <p:grpSpPr bwMode="auto">
            <a:xfrm>
              <a:off x="1752600" y="1549173"/>
              <a:ext cx="1676400" cy="1524000"/>
              <a:chOff x="2286000" y="4114800"/>
              <a:chExt cx="1676400" cy="1524000"/>
            </a:xfrm>
          </p:grpSpPr>
          <p:sp>
            <p:nvSpPr>
              <p:cNvPr id="9" name="Oval 8"/>
              <p:cNvSpPr/>
              <p:nvPr/>
            </p:nvSpPr>
            <p:spPr>
              <a:xfrm>
                <a:off x="2667000" y="4419600"/>
                <a:ext cx="914400" cy="914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0" name="Oval 9"/>
              <p:cNvSpPr/>
              <p:nvPr/>
            </p:nvSpPr>
            <p:spPr>
              <a:xfrm>
                <a:off x="2476500" y="4267200"/>
                <a:ext cx="1295400" cy="12192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1" name="Oval 10"/>
              <p:cNvSpPr/>
              <p:nvPr/>
            </p:nvSpPr>
            <p:spPr>
              <a:xfrm>
                <a:off x="2286000" y="4114800"/>
                <a:ext cx="1676400" cy="1524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grpSp>
      <p:cxnSp>
        <p:nvCxnSpPr>
          <p:cNvPr id="17" name="Straight Arrow Connector 16"/>
          <p:cNvCxnSpPr/>
          <p:nvPr/>
        </p:nvCxnSpPr>
        <p:spPr>
          <a:xfrm>
            <a:off x="1143000" y="4572000"/>
            <a:ext cx="7899400"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5699125"/>
            <a:ext cx="7899400" cy="0"/>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065463" y="4267200"/>
            <a:ext cx="224155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 packet K</a:t>
            </a:r>
          </a:p>
        </p:txBody>
      </p:sp>
      <p:cxnSp>
        <p:nvCxnSpPr>
          <p:cNvPr id="21" name="Straight Arrow Connector 20"/>
          <p:cNvCxnSpPr/>
          <p:nvPr/>
        </p:nvCxnSpPr>
        <p:spPr>
          <a:xfrm flipH="1">
            <a:off x="1992313" y="4267200"/>
            <a:ext cx="4762" cy="225425"/>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849" name="TextBox 22"/>
          <p:cNvSpPr txBox="1">
            <a:spLocks noChangeArrowheads="1"/>
          </p:cNvSpPr>
          <p:nvPr/>
        </p:nvSpPr>
        <p:spPr bwMode="auto">
          <a:xfrm>
            <a:off x="1622425" y="3897313"/>
            <a:ext cx="4014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77933C"/>
                </a:solidFill>
                <a:latin typeface="Arial" pitchFamily="34" charset="0"/>
              </a:rPr>
              <a:t>U-NII ready to send packet K, backoff</a:t>
            </a:r>
          </a:p>
        </p:txBody>
      </p:sp>
      <p:sp>
        <p:nvSpPr>
          <p:cNvPr id="24" name="Rectangle 23"/>
          <p:cNvSpPr/>
          <p:nvPr/>
        </p:nvSpPr>
        <p:spPr>
          <a:xfrm>
            <a:off x="5213350" y="5341938"/>
            <a:ext cx="1160463" cy="357187"/>
          </a:xfrm>
          <a:prstGeom prst="rect">
            <a:avLst/>
          </a:prstGeom>
          <a:solidFill>
            <a:srgbClr val="9BB5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latin typeface="Calibri" panose="020F0502020204030204" pitchFamily="34" charset="0"/>
              </a:rPr>
              <a:t>DSRC N+1</a:t>
            </a:r>
          </a:p>
        </p:txBody>
      </p:sp>
      <p:cxnSp>
        <p:nvCxnSpPr>
          <p:cNvPr id="26" name="Straight Arrow Connector 25"/>
          <p:cNvCxnSpPr/>
          <p:nvPr/>
        </p:nvCxnSpPr>
        <p:spPr>
          <a:xfrm>
            <a:off x="2514600" y="5172075"/>
            <a:ext cx="550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52" name="TextBox 30"/>
          <p:cNvSpPr txBox="1">
            <a:spLocks noChangeArrowheads="1"/>
          </p:cNvSpPr>
          <p:nvPr/>
        </p:nvSpPr>
        <p:spPr bwMode="auto">
          <a:xfrm>
            <a:off x="6457950" y="4570413"/>
            <a:ext cx="2387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COLLISION</a:t>
            </a:r>
          </a:p>
          <a:p>
            <a:pPr eaLnBrk="1" hangingPunct="1">
              <a:spcBef>
                <a:spcPct val="0"/>
              </a:spcBef>
              <a:buFontTx/>
              <a:buNone/>
            </a:pPr>
            <a:r>
              <a:rPr lang="en-US" altLang="en-US" sz="2000">
                <a:solidFill>
                  <a:srgbClr val="FF0000"/>
                </a:solidFill>
                <a:latin typeface="Arial" pitchFamily="34" charset="0"/>
              </a:rPr>
              <a:t>DSRC Packet N+1 </a:t>
            </a:r>
          </a:p>
          <a:p>
            <a:pPr eaLnBrk="1" hangingPunct="1">
              <a:spcBef>
                <a:spcPct val="0"/>
              </a:spcBef>
              <a:buFontTx/>
              <a:buNone/>
            </a:pPr>
            <a:r>
              <a:rPr lang="en-US" altLang="en-US" sz="2000">
                <a:solidFill>
                  <a:srgbClr val="FF0000"/>
                </a:solidFill>
                <a:latin typeface="Arial" pitchFamily="34" charset="0"/>
              </a:rPr>
              <a:t>not received</a:t>
            </a:r>
          </a:p>
        </p:txBody>
      </p:sp>
      <p:sp>
        <p:nvSpPr>
          <p:cNvPr id="35853" name="TextBox 31"/>
          <p:cNvSpPr txBox="1">
            <a:spLocks noChangeArrowheads="1"/>
          </p:cNvSpPr>
          <p:nvPr/>
        </p:nvSpPr>
        <p:spPr bwMode="auto">
          <a:xfrm>
            <a:off x="8305800" y="4202113"/>
            <a:ext cx="62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time</a:t>
            </a:r>
          </a:p>
        </p:txBody>
      </p:sp>
      <p:sp>
        <p:nvSpPr>
          <p:cNvPr id="33" name="TextBox 32"/>
          <p:cNvSpPr txBox="1"/>
          <p:nvPr/>
        </p:nvSpPr>
        <p:spPr>
          <a:xfrm>
            <a:off x="26988" y="1367588"/>
            <a:ext cx="6239209" cy="52322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2800" dirty="0">
                <a:solidFill>
                  <a:prstClr val="black"/>
                </a:solidFill>
              </a:rPr>
              <a:t>2. Hidden node collision: one-sided detect</a:t>
            </a:r>
          </a:p>
        </p:txBody>
      </p:sp>
      <p:sp>
        <p:nvSpPr>
          <p:cNvPr id="35855" name="TextBox 33"/>
          <p:cNvSpPr txBox="1">
            <a:spLocks noChangeArrowheads="1"/>
          </p:cNvSpPr>
          <p:nvPr/>
        </p:nvSpPr>
        <p:spPr bwMode="auto">
          <a:xfrm>
            <a:off x="2462213" y="4802188"/>
            <a:ext cx="655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IFS</a:t>
            </a:r>
            <a:r>
              <a:rPr lang="en-US" altLang="en-US" sz="1800" baseline="-25000">
                <a:solidFill>
                  <a:srgbClr val="000000"/>
                </a:solidFill>
                <a:latin typeface="Arial" pitchFamily="34" charset="0"/>
              </a:rPr>
              <a:t>U</a:t>
            </a:r>
          </a:p>
        </p:txBody>
      </p:sp>
      <p:sp>
        <p:nvSpPr>
          <p:cNvPr id="13" name="Left-Right Arrow 12"/>
          <p:cNvSpPr/>
          <p:nvPr/>
        </p:nvSpPr>
        <p:spPr>
          <a:xfrm rot="13557845">
            <a:off x="4937125" y="4665663"/>
            <a:ext cx="1012825" cy="58420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7" name="Rectangle 26"/>
          <p:cNvSpPr/>
          <p:nvPr/>
        </p:nvSpPr>
        <p:spPr>
          <a:xfrm>
            <a:off x="1600200" y="5340350"/>
            <a:ext cx="914400" cy="357188"/>
          </a:xfrm>
          <a:prstGeom prst="rect">
            <a:avLst/>
          </a:prstGeom>
          <a:solidFill>
            <a:srgbClr val="9BB5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latin typeface="Calibri" panose="020F0502020204030204" pitchFamily="34" charset="0"/>
              </a:rPr>
              <a:t>DSRC N</a:t>
            </a:r>
          </a:p>
        </p:txBody>
      </p:sp>
      <p:sp>
        <p:nvSpPr>
          <p:cNvPr id="35858" name="TextBox 31"/>
          <p:cNvSpPr txBox="1">
            <a:spLocks noChangeArrowheads="1"/>
          </p:cNvSpPr>
          <p:nvPr/>
        </p:nvSpPr>
        <p:spPr bwMode="auto">
          <a:xfrm>
            <a:off x="36513" y="2089150"/>
            <a:ext cx="226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RSSI</a:t>
            </a:r>
            <a:r>
              <a:rPr lang="en-US" altLang="en-US" sz="1800" baseline="-25000">
                <a:solidFill>
                  <a:srgbClr val="000000"/>
                </a:solidFill>
                <a:latin typeface="Arial" pitchFamily="34" charset="0"/>
              </a:rPr>
              <a:t>U-NII</a:t>
            </a:r>
            <a:r>
              <a:rPr lang="en-US" altLang="en-US" sz="1800">
                <a:solidFill>
                  <a:srgbClr val="000000"/>
                </a:solidFill>
                <a:latin typeface="Arial" pitchFamily="34" charset="0"/>
              </a:rPr>
              <a:t> &lt; -65 dBm</a:t>
            </a:r>
          </a:p>
        </p:txBody>
      </p:sp>
      <p:sp>
        <p:nvSpPr>
          <p:cNvPr id="35859" name="TextBox 34"/>
          <p:cNvSpPr txBox="1">
            <a:spLocks noChangeArrowheads="1"/>
          </p:cNvSpPr>
          <p:nvPr/>
        </p:nvSpPr>
        <p:spPr bwMode="auto">
          <a:xfrm>
            <a:off x="2608263" y="5218113"/>
            <a:ext cx="15128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0000"/>
                </a:solidFill>
                <a:latin typeface="Arial" pitchFamily="34" charset="0"/>
              </a:rPr>
              <a:t>U-NII inter-frame space</a:t>
            </a:r>
          </a:p>
        </p:txBody>
      </p:sp>
      <p:sp>
        <p:nvSpPr>
          <p:cNvPr id="25"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
        <p:nvSpPr>
          <p:cNvPr id="28" name="Slide Number Placeholder 5"/>
          <p:cNvSpPr>
            <a:spLocks noGrp="1"/>
          </p:cNvSpPr>
          <p:nvPr>
            <p:ph type="sldNum" sz="quarter" idx="4294967295"/>
          </p:nvPr>
        </p:nvSpPr>
        <p:spPr>
          <a:xfrm>
            <a:off x="4186238" y="6475412"/>
            <a:ext cx="688975" cy="193947"/>
          </a:xfrm>
          <a:prstGeom prst="rect">
            <a:avLst/>
          </a:prstGeom>
        </p:spPr>
        <p:txBody>
          <a:bodyPr/>
          <a:lstStyle/>
          <a:p>
            <a:pPr>
              <a:defRPr/>
            </a:pPr>
            <a:r>
              <a:rPr lang="en-GB" dirty="0" smtClean="0"/>
              <a:t>Slide </a:t>
            </a:r>
            <a:fld id="{175D1F6B-8DAF-4BC1-A243-C99B28F1BA61}" type="slidenum">
              <a:rPr lang="en-GB" smtClean="0"/>
              <a:pPr>
                <a:defRPr/>
              </a:pPr>
              <a:t>15</a:t>
            </a:fld>
            <a:endParaRPr lang="en-GB" dirty="0"/>
          </a:p>
        </p:txBody>
      </p:sp>
    </p:spTree>
    <p:extLst>
      <p:ext uri="{BB962C8B-B14F-4D97-AF65-F5344CB8AC3E}">
        <p14:creationId xmlns:p14="http://schemas.microsoft.com/office/powerpoint/2010/main" val="4248206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457200" y="332656"/>
            <a:ext cx="8229600" cy="962744"/>
          </a:xfrm>
        </p:spPr>
        <p:txBody>
          <a:bodyPr/>
          <a:lstStyle/>
          <a:p>
            <a:r>
              <a:rPr lang="en-US" altLang="en-US" smtClean="0"/>
              <a:t>U-NII Harmful Interference</a:t>
            </a:r>
          </a:p>
        </p:txBody>
      </p:sp>
      <p:pic>
        <p:nvPicPr>
          <p:cNvPr id="368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24088"/>
            <a:ext cx="60118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8" name="Group 13"/>
          <p:cNvGrpSpPr>
            <a:grpSpLocks/>
          </p:cNvGrpSpPr>
          <p:nvPr/>
        </p:nvGrpSpPr>
        <p:grpSpPr bwMode="auto">
          <a:xfrm>
            <a:off x="5999163" y="1368425"/>
            <a:ext cx="1676400" cy="1524000"/>
            <a:chOff x="1752600" y="1549173"/>
            <a:chExt cx="1676400" cy="1524000"/>
          </a:xfrm>
        </p:grpSpPr>
        <p:sp>
          <p:nvSpPr>
            <p:cNvPr id="8" name="Rounded Rectangle 7"/>
            <p:cNvSpPr/>
            <p:nvPr/>
          </p:nvSpPr>
          <p:spPr>
            <a:xfrm>
              <a:off x="2209800" y="2196873"/>
              <a:ext cx="762000" cy="228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00"/>
                  </a:solidFill>
                </a:rPr>
                <a:t>U-NII</a:t>
              </a:r>
            </a:p>
          </p:txBody>
        </p:sp>
        <p:grpSp>
          <p:nvGrpSpPr>
            <p:cNvPr id="36889" name="Group 11"/>
            <p:cNvGrpSpPr>
              <a:grpSpLocks/>
            </p:cNvGrpSpPr>
            <p:nvPr/>
          </p:nvGrpSpPr>
          <p:grpSpPr bwMode="auto">
            <a:xfrm>
              <a:off x="1752600" y="1549173"/>
              <a:ext cx="1676400" cy="1524000"/>
              <a:chOff x="2286000" y="4114800"/>
              <a:chExt cx="1676400" cy="1524000"/>
            </a:xfrm>
          </p:grpSpPr>
          <p:sp>
            <p:nvSpPr>
              <p:cNvPr id="9" name="Oval 8"/>
              <p:cNvSpPr/>
              <p:nvPr/>
            </p:nvSpPr>
            <p:spPr>
              <a:xfrm>
                <a:off x="2667000" y="4419600"/>
                <a:ext cx="914400" cy="914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0" name="Oval 9"/>
              <p:cNvSpPr/>
              <p:nvPr/>
            </p:nvSpPr>
            <p:spPr>
              <a:xfrm>
                <a:off x="2476500" y="4267200"/>
                <a:ext cx="1295400" cy="12192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1" name="Oval 10"/>
              <p:cNvSpPr/>
              <p:nvPr/>
            </p:nvSpPr>
            <p:spPr>
              <a:xfrm>
                <a:off x="2286000" y="4114800"/>
                <a:ext cx="1676400" cy="1524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grpSp>
      <p:cxnSp>
        <p:nvCxnSpPr>
          <p:cNvPr id="17" name="Straight Arrow Connector 16"/>
          <p:cNvCxnSpPr/>
          <p:nvPr/>
        </p:nvCxnSpPr>
        <p:spPr>
          <a:xfrm>
            <a:off x="1143000" y="4572000"/>
            <a:ext cx="7899400"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5699125"/>
            <a:ext cx="7899400" cy="0"/>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47800" y="4267200"/>
            <a:ext cx="224155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 packet K</a:t>
            </a:r>
          </a:p>
        </p:txBody>
      </p:sp>
      <p:cxnSp>
        <p:nvCxnSpPr>
          <p:cNvPr id="21" name="Straight Arrow Connector 20"/>
          <p:cNvCxnSpPr/>
          <p:nvPr/>
        </p:nvCxnSpPr>
        <p:spPr>
          <a:xfrm flipV="1">
            <a:off x="1600200" y="5699125"/>
            <a:ext cx="0" cy="620042"/>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873" name="TextBox 22"/>
          <p:cNvSpPr txBox="1">
            <a:spLocks noChangeArrowheads="1"/>
          </p:cNvSpPr>
          <p:nvPr/>
        </p:nvSpPr>
        <p:spPr bwMode="auto">
          <a:xfrm>
            <a:off x="1617662" y="5949280"/>
            <a:ext cx="4143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B050"/>
                </a:solidFill>
                <a:latin typeface="Arial" pitchFamily="34" charset="0"/>
              </a:rPr>
              <a:t>DSRC ready to send packet N, backoff</a:t>
            </a:r>
          </a:p>
        </p:txBody>
      </p:sp>
      <p:sp>
        <p:nvSpPr>
          <p:cNvPr id="24" name="Rectangle 23"/>
          <p:cNvSpPr/>
          <p:nvPr/>
        </p:nvSpPr>
        <p:spPr>
          <a:xfrm>
            <a:off x="4630738" y="5334000"/>
            <a:ext cx="914400" cy="357188"/>
          </a:xfrm>
          <a:prstGeom prst="rect">
            <a:avLst/>
          </a:prstGeom>
          <a:solidFill>
            <a:srgbClr val="9BB5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latin typeface="Calibri" panose="020F0502020204030204" pitchFamily="34" charset="0"/>
              </a:rPr>
              <a:t>DSRC N</a:t>
            </a:r>
          </a:p>
        </p:txBody>
      </p:sp>
      <p:cxnSp>
        <p:nvCxnSpPr>
          <p:cNvPr id="26" name="Straight Arrow Connector 25"/>
          <p:cNvCxnSpPr/>
          <p:nvPr/>
        </p:nvCxnSpPr>
        <p:spPr>
          <a:xfrm>
            <a:off x="3767138" y="51562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876" name="TextBox 30"/>
          <p:cNvSpPr txBox="1">
            <a:spLocks noChangeArrowheads="1"/>
          </p:cNvSpPr>
          <p:nvPr/>
        </p:nvSpPr>
        <p:spPr bwMode="auto">
          <a:xfrm>
            <a:off x="5978525" y="4640263"/>
            <a:ext cx="2095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COLLISION</a:t>
            </a:r>
          </a:p>
          <a:p>
            <a:pPr eaLnBrk="1" hangingPunct="1">
              <a:spcBef>
                <a:spcPct val="0"/>
              </a:spcBef>
              <a:buFontTx/>
              <a:buNone/>
            </a:pPr>
            <a:r>
              <a:rPr lang="en-US" altLang="en-US" sz="2000">
                <a:solidFill>
                  <a:srgbClr val="FF0000"/>
                </a:solidFill>
                <a:latin typeface="Arial" pitchFamily="34" charset="0"/>
              </a:rPr>
              <a:t>DSRC Packet N </a:t>
            </a:r>
          </a:p>
          <a:p>
            <a:pPr eaLnBrk="1" hangingPunct="1">
              <a:spcBef>
                <a:spcPct val="0"/>
              </a:spcBef>
              <a:buFontTx/>
              <a:buNone/>
            </a:pPr>
            <a:r>
              <a:rPr lang="en-US" altLang="en-US" sz="2000">
                <a:solidFill>
                  <a:srgbClr val="FF0000"/>
                </a:solidFill>
                <a:latin typeface="Arial" pitchFamily="34" charset="0"/>
              </a:rPr>
              <a:t>not received</a:t>
            </a:r>
          </a:p>
        </p:txBody>
      </p:sp>
      <p:sp>
        <p:nvSpPr>
          <p:cNvPr id="36877" name="TextBox 31"/>
          <p:cNvSpPr txBox="1">
            <a:spLocks noChangeArrowheads="1"/>
          </p:cNvSpPr>
          <p:nvPr/>
        </p:nvSpPr>
        <p:spPr bwMode="auto">
          <a:xfrm>
            <a:off x="8305800" y="4202113"/>
            <a:ext cx="62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time</a:t>
            </a:r>
          </a:p>
        </p:txBody>
      </p:sp>
      <p:sp>
        <p:nvSpPr>
          <p:cNvPr id="33" name="TextBox 32"/>
          <p:cNvSpPr txBox="1"/>
          <p:nvPr/>
        </p:nvSpPr>
        <p:spPr>
          <a:xfrm>
            <a:off x="36513" y="1368425"/>
            <a:ext cx="5671745" cy="52322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2800" dirty="0">
                <a:solidFill>
                  <a:prstClr val="black"/>
                </a:solidFill>
              </a:rPr>
              <a:t>3. Countdown collision: mutual detect</a:t>
            </a:r>
          </a:p>
        </p:txBody>
      </p:sp>
      <p:sp>
        <p:nvSpPr>
          <p:cNvPr id="36879" name="TextBox 33"/>
          <p:cNvSpPr txBox="1">
            <a:spLocks noChangeArrowheads="1"/>
          </p:cNvSpPr>
          <p:nvPr/>
        </p:nvSpPr>
        <p:spPr bwMode="auto">
          <a:xfrm>
            <a:off x="3767138" y="4751388"/>
            <a:ext cx="655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IFS</a:t>
            </a:r>
            <a:r>
              <a:rPr lang="en-US" altLang="en-US" sz="1800" baseline="-25000">
                <a:solidFill>
                  <a:srgbClr val="000000"/>
                </a:solidFill>
                <a:latin typeface="Arial" pitchFamily="34" charset="0"/>
              </a:rPr>
              <a:t>D</a:t>
            </a:r>
          </a:p>
        </p:txBody>
      </p:sp>
      <p:sp>
        <p:nvSpPr>
          <p:cNvPr id="22" name="Rectangle 21"/>
          <p:cNvSpPr/>
          <p:nvPr/>
        </p:nvSpPr>
        <p:spPr>
          <a:xfrm>
            <a:off x="4630738" y="4233863"/>
            <a:ext cx="2176462" cy="33813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 packet K+1</a:t>
            </a:r>
          </a:p>
        </p:txBody>
      </p:sp>
      <p:cxnSp>
        <p:nvCxnSpPr>
          <p:cNvPr id="25" name="Straight Arrow Connector 24"/>
          <p:cNvCxnSpPr/>
          <p:nvPr/>
        </p:nvCxnSpPr>
        <p:spPr>
          <a:xfrm flipV="1">
            <a:off x="1938338" y="4640263"/>
            <a:ext cx="0" cy="40005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882" name="TextBox 26"/>
          <p:cNvSpPr txBox="1">
            <a:spLocks noChangeArrowheads="1"/>
          </p:cNvSpPr>
          <p:nvPr/>
        </p:nvSpPr>
        <p:spPr bwMode="auto">
          <a:xfrm>
            <a:off x="304800" y="4932363"/>
            <a:ext cx="2249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B050"/>
                </a:solidFill>
                <a:latin typeface="Arial" pitchFamily="34" charset="0"/>
              </a:rPr>
              <a:t>U-NII ready to send </a:t>
            </a:r>
          </a:p>
          <a:p>
            <a:pPr eaLnBrk="1" hangingPunct="1">
              <a:spcBef>
                <a:spcPct val="0"/>
              </a:spcBef>
              <a:buFontTx/>
              <a:buNone/>
            </a:pPr>
            <a:r>
              <a:rPr lang="en-US" altLang="en-US" sz="1800">
                <a:solidFill>
                  <a:srgbClr val="00B050"/>
                </a:solidFill>
                <a:latin typeface="Arial" pitchFamily="34" charset="0"/>
              </a:rPr>
              <a:t>packet K+1, backoff</a:t>
            </a:r>
          </a:p>
        </p:txBody>
      </p:sp>
      <p:sp>
        <p:nvSpPr>
          <p:cNvPr id="13" name="Left-Right Arrow 12"/>
          <p:cNvSpPr/>
          <p:nvPr/>
        </p:nvSpPr>
        <p:spPr>
          <a:xfrm rot="16200000">
            <a:off x="4797425" y="4735513"/>
            <a:ext cx="706437" cy="40163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36884" name="TextBox 26"/>
          <p:cNvSpPr txBox="1">
            <a:spLocks noChangeArrowheads="1"/>
          </p:cNvSpPr>
          <p:nvPr/>
        </p:nvSpPr>
        <p:spPr bwMode="auto">
          <a:xfrm>
            <a:off x="36513" y="2109788"/>
            <a:ext cx="2217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RSSI</a:t>
            </a:r>
            <a:r>
              <a:rPr lang="en-US" altLang="en-US" sz="1800" baseline="-25000">
                <a:solidFill>
                  <a:srgbClr val="000000"/>
                </a:solidFill>
                <a:latin typeface="Arial" pitchFamily="34" charset="0"/>
              </a:rPr>
              <a:t>U-NII</a:t>
            </a:r>
            <a:r>
              <a:rPr lang="en-US" altLang="en-US" sz="1800">
                <a:solidFill>
                  <a:srgbClr val="000000"/>
                </a:solidFill>
                <a:latin typeface="Arial" pitchFamily="34" charset="0"/>
              </a:rPr>
              <a:t> &gt; -65 dBm</a:t>
            </a:r>
          </a:p>
        </p:txBody>
      </p:sp>
      <p:sp>
        <p:nvSpPr>
          <p:cNvPr id="36885" name="TextBox 1"/>
          <p:cNvSpPr txBox="1">
            <a:spLocks noChangeArrowheads="1"/>
          </p:cNvSpPr>
          <p:nvPr/>
        </p:nvSpPr>
        <p:spPr bwMode="auto">
          <a:xfrm>
            <a:off x="4125913" y="3897313"/>
            <a:ext cx="187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U-NII uses IFS</a:t>
            </a:r>
            <a:r>
              <a:rPr lang="en-US" altLang="en-US" sz="1800" baseline="-25000">
                <a:solidFill>
                  <a:srgbClr val="000000"/>
                </a:solidFill>
                <a:latin typeface="Arial" pitchFamily="34" charset="0"/>
              </a:rPr>
              <a:t>D</a:t>
            </a:r>
            <a:r>
              <a:rPr lang="en-US" altLang="en-US" sz="1800">
                <a:solidFill>
                  <a:srgbClr val="000000"/>
                </a:solidFill>
                <a:latin typeface="Arial" pitchFamily="34" charset="0"/>
              </a:rPr>
              <a:t> </a:t>
            </a:r>
          </a:p>
        </p:txBody>
      </p:sp>
      <p:cxnSp>
        <p:nvCxnSpPr>
          <p:cNvPr id="5" name="Straight Arrow Connector 4"/>
          <p:cNvCxnSpPr/>
          <p:nvPr/>
        </p:nvCxnSpPr>
        <p:spPr>
          <a:xfrm flipH="1">
            <a:off x="4186238" y="4267200"/>
            <a:ext cx="236537" cy="4841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87" name="TextBox 34"/>
          <p:cNvSpPr txBox="1">
            <a:spLocks noChangeArrowheads="1"/>
          </p:cNvSpPr>
          <p:nvPr/>
        </p:nvSpPr>
        <p:spPr bwMode="auto">
          <a:xfrm>
            <a:off x="2978150" y="5178425"/>
            <a:ext cx="1577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0000"/>
                </a:solidFill>
                <a:latin typeface="Arial" pitchFamily="34" charset="0"/>
              </a:rPr>
              <a:t>DSRC inter-frame space</a:t>
            </a:r>
          </a:p>
        </p:txBody>
      </p:sp>
      <p:sp>
        <p:nvSpPr>
          <p:cNvPr id="29"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
        <p:nvSpPr>
          <p:cNvPr id="31" name="Slide Number Placeholder 5"/>
          <p:cNvSpPr>
            <a:spLocks noGrp="1"/>
          </p:cNvSpPr>
          <p:nvPr>
            <p:ph type="sldNum" sz="quarter" idx="4294967295"/>
          </p:nvPr>
        </p:nvSpPr>
        <p:spPr>
          <a:xfrm>
            <a:off x="4125914" y="6475412"/>
            <a:ext cx="749300" cy="193947"/>
          </a:xfrm>
          <a:prstGeom prst="rect">
            <a:avLst/>
          </a:prstGeom>
        </p:spPr>
        <p:txBody>
          <a:bodyPr/>
          <a:lstStyle/>
          <a:p>
            <a:pPr>
              <a:defRPr/>
            </a:pPr>
            <a:r>
              <a:rPr lang="en-GB" dirty="0" smtClean="0"/>
              <a:t>Slide </a:t>
            </a:r>
            <a:fld id="{175D1F6B-8DAF-4BC1-A243-C99B28F1BA61}" type="slidenum">
              <a:rPr lang="en-GB" smtClean="0"/>
              <a:pPr>
                <a:defRPr/>
              </a:pPr>
              <a:t>16</a:t>
            </a:fld>
            <a:endParaRPr lang="en-GB" dirty="0"/>
          </a:p>
        </p:txBody>
      </p:sp>
    </p:spTree>
    <p:extLst>
      <p:ext uri="{BB962C8B-B14F-4D97-AF65-F5344CB8AC3E}">
        <p14:creationId xmlns:p14="http://schemas.microsoft.com/office/powerpoint/2010/main" val="3543345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a:xfrm>
            <a:off x="457200" y="476672"/>
            <a:ext cx="8229600" cy="666328"/>
          </a:xfrm>
        </p:spPr>
        <p:txBody>
          <a:bodyPr/>
          <a:lstStyle/>
          <a:p>
            <a:r>
              <a:rPr lang="en-US" altLang="en-US" dirty="0" smtClean="0"/>
              <a:t>U-NII Harmful Interference</a:t>
            </a:r>
          </a:p>
        </p:txBody>
      </p:sp>
      <p:pic>
        <p:nvPicPr>
          <p:cNvPr id="378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24088"/>
            <a:ext cx="60118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2" name="Group 13"/>
          <p:cNvGrpSpPr>
            <a:grpSpLocks/>
          </p:cNvGrpSpPr>
          <p:nvPr/>
        </p:nvGrpSpPr>
        <p:grpSpPr bwMode="auto">
          <a:xfrm>
            <a:off x="5981700" y="1379538"/>
            <a:ext cx="1676400" cy="1524000"/>
            <a:chOff x="1752600" y="1549173"/>
            <a:chExt cx="1676400" cy="1524000"/>
          </a:xfrm>
        </p:grpSpPr>
        <p:sp>
          <p:nvSpPr>
            <p:cNvPr id="8" name="Rounded Rectangle 7"/>
            <p:cNvSpPr/>
            <p:nvPr/>
          </p:nvSpPr>
          <p:spPr>
            <a:xfrm>
              <a:off x="2209800" y="2196873"/>
              <a:ext cx="762000" cy="228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00"/>
                  </a:solidFill>
                </a:rPr>
                <a:t>U-NII</a:t>
              </a:r>
            </a:p>
          </p:txBody>
        </p:sp>
        <p:grpSp>
          <p:nvGrpSpPr>
            <p:cNvPr id="37907" name="Group 11"/>
            <p:cNvGrpSpPr>
              <a:grpSpLocks/>
            </p:cNvGrpSpPr>
            <p:nvPr/>
          </p:nvGrpSpPr>
          <p:grpSpPr bwMode="auto">
            <a:xfrm>
              <a:off x="1752600" y="1549173"/>
              <a:ext cx="1676400" cy="1524000"/>
              <a:chOff x="2286000" y="4114800"/>
              <a:chExt cx="1676400" cy="1524000"/>
            </a:xfrm>
          </p:grpSpPr>
          <p:sp>
            <p:nvSpPr>
              <p:cNvPr id="9" name="Oval 8"/>
              <p:cNvSpPr/>
              <p:nvPr/>
            </p:nvSpPr>
            <p:spPr>
              <a:xfrm>
                <a:off x="2667000" y="4419600"/>
                <a:ext cx="914400" cy="914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0" name="Oval 9"/>
              <p:cNvSpPr/>
              <p:nvPr/>
            </p:nvSpPr>
            <p:spPr>
              <a:xfrm>
                <a:off x="2476500" y="4267200"/>
                <a:ext cx="1295400" cy="12192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1" name="Oval 10"/>
              <p:cNvSpPr/>
              <p:nvPr/>
            </p:nvSpPr>
            <p:spPr>
              <a:xfrm>
                <a:off x="2286000" y="4114800"/>
                <a:ext cx="1676400" cy="1524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grpSp>
      <p:cxnSp>
        <p:nvCxnSpPr>
          <p:cNvPr id="17" name="Straight Arrow Connector 16"/>
          <p:cNvCxnSpPr/>
          <p:nvPr/>
        </p:nvCxnSpPr>
        <p:spPr>
          <a:xfrm>
            <a:off x="1143000" y="4572000"/>
            <a:ext cx="7899400"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5699125"/>
            <a:ext cx="7899400" cy="0"/>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47800" y="4267200"/>
            <a:ext cx="41148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 packet</a:t>
            </a:r>
          </a:p>
        </p:txBody>
      </p:sp>
      <p:cxnSp>
        <p:nvCxnSpPr>
          <p:cNvPr id="21" name="Straight Arrow Connector 20"/>
          <p:cNvCxnSpPr/>
          <p:nvPr/>
        </p:nvCxnSpPr>
        <p:spPr>
          <a:xfrm flipV="1">
            <a:off x="1600200" y="5699125"/>
            <a:ext cx="0" cy="43122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897" name="TextBox 22"/>
          <p:cNvSpPr txBox="1">
            <a:spLocks noChangeArrowheads="1"/>
          </p:cNvSpPr>
          <p:nvPr/>
        </p:nvSpPr>
        <p:spPr bwMode="auto">
          <a:xfrm>
            <a:off x="1542168" y="5948085"/>
            <a:ext cx="4143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B050"/>
                </a:solidFill>
                <a:latin typeface="Arial" pitchFamily="34" charset="0"/>
              </a:rPr>
              <a:t>DSRC ready to send packet N, backoff</a:t>
            </a:r>
          </a:p>
        </p:txBody>
      </p:sp>
      <p:cxnSp>
        <p:nvCxnSpPr>
          <p:cNvPr id="26" name="Straight Arrow Connector 25"/>
          <p:cNvCxnSpPr/>
          <p:nvPr/>
        </p:nvCxnSpPr>
        <p:spPr>
          <a:xfrm>
            <a:off x="5562600" y="51054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400800" y="5691189"/>
            <a:ext cx="0" cy="43916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900" name="TextBox 30"/>
          <p:cNvSpPr txBox="1">
            <a:spLocks noChangeArrowheads="1"/>
          </p:cNvSpPr>
          <p:nvPr/>
        </p:nvSpPr>
        <p:spPr bwMode="auto">
          <a:xfrm>
            <a:off x="6501606" y="5941569"/>
            <a:ext cx="2312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B050"/>
                </a:solidFill>
                <a:latin typeface="Arial" pitchFamily="34" charset="0"/>
              </a:rPr>
              <a:t>DSRC packet N sent</a:t>
            </a:r>
          </a:p>
        </p:txBody>
      </p:sp>
      <p:sp>
        <p:nvSpPr>
          <p:cNvPr id="37901" name="TextBox 31"/>
          <p:cNvSpPr txBox="1">
            <a:spLocks noChangeArrowheads="1"/>
          </p:cNvSpPr>
          <p:nvPr/>
        </p:nvSpPr>
        <p:spPr bwMode="auto">
          <a:xfrm>
            <a:off x="8305800" y="4202113"/>
            <a:ext cx="62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time</a:t>
            </a:r>
          </a:p>
        </p:txBody>
      </p:sp>
      <p:sp>
        <p:nvSpPr>
          <p:cNvPr id="33" name="TextBox 32"/>
          <p:cNvSpPr txBox="1"/>
          <p:nvPr/>
        </p:nvSpPr>
        <p:spPr>
          <a:xfrm>
            <a:off x="53975" y="1270328"/>
            <a:ext cx="2505814" cy="52322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2800" dirty="0">
                <a:solidFill>
                  <a:prstClr val="black"/>
                </a:solidFill>
              </a:rPr>
              <a:t>4. Simple Delay</a:t>
            </a:r>
          </a:p>
        </p:txBody>
      </p:sp>
      <p:sp>
        <p:nvSpPr>
          <p:cNvPr id="37903" name="TextBox 33"/>
          <p:cNvSpPr txBox="1">
            <a:spLocks noChangeArrowheads="1"/>
          </p:cNvSpPr>
          <p:nvPr/>
        </p:nvSpPr>
        <p:spPr bwMode="auto">
          <a:xfrm>
            <a:off x="5654675" y="4751388"/>
            <a:ext cx="65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IFS</a:t>
            </a:r>
            <a:r>
              <a:rPr lang="en-US" altLang="en-US" sz="1800" baseline="-25000">
                <a:solidFill>
                  <a:srgbClr val="000000"/>
                </a:solidFill>
                <a:latin typeface="Arial" pitchFamily="34" charset="0"/>
              </a:rPr>
              <a:t>D</a:t>
            </a:r>
          </a:p>
        </p:txBody>
      </p:sp>
      <p:sp>
        <p:nvSpPr>
          <p:cNvPr id="37904" name="TextBox 22"/>
          <p:cNvSpPr txBox="1">
            <a:spLocks noChangeArrowheads="1"/>
          </p:cNvSpPr>
          <p:nvPr/>
        </p:nvSpPr>
        <p:spPr bwMode="auto">
          <a:xfrm>
            <a:off x="36513" y="2109788"/>
            <a:ext cx="2217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RSSI</a:t>
            </a:r>
            <a:r>
              <a:rPr lang="en-US" altLang="en-US" sz="1800" baseline="-25000">
                <a:solidFill>
                  <a:srgbClr val="000000"/>
                </a:solidFill>
                <a:latin typeface="Arial" pitchFamily="34" charset="0"/>
              </a:rPr>
              <a:t>U-NII</a:t>
            </a:r>
            <a:r>
              <a:rPr lang="en-US" altLang="en-US" sz="1800">
                <a:solidFill>
                  <a:srgbClr val="000000"/>
                </a:solidFill>
                <a:latin typeface="Arial" pitchFamily="34" charset="0"/>
              </a:rPr>
              <a:t> &gt; -65 dBm</a:t>
            </a:r>
          </a:p>
        </p:txBody>
      </p:sp>
      <p:sp>
        <p:nvSpPr>
          <p:cNvPr id="25" name="Rectangle 24"/>
          <p:cNvSpPr/>
          <p:nvPr/>
        </p:nvSpPr>
        <p:spPr>
          <a:xfrm>
            <a:off x="6427788" y="5330825"/>
            <a:ext cx="914400" cy="357188"/>
          </a:xfrm>
          <a:prstGeom prst="rect">
            <a:avLst/>
          </a:prstGeom>
          <a:solidFill>
            <a:srgbClr val="9BB5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latin typeface="Calibri" panose="020F0502020204030204" pitchFamily="34" charset="0"/>
              </a:rPr>
              <a:t>DSRC N</a:t>
            </a:r>
          </a:p>
        </p:txBody>
      </p:sp>
      <p:sp>
        <p:nvSpPr>
          <p:cNvPr id="23"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
        <p:nvSpPr>
          <p:cNvPr id="27" name="Slide Number Placeholder 5"/>
          <p:cNvSpPr>
            <a:spLocks noGrp="1"/>
          </p:cNvSpPr>
          <p:nvPr>
            <p:ph type="sldNum" sz="quarter" idx="4294967295"/>
          </p:nvPr>
        </p:nvSpPr>
        <p:spPr>
          <a:xfrm>
            <a:off x="4067944" y="6475412"/>
            <a:ext cx="807269" cy="193947"/>
          </a:xfrm>
          <a:prstGeom prst="rect">
            <a:avLst/>
          </a:prstGeom>
        </p:spPr>
        <p:txBody>
          <a:bodyPr/>
          <a:lstStyle/>
          <a:p>
            <a:pPr>
              <a:defRPr/>
            </a:pPr>
            <a:r>
              <a:rPr lang="en-GB" dirty="0" smtClean="0"/>
              <a:t>Slide </a:t>
            </a:r>
            <a:fld id="{175D1F6B-8DAF-4BC1-A243-C99B28F1BA61}" type="slidenum">
              <a:rPr lang="en-GB" smtClean="0"/>
              <a:pPr>
                <a:defRPr/>
              </a:pPr>
              <a:t>17</a:t>
            </a:fld>
            <a:endParaRPr lang="en-GB" dirty="0"/>
          </a:p>
        </p:txBody>
      </p:sp>
    </p:spTree>
    <p:extLst>
      <p:ext uri="{BB962C8B-B14F-4D97-AF65-F5344CB8AC3E}">
        <p14:creationId xmlns:p14="http://schemas.microsoft.com/office/powerpoint/2010/main" val="2228391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457200" y="404664"/>
            <a:ext cx="8229600" cy="738336"/>
          </a:xfrm>
        </p:spPr>
        <p:txBody>
          <a:bodyPr/>
          <a:lstStyle/>
          <a:p>
            <a:r>
              <a:rPr lang="en-US" altLang="en-US" dirty="0" smtClean="0"/>
              <a:t>U-NII Harmful Interference</a:t>
            </a:r>
          </a:p>
        </p:txBody>
      </p:sp>
      <p:pic>
        <p:nvPicPr>
          <p:cNvPr id="389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24088"/>
            <a:ext cx="60118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Group 13"/>
          <p:cNvGrpSpPr>
            <a:grpSpLocks/>
          </p:cNvGrpSpPr>
          <p:nvPr/>
        </p:nvGrpSpPr>
        <p:grpSpPr bwMode="auto">
          <a:xfrm>
            <a:off x="5981700" y="1379538"/>
            <a:ext cx="1676400" cy="1524000"/>
            <a:chOff x="1752600" y="1549173"/>
            <a:chExt cx="1676400" cy="1524000"/>
          </a:xfrm>
        </p:grpSpPr>
        <p:sp>
          <p:nvSpPr>
            <p:cNvPr id="8" name="Rounded Rectangle 7"/>
            <p:cNvSpPr/>
            <p:nvPr/>
          </p:nvSpPr>
          <p:spPr>
            <a:xfrm>
              <a:off x="2209800" y="2196873"/>
              <a:ext cx="762000" cy="228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00"/>
                  </a:solidFill>
                </a:rPr>
                <a:t>U-NII</a:t>
              </a:r>
            </a:p>
          </p:txBody>
        </p:sp>
        <p:grpSp>
          <p:nvGrpSpPr>
            <p:cNvPr id="38940" name="Group 11"/>
            <p:cNvGrpSpPr>
              <a:grpSpLocks/>
            </p:cNvGrpSpPr>
            <p:nvPr/>
          </p:nvGrpSpPr>
          <p:grpSpPr bwMode="auto">
            <a:xfrm>
              <a:off x="1752600" y="1549173"/>
              <a:ext cx="1676400" cy="1524000"/>
              <a:chOff x="2286000" y="4114800"/>
              <a:chExt cx="1676400" cy="1524000"/>
            </a:xfrm>
          </p:grpSpPr>
          <p:sp>
            <p:nvSpPr>
              <p:cNvPr id="9" name="Oval 8"/>
              <p:cNvSpPr/>
              <p:nvPr/>
            </p:nvSpPr>
            <p:spPr>
              <a:xfrm>
                <a:off x="2667000" y="4419600"/>
                <a:ext cx="914400" cy="914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0" name="Oval 9"/>
              <p:cNvSpPr/>
              <p:nvPr/>
            </p:nvSpPr>
            <p:spPr>
              <a:xfrm>
                <a:off x="2476500" y="4267200"/>
                <a:ext cx="1295400" cy="12192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1" name="Oval 10"/>
              <p:cNvSpPr/>
              <p:nvPr/>
            </p:nvSpPr>
            <p:spPr>
              <a:xfrm>
                <a:off x="2286000" y="4114800"/>
                <a:ext cx="1676400" cy="1524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grpSp>
      <p:cxnSp>
        <p:nvCxnSpPr>
          <p:cNvPr id="18" name="Straight Arrow Connector 17"/>
          <p:cNvCxnSpPr/>
          <p:nvPr/>
        </p:nvCxnSpPr>
        <p:spPr>
          <a:xfrm>
            <a:off x="76200" y="5699125"/>
            <a:ext cx="8966200" cy="0"/>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60388" y="5662614"/>
            <a:ext cx="0" cy="58658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919" name="TextBox 22"/>
          <p:cNvSpPr txBox="1">
            <a:spLocks noChangeArrowheads="1"/>
          </p:cNvSpPr>
          <p:nvPr/>
        </p:nvSpPr>
        <p:spPr bwMode="auto">
          <a:xfrm>
            <a:off x="674687" y="5879306"/>
            <a:ext cx="4141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B050"/>
                </a:solidFill>
                <a:latin typeface="Arial" pitchFamily="34" charset="0"/>
              </a:rPr>
              <a:t>DSRC ready to send packet N, backoff</a:t>
            </a:r>
          </a:p>
        </p:txBody>
      </p:sp>
      <p:cxnSp>
        <p:nvCxnSpPr>
          <p:cNvPr id="26" name="Straight Arrow Connector 25"/>
          <p:cNvCxnSpPr/>
          <p:nvPr/>
        </p:nvCxnSpPr>
        <p:spPr>
          <a:xfrm>
            <a:off x="6850063" y="511175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688263" y="5697539"/>
            <a:ext cx="0" cy="56630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922" name="TextBox 30"/>
          <p:cNvSpPr txBox="1">
            <a:spLocks noChangeArrowheads="1"/>
          </p:cNvSpPr>
          <p:nvPr/>
        </p:nvSpPr>
        <p:spPr bwMode="auto">
          <a:xfrm>
            <a:off x="5462588" y="5893955"/>
            <a:ext cx="231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B050"/>
                </a:solidFill>
                <a:latin typeface="Arial" pitchFamily="34" charset="0"/>
              </a:rPr>
              <a:t>DSRC packet N sent</a:t>
            </a:r>
          </a:p>
        </p:txBody>
      </p:sp>
      <p:sp>
        <p:nvSpPr>
          <p:cNvPr id="33" name="TextBox 32"/>
          <p:cNvSpPr txBox="1"/>
          <p:nvPr/>
        </p:nvSpPr>
        <p:spPr>
          <a:xfrm>
            <a:off x="53975" y="1255385"/>
            <a:ext cx="2844048" cy="52322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2800" dirty="0">
                <a:solidFill>
                  <a:prstClr val="black"/>
                </a:solidFill>
              </a:rPr>
              <a:t>5. </a:t>
            </a:r>
            <a:r>
              <a:rPr lang="en-US" sz="2800" dirty="0" smtClean="0">
                <a:solidFill>
                  <a:prstClr val="black"/>
                </a:solidFill>
              </a:rPr>
              <a:t>Extended Delay</a:t>
            </a:r>
            <a:endParaRPr lang="en-US" sz="2800" dirty="0">
              <a:solidFill>
                <a:prstClr val="black"/>
              </a:solidFill>
            </a:endParaRPr>
          </a:p>
        </p:txBody>
      </p:sp>
      <p:sp>
        <p:nvSpPr>
          <p:cNvPr id="38924" name="TextBox 33"/>
          <p:cNvSpPr txBox="1">
            <a:spLocks noChangeArrowheads="1"/>
          </p:cNvSpPr>
          <p:nvPr/>
        </p:nvSpPr>
        <p:spPr bwMode="auto">
          <a:xfrm>
            <a:off x="6942138" y="4757738"/>
            <a:ext cx="65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IFS</a:t>
            </a:r>
            <a:r>
              <a:rPr lang="en-US" altLang="en-US" sz="1800" baseline="-25000">
                <a:solidFill>
                  <a:srgbClr val="000000"/>
                </a:solidFill>
                <a:latin typeface="Arial" pitchFamily="34" charset="0"/>
              </a:rPr>
              <a:t>D</a:t>
            </a:r>
          </a:p>
        </p:txBody>
      </p:sp>
      <p:sp>
        <p:nvSpPr>
          <p:cNvPr id="38925" name="TextBox 22"/>
          <p:cNvSpPr txBox="1">
            <a:spLocks noChangeArrowheads="1"/>
          </p:cNvSpPr>
          <p:nvPr/>
        </p:nvSpPr>
        <p:spPr bwMode="auto">
          <a:xfrm>
            <a:off x="36513" y="2109788"/>
            <a:ext cx="2217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RSSI</a:t>
            </a:r>
            <a:r>
              <a:rPr lang="en-US" altLang="en-US" sz="1800" baseline="-25000">
                <a:solidFill>
                  <a:srgbClr val="000000"/>
                </a:solidFill>
                <a:latin typeface="Arial" pitchFamily="34" charset="0"/>
              </a:rPr>
              <a:t>U-NII</a:t>
            </a:r>
            <a:r>
              <a:rPr lang="en-US" altLang="en-US" sz="1800">
                <a:solidFill>
                  <a:srgbClr val="000000"/>
                </a:solidFill>
                <a:latin typeface="Arial" pitchFamily="34" charset="0"/>
              </a:rPr>
              <a:t> &gt; -65 dBm</a:t>
            </a:r>
          </a:p>
        </p:txBody>
      </p:sp>
      <p:sp>
        <p:nvSpPr>
          <p:cNvPr id="25" name="Rectangle 24"/>
          <p:cNvSpPr/>
          <p:nvPr/>
        </p:nvSpPr>
        <p:spPr>
          <a:xfrm>
            <a:off x="7715250" y="5337175"/>
            <a:ext cx="914400" cy="357188"/>
          </a:xfrm>
          <a:prstGeom prst="rect">
            <a:avLst/>
          </a:prstGeom>
          <a:solidFill>
            <a:srgbClr val="9BB5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latin typeface="Calibri" panose="020F0502020204030204" pitchFamily="34" charset="0"/>
              </a:rPr>
              <a:t>DSRC N</a:t>
            </a:r>
          </a:p>
        </p:txBody>
      </p:sp>
      <p:cxnSp>
        <p:nvCxnSpPr>
          <p:cNvPr id="40" name="Straight Arrow Connector 39"/>
          <p:cNvCxnSpPr/>
          <p:nvPr/>
        </p:nvCxnSpPr>
        <p:spPr>
          <a:xfrm>
            <a:off x="76200" y="4529138"/>
            <a:ext cx="9067800"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6200" y="4202113"/>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cxnSp>
        <p:nvCxnSpPr>
          <p:cNvPr id="42" name="Straight Arrow Connector 41"/>
          <p:cNvCxnSpPr/>
          <p:nvPr/>
        </p:nvCxnSpPr>
        <p:spPr>
          <a:xfrm flipV="1">
            <a:off x="1273175" y="4697413"/>
            <a:ext cx="1905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30" name="TextBox 31"/>
          <p:cNvSpPr txBox="1">
            <a:spLocks noChangeArrowheads="1"/>
          </p:cNvSpPr>
          <p:nvPr/>
        </p:nvSpPr>
        <p:spPr bwMode="auto">
          <a:xfrm>
            <a:off x="8259763" y="4170363"/>
            <a:ext cx="61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time</a:t>
            </a:r>
          </a:p>
        </p:txBody>
      </p:sp>
      <p:cxnSp>
        <p:nvCxnSpPr>
          <p:cNvPr id="44" name="Straight Arrow Connector 43"/>
          <p:cNvCxnSpPr/>
          <p:nvPr/>
        </p:nvCxnSpPr>
        <p:spPr>
          <a:xfrm flipV="1">
            <a:off x="2673350" y="4699000"/>
            <a:ext cx="1905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094163" y="4718050"/>
            <a:ext cx="1905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33" name="TextBox 37"/>
          <p:cNvSpPr txBox="1">
            <a:spLocks noChangeArrowheads="1"/>
          </p:cNvSpPr>
          <p:nvPr/>
        </p:nvSpPr>
        <p:spPr bwMode="auto">
          <a:xfrm>
            <a:off x="2286000" y="4737100"/>
            <a:ext cx="235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Frame concatenation</a:t>
            </a:r>
            <a:endParaRPr lang="en-US" altLang="en-US" sz="1800" baseline="-25000">
              <a:solidFill>
                <a:srgbClr val="000000"/>
              </a:solidFill>
              <a:latin typeface="Arial" pitchFamily="34" charset="0"/>
            </a:endParaRPr>
          </a:p>
        </p:txBody>
      </p:sp>
      <p:sp>
        <p:nvSpPr>
          <p:cNvPr id="47" name="Rectangle 46"/>
          <p:cNvSpPr/>
          <p:nvPr/>
        </p:nvSpPr>
        <p:spPr>
          <a:xfrm>
            <a:off x="1462088" y="4203700"/>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sp>
        <p:nvSpPr>
          <p:cNvPr id="48" name="Rectangle 47"/>
          <p:cNvSpPr/>
          <p:nvPr/>
        </p:nvSpPr>
        <p:spPr>
          <a:xfrm>
            <a:off x="2863850" y="4192588"/>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sp>
        <p:nvSpPr>
          <p:cNvPr id="49" name="Rectangle 48"/>
          <p:cNvSpPr/>
          <p:nvPr/>
        </p:nvSpPr>
        <p:spPr>
          <a:xfrm>
            <a:off x="4256088" y="4203700"/>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sp>
        <p:nvSpPr>
          <p:cNvPr id="50" name="Rectangle 49"/>
          <p:cNvSpPr/>
          <p:nvPr/>
        </p:nvSpPr>
        <p:spPr>
          <a:xfrm>
            <a:off x="5657850" y="4192588"/>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cxnSp>
        <p:nvCxnSpPr>
          <p:cNvPr id="51" name="Straight Arrow Connector 50"/>
          <p:cNvCxnSpPr/>
          <p:nvPr/>
        </p:nvCxnSpPr>
        <p:spPr>
          <a:xfrm>
            <a:off x="5462588" y="4721225"/>
            <a:ext cx="1984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
        <p:nvSpPr>
          <p:cNvPr id="35" name="Slide Number Placeholder 5"/>
          <p:cNvSpPr>
            <a:spLocks noGrp="1"/>
          </p:cNvSpPr>
          <p:nvPr>
            <p:ph type="sldNum" sz="quarter" idx="4294967295"/>
          </p:nvPr>
        </p:nvSpPr>
        <p:spPr>
          <a:xfrm>
            <a:off x="4060825" y="6475412"/>
            <a:ext cx="814389" cy="193948"/>
          </a:xfrm>
          <a:prstGeom prst="rect">
            <a:avLst/>
          </a:prstGeom>
        </p:spPr>
        <p:txBody>
          <a:bodyPr/>
          <a:lstStyle/>
          <a:p>
            <a:pPr>
              <a:defRPr/>
            </a:pPr>
            <a:r>
              <a:rPr lang="en-GB" dirty="0" smtClean="0"/>
              <a:t>Slide </a:t>
            </a:r>
            <a:fld id="{175D1F6B-8DAF-4BC1-A243-C99B28F1BA61}" type="slidenum">
              <a:rPr lang="en-GB" smtClean="0"/>
              <a:pPr>
                <a:defRPr/>
              </a:pPr>
              <a:t>18</a:t>
            </a:fld>
            <a:endParaRPr lang="en-GB" dirty="0"/>
          </a:p>
        </p:txBody>
      </p:sp>
    </p:spTree>
    <p:extLst>
      <p:ext uri="{BB962C8B-B14F-4D97-AF65-F5344CB8AC3E}">
        <p14:creationId xmlns:p14="http://schemas.microsoft.com/office/powerpoint/2010/main" val="1295948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457200" y="476672"/>
            <a:ext cx="8229600" cy="666328"/>
          </a:xfrm>
        </p:spPr>
        <p:txBody>
          <a:bodyPr/>
          <a:lstStyle/>
          <a:p>
            <a:r>
              <a:rPr lang="en-US" altLang="en-US" dirty="0" smtClean="0"/>
              <a:t>U-NII Harmful Interference</a:t>
            </a:r>
          </a:p>
        </p:txBody>
      </p:sp>
      <p:pic>
        <p:nvPicPr>
          <p:cNvPr id="399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24088"/>
            <a:ext cx="60118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0" name="Group 13"/>
          <p:cNvGrpSpPr>
            <a:grpSpLocks/>
          </p:cNvGrpSpPr>
          <p:nvPr/>
        </p:nvGrpSpPr>
        <p:grpSpPr bwMode="auto">
          <a:xfrm>
            <a:off x="5981700" y="1379538"/>
            <a:ext cx="1676400" cy="1524000"/>
            <a:chOff x="1752600" y="1549173"/>
            <a:chExt cx="1676400" cy="1524000"/>
          </a:xfrm>
        </p:grpSpPr>
        <p:sp>
          <p:nvSpPr>
            <p:cNvPr id="8" name="Rounded Rectangle 7"/>
            <p:cNvSpPr/>
            <p:nvPr/>
          </p:nvSpPr>
          <p:spPr>
            <a:xfrm>
              <a:off x="2209800" y="2196873"/>
              <a:ext cx="762000" cy="228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00"/>
                  </a:solidFill>
                </a:rPr>
                <a:t>U-NII</a:t>
              </a:r>
            </a:p>
          </p:txBody>
        </p:sp>
        <p:grpSp>
          <p:nvGrpSpPr>
            <p:cNvPr id="39962" name="Group 11"/>
            <p:cNvGrpSpPr>
              <a:grpSpLocks/>
            </p:cNvGrpSpPr>
            <p:nvPr/>
          </p:nvGrpSpPr>
          <p:grpSpPr bwMode="auto">
            <a:xfrm>
              <a:off x="1752600" y="1549173"/>
              <a:ext cx="1676400" cy="1524000"/>
              <a:chOff x="2286000" y="4114800"/>
              <a:chExt cx="1676400" cy="1524000"/>
            </a:xfrm>
          </p:grpSpPr>
          <p:sp>
            <p:nvSpPr>
              <p:cNvPr id="9" name="Oval 8"/>
              <p:cNvSpPr/>
              <p:nvPr/>
            </p:nvSpPr>
            <p:spPr>
              <a:xfrm>
                <a:off x="2667000" y="4419600"/>
                <a:ext cx="914400" cy="914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0" name="Oval 9"/>
              <p:cNvSpPr/>
              <p:nvPr/>
            </p:nvSpPr>
            <p:spPr>
              <a:xfrm>
                <a:off x="2476500" y="4267200"/>
                <a:ext cx="1295400" cy="12192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1" name="Oval 10"/>
              <p:cNvSpPr/>
              <p:nvPr/>
            </p:nvSpPr>
            <p:spPr>
              <a:xfrm>
                <a:off x="2286000" y="4114800"/>
                <a:ext cx="1676400" cy="1524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grpSp>
      <p:cxnSp>
        <p:nvCxnSpPr>
          <p:cNvPr id="18" name="Straight Arrow Connector 17"/>
          <p:cNvCxnSpPr/>
          <p:nvPr/>
        </p:nvCxnSpPr>
        <p:spPr>
          <a:xfrm>
            <a:off x="76200" y="5699125"/>
            <a:ext cx="8966200" cy="0"/>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9943" idx="1"/>
          </p:cNvCxnSpPr>
          <p:nvPr/>
        </p:nvCxnSpPr>
        <p:spPr>
          <a:xfrm flipV="1">
            <a:off x="990600" y="5699125"/>
            <a:ext cx="0" cy="54689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943" name="TextBox 22"/>
          <p:cNvSpPr txBox="1">
            <a:spLocks noChangeArrowheads="1"/>
          </p:cNvSpPr>
          <p:nvPr/>
        </p:nvSpPr>
        <p:spPr bwMode="auto">
          <a:xfrm>
            <a:off x="990600" y="6061075"/>
            <a:ext cx="4141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B050"/>
                </a:solidFill>
                <a:latin typeface="Arial" pitchFamily="34" charset="0"/>
              </a:rPr>
              <a:t>DSRC ready to send packet N, backoff</a:t>
            </a:r>
          </a:p>
        </p:txBody>
      </p:sp>
      <p:cxnSp>
        <p:nvCxnSpPr>
          <p:cNvPr id="26" name="Straight Arrow Connector 25"/>
          <p:cNvCxnSpPr/>
          <p:nvPr/>
        </p:nvCxnSpPr>
        <p:spPr>
          <a:xfrm>
            <a:off x="6638925" y="5116513"/>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467600" y="5702301"/>
            <a:ext cx="9525" cy="54371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946" name="TextBox 30"/>
          <p:cNvSpPr txBox="1">
            <a:spLocks noChangeArrowheads="1"/>
          </p:cNvSpPr>
          <p:nvPr/>
        </p:nvSpPr>
        <p:spPr bwMode="auto">
          <a:xfrm>
            <a:off x="5206195" y="5876131"/>
            <a:ext cx="2312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B050"/>
                </a:solidFill>
                <a:latin typeface="Arial" pitchFamily="34" charset="0"/>
              </a:rPr>
              <a:t>DSRC packet N sent</a:t>
            </a:r>
          </a:p>
        </p:txBody>
      </p:sp>
      <p:sp>
        <p:nvSpPr>
          <p:cNvPr id="33" name="TextBox 32"/>
          <p:cNvSpPr txBox="1"/>
          <p:nvPr/>
        </p:nvSpPr>
        <p:spPr>
          <a:xfrm>
            <a:off x="53975" y="1205573"/>
            <a:ext cx="5472973" cy="52322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2800" dirty="0">
                <a:solidFill>
                  <a:prstClr val="black"/>
                </a:solidFill>
              </a:rPr>
              <a:t>6. Indefinite Delay: Multiple senders</a:t>
            </a:r>
          </a:p>
        </p:txBody>
      </p:sp>
      <p:sp>
        <p:nvSpPr>
          <p:cNvPr id="39948" name="TextBox 33"/>
          <p:cNvSpPr txBox="1">
            <a:spLocks noChangeArrowheads="1"/>
          </p:cNvSpPr>
          <p:nvPr/>
        </p:nvSpPr>
        <p:spPr bwMode="auto">
          <a:xfrm>
            <a:off x="6731000" y="47625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IFS</a:t>
            </a:r>
            <a:r>
              <a:rPr lang="en-US" altLang="en-US" sz="1800" baseline="-25000">
                <a:solidFill>
                  <a:srgbClr val="000000"/>
                </a:solidFill>
                <a:latin typeface="Arial" pitchFamily="34" charset="0"/>
              </a:rPr>
              <a:t>D</a:t>
            </a:r>
          </a:p>
        </p:txBody>
      </p:sp>
      <p:sp>
        <p:nvSpPr>
          <p:cNvPr id="39949" name="TextBox 22"/>
          <p:cNvSpPr txBox="1">
            <a:spLocks noChangeArrowheads="1"/>
          </p:cNvSpPr>
          <p:nvPr/>
        </p:nvSpPr>
        <p:spPr bwMode="auto">
          <a:xfrm>
            <a:off x="36513" y="2109788"/>
            <a:ext cx="2217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RSSI</a:t>
            </a:r>
            <a:r>
              <a:rPr lang="en-US" altLang="en-US" sz="1800" baseline="-25000">
                <a:solidFill>
                  <a:srgbClr val="000000"/>
                </a:solidFill>
                <a:latin typeface="Arial" pitchFamily="34" charset="0"/>
              </a:rPr>
              <a:t>U-NII</a:t>
            </a:r>
            <a:r>
              <a:rPr lang="en-US" altLang="en-US" sz="1800">
                <a:solidFill>
                  <a:srgbClr val="000000"/>
                </a:solidFill>
                <a:latin typeface="Arial" pitchFamily="34" charset="0"/>
              </a:rPr>
              <a:t> &gt; -65 dBm</a:t>
            </a:r>
          </a:p>
        </p:txBody>
      </p:sp>
      <p:sp>
        <p:nvSpPr>
          <p:cNvPr id="25" name="Rectangle 24"/>
          <p:cNvSpPr/>
          <p:nvPr/>
        </p:nvSpPr>
        <p:spPr>
          <a:xfrm>
            <a:off x="7504113" y="5341938"/>
            <a:ext cx="914400" cy="357187"/>
          </a:xfrm>
          <a:prstGeom prst="rect">
            <a:avLst/>
          </a:prstGeom>
          <a:solidFill>
            <a:srgbClr val="9BB5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latin typeface="Calibri" panose="020F0502020204030204" pitchFamily="34" charset="0"/>
              </a:rPr>
              <a:t>DSRC N</a:t>
            </a:r>
          </a:p>
        </p:txBody>
      </p:sp>
      <p:cxnSp>
        <p:nvCxnSpPr>
          <p:cNvPr id="32" name="Straight Arrow Connector 31"/>
          <p:cNvCxnSpPr/>
          <p:nvPr/>
        </p:nvCxnSpPr>
        <p:spPr>
          <a:xfrm>
            <a:off x="76200" y="4529138"/>
            <a:ext cx="9067800"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27088" y="4217988"/>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cxnSp>
        <p:nvCxnSpPr>
          <p:cNvPr id="35" name="Straight Arrow Connector 34"/>
          <p:cNvCxnSpPr/>
          <p:nvPr/>
        </p:nvCxnSpPr>
        <p:spPr>
          <a:xfrm flipV="1">
            <a:off x="2024063" y="4711700"/>
            <a:ext cx="32702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54" name="TextBox 31"/>
          <p:cNvSpPr txBox="1">
            <a:spLocks noChangeArrowheads="1"/>
          </p:cNvSpPr>
          <p:nvPr/>
        </p:nvSpPr>
        <p:spPr bwMode="auto">
          <a:xfrm>
            <a:off x="8259763" y="4170363"/>
            <a:ext cx="61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time</a:t>
            </a:r>
          </a:p>
        </p:txBody>
      </p:sp>
      <p:sp>
        <p:nvSpPr>
          <p:cNvPr id="39955" name="TextBox 37"/>
          <p:cNvSpPr txBox="1">
            <a:spLocks noChangeArrowheads="1"/>
          </p:cNvSpPr>
          <p:nvPr/>
        </p:nvSpPr>
        <p:spPr bwMode="auto">
          <a:xfrm>
            <a:off x="1846263" y="47371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latin typeface="Arial" pitchFamily="34" charset="0"/>
              </a:rPr>
              <a:t>IFS</a:t>
            </a:r>
            <a:r>
              <a:rPr lang="en-US" altLang="en-US" sz="1800" baseline="-25000" dirty="0">
                <a:solidFill>
                  <a:srgbClr val="000000"/>
                </a:solidFill>
                <a:latin typeface="Arial" pitchFamily="34" charset="0"/>
              </a:rPr>
              <a:t>U</a:t>
            </a:r>
          </a:p>
        </p:txBody>
      </p:sp>
      <p:sp>
        <p:nvSpPr>
          <p:cNvPr id="38" name="Rectangle 37"/>
          <p:cNvSpPr/>
          <p:nvPr/>
        </p:nvSpPr>
        <p:spPr>
          <a:xfrm>
            <a:off x="3865563" y="4208463"/>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sp>
        <p:nvSpPr>
          <p:cNvPr id="39" name="Rectangle 38"/>
          <p:cNvSpPr/>
          <p:nvPr/>
        </p:nvSpPr>
        <p:spPr>
          <a:xfrm>
            <a:off x="5437188" y="4224338"/>
            <a:ext cx="1196975"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sp>
        <p:nvSpPr>
          <p:cNvPr id="52" name="Rectangle 51"/>
          <p:cNvSpPr/>
          <p:nvPr/>
        </p:nvSpPr>
        <p:spPr>
          <a:xfrm>
            <a:off x="2351088" y="4202113"/>
            <a:ext cx="1196975"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cxnSp>
        <p:nvCxnSpPr>
          <p:cNvPr id="53" name="Straight Arrow Connector 52"/>
          <p:cNvCxnSpPr/>
          <p:nvPr/>
        </p:nvCxnSpPr>
        <p:spPr>
          <a:xfrm flipV="1">
            <a:off x="3524250" y="4737100"/>
            <a:ext cx="3270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062538" y="4748213"/>
            <a:ext cx="3270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
        <p:nvSpPr>
          <p:cNvPr id="36" name="Slide Number Placeholder 5"/>
          <p:cNvSpPr>
            <a:spLocks noGrp="1"/>
          </p:cNvSpPr>
          <p:nvPr>
            <p:ph type="sldNum" sz="quarter" idx="4294967295"/>
          </p:nvPr>
        </p:nvSpPr>
        <p:spPr>
          <a:xfrm>
            <a:off x="4139952" y="6475412"/>
            <a:ext cx="735261" cy="193947"/>
          </a:xfrm>
          <a:prstGeom prst="rect">
            <a:avLst/>
          </a:prstGeom>
        </p:spPr>
        <p:txBody>
          <a:bodyPr/>
          <a:lstStyle/>
          <a:p>
            <a:pPr>
              <a:defRPr/>
            </a:pPr>
            <a:r>
              <a:rPr lang="en-GB" dirty="0" smtClean="0"/>
              <a:t>Slide </a:t>
            </a:r>
            <a:fld id="{175D1F6B-8DAF-4BC1-A243-C99B28F1BA61}" type="slidenum">
              <a:rPr lang="en-GB" smtClean="0"/>
              <a:pPr>
                <a:defRPr/>
              </a:pPr>
              <a:t>19</a:t>
            </a:fld>
            <a:endParaRPr lang="en-GB" dirty="0"/>
          </a:p>
        </p:txBody>
      </p:sp>
    </p:spTree>
    <p:extLst>
      <p:ext uri="{BB962C8B-B14F-4D97-AF65-F5344CB8AC3E}">
        <p14:creationId xmlns:p14="http://schemas.microsoft.com/office/powerpoint/2010/main" val="2027756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5260"/>
            <a:ext cx="7772400" cy="1066800"/>
          </a:xfrm>
        </p:spPr>
        <p:txBody>
          <a:bodyPr/>
          <a:lstStyle/>
          <a:p>
            <a:r>
              <a:rPr lang="en-US" dirty="0" smtClean="0">
                <a:solidFill>
                  <a:srgbClr val="0000FF"/>
                </a:solidFill>
              </a:rPr>
              <a:t>Part 15 General Conditions: </a:t>
            </a:r>
            <a:br>
              <a:rPr lang="en-US" dirty="0" smtClean="0">
                <a:solidFill>
                  <a:srgbClr val="0000FF"/>
                </a:solidFill>
              </a:rPr>
            </a:br>
            <a:r>
              <a:rPr lang="en-US" dirty="0" smtClean="0">
                <a:solidFill>
                  <a:srgbClr val="0000FF"/>
                </a:solidFill>
              </a:rPr>
              <a:t>“no harmful interference”</a:t>
            </a:r>
            <a:endParaRPr lang="en-US" dirty="0">
              <a:solidFill>
                <a:srgbClr val="0000FF"/>
              </a:solidFill>
            </a:endParaRPr>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2</a:t>
            </a:fld>
            <a:endParaRPr lang="en-GB"/>
          </a:p>
        </p:txBody>
      </p:sp>
      <p:sp>
        <p:nvSpPr>
          <p:cNvPr id="8" name="Rectangle 7"/>
          <p:cNvSpPr/>
          <p:nvPr/>
        </p:nvSpPr>
        <p:spPr>
          <a:xfrm>
            <a:off x="0" y="1772816"/>
            <a:ext cx="8964488" cy="4478149"/>
          </a:xfrm>
          <a:prstGeom prst="rect">
            <a:avLst/>
          </a:prstGeom>
        </p:spPr>
        <p:txBody>
          <a:bodyPr wrap="square">
            <a:spAutoFit/>
          </a:bodyPr>
          <a:lstStyle/>
          <a:p>
            <a:r>
              <a:rPr lang="en-US" sz="1800" b="1" dirty="0" smtClean="0">
                <a:effectLst/>
              </a:rPr>
              <a:t>Title 47 – Telecommunication</a:t>
            </a:r>
          </a:p>
          <a:p>
            <a:r>
              <a:rPr lang="en-US" sz="1800" b="1" dirty="0" smtClean="0"/>
              <a:t>Chapter I – Federal Communications Commission</a:t>
            </a:r>
          </a:p>
          <a:p>
            <a:r>
              <a:rPr lang="en-US" sz="1800" b="1" dirty="0" smtClean="0">
                <a:effectLst/>
              </a:rPr>
              <a:t>Part 15 – Radio Frequency Devices </a:t>
            </a:r>
          </a:p>
          <a:p>
            <a:r>
              <a:rPr lang="en-US" sz="1800" b="1" dirty="0" smtClean="0">
                <a:effectLst/>
              </a:rPr>
              <a:t>§15.5   General conditions of operation.</a:t>
            </a:r>
          </a:p>
          <a:p>
            <a:r>
              <a:rPr lang="en-US" sz="1800" dirty="0" smtClean="0"/>
              <a:t>(</a:t>
            </a:r>
            <a:r>
              <a:rPr lang="en-US" sz="1700" dirty="0" smtClean="0"/>
              <a:t>a) Persons operating intentional or unintentional radiators shall not be deemed to have any vested or recognizable right to continued use of any given frequency by virtue of prior registration or certification of equipment, or, for power line carrier systems, on the basis of prior notification of use pursuant to §90.35(g) of this chapter.</a:t>
            </a:r>
          </a:p>
          <a:p>
            <a:r>
              <a:rPr lang="en-US" sz="1700" dirty="0" smtClean="0"/>
              <a:t>(b) Operation of an intentional, unintentional, or incidental radiator is subject to the conditions that </a:t>
            </a:r>
            <a:r>
              <a:rPr lang="en-US" sz="1700" b="1" dirty="0" smtClean="0">
                <a:solidFill>
                  <a:srgbClr val="0000FF"/>
                </a:solidFill>
              </a:rPr>
              <a:t>no harmful interference </a:t>
            </a:r>
            <a:r>
              <a:rPr lang="en-US" sz="1700" dirty="0" smtClean="0"/>
              <a:t>is caused and that interference must be accepted that may be caused by the operation of an authorized radio station, by another intentional or unintentional radiator, by industrial, scientific and medical (ISM) equipment, or by an incidental radiator.</a:t>
            </a:r>
          </a:p>
          <a:p>
            <a:r>
              <a:rPr lang="en-US" sz="1700" dirty="0" smtClean="0"/>
              <a:t>(c) The operator of a radio frequency device shall be required to cease operating the device upon notification by a Commission representative that the device is causing harmful interference. Operation shall not resume until the condition causing the harmful interference has been corrected.</a:t>
            </a:r>
          </a:p>
          <a:p>
            <a:r>
              <a:rPr lang="en-US" sz="1700" dirty="0" smtClean="0"/>
              <a:t>(d) Intentional radiators that produce Class B emissions (damped wave) are prohibited.</a:t>
            </a:r>
          </a:p>
        </p:txBody>
      </p:sp>
    </p:spTree>
    <p:extLst>
      <p:ext uri="{BB962C8B-B14F-4D97-AF65-F5344CB8AC3E}">
        <p14:creationId xmlns:p14="http://schemas.microsoft.com/office/powerpoint/2010/main" val="213562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52"/>
          <p:cNvGrpSpPr>
            <a:grpSpLocks/>
          </p:cNvGrpSpPr>
          <p:nvPr/>
        </p:nvGrpSpPr>
        <p:grpSpPr bwMode="auto">
          <a:xfrm>
            <a:off x="7277100" y="2678113"/>
            <a:ext cx="1676400" cy="1524000"/>
            <a:chOff x="1752600" y="1549173"/>
            <a:chExt cx="1676400" cy="1524000"/>
          </a:xfrm>
        </p:grpSpPr>
        <p:sp>
          <p:nvSpPr>
            <p:cNvPr id="40" name="Rounded Rectangle 39"/>
            <p:cNvSpPr/>
            <p:nvPr/>
          </p:nvSpPr>
          <p:spPr>
            <a:xfrm>
              <a:off x="2209800" y="2196873"/>
              <a:ext cx="762000" cy="228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00"/>
                  </a:solidFill>
                </a:rPr>
                <a:t>U-NII</a:t>
              </a:r>
            </a:p>
          </p:txBody>
        </p:sp>
        <p:grpSp>
          <p:nvGrpSpPr>
            <p:cNvPr id="41000" name="Group 54"/>
            <p:cNvGrpSpPr>
              <a:grpSpLocks/>
            </p:cNvGrpSpPr>
            <p:nvPr/>
          </p:nvGrpSpPr>
          <p:grpSpPr bwMode="auto">
            <a:xfrm>
              <a:off x="1752600" y="1549173"/>
              <a:ext cx="1676400" cy="1524000"/>
              <a:chOff x="2286000" y="4114800"/>
              <a:chExt cx="1676400" cy="1524000"/>
            </a:xfrm>
          </p:grpSpPr>
          <p:sp>
            <p:nvSpPr>
              <p:cNvPr id="42" name="Oval 41"/>
              <p:cNvSpPr/>
              <p:nvPr/>
            </p:nvSpPr>
            <p:spPr>
              <a:xfrm>
                <a:off x="2667000" y="4419600"/>
                <a:ext cx="914400" cy="914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43" name="Oval 42"/>
              <p:cNvSpPr/>
              <p:nvPr/>
            </p:nvSpPr>
            <p:spPr>
              <a:xfrm>
                <a:off x="2476500" y="4267200"/>
                <a:ext cx="1295400" cy="12192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44" name="Oval 43"/>
              <p:cNvSpPr/>
              <p:nvPr/>
            </p:nvSpPr>
            <p:spPr>
              <a:xfrm>
                <a:off x="2286000" y="4114800"/>
                <a:ext cx="1676400" cy="1524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grpSp>
      <p:sp>
        <p:nvSpPr>
          <p:cNvPr id="40963" name="Title 4"/>
          <p:cNvSpPr>
            <a:spLocks noGrp="1"/>
          </p:cNvSpPr>
          <p:nvPr>
            <p:ph type="title"/>
          </p:nvPr>
        </p:nvSpPr>
        <p:spPr>
          <a:xfrm>
            <a:off x="457200" y="404664"/>
            <a:ext cx="8229600" cy="738336"/>
          </a:xfrm>
        </p:spPr>
        <p:txBody>
          <a:bodyPr/>
          <a:lstStyle/>
          <a:p>
            <a:r>
              <a:rPr lang="en-US" altLang="en-US" dirty="0" smtClean="0"/>
              <a:t>U-NII Harmful Interference</a:t>
            </a:r>
          </a:p>
        </p:txBody>
      </p:sp>
      <p:pic>
        <p:nvPicPr>
          <p:cNvPr id="4096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24088"/>
            <a:ext cx="60118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5" name="Group 13"/>
          <p:cNvGrpSpPr>
            <a:grpSpLocks/>
          </p:cNvGrpSpPr>
          <p:nvPr/>
        </p:nvGrpSpPr>
        <p:grpSpPr bwMode="auto">
          <a:xfrm>
            <a:off x="5981700" y="1379538"/>
            <a:ext cx="1676400" cy="1524000"/>
            <a:chOff x="1752600" y="1549173"/>
            <a:chExt cx="1676400" cy="1524000"/>
          </a:xfrm>
        </p:grpSpPr>
        <p:sp>
          <p:nvSpPr>
            <p:cNvPr id="8" name="Rounded Rectangle 7"/>
            <p:cNvSpPr/>
            <p:nvPr/>
          </p:nvSpPr>
          <p:spPr>
            <a:xfrm>
              <a:off x="2209800" y="2196873"/>
              <a:ext cx="762000" cy="228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00"/>
                  </a:solidFill>
                </a:rPr>
                <a:t>U-NII</a:t>
              </a:r>
            </a:p>
          </p:txBody>
        </p:sp>
        <p:grpSp>
          <p:nvGrpSpPr>
            <p:cNvPr id="40995" name="Group 11"/>
            <p:cNvGrpSpPr>
              <a:grpSpLocks/>
            </p:cNvGrpSpPr>
            <p:nvPr/>
          </p:nvGrpSpPr>
          <p:grpSpPr bwMode="auto">
            <a:xfrm>
              <a:off x="1752600" y="1549173"/>
              <a:ext cx="1676400" cy="1524000"/>
              <a:chOff x="2286000" y="4114800"/>
              <a:chExt cx="1676400" cy="1524000"/>
            </a:xfrm>
          </p:grpSpPr>
          <p:sp>
            <p:nvSpPr>
              <p:cNvPr id="9" name="Oval 8"/>
              <p:cNvSpPr/>
              <p:nvPr/>
            </p:nvSpPr>
            <p:spPr>
              <a:xfrm>
                <a:off x="2667000" y="4419600"/>
                <a:ext cx="914400" cy="914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0" name="Oval 9"/>
              <p:cNvSpPr/>
              <p:nvPr/>
            </p:nvSpPr>
            <p:spPr>
              <a:xfrm>
                <a:off x="2476500" y="4267200"/>
                <a:ext cx="1295400" cy="12192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1" name="Oval 10"/>
              <p:cNvSpPr/>
              <p:nvPr/>
            </p:nvSpPr>
            <p:spPr>
              <a:xfrm>
                <a:off x="2286000" y="4114800"/>
                <a:ext cx="1676400" cy="1524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grpSp>
      <p:sp>
        <p:nvSpPr>
          <p:cNvPr id="33" name="TextBox 32"/>
          <p:cNvSpPr txBox="1"/>
          <p:nvPr/>
        </p:nvSpPr>
        <p:spPr>
          <a:xfrm>
            <a:off x="53975" y="1270328"/>
            <a:ext cx="5067413" cy="52322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2800" dirty="0">
                <a:solidFill>
                  <a:prstClr val="black"/>
                </a:solidFill>
              </a:rPr>
              <a:t>7. Indefinite Delay: Multi-WLAN</a:t>
            </a:r>
          </a:p>
        </p:txBody>
      </p:sp>
      <p:sp>
        <p:nvSpPr>
          <p:cNvPr id="40967" name="TextBox 22"/>
          <p:cNvSpPr txBox="1">
            <a:spLocks noChangeArrowheads="1"/>
          </p:cNvSpPr>
          <p:nvPr/>
        </p:nvSpPr>
        <p:spPr bwMode="auto">
          <a:xfrm>
            <a:off x="36513" y="2109788"/>
            <a:ext cx="2217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RSSI</a:t>
            </a:r>
            <a:r>
              <a:rPr lang="en-US" altLang="en-US" sz="1800" baseline="-25000">
                <a:solidFill>
                  <a:srgbClr val="000000"/>
                </a:solidFill>
                <a:latin typeface="Arial" pitchFamily="34" charset="0"/>
              </a:rPr>
              <a:t>U-NII</a:t>
            </a:r>
            <a:r>
              <a:rPr lang="en-US" altLang="en-US" sz="1800">
                <a:solidFill>
                  <a:srgbClr val="000000"/>
                </a:solidFill>
                <a:latin typeface="Arial" pitchFamily="34" charset="0"/>
              </a:rPr>
              <a:t> &gt; -65 dBm</a:t>
            </a:r>
          </a:p>
        </p:txBody>
      </p:sp>
      <p:cxnSp>
        <p:nvCxnSpPr>
          <p:cNvPr id="45" name="Straight Arrow Connector 44"/>
          <p:cNvCxnSpPr/>
          <p:nvPr/>
        </p:nvCxnSpPr>
        <p:spPr>
          <a:xfrm>
            <a:off x="76200" y="4529138"/>
            <a:ext cx="9067800"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03188" y="5106988"/>
            <a:ext cx="8966200" cy="6350"/>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27088" y="4217988"/>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cxnSp>
        <p:nvCxnSpPr>
          <p:cNvPr id="48" name="Straight Arrow Connector 47"/>
          <p:cNvCxnSpPr/>
          <p:nvPr/>
        </p:nvCxnSpPr>
        <p:spPr>
          <a:xfrm flipV="1">
            <a:off x="914400" y="5113338"/>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72" name="TextBox 22"/>
          <p:cNvSpPr txBox="1">
            <a:spLocks noChangeArrowheads="1"/>
          </p:cNvSpPr>
          <p:nvPr/>
        </p:nvSpPr>
        <p:spPr bwMode="auto">
          <a:xfrm>
            <a:off x="914400" y="5172075"/>
            <a:ext cx="4143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B050"/>
                </a:solidFill>
                <a:latin typeface="Arial" pitchFamily="34" charset="0"/>
              </a:rPr>
              <a:t>DSRC ready to send packet N, backoff</a:t>
            </a:r>
          </a:p>
        </p:txBody>
      </p:sp>
      <p:sp>
        <p:nvSpPr>
          <p:cNvPr id="50" name="Rectangle 49"/>
          <p:cNvSpPr/>
          <p:nvPr/>
        </p:nvSpPr>
        <p:spPr>
          <a:xfrm>
            <a:off x="7872413" y="4752975"/>
            <a:ext cx="914400" cy="357188"/>
          </a:xfrm>
          <a:prstGeom prst="rect">
            <a:avLst/>
          </a:prstGeom>
          <a:solidFill>
            <a:srgbClr val="9BB5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alibri" panose="020F0502020204030204" pitchFamily="34" charset="0"/>
              </a:rPr>
              <a:t>DSRC N</a:t>
            </a:r>
          </a:p>
        </p:txBody>
      </p:sp>
      <p:cxnSp>
        <p:nvCxnSpPr>
          <p:cNvPr id="51" name="Straight Arrow Connector 50"/>
          <p:cNvCxnSpPr/>
          <p:nvPr/>
        </p:nvCxnSpPr>
        <p:spPr>
          <a:xfrm flipV="1">
            <a:off x="2024063" y="4711700"/>
            <a:ext cx="32702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872413" y="5110163"/>
            <a:ext cx="0"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76" name="TextBox 30"/>
          <p:cNvSpPr txBox="1">
            <a:spLocks noChangeArrowheads="1"/>
          </p:cNvSpPr>
          <p:nvPr/>
        </p:nvSpPr>
        <p:spPr bwMode="auto">
          <a:xfrm>
            <a:off x="6719888" y="5360988"/>
            <a:ext cx="2312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B050"/>
                </a:solidFill>
                <a:latin typeface="Arial" pitchFamily="34" charset="0"/>
              </a:rPr>
              <a:t>DSRC packet N sent</a:t>
            </a:r>
          </a:p>
        </p:txBody>
      </p:sp>
      <p:sp>
        <p:nvSpPr>
          <p:cNvPr id="40977" name="TextBox 31"/>
          <p:cNvSpPr txBox="1">
            <a:spLocks noChangeArrowheads="1"/>
          </p:cNvSpPr>
          <p:nvPr/>
        </p:nvSpPr>
        <p:spPr bwMode="auto">
          <a:xfrm>
            <a:off x="8259763" y="4170363"/>
            <a:ext cx="61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time</a:t>
            </a:r>
          </a:p>
        </p:txBody>
      </p:sp>
      <p:cxnSp>
        <p:nvCxnSpPr>
          <p:cNvPr id="58" name="Straight Arrow Connector 57"/>
          <p:cNvCxnSpPr/>
          <p:nvPr/>
        </p:nvCxnSpPr>
        <p:spPr>
          <a:xfrm>
            <a:off x="7034213" y="4676775"/>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79" name="TextBox 34"/>
          <p:cNvSpPr txBox="1">
            <a:spLocks noChangeArrowheads="1"/>
          </p:cNvSpPr>
          <p:nvPr/>
        </p:nvSpPr>
        <p:spPr bwMode="auto">
          <a:xfrm>
            <a:off x="7126288" y="4721225"/>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IFS</a:t>
            </a:r>
            <a:r>
              <a:rPr lang="en-US" altLang="en-US" sz="1800" baseline="-25000">
                <a:solidFill>
                  <a:srgbClr val="000000"/>
                </a:solidFill>
                <a:latin typeface="Arial" pitchFamily="34" charset="0"/>
              </a:rPr>
              <a:t>D</a:t>
            </a:r>
          </a:p>
        </p:txBody>
      </p:sp>
      <p:sp>
        <p:nvSpPr>
          <p:cNvPr id="40980" name="TextBox 37"/>
          <p:cNvSpPr txBox="1">
            <a:spLocks noChangeArrowheads="1"/>
          </p:cNvSpPr>
          <p:nvPr/>
        </p:nvSpPr>
        <p:spPr bwMode="auto">
          <a:xfrm>
            <a:off x="1846263" y="47371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pitchFamily="34" charset="0"/>
              </a:rPr>
              <a:t>IFS</a:t>
            </a:r>
            <a:r>
              <a:rPr lang="en-US" altLang="en-US" sz="1800" baseline="-25000">
                <a:solidFill>
                  <a:srgbClr val="000000"/>
                </a:solidFill>
                <a:latin typeface="Arial" pitchFamily="34" charset="0"/>
              </a:rPr>
              <a:t>U</a:t>
            </a:r>
          </a:p>
        </p:txBody>
      </p:sp>
      <p:sp>
        <p:nvSpPr>
          <p:cNvPr id="61" name="Rectangle 60"/>
          <p:cNvSpPr/>
          <p:nvPr/>
        </p:nvSpPr>
        <p:spPr>
          <a:xfrm>
            <a:off x="3865563" y="4208463"/>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sp>
        <p:nvSpPr>
          <p:cNvPr id="62" name="Rectangle 61"/>
          <p:cNvSpPr/>
          <p:nvPr/>
        </p:nvSpPr>
        <p:spPr>
          <a:xfrm>
            <a:off x="5437188" y="4224338"/>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sp>
        <p:nvSpPr>
          <p:cNvPr id="63" name="Rectangle 62"/>
          <p:cNvSpPr/>
          <p:nvPr/>
        </p:nvSpPr>
        <p:spPr>
          <a:xfrm>
            <a:off x="2351088" y="4202113"/>
            <a:ext cx="1196975"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cxnSp>
        <p:nvCxnSpPr>
          <p:cNvPr id="64" name="Straight Arrow Connector 63"/>
          <p:cNvCxnSpPr/>
          <p:nvPr/>
        </p:nvCxnSpPr>
        <p:spPr>
          <a:xfrm flipV="1">
            <a:off x="3524250" y="4737100"/>
            <a:ext cx="3270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062538" y="4748213"/>
            <a:ext cx="3270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28638" y="6163951"/>
            <a:ext cx="8504237"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203325" y="5852801"/>
            <a:ext cx="1196975"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cxnSp>
        <p:nvCxnSpPr>
          <p:cNvPr id="68" name="Straight Arrow Connector 67"/>
          <p:cNvCxnSpPr/>
          <p:nvPr/>
        </p:nvCxnSpPr>
        <p:spPr>
          <a:xfrm flipV="1">
            <a:off x="2400300" y="6348101"/>
            <a:ext cx="3270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4241800" y="5843276"/>
            <a:ext cx="1196975"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sp>
        <p:nvSpPr>
          <p:cNvPr id="70" name="Rectangle 69"/>
          <p:cNvSpPr/>
          <p:nvPr/>
        </p:nvSpPr>
        <p:spPr>
          <a:xfrm>
            <a:off x="5813425" y="5860739"/>
            <a:ext cx="1196975"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sp>
        <p:nvSpPr>
          <p:cNvPr id="71" name="Rectangle 70"/>
          <p:cNvSpPr/>
          <p:nvPr/>
        </p:nvSpPr>
        <p:spPr>
          <a:xfrm>
            <a:off x="2727325" y="5843276"/>
            <a:ext cx="1196975"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Calibri" panose="020F0502020204030204" pitchFamily="34" charset="0"/>
              </a:rPr>
              <a:t>U-NII</a:t>
            </a:r>
          </a:p>
        </p:txBody>
      </p:sp>
      <p:cxnSp>
        <p:nvCxnSpPr>
          <p:cNvPr id="72" name="Straight Arrow Connector 71"/>
          <p:cNvCxnSpPr/>
          <p:nvPr/>
        </p:nvCxnSpPr>
        <p:spPr>
          <a:xfrm flipV="1">
            <a:off x="3900488" y="6373501"/>
            <a:ext cx="3270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438775" y="6384614"/>
            <a:ext cx="3270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
        <p:nvSpPr>
          <p:cNvPr id="52" name="Slide Number Placeholder 5"/>
          <p:cNvSpPr>
            <a:spLocks noGrp="1"/>
          </p:cNvSpPr>
          <p:nvPr>
            <p:ph type="sldNum" sz="quarter" idx="4294967295"/>
          </p:nvPr>
        </p:nvSpPr>
        <p:spPr>
          <a:xfrm>
            <a:off x="4058443" y="6525344"/>
            <a:ext cx="811213" cy="149225"/>
          </a:xfrm>
          <a:prstGeom prst="rect">
            <a:avLst/>
          </a:prstGeom>
        </p:spPr>
        <p:txBody>
          <a:bodyPr/>
          <a:lstStyle/>
          <a:p>
            <a:pPr>
              <a:defRPr/>
            </a:pPr>
            <a:r>
              <a:rPr lang="en-GB" dirty="0" smtClean="0"/>
              <a:t>Slide </a:t>
            </a:r>
            <a:fld id="{175D1F6B-8DAF-4BC1-A243-C99B28F1BA61}" type="slidenum">
              <a:rPr lang="en-GB" smtClean="0"/>
              <a:pPr>
                <a:defRPr/>
              </a:pPr>
              <a:t>20</a:t>
            </a:fld>
            <a:endParaRPr lang="en-GB" dirty="0"/>
          </a:p>
        </p:txBody>
      </p:sp>
    </p:spTree>
    <p:extLst>
      <p:ext uri="{BB962C8B-B14F-4D97-AF65-F5344CB8AC3E}">
        <p14:creationId xmlns:p14="http://schemas.microsoft.com/office/powerpoint/2010/main" val="1995924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smtClean="0"/>
              <a:t>November 2013</a:t>
            </a:r>
            <a:endParaRPr lang="en-GB" dirty="0"/>
          </a:p>
        </p:txBody>
      </p:sp>
      <p:sp>
        <p:nvSpPr>
          <p:cNvPr id="4" name="Slide Number Placeholder 3"/>
          <p:cNvSpPr>
            <a:spLocks noGrp="1"/>
          </p:cNvSpPr>
          <p:nvPr>
            <p:ph type="sldNum" sz="quarter" idx="11"/>
          </p:nvPr>
        </p:nvSpPr>
        <p:spPr/>
        <p:txBody>
          <a:bodyPr/>
          <a:lstStyle/>
          <a:p>
            <a:pPr>
              <a:defRPr/>
            </a:pPr>
            <a:r>
              <a:rPr lang="en-GB" smtClean="0"/>
              <a:t>Slide </a:t>
            </a:r>
            <a:fld id="{E5E0853D-AB25-4671-A307-AC78A52F0EA3}" type="slidenum">
              <a:rPr lang="en-GB" smtClean="0"/>
              <a:pPr>
                <a:defRPr/>
              </a:pPr>
              <a:t>21</a:t>
            </a:fld>
            <a:endParaRPr lang="en-GB"/>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692696"/>
            <a:ext cx="830421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1187624" y="5768624"/>
            <a:ext cx="6532562"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dirty="0"/>
              <a:t>Diagram of WiFi Interference Experiment:</a:t>
            </a:r>
          </a:p>
          <a:p>
            <a:pPr eaLnBrk="1" hangingPunct="1"/>
            <a:r>
              <a:rPr lang="en-US" altLang="en-US" sz="1600" b="1" dirty="0"/>
              <a:t>LOS outbound test performed with &amp; without WiFi Interference</a:t>
            </a:r>
          </a:p>
        </p:txBody>
      </p:sp>
    </p:spTree>
    <p:extLst>
      <p:ext uri="{BB962C8B-B14F-4D97-AF65-F5344CB8AC3E}">
        <p14:creationId xmlns:p14="http://schemas.microsoft.com/office/powerpoint/2010/main" val="2276998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smtClean="0"/>
              <a:t>November 2013</a:t>
            </a:r>
            <a:endParaRPr lang="en-GB" dirty="0"/>
          </a:p>
        </p:txBody>
      </p:sp>
      <p:sp>
        <p:nvSpPr>
          <p:cNvPr id="4" name="Slide Number Placeholder 3"/>
          <p:cNvSpPr>
            <a:spLocks noGrp="1"/>
          </p:cNvSpPr>
          <p:nvPr>
            <p:ph type="sldNum" sz="quarter" idx="11"/>
          </p:nvPr>
        </p:nvSpPr>
        <p:spPr/>
        <p:txBody>
          <a:bodyPr/>
          <a:lstStyle/>
          <a:p>
            <a:pPr>
              <a:defRPr/>
            </a:pPr>
            <a:r>
              <a:rPr lang="en-GB" smtClean="0"/>
              <a:t>Slide </a:t>
            </a:r>
            <a:fld id="{E5E0853D-AB25-4671-A307-AC78A52F0EA3}" type="slidenum">
              <a:rPr lang="en-GB" smtClean="0"/>
              <a:pPr>
                <a:defRPr/>
              </a:pPr>
              <a:t>22</a:t>
            </a:fld>
            <a:endParaRPr lang="en-GB"/>
          </a:p>
        </p:txBody>
      </p:sp>
      <p:grpSp>
        <p:nvGrpSpPr>
          <p:cNvPr id="5" name="Group 2"/>
          <p:cNvGrpSpPr>
            <a:grpSpLocks/>
          </p:cNvGrpSpPr>
          <p:nvPr/>
        </p:nvGrpSpPr>
        <p:grpSpPr bwMode="auto">
          <a:xfrm>
            <a:off x="609600" y="620688"/>
            <a:ext cx="7856538" cy="5471767"/>
            <a:chOff x="1066800" y="457200"/>
            <a:chExt cx="7148292" cy="5476875"/>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148292"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24672" y="5486335"/>
              <a:ext cx="6323544" cy="228203"/>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7"/>
            <p:cNvSpPr txBox="1"/>
            <p:nvPr/>
          </p:nvSpPr>
          <p:spPr>
            <a:xfrm>
              <a:off x="2947397" y="2472032"/>
              <a:ext cx="4497834" cy="1035580"/>
            </a:xfrm>
            <a:prstGeom prst="rect">
              <a:avLst/>
            </a:prstGeom>
            <a:solidFill>
              <a:srgbClr val="FFFF00"/>
            </a:solidFill>
          </p:spPr>
          <p:txBody>
            <a:bodyPr>
              <a:spAutoFit/>
            </a:bodyPr>
            <a:lstStyle/>
            <a:p>
              <a:pPr>
                <a:defRPr/>
              </a:pPr>
              <a:r>
                <a:rPr lang="en-US" sz="1700" dirty="0"/>
                <a:t>Reference plot:</a:t>
              </a:r>
            </a:p>
            <a:p>
              <a:pPr>
                <a:defRPr/>
              </a:pPr>
              <a:r>
                <a:rPr lang="en-US" sz="1700" dirty="0"/>
                <a:t>DSRC car-to-car link range on city street</a:t>
              </a:r>
            </a:p>
            <a:p>
              <a:pPr marL="285750" indent="-285750">
                <a:buFont typeface="Arial" pitchFamily="34" charset="0"/>
                <a:buChar char="•"/>
                <a:defRPr/>
              </a:pPr>
              <a:r>
                <a:rPr lang="en-US" sz="1700" u="sng" dirty="0"/>
                <a:t>No in-vehicle WiFi interference</a:t>
              </a:r>
              <a:endParaRPr lang="en-US" sz="1700" dirty="0"/>
            </a:p>
            <a:p>
              <a:pPr marL="285750" indent="-285750">
                <a:buFont typeface="Arial" pitchFamily="34" charset="0"/>
                <a:buChar char="•"/>
                <a:defRPr/>
              </a:pPr>
              <a:r>
                <a:rPr lang="en-US" sz="1700" dirty="0"/>
                <a:t>Green shading shows low PER over link range</a:t>
              </a:r>
            </a:p>
          </p:txBody>
        </p:sp>
      </p:grpSp>
      <p:sp>
        <p:nvSpPr>
          <p:cNvPr id="9" name="Rectangle 6"/>
          <p:cNvSpPr>
            <a:spLocks noChangeArrowheads="1"/>
          </p:cNvSpPr>
          <p:nvPr/>
        </p:nvSpPr>
        <p:spPr bwMode="auto">
          <a:xfrm>
            <a:off x="2322513" y="6021288"/>
            <a:ext cx="4535487"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dirty="0">
                <a:solidFill>
                  <a:srgbClr val="000000"/>
                </a:solidFill>
              </a:rPr>
              <a:t>With no WiFi interference: Low PER</a:t>
            </a:r>
          </a:p>
        </p:txBody>
      </p:sp>
    </p:spTree>
    <p:extLst>
      <p:ext uri="{BB962C8B-B14F-4D97-AF65-F5344CB8AC3E}">
        <p14:creationId xmlns:p14="http://schemas.microsoft.com/office/powerpoint/2010/main" val="3065905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smtClean="0"/>
              <a:t>November 2013</a:t>
            </a:r>
            <a:endParaRPr lang="en-GB" dirty="0"/>
          </a:p>
        </p:txBody>
      </p:sp>
      <p:sp>
        <p:nvSpPr>
          <p:cNvPr id="4" name="Slide Number Placeholder 3"/>
          <p:cNvSpPr>
            <a:spLocks noGrp="1"/>
          </p:cNvSpPr>
          <p:nvPr>
            <p:ph type="sldNum" sz="quarter" idx="11"/>
          </p:nvPr>
        </p:nvSpPr>
        <p:spPr/>
        <p:txBody>
          <a:bodyPr/>
          <a:lstStyle/>
          <a:p>
            <a:pPr>
              <a:defRPr/>
            </a:pPr>
            <a:r>
              <a:rPr lang="en-GB" smtClean="0"/>
              <a:t>Slide </a:t>
            </a:r>
            <a:fld id="{E5E0853D-AB25-4671-A307-AC78A52F0EA3}" type="slidenum">
              <a:rPr lang="en-GB" smtClean="0"/>
              <a:pPr>
                <a:defRPr/>
              </a:pPr>
              <a:t>23</a:t>
            </a:fld>
            <a:endParaRPr lang="en-GB"/>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692696"/>
            <a:ext cx="7993063"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a:spLocks noChangeArrowheads="1"/>
          </p:cNvSpPr>
          <p:nvPr/>
        </p:nvSpPr>
        <p:spPr bwMode="auto">
          <a:xfrm>
            <a:off x="939976" y="5965279"/>
            <a:ext cx="7126288"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dirty="0">
                <a:solidFill>
                  <a:srgbClr val="000000"/>
                </a:solidFill>
              </a:rPr>
              <a:t>With WiFi interference (18dBm): High PER, Limited range</a:t>
            </a:r>
          </a:p>
        </p:txBody>
      </p:sp>
    </p:spTree>
    <p:extLst>
      <p:ext uri="{BB962C8B-B14F-4D97-AF65-F5344CB8AC3E}">
        <p14:creationId xmlns:p14="http://schemas.microsoft.com/office/powerpoint/2010/main" val="1082828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smtClean="0"/>
              <a:t>November 2013</a:t>
            </a:r>
            <a:endParaRPr lang="en-GB" dirty="0"/>
          </a:p>
        </p:txBody>
      </p:sp>
      <p:sp>
        <p:nvSpPr>
          <p:cNvPr id="4" name="Slide Number Placeholder 3"/>
          <p:cNvSpPr>
            <a:spLocks noGrp="1"/>
          </p:cNvSpPr>
          <p:nvPr>
            <p:ph type="sldNum" sz="quarter" idx="11"/>
          </p:nvPr>
        </p:nvSpPr>
        <p:spPr/>
        <p:txBody>
          <a:bodyPr/>
          <a:lstStyle/>
          <a:p>
            <a:pPr>
              <a:defRPr/>
            </a:pPr>
            <a:r>
              <a:rPr lang="en-GB" smtClean="0"/>
              <a:t>Slide </a:t>
            </a:r>
            <a:fld id="{E5E0853D-AB25-4671-A307-AC78A52F0EA3}" type="slidenum">
              <a:rPr lang="en-GB" smtClean="0"/>
              <a:pPr>
                <a:defRPr/>
              </a:pPr>
              <a:t>24</a:t>
            </a:fld>
            <a:endParaRPr lang="en-GB"/>
          </a:p>
        </p:txBody>
      </p:sp>
      <p:grpSp>
        <p:nvGrpSpPr>
          <p:cNvPr id="5" name="Group 4"/>
          <p:cNvGrpSpPr>
            <a:grpSpLocks/>
          </p:cNvGrpSpPr>
          <p:nvPr/>
        </p:nvGrpSpPr>
        <p:grpSpPr bwMode="auto">
          <a:xfrm>
            <a:off x="609600" y="620688"/>
            <a:ext cx="7931150" cy="5472608"/>
            <a:chOff x="609600" y="457200"/>
            <a:chExt cx="7931496" cy="607695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931496"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43023" y="6019800"/>
              <a:ext cx="914440" cy="228600"/>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2057463" y="6019800"/>
              <a:ext cx="6020063" cy="228600"/>
            </a:xfrm>
            <a:prstGeom prst="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p:cNvSpPr txBox="1"/>
            <p:nvPr/>
          </p:nvSpPr>
          <p:spPr>
            <a:xfrm>
              <a:off x="1828853" y="2703513"/>
              <a:ext cx="6002600" cy="877887"/>
            </a:xfrm>
            <a:prstGeom prst="rect">
              <a:avLst/>
            </a:prstGeom>
            <a:solidFill>
              <a:srgbClr val="FFFF00"/>
            </a:solidFill>
          </p:spPr>
          <p:txBody>
            <a:bodyPr wrap="none">
              <a:spAutoFit/>
            </a:bodyPr>
            <a:lstStyle/>
            <a:p>
              <a:pPr>
                <a:defRPr/>
              </a:pPr>
              <a:r>
                <a:rPr lang="en-US" sz="1700" dirty="0"/>
                <a:t>DSRC car-to-car link range with WiFi interference (20MHz),</a:t>
              </a:r>
            </a:p>
            <a:p>
              <a:pPr marL="285750" indent="-285750">
                <a:buFont typeface="Arial" pitchFamily="34" charset="0"/>
                <a:buChar char="•"/>
                <a:defRPr/>
              </a:pPr>
              <a:r>
                <a:rPr lang="en-US" sz="1700" u="sng" dirty="0"/>
                <a:t>WiFi interference at 12dBm</a:t>
              </a:r>
              <a:r>
                <a:rPr lang="en-US" sz="1700" dirty="0"/>
                <a:t>, 38% channel loading  </a:t>
              </a:r>
            </a:p>
            <a:p>
              <a:pPr marL="285750" indent="-285750">
                <a:buFont typeface="Arial" pitchFamily="34" charset="0"/>
                <a:buChar char="•"/>
                <a:defRPr/>
              </a:pPr>
              <a:r>
                <a:rPr lang="en-US" sz="1700" dirty="0"/>
                <a:t>Red shading shows high PER over range &gt;45m</a:t>
              </a:r>
            </a:p>
          </p:txBody>
        </p:sp>
      </p:grpSp>
      <p:sp>
        <p:nvSpPr>
          <p:cNvPr id="10" name="Rectangle 6"/>
          <p:cNvSpPr>
            <a:spLocks noChangeArrowheads="1"/>
          </p:cNvSpPr>
          <p:nvPr/>
        </p:nvSpPr>
        <p:spPr bwMode="auto">
          <a:xfrm>
            <a:off x="1377950" y="5960753"/>
            <a:ext cx="639445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900" b="1" dirty="0">
                <a:solidFill>
                  <a:srgbClr val="000000"/>
                </a:solidFill>
              </a:rPr>
              <a:t>With interference</a:t>
            </a:r>
            <a:r>
              <a:rPr lang="en-US" altLang="en-US" sz="2000" b="1" dirty="0">
                <a:solidFill>
                  <a:srgbClr val="000000"/>
                </a:solidFill>
              </a:rPr>
              <a:t> (12dBm):</a:t>
            </a:r>
            <a:r>
              <a:rPr lang="en-US" altLang="en-US" sz="1900" b="1" dirty="0">
                <a:solidFill>
                  <a:srgbClr val="000000"/>
                </a:solidFill>
              </a:rPr>
              <a:t> </a:t>
            </a:r>
            <a:r>
              <a:rPr lang="en-US" altLang="en-US" sz="2000" b="1" dirty="0">
                <a:solidFill>
                  <a:srgbClr val="000000"/>
                </a:solidFill>
              </a:rPr>
              <a:t>High PER, Limited range</a:t>
            </a:r>
          </a:p>
        </p:txBody>
      </p:sp>
    </p:spTree>
    <p:extLst>
      <p:ext uri="{BB962C8B-B14F-4D97-AF65-F5344CB8AC3E}">
        <p14:creationId xmlns:p14="http://schemas.microsoft.com/office/powerpoint/2010/main" val="2931963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025" y="805800"/>
            <a:ext cx="7772400" cy="1087016"/>
          </a:xfrm>
        </p:spPr>
        <p:txBody>
          <a:bodyPr/>
          <a:lstStyle/>
          <a:p>
            <a:r>
              <a:rPr lang="en-US" sz="2400" dirty="0">
                <a:solidFill>
                  <a:srgbClr val="000000"/>
                </a:solidFill>
              </a:rPr>
              <a:t>Harmful Interference to 5.9 GHz DSRC Connected Vehicle Safety – DSRC Packet Loss in EEBL (Overlapping WiFi packets)</a:t>
            </a:r>
            <a:br>
              <a:rPr lang="en-US" sz="2400" dirty="0">
                <a:solidFill>
                  <a:srgbClr val="000000"/>
                </a:solidFill>
              </a:rPr>
            </a:br>
            <a:endParaRPr lang="en-US" sz="2400" dirty="0"/>
          </a:p>
        </p:txBody>
      </p:sp>
      <p:sp>
        <p:nvSpPr>
          <p:cNvPr id="2" name="Date Placeholder 1"/>
          <p:cNvSpPr>
            <a:spLocks noGrp="1"/>
          </p:cNvSpPr>
          <p:nvPr>
            <p:ph type="dt" sz="half" idx="10"/>
          </p:nvPr>
        </p:nvSpPr>
        <p:spPr/>
        <p:txBody>
          <a:bodyPr/>
          <a:lstStyle/>
          <a:p>
            <a:pPr>
              <a:defRPr/>
            </a:pPr>
            <a:r>
              <a:rPr lang="en-GB" smtClean="0"/>
              <a:t>November 2013</a:t>
            </a:r>
            <a:endParaRPr lang="en-GB" dirty="0"/>
          </a:p>
        </p:txBody>
      </p:sp>
      <p:sp>
        <p:nvSpPr>
          <p:cNvPr id="3" name="Slide Number Placeholder 2"/>
          <p:cNvSpPr>
            <a:spLocks noGrp="1"/>
          </p:cNvSpPr>
          <p:nvPr>
            <p:ph type="sldNum" sz="quarter" idx="12"/>
          </p:nvPr>
        </p:nvSpPr>
        <p:spPr/>
        <p:txBody>
          <a:bodyPr/>
          <a:lstStyle/>
          <a:p>
            <a:pPr>
              <a:defRPr/>
            </a:pPr>
            <a:r>
              <a:rPr lang="en-GB" smtClean="0"/>
              <a:t>Slide </a:t>
            </a:r>
            <a:fld id="{A74E8957-6078-4BAA-88B6-3537B6C88860}" type="slidenum">
              <a:rPr lang="en-GB" smtClean="0"/>
              <a:pPr>
                <a:defRPr/>
              </a:pPr>
              <a:t>25</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27879"/>
            <a:ext cx="377983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3"/>
          <p:cNvSpPr>
            <a:spLocks noChangeArrowheads="1"/>
          </p:cNvSpPr>
          <p:nvPr/>
        </p:nvSpPr>
        <p:spPr bwMode="auto">
          <a:xfrm>
            <a:off x="8251825" y="2197616"/>
            <a:ext cx="685800" cy="685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8" name="Oval 4"/>
          <p:cNvSpPr>
            <a:spLocks noChangeArrowheads="1"/>
          </p:cNvSpPr>
          <p:nvPr/>
        </p:nvSpPr>
        <p:spPr bwMode="auto">
          <a:xfrm>
            <a:off x="1660525" y="3569216"/>
            <a:ext cx="609600" cy="609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9" name="Oval 7"/>
          <p:cNvSpPr>
            <a:spLocks noChangeArrowheads="1"/>
          </p:cNvSpPr>
          <p:nvPr/>
        </p:nvSpPr>
        <p:spPr bwMode="auto">
          <a:xfrm>
            <a:off x="3413125" y="3378716"/>
            <a:ext cx="342900" cy="342900"/>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10" name="TextBox 6"/>
          <p:cNvSpPr txBox="1">
            <a:spLocks noChangeArrowheads="1"/>
          </p:cNvSpPr>
          <p:nvPr/>
        </p:nvSpPr>
        <p:spPr bwMode="auto">
          <a:xfrm>
            <a:off x="2422525" y="2783404"/>
            <a:ext cx="199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a:solidFill>
                  <a:srgbClr val="000000"/>
                </a:solidFill>
              </a:rPr>
              <a:t>DSRC TX (10MHz ch.)</a:t>
            </a:r>
          </a:p>
        </p:txBody>
      </p:sp>
      <p:sp>
        <p:nvSpPr>
          <p:cNvPr id="11" name="TextBox 9"/>
          <p:cNvSpPr txBox="1">
            <a:spLocks noChangeArrowheads="1"/>
          </p:cNvSpPr>
          <p:nvPr/>
        </p:nvSpPr>
        <p:spPr bwMode="auto">
          <a:xfrm>
            <a:off x="593725" y="2783404"/>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a:solidFill>
                  <a:srgbClr val="000000"/>
                </a:solidFill>
              </a:rPr>
              <a:t>DSRC RX</a:t>
            </a:r>
          </a:p>
        </p:txBody>
      </p:sp>
      <p:sp>
        <p:nvSpPr>
          <p:cNvPr id="12" name="TextBox 8"/>
          <p:cNvSpPr txBox="1">
            <a:spLocks noChangeArrowheads="1"/>
          </p:cNvSpPr>
          <p:nvPr/>
        </p:nvSpPr>
        <p:spPr bwMode="auto">
          <a:xfrm>
            <a:off x="354013" y="2273816"/>
            <a:ext cx="4240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a:solidFill>
                  <a:srgbClr val="000000"/>
                </a:solidFill>
              </a:rPr>
              <a:t>EEBL </a:t>
            </a:r>
            <a:r>
              <a:rPr lang="en-US" altLang="en-US" sz="1700">
                <a:solidFill>
                  <a:srgbClr val="000000"/>
                </a:solidFill>
              </a:rPr>
              <a:t>(Emergency Braking warning rec’d)</a:t>
            </a:r>
          </a:p>
        </p:txBody>
      </p:sp>
      <p:sp>
        <p:nvSpPr>
          <p:cNvPr id="13" name="Rectangle 12"/>
          <p:cNvSpPr/>
          <p:nvPr/>
        </p:nvSpPr>
        <p:spPr bwMode="auto">
          <a:xfrm>
            <a:off x="441325" y="2611954"/>
            <a:ext cx="4000500" cy="1922462"/>
          </a:xfrm>
          <a:prstGeom prst="rect">
            <a:avLst/>
          </a:prstGeom>
          <a:noFill/>
          <a:ln w="9525" cap="flat" cmpd="sng" algn="ctr">
            <a:solidFill>
              <a:schemeClr val="bg1">
                <a:lumMod val="75000"/>
              </a:schemeClr>
            </a:solidFill>
            <a:prstDash val="solid"/>
            <a:round/>
            <a:headEnd type="none" w="med" len="med"/>
            <a:tailEnd type="none" w="med" len="med"/>
          </a:ln>
          <a:effectLst/>
        </p:spPr>
        <p:txBody>
          <a:bodyPr/>
          <a:lstStyle/>
          <a:p>
            <a:pPr algn="r">
              <a:defRPr/>
            </a:pPr>
            <a:endParaRPr lang="en-US" sz="1600" i="1">
              <a:solidFill>
                <a:srgbClr val="FFFFFF"/>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388" y="3027879"/>
            <a:ext cx="377983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6"/>
          <p:cNvSpPr>
            <a:spLocks noChangeArrowheads="1"/>
          </p:cNvSpPr>
          <p:nvPr/>
        </p:nvSpPr>
        <p:spPr bwMode="auto">
          <a:xfrm>
            <a:off x="5927725" y="3569216"/>
            <a:ext cx="609600" cy="609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16" name="Oval 17"/>
          <p:cNvSpPr>
            <a:spLocks noChangeArrowheads="1"/>
          </p:cNvSpPr>
          <p:nvPr/>
        </p:nvSpPr>
        <p:spPr bwMode="auto">
          <a:xfrm>
            <a:off x="5241925" y="3370779"/>
            <a:ext cx="342900" cy="342900"/>
          </a:xfrm>
          <a:prstGeom prst="ellipse">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17" name="Oval 18"/>
          <p:cNvSpPr>
            <a:spLocks noChangeArrowheads="1"/>
          </p:cNvSpPr>
          <p:nvPr/>
        </p:nvSpPr>
        <p:spPr bwMode="auto">
          <a:xfrm>
            <a:off x="7680325" y="3378716"/>
            <a:ext cx="342900" cy="342900"/>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18" name="TextBox 19"/>
          <p:cNvSpPr txBox="1">
            <a:spLocks noChangeArrowheads="1"/>
          </p:cNvSpPr>
          <p:nvPr/>
        </p:nvSpPr>
        <p:spPr bwMode="auto">
          <a:xfrm>
            <a:off x="6677025" y="2742129"/>
            <a:ext cx="199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a:solidFill>
                  <a:srgbClr val="000000"/>
                </a:solidFill>
              </a:rPr>
              <a:t>DSRC TX (10MHz ch.)</a:t>
            </a:r>
          </a:p>
        </p:txBody>
      </p:sp>
      <p:sp>
        <p:nvSpPr>
          <p:cNvPr id="19" name="TextBox 20"/>
          <p:cNvSpPr txBox="1">
            <a:spLocks noChangeArrowheads="1"/>
          </p:cNvSpPr>
          <p:nvPr/>
        </p:nvSpPr>
        <p:spPr bwMode="auto">
          <a:xfrm>
            <a:off x="4860925" y="2742129"/>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a:solidFill>
                  <a:srgbClr val="000000"/>
                </a:solidFill>
              </a:rPr>
              <a:t>DSRC RX</a:t>
            </a:r>
          </a:p>
        </p:txBody>
      </p:sp>
      <p:sp>
        <p:nvSpPr>
          <p:cNvPr id="20" name="TextBox 21"/>
          <p:cNvSpPr txBox="1">
            <a:spLocks noChangeArrowheads="1"/>
          </p:cNvSpPr>
          <p:nvPr/>
        </p:nvSpPr>
        <p:spPr bwMode="auto">
          <a:xfrm>
            <a:off x="5203825" y="3953391"/>
            <a:ext cx="2686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a:solidFill>
                  <a:srgbClr val="000000"/>
                </a:solidFill>
              </a:rPr>
              <a:t>= In-Vehicle</a:t>
            </a:r>
          </a:p>
          <a:p>
            <a:pPr eaLnBrk="1" hangingPunct="1">
              <a:spcBef>
                <a:spcPct val="0"/>
              </a:spcBef>
              <a:buFontTx/>
              <a:buNone/>
            </a:pPr>
            <a:r>
              <a:rPr lang="en-US" altLang="en-US" sz="1400">
                <a:solidFill>
                  <a:srgbClr val="000000"/>
                </a:solidFill>
              </a:rPr>
              <a:t>WiFi xmtr (20-160MHz channel)</a:t>
            </a:r>
          </a:p>
        </p:txBody>
      </p:sp>
      <p:sp>
        <p:nvSpPr>
          <p:cNvPr id="21" name="Oval 22"/>
          <p:cNvSpPr>
            <a:spLocks noChangeArrowheads="1"/>
          </p:cNvSpPr>
          <p:nvPr/>
        </p:nvSpPr>
        <p:spPr bwMode="auto">
          <a:xfrm>
            <a:off x="5051425" y="4026416"/>
            <a:ext cx="198438" cy="198438"/>
          </a:xfrm>
          <a:prstGeom prst="ellipse">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22" name="TextBox 23"/>
          <p:cNvSpPr txBox="1">
            <a:spLocks noChangeArrowheads="1"/>
          </p:cNvSpPr>
          <p:nvPr/>
        </p:nvSpPr>
        <p:spPr bwMode="auto">
          <a:xfrm>
            <a:off x="4775200" y="2273816"/>
            <a:ext cx="401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a:solidFill>
                  <a:srgbClr val="000000"/>
                </a:solidFill>
              </a:rPr>
              <a:t>EEBL </a:t>
            </a:r>
            <a:r>
              <a:rPr lang="en-US" altLang="en-US" sz="1700">
                <a:solidFill>
                  <a:srgbClr val="000000"/>
                </a:solidFill>
              </a:rPr>
              <a:t>(no Emergency Braking warning)</a:t>
            </a:r>
          </a:p>
        </p:txBody>
      </p:sp>
      <p:sp>
        <p:nvSpPr>
          <p:cNvPr id="23" name="Rectangle 22"/>
          <p:cNvSpPr/>
          <p:nvPr/>
        </p:nvSpPr>
        <p:spPr bwMode="auto">
          <a:xfrm>
            <a:off x="4708525" y="2611954"/>
            <a:ext cx="4000500" cy="1922462"/>
          </a:xfrm>
          <a:prstGeom prst="rect">
            <a:avLst/>
          </a:prstGeom>
          <a:noFill/>
          <a:ln w="9525" cap="flat" cmpd="sng" algn="ctr">
            <a:solidFill>
              <a:schemeClr val="bg1">
                <a:lumMod val="75000"/>
              </a:schemeClr>
            </a:solidFill>
            <a:prstDash val="solid"/>
            <a:round/>
            <a:headEnd type="none" w="med" len="med"/>
            <a:tailEnd type="none" w="med" len="med"/>
          </a:ln>
          <a:effectLst/>
        </p:spPr>
        <p:txBody>
          <a:bodyPr/>
          <a:lstStyle/>
          <a:p>
            <a:pPr algn="r">
              <a:defRPr/>
            </a:pPr>
            <a:endParaRPr lang="en-US" sz="1400" i="1">
              <a:solidFill>
                <a:srgbClr val="FFFFFF"/>
              </a:solidFill>
            </a:endParaRPr>
          </a:p>
        </p:txBody>
      </p:sp>
      <p:sp>
        <p:nvSpPr>
          <p:cNvPr id="24" name="Rectangle 13"/>
          <p:cNvSpPr>
            <a:spLocks noChangeArrowheads="1"/>
          </p:cNvSpPr>
          <p:nvPr/>
        </p:nvSpPr>
        <p:spPr bwMode="auto">
          <a:xfrm>
            <a:off x="860425" y="3264416"/>
            <a:ext cx="3001963" cy="609600"/>
          </a:xfrm>
          <a:prstGeom prst="rect">
            <a:avLst/>
          </a:prstGeom>
          <a:solidFill>
            <a:srgbClr val="00B05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25" name="Rectangle 26"/>
          <p:cNvSpPr>
            <a:spLocks noChangeArrowheads="1"/>
          </p:cNvSpPr>
          <p:nvPr/>
        </p:nvSpPr>
        <p:spPr bwMode="auto">
          <a:xfrm>
            <a:off x="5108451" y="3237429"/>
            <a:ext cx="2984500" cy="609600"/>
          </a:xfrm>
          <a:prstGeom prst="rect">
            <a:avLst/>
          </a:prstGeom>
          <a:solidFill>
            <a:srgbClr val="FF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26" name="TextBox 27"/>
          <p:cNvSpPr txBox="1">
            <a:spLocks noChangeArrowheads="1"/>
          </p:cNvSpPr>
          <p:nvPr/>
        </p:nvSpPr>
        <p:spPr bwMode="auto">
          <a:xfrm>
            <a:off x="573088" y="3953391"/>
            <a:ext cx="36274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a:solidFill>
                  <a:srgbClr val="000000"/>
                </a:solidFill>
              </a:rPr>
              <a:t>HV = Host Vehicle</a:t>
            </a:r>
          </a:p>
          <a:p>
            <a:pPr eaLnBrk="1" hangingPunct="1">
              <a:spcBef>
                <a:spcPct val="0"/>
              </a:spcBef>
              <a:buFontTx/>
              <a:buNone/>
            </a:pPr>
            <a:r>
              <a:rPr lang="en-US" altLang="en-US" sz="1400">
                <a:solidFill>
                  <a:srgbClr val="000000"/>
                </a:solidFill>
              </a:rPr>
              <a:t>(Receives BSMs &amp; gives collision warnings)</a:t>
            </a:r>
          </a:p>
        </p:txBody>
      </p:sp>
      <p:sp>
        <p:nvSpPr>
          <p:cNvPr id="27" name="TextBox 25"/>
          <p:cNvSpPr txBox="1">
            <a:spLocks noChangeArrowheads="1"/>
          </p:cNvSpPr>
          <p:nvPr/>
        </p:nvSpPr>
        <p:spPr bwMode="auto">
          <a:xfrm>
            <a:off x="403225" y="5093216"/>
            <a:ext cx="828357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285750" indent="-285750"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lnSpc>
                <a:spcPct val="150000"/>
              </a:lnSpc>
              <a:spcBef>
                <a:spcPct val="0"/>
              </a:spcBef>
              <a:buFont typeface="Arial" pitchFamily="34" charset="0"/>
              <a:buChar char="•"/>
            </a:pPr>
            <a:r>
              <a:rPr lang="en-US" altLang="en-US">
                <a:solidFill>
                  <a:srgbClr val="000000"/>
                </a:solidFill>
              </a:rPr>
              <a:t>The driver of the HV won’t be warned of the hard braking event due to interference.</a:t>
            </a:r>
          </a:p>
          <a:p>
            <a:pPr eaLnBrk="1" hangingPunct="1">
              <a:lnSpc>
                <a:spcPct val="150000"/>
              </a:lnSpc>
              <a:spcBef>
                <a:spcPct val="0"/>
              </a:spcBef>
              <a:buFont typeface="Arial" pitchFamily="34" charset="0"/>
              <a:buChar char="•"/>
            </a:pPr>
            <a:r>
              <a:rPr lang="en-US" altLang="en-US">
                <a:solidFill>
                  <a:srgbClr val="000000"/>
                </a:solidFill>
              </a:rPr>
              <a:t>The </a:t>
            </a:r>
            <a:r>
              <a:rPr lang="en-US" altLang="en-US">
                <a:solidFill>
                  <a:srgbClr val="00B050"/>
                </a:solidFill>
              </a:rPr>
              <a:t>green</a:t>
            </a:r>
            <a:r>
              <a:rPr lang="en-US" altLang="en-US">
                <a:solidFill>
                  <a:srgbClr val="000000"/>
                </a:solidFill>
              </a:rPr>
              <a:t> area indicates low packet error between the BSM sender and the HV.</a:t>
            </a:r>
          </a:p>
          <a:p>
            <a:pPr eaLnBrk="1" hangingPunct="1">
              <a:lnSpc>
                <a:spcPct val="150000"/>
              </a:lnSpc>
              <a:spcBef>
                <a:spcPct val="0"/>
              </a:spcBef>
              <a:buFont typeface="Arial" pitchFamily="34" charset="0"/>
              <a:buChar char="•"/>
            </a:pPr>
            <a:r>
              <a:rPr lang="en-US" altLang="en-US">
                <a:solidFill>
                  <a:srgbClr val="000000"/>
                </a:solidFill>
              </a:rPr>
              <a:t>The </a:t>
            </a:r>
            <a:r>
              <a:rPr lang="en-US" altLang="en-US">
                <a:solidFill>
                  <a:srgbClr val="FF0000"/>
                </a:solidFill>
              </a:rPr>
              <a:t>red</a:t>
            </a:r>
            <a:r>
              <a:rPr lang="en-US" altLang="en-US">
                <a:solidFill>
                  <a:srgbClr val="000000"/>
                </a:solidFill>
              </a:rPr>
              <a:t> area indicates regions with high packet loss due to overlapping  WiFi packets.</a:t>
            </a:r>
          </a:p>
        </p:txBody>
      </p:sp>
      <p:sp>
        <p:nvSpPr>
          <p:cNvPr id="28" name="Rectangle 3"/>
          <p:cNvSpPr>
            <a:spLocks noChangeArrowheads="1"/>
          </p:cNvSpPr>
          <p:nvPr/>
        </p:nvSpPr>
        <p:spPr bwMode="auto">
          <a:xfrm>
            <a:off x="2079625" y="1892816"/>
            <a:ext cx="473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b="1" i="1"/>
              <a:t>Emergency Electronic Brake Light (EEBL)</a:t>
            </a:r>
            <a:endParaRPr lang="en-US" altLang="en-US" sz="1800"/>
          </a:p>
        </p:txBody>
      </p:sp>
    </p:spTree>
    <p:extLst>
      <p:ext uri="{BB962C8B-B14F-4D97-AF65-F5344CB8AC3E}">
        <p14:creationId xmlns:p14="http://schemas.microsoft.com/office/powerpoint/2010/main" val="2640014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720080"/>
          </a:xfrm>
        </p:spPr>
        <p:txBody>
          <a:bodyPr/>
          <a:lstStyle/>
          <a:p>
            <a:r>
              <a:rPr lang="en-US" sz="2400" dirty="0">
                <a:solidFill>
                  <a:srgbClr val="000000"/>
                </a:solidFill>
              </a:rPr>
              <a:t>Harmful Interference to 5.9 GHz DSRC Connected Vehicle Safety – DSRC Packet Loss in Cross-Path Collision (Overlapping WiFi</a:t>
            </a:r>
            <a:r>
              <a:rPr lang="en-US" sz="2400" dirty="0" smtClean="0">
                <a:solidFill>
                  <a:srgbClr val="000000"/>
                </a:solidFill>
              </a:rPr>
              <a:t>)</a:t>
            </a:r>
            <a:endParaRPr lang="en-US"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26</a:t>
            </a:fld>
            <a:endParaRPr lang="en-GB"/>
          </a:p>
        </p:txBody>
      </p:sp>
      <p:pic>
        <p:nvPicPr>
          <p:cNvPr id="7" name="Picture 2"/>
          <p:cNvPicPr>
            <a:picLocks noChangeAspect="1" noChangeArrowheads="1"/>
          </p:cNvPicPr>
          <p:nvPr/>
        </p:nvPicPr>
        <p:blipFill>
          <a:blip r:embed="rId2"/>
          <a:srcRect/>
          <a:stretch>
            <a:fillRect/>
          </a:stretch>
        </p:blipFill>
        <p:spPr bwMode="auto">
          <a:xfrm>
            <a:off x="338138" y="2002633"/>
            <a:ext cx="4114800" cy="3136106"/>
          </a:xfrm>
          <a:prstGeom prst="rect">
            <a:avLst/>
          </a:prstGeom>
          <a:noFill/>
          <a:ln w="9525">
            <a:solidFill>
              <a:schemeClr val="bg1">
                <a:lumMod val="85000"/>
              </a:schemeClr>
            </a:solidFill>
            <a:miter lim="800000"/>
            <a:headEnd/>
            <a:tailEnd/>
          </a:ln>
          <a:extLst/>
        </p:spPr>
      </p:pic>
      <p:sp>
        <p:nvSpPr>
          <p:cNvPr id="8" name="Rectangle 3"/>
          <p:cNvSpPr>
            <a:spLocks noChangeArrowheads="1"/>
          </p:cNvSpPr>
          <p:nvPr/>
        </p:nvSpPr>
        <p:spPr bwMode="auto">
          <a:xfrm>
            <a:off x="920750" y="2604295"/>
            <a:ext cx="3328988" cy="769937"/>
          </a:xfrm>
          <a:prstGeom prst="rect">
            <a:avLst/>
          </a:prstGeom>
          <a:solidFill>
            <a:srgbClr val="00B05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pic>
        <p:nvPicPr>
          <p:cNvPr id="9" name="Picture 8"/>
          <p:cNvPicPr>
            <a:picLocks noChangeAspect="1" noChangeArrowheads="1"/>
          </p:cNvPicPr>
          <p:nvPr/>
        </p:nvPicPr>
        <p:blipFill>
          <a:blip r:embed="rId2"/>
          <a:srcRect/>
          <a:stretch>
            <a:fillRect/>
          </a:stretch>
        </p:blipFill>
        <p:spPr bwMode="auto">
          <a:xfrm>
            <a:off x="4572206" y="1996663"/>
            <a:ext cx="4114800" cy="3136107"/>
          </a:xfrm>
          <a:prstGeom prst="rect">
            <a:avLst/>
          </a:prstGeom>
          <a:noFill/>
          <a:ln w="9525">
            <a:solidFill>
              <a:schemeClr val="bg1">
                <a:lumMod val="85000"/>
              </a:schemeClr>
            </a:solidFill>
            <a:miter lim="800000"/>
            <a:headEnd/>
            <a:tailEnd/>
          </a:ln>
          <a:extLst/>
        </p:spPr>
      </p:pic>
      <p:sp>
        <p:nvSpPr>
          <p:cNvPr id="10" name="Rectangle 4"/>
          <p:cNvSpPr>
            <a:spLocks noChangeArrowheads="1"/>
          </p:cNvSpPr>
          <p:nvPr/>
        </p:nvSpPr>
        <p:spPr bwMode="auto">
          <a:xfrm>
            <a:off x="5105400" y="2612232"/>
            <a:ext cx="3328988" cy="769938"/>
          </a:xfrm>
          <a:prstGeom prst="rect">
            <a:avLst/>
          </a:prstGeom>
          <a:solidFill>
            <a:srgbClr val="FF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11" name="TextBox 9"/>
          <p:cNvSpPr txBox="1">
            <a:spLocks noChangeArrowheads="1"/>
          </p:cNvSpPr>
          <p:nvPr/>
        </p:nvSpPr>
        <p:spPr bwMode="auto">
          <a:xfrm>
            <a:off x="338138" y="5174139"/>
            <a:ext cx="8326437"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lnSpc>
                <a:spcPct val="150000"/>
              </a:lnSpc>
              <a:spcBef>
                <a:spcPct val="0"/>
              </a:spcBef>
              <a:buFont typeface="Arial" pitchFamily="34" charset="0"/>
              <a:buChar char="•"/>
            </a:pPr>
            <a:r>
              <a:rPr lang="en-US" altLang="en-US">
                <a:solidFill>
                  <a:srgbClr val="000000"/>
                </a:solidFill>
              </a:rPr>
              <a:t>The driver of the HV will not receive the cross-path collision warning.</a:t>
            </a:r>
          </a:p>
          <a:p>
            <a:pPr eaLnBrk="1" hangingPunct="1">
              <a:lnSpc>
                <a:spcPct val="150000"/>
              </a:lnSpc>
              <a:spcBef>
                <a:spcPct val="0"/>
              </a:spcBef>
              <a:buFont typeface="Arial" pitchFamily="34" charset="0"/>
              <a:buChar char="•"/>
            </a:pPr>
            <a:r>
              <a:rPr lang="en-US" altLang="en-US">
                <a:solidFill>
                  <a:srgbClr val="000000"/>
                </a:solidFill>
              </a:rPr>
              <a:t>The </a:t>
            </a:r>
            <a:r>
              <a:rPr lang="en-US" altLang="en-US">
                <a:solidFill>
                  <a:srgbClr val="00B050"/>
                </a:solidFill>
              </a:rPr>
              <a:t>green</a:t>
            </a:r>
            <a:r>
              <a:rPr lang="en-US" altLang="en-US">
                <a:solidFill>
                  <a:srgbClr val="000000"/>
                </a:solidFill>
              </a:rPr>
              <a:t> area indicates low packet error between the BSM sender and the HV.</a:t>
            </a:r>
          </a:p>
          <a:p>
            <a:pPr eaLnBrk="1" hangingPunct="1">
              <a:lnSpc>
                <a:spcPct val="150000"/>
              </a:lnSpc>
              <a:spcBef>
                <a:spcPct val="0"/>
              </a:spcBef>
              <a:buFont typeface="Arial" pitchFamily="34" charset="0"/>
              <a:buChar char="•"/>
            </a:pPr>
            <a:r>
              <a:rPr lang="en-US" altLang="en-US">
                <a:solidFill>
                  <a:srgbClr val="000000"/>
                </a:solidFill>
              </a:rPr>
              <a:t>The </a:t>
            </a:r>
            <a:r>
              <a:rPr lang="en-US" altLang="en-US">
                <a:solidFill>
                  <a:srgbClr val="FF0000"/>
                </a:solidFill>
              </a:rPr>
              <a:t>red</a:t>
            </a:r>
            <a:r>
              <a:rPr lang="en-US" altLang="en-US">
                <a:solidFill>
                  <a:srgbClr val="000000"/>
                </a:solidFill>
              </a:rPr>
              <a:t> area indicates regions with high packet loss due to overlapping  WiFi packets.</a:t>
            </a:r>
          </a:p>
        </p:txBody>
      </p:sp>
      <p:sp>
        <p:nvSpPr>
          <p:cNvPr id="12" name="Oval 10"/>
          <p:cNvSpPr>
            <a:spLocks noChangeArrowheads="1"/>
          </p:cNvSpPr>
          <p:nvPr/>
        </p:nvSpPr>
        <p:spPr bwMode="auto">
          <a:xfrm>
            <a:off x="6016310" y="4137687"/>
            <a:ext cx="342900" cy="342900"/>
          </a:xfrm>
          <a:prstGeom prst="ellipse">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13" name="Rectangle 11"/>
          <p:cNvSpPr>
            <a:spLocks noChangeArrowheads="1"/>
          </p:cNvSpPr>
          <p:nvPr/>
        </p:nvSpPr>
        <p:spPr bwMode="auto">
          <a:xfrm rot="-5400000">
            <a:off x="1070769" y="3675063"/>
            <a:ext cx="1524000" cy="769938"/>
          </a:xfrm>
          <a:prstGeom prst="rect">
            <a:avLst/>
          </a:prstGeom>
          <a:solidFill>
            <a:srgbClr val="00B05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14" name="Rectangle 12"/>
          <p:cNvSpPr>
            <a:spLocks noChangeArrowheads="1"/>
          </p:cNvSpPr>
          <p:nvPr/>
        </p:nvSpPr>
        <p:spPr bwMode="auto">
          <a:xfrm rot="-5400000">
            <a:off x="5300859" y="3675063"/>
            <a:ext cx="1447800" cy="769938"/>
          </a:xfrm>
          <a:prstGeom prst="rect">
            <a:avLst/>
          </a:prstGeom>
          <a:solidFill>
            <a:srgbClr val="FF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15" name="TextBox 13"/>
          <p:cNvSpPr txBox="1">
            <a:spLocks noChangeArrowheads="1"/>
          </p:cNvSpPr>
          <p:nvPr/>
        </p:nvSpPr>
        <p:spPr bwMode="auto">
          <a:xfrm>
            <a:off x="2690813" y="2012157"/>
            <a:ext cx="1546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r>
              <a:rPr lang="en-US" altLang="en-US" sz="1400">
                <a:solidFill>
                  <a:srgbClr val="000000"/>
                </a:solidFill>
              </a:rPr>
              <a:t>DSRC TX</a:t>
            </a:r>
          </a:p>
          <a:p>
            <a:pPr algn="r" eaLnBrk="1" hangingPunct="1">
              <a:spcBef>
                <a:spcPct val="0"/>
              </a:spcBef>
              <a:buFontTx/>
              <a:buNone/>
            </a:pPr>
            <a:r>
              <a:rPr lang="en-US" altLang="en-US" sz="1400">
                <a:solidFill>
                  <a:srgbClr val="000000"/>
                </a:solidFill>
              </a:rPr>
              <a:t>(10MHz channel)</a:t>
            </a:r>
          </a:p>
        </p:txBody>
      </p:sp>
      <p:sp>
        <p:nvSpPr>
          <p:cNvPr id="16" name="TextBox 14"/>
          <p:cNvSpPr txBox="1">
            <a:spLocks noChangeArrowheads="1"/>
          </p:cNvSpPr>
          <p:nvPr/>
        </p:nvSpPr>
        <p:spPr bwMode="auto">
          <a:xfrm>
            <a:off x="2419380" y="4073052"/>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dirty="0">
                <a:solidFill>
                  <a:srgbClr val="000000"/>
                </a:solidFill>
              </a:rPr>
              <a:t>DSRC RX</a:t>
            </a:r>
          </a:p>
        </p:txBody>
      </p:sp>
      <p:sp>
        <p:nvSpPr>
          <p:cNvPr id="17" name="TextBox 15"/>
          <p:cNvSpPr txBox="1">
            <a:spLocks noChangeArrowheads="1"/>
          </p:cNvSpPr>
          <p:nvPr/>
        </p:nvSpPr>
        <p:spPr bwMode="auto">
          <a:xfrm>
            <a:off x="2359989" y="4291950"/>
            <a:ext cx="21627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dirty="0">
                <a:solidFill>
                  <a:srgbClr val="000000"/>
                </a:solidFill>
              </a:rPr>
              <a:t>HV = Host Vehicle</a:t>
            </a:r>
          </a:p>
          <a:p>
            <a:pPr eaLnBrk="1" hangingPunct="1">
              <a:spcBef>
                <a:spcPct val="0"/>
              </a:spcBef>
              <a:buFontTx/>
              <a:buNone/>
            </a:pPr>
            <a:r>
              <a:rPr lang="en-US" altLang="en-US" sz="1400" dirty="0">
                <a:solidFill>
                  <a:srgbClr val="000000"/>
                </a:solidFill>
              </a:rPr>
              <a:t>(Receives BSMs and gives collision warnings)</a:t>
            </a:r>
          </a:p>
        </p:txBody>
      </p:sp>
      <p:sp>
        <p:nvSpPr>
          <p:cNvPr id="18" name="TextBox 16"/>
          <p:cNvSpPr txBox="1">
            <a:spLocks noChangeArrowheads="1"/>
          </p:cNvSpPr>
          <p:nvPr/>
        </p:nvSpPr>
        <p:spPr bwMode="auto">
          <a:xfrm>
            <a:off x="6986588" y="2002632"/>
            <a:ext cx="154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r>
              <a:rPr lang="en-US" altLang="en-US" sz="1400">
                <a:solidFill>
                  <a:srgbClr val="000000"/>
                </a:solidFill>
              </a:rPr>
              <a:t>DSRC TX</a:t>
            </a:r>
          </a:p>
          <a:p>
            <a:pPr algn="r" eaLnBrk="1" hangingPunct="1">
              <a:spcBef>
                <a:spcPct val="0"/>
              </a:spcBef>
              <a:buFontTx/>
              <a:buNone/>
            </a:pPr>
            <a:r>
              <a:rPr lang="en-US" altLang="en-US" sz="1400">
                <a:solidFill>
                  <a:srgbClr val="000000"/>
                </a:solidFill>
              </a:rPr>
              <a:t>(10MHz channel)</a:t>
            </a:r>
          </a:p>
        </p:txBody>
      </p:sp>
      <p:sp>
        <p:nvSpPr>
          <p:cNvPr id="19" name="TextBox 17"/>
          <p:cNvSpPr txBox="1">
            <a:spLocks noChangeArrowheads="1"/>
          </p:cNvSpPr>
          <p:nvPr/>
        </p:nvSpPr>
        <p:spPr bwMode="auto">
          <a:xfrm>
            <a:off x="6629606" y="4060032"/>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dirty="0">
                <a:solidFill>
                  <a:srgbClr val="000000"/>
                </a:solidFill>
              </a:rPr>
              <a:t>DSRC RX</a:t>
            </a:r>
          </a:p>
        </p:txBody>
      </p:sp>
      <p:sp>
        <p:nvSpPr>
          <p:cNvPr id="20" name="TextBox 18"/>
          <p:cNvSpPr txBox="1">
            <a:spLocks noChangeArrowheads="1"/>
          </p:cNvSpPr>
          <p:nvPr/>
        </p:nvSpPr>
        <p:spPr bwMode="auto">
          <a:xfrm>
            <a:off x="6759575" y="4307531"/>
            <a:ext cx="1905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dirty="0">
                <a:solidFill>
                  <a:srgbClr val="000000"/>
                </a:solidFill>
              </a:rPr>
              <a:t>= In-Vehicle</a:t>
            </a:r>
          </a:p>
          <a:p>
            <a:pPr eaLnBrk="1" hangingPunct="1">
              <a:spcBef>
                <a:spcPct val="0"/>
              </a:spcBef>
              <a:buFontTx/>
              <a:buNone/>
            </a:pPr>
            <a:r>
              <a:rPr lang="en-US" altLang="en-US" sz="1400" dirty="0">
                <a:solidFill>
                  <a:srgbClr val="000000"/>
                </a:solidFill>
              </a:rPr>
              <a:t>WiFi </a:t>
            </a:r>
            <a:r>
              <a:rPr lang="en-US" altLang="en-US" sz="1400" dirty="0" err="1">
                <a:solidFill>
                  <a:srgbClr val="000000"/>
                </a:solidFill>
              </a:rPr>
              <a:t>xmtr</a:t>
            </a:r>
            <a:endParaRPr lang="en-US" altLang="en-US" sz="1400" dirty="0">
              <a:solidFill>
                <a:srgbClr val="000000"/>
              </a:solidFill>
            </a:endParaRPr>
          </a:p>
          <a:p>
            <a:pPr eaLnBrk="1" hangingPunct="1">
              <a:spcBef>
                <a:spcPct val="0"/>
              </a:spcBef>
              <a:buFontTx/>
              <a:buNone/>
            </a:pPr>
            <a:r>
              <a:rPr lang="en-US" altLang="en-US" sz="1400" dirty="0">
                <a:solidFill>
                  <a:srgbClr val="000000"/>
                </a:solidFill>
              </a:rPr>
              <a:t>(20-160MHz channel)</a:t>
            </a:r>
          </a:p>
        </p:txBody>
      </p:sp>
      <p:sp>
        <p:nvSpPr>
          <p:cNvPr id="21" name="Oval 19"/>
          <p:cNvSpPr>
            <a:spLocks noChangeArrowheads="1"/>
          </p:cNvSpPr>
          <p:nvPr/>
        </p:nvSpPr>
        <p:spPr bwMode="auto">
          <a:xfrm>
            <a:off x="6591981" y="4388232"/>
            <a:ext cx="198437" cy="198437"/>
          </a:xfrm>
          <a:prstGeom prst="ellipse">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r" eaLnBrk="1" hangingPunct="1">
              <a:spcBef>
                <a:spcPct val="0"/>
              </a:spcBef>
              <a:buFontTx/>
              <a:buNone/>
            </a:pPr>
            <a:endParaRPr lang="en-US" altLang="en-US" sz="1400" i="1">
              <a:solidFill>
                <a:srgbClr val="FFFFFF"/>
              </a:solidFill>
            </a:endParaRPr>
          </a:p>
        </p:txBody>
      </p:sp>
      <p:sp>
        <p:nvSpPr>
          <p:cNvPr id="22" name="TextBox 20"/>
          <p:cNvSpPr txBox="1">
            <a:spLocks noChangeArrowheads="1"/>
          </p:cNvSpPr>
          <p:nvPr/>
        </p:nvSpPr>
        <p:spPr bwMode="auto">
          <a:xfrm>
            <a:off x="228600" y="1621632"/>
            <a:ext cx="34884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dirty="0">
                <a:solidFill>
                  <a:srgbClr val="000000"/>
                </a:solidFill>
              </a:rPr>
              <a:t>Cross-Path Collision (driver gets warning)</a:t>
            </a:r>
          </a:p>
        </p:txBody>
      </p:sp>
      <p:sp>
        <p:nvSpPr>
          <p:cNvPr id="23" name="TextBox 22"/>
          <p:cNvSpPr txBox="1">
            <a:spLocks noChangeArrowheads="1"/>
          </p:cNvSpPr>
          <p:nvPr/>
        </p:nvSpPr>
        <p:spPr bwMode="auto">
          <a:xfrm>
            <a:off x="4513263" y="1621632"/>
            <a:ext cx="3348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dirty="0">
                <a:solidFill>
                  <a:srgbClr val="000000"/>
                </a:solidFill>
              </a:rPr>
              <a:t>Cross-Path Collision (no driver warning)</a:t>
            </a:r>
          </a:p>
        </p:txBody>
      </p:sp>
    </p:spTree>
    <p:extLst>
      <p:ext uri="{BB962C8B-B14F-4D97-AF65-F5344CB8AC3E}">
        <p14:creationId xmlns:p14="http://schemas.microsoft.com/office/powerpoint/2010/main" val="3917782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rPr>
              <a:t>WiFi Network Types: Notional Impact on DSRC</a:t>
            </a:r>
            <a:r>
              <a:rPr lang="en-US" sz="2800" b="0" dirty="0">
                <a:solidFill>
                  <a:srgbClr val="000000"/>
                </a:solidFill>
              </a:rPr>
              <a:t/>
            </a:r>
            <a:br>
              <a:rPr lang="en-US" sz="2800" b="0" dirty="0">
                <a:solidFill>
                  <a:srgbClr val="000000"/>
                </a:solidFill>
              </a:rPr>
            </a:br>
            <a:endParaRPr lang="en-US" sz="2800"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27</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517719944"/>
              </p:ext>
            </p:extLst>
          </p:nvPr>
        </p:nvGraphicFramePr>
        <p:xfrm>
          <a:off x="457202" y="1473200"/>
          <a:ext cx="8381998" cy="2717800"/>
        </p:xfrm>
        <a:graphic>
          <a:graphicData uri="http://schemas.openxmlformats.org/drawingml/2006/table">
            <a:tbl>
              <a:tblPr firstRow="1" bandRow="1">
                <a:effectLst>
                  <a:innerShdw blurRad="63500" dist="50800" dir="2700000">
                    <a:prstClr val="black">
                      <a:alpha val="50000"/>
                    </a:prstClr>
                  </a:innerShdw>
                </a:effectLst>
              </a:tblPr>
              <a:tblGrid>
                <a:gridCol w="1523998"/>
                <a:gridCol w="1295400"/>
                <a:gridCol w="1447800"/>
                <a:gridCol w="1815518"/>
                <a:gridCol w="1080082"/>
                <a:gridCol w="12192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500" dirty="0" smtClean="0"/>
                        <a:t>WiFi network Interference source</a:t>
                      </a:r>
                      <a:endParaRPr lang="en-US" sz="15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500" dirty="0" smtClean="0"/>
                        <a:t>BSM loss/ packet loss (CCA-below</a:t>
                      </a:r>
                      <a:r>
                        <a:rPr lang="en-US" sz="1500" baseline="0" dirty="0" smtClean="0"/>
                        <a:t> threshold</a:t>
                      </a:r>
                      <a:r>
                        <a:rPr lang="en-US" sz="1500" dirty="0" smtClean="0"/>
                        <a:t>)</a:t>
                      </a:r>
                      <a:endParaRPr lang="en-US" sz="1500" dirty="0"/>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500" dirty="0" smtClean="0"/>
                        <a:t>DSRC hidden node -packet collisions/IPG</a:t>
                      </a:r>
                      <a:r>
                        <a:rPr lang="en-US" sz="1500" baseline="0" dirty="0" smtClean="0"/>
                        <a:t> </a:t>
                      </a:r>
                      <a:r>
                        <a:rPr lang="en-US" sz="1500" dirty="0" smtClean="0"/>
                        <a:t>(unbalanced</a:t>
                      </a:r>
                      <a:r>
                        <a:rPr lang="en-US" sz="1500" baseline="0" dirty="0" smtClean="0"/>
                        <a:t> EIRP)</a:t>
                      </a:r>
                      <a:endParaRPr lang="en-US" sz="15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500" dirty="0" smtClean="0"/>
                        <a:t>DSRC IPG growth </a:t>
                      </a:r>
                    </a:p>
                    <a:p>
                      <a:r>
                        <a:rPr lang="en-US" sz="1500" dirty="0" smtClean="0"/>
                        <a:t>(deferral with CCA-above</a:t>
                      </a:r>
                      <a:r>
                        <a:rPr lang="en-US" sz="1500" baseline="0" dirty="0" smtClean="0"/>
                        <a:t> threshold</a:t>
                      </a:r>
                      <a:r>
                        <a:rPr lang="en-US" sz="1500" dirty="0" smtClean="0"/>
                        <a: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bg1"/>
                          </a:solidFill>
                        </a:rPr>
                        <a:t>TTC/ IPG</a:t>
                      </a:r>
                      <a:r>
                        <a:rPr lang="en-US" sz="1500" b="1" baseline="0" dirty="0" smtClean="0">
                          <a:solidFill>
                            <a:schemeClr val="bg1"/>
                          </a:solidFill>
                        </a:rPr>
                        <a:t> growth</a:t>
                      </a:r>
                      <a:endParaRPr lang="en-US" sz="1500" b="1" dirty="0" smtClean="0">
                        <a:solidFill>
                          <a:schemeClr val="bg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500" dirty="0" smtClean="0"/>
                        <a:t>Reduced link range</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500" dirty="0" smtClean="0"/>
                        <a:t>In-Vehicle WiFi</a:t>
                      </a:r>
                      <a:endParaRPr lang="en-US" sz="15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6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500" dirty="0" smtClean="0"/>
                        <a:t>City/Cable WiFi</a:t>
                      </a:r>
                      <a:endParaRPr lang="en-US" sz="15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500" dirty="0" smtClean="0"/>
                        <a:t>WISP WiFi</a:t>
                      </a:r>
                      <a:endParaRPr lang="en-US" sz="15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500" dirty="0" smtClean="0"/>
                        <a:t>Carrier WiFi</a:t>
                      </a:r>
                      <a:endParaRPr lang="en-US" sz="15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smtClean="0"/>
                        <a:t>X</a:t>
                      </a:r>
                      <a:endParaRPr lang="en-US" sz="1600" b="1" dirty="0"/>
                    </a:p>
                  </a:txBody>
                  <a:tcPr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Tree>
    <p:extLst>
      <p:ext uri="{BB962C8B-B14F-4D97-AF65-F5344CB8AC3E}">
        <p14:creationId xmlns:p14="http://schemas.microsoft.com/office/powerpoint/2010/main" val="7903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smtClean="0">
                <a:ea typeface="MS PGothic" pitchFamily="34" charset="-128"/>
              </a:rPr>
              <a:t>Harmful Interference to 5.9 GHz DSRC Connected Vehicle Safety - </a:t>
            </a:r>
            <a:r>
              <a:rPr lang="en-US" altLang="en-US" sz="2800" u="sng" dirty="0" smtClean="0">
                <a:ea typeface="MS PGothic" pitchFamily="34" charset="-128"/>
              </a:rPr>
              <a:t>Testing</a:t>
            </a:r>
            <a:endParaRPr lang="en-US" sz="2800" u="sng" dirty="0"/>
          </a:p>
        </p:txBody>
      </p:sp>
      <p:sp>
        <p:nvSpPr>
          <p:cNvPr id="3" name="Content Placeholder 2"/>
          <p:cNvSpPr>
            <a:spLocks noGrp="1"/>
          </p:cNvSpPr>
          <p:nvPr>
            <p:ph idx="1"/>
          </p:nvPr>
        </p:nvSpPr>
        <p:spPr/>
        <p:txBody>
          <a:bodyPr/>
          <a:lstStyle/>
          <a:p>
            <a:pPr marL="171450" indent="-171450">
              <a:defRPr/>
            </a:pPr>
            <a:r>
              <a:rPr lang="en-US" sz="2000" dirty="0">
                <a:ea typeface="MS PGothic" pitchFamily="34" charset="-128"/>
              </a:rPr>
              <a:t>Significant real world testing is required to assess the consequences of introducing U-NII devices into the DSRC band.</a:t>
            </a:r>
          </a:p>
          <a:p>
            <a:pPr marL="171450" indent="-171450">
              <a:defRPr/>
            </a:pPr>
            <a:r>
              <a:rPr lang="en-US" sz="2000" dirty="0">
                <a:ea typeface="MS PGothic" pitchFamily="34" charset="-128"/>
              </a:rPr>
              <a:t>Need to understand the various options and proposals for sharing between U</a:t>
            </a:r>
            <a:r>
              <a:rPr lang="en-US" sz="2000" dirty="0">
                <a:solidFill>
                  <a:srgbClr val="FF0000"/>
                </a:solidFill>
                <a:ea typeface="MS PGothic" pitchFamily="34" charset="-128"/>
              </a:rPr>
              <a:t>-</a:t>
            </a:r>
            <a:r>
              <a:rPr lang="en-US" sz="2000" dirty="0">
                <a:ea typeface="MS PGothic" pitchFamily="34" charset="-128"/>
              </a:rPr>
              <a:t>NII devices and DSRC services in the DSRC band, including U</a:t>
            </a:r>
            <a:r>
              <a:rPr lang="en-US" sz="2000" dirty="0">
                <a:solidFill>
                  <a:srgbClr val="FF0000"/>
                </a:solidFill>
                <a:ea typeface="MS PGothic" pitchFamily="34" charset="-128"/>
              </a:rPr>
              <a:t>-</a:t>
            </a:r>
            <a:r>
              <a:rPr lang="en-US" sz="2000" dirty="0">
                <a:ea typeface="MS PGothic" pitchFamily="34" charset="-128"/>
              </a:rPr>
              <a:t>NII operations in the U-NII-3 band that may cause out-of-band harmful interference.</a:t>
            </a:r>
          </a:p>
          <a:p>
            <a:pPr marL="171450" indent="-171450">
              <a:defRPr/>
            </a:pPr>
            <a:r>
              <a:rPr lang="en-US" sz="2000" dirty="0">
                <a:ea typeface="MS PGothic" pitchFamily="34" charset="-128"/>
              </a:rPr>
              <a:t>Develop prototype implementations of devices that implement the sharing protocols.</a:t>
            </a:r>
          </a:p>
          <a:p>
            <a:pPr marL="171450" indent="-171450">
              <a:defRPr/>
            </a:pPr>
            <a:r>
              <a:rPr lang="en-US" sz="2000" dirty="0">
                <a:ea typeface="MS PGothic" pitchFamily="34" charset="-128"/>
              </a:rPr>
              <a:t>Develop a test plan to conduct detailed harmful interference testing  to address</a:t>
            </a:r>
          </a:p>
          <a:p>
            <a:pPr marL="381000" lvl="1" indent="-171450">
              <a:defRPr/>
            </a:pPr>
            <a:r>
              <a:rPr lang="en-US" dirty="0">
                <a:ea typeface="MS PGothic" pitchFamily="34" charset="-128"/>
              </a:rPr>
              <a:t>U-NII-4 Co-Channel Interference </a:t>
            </a:r>
          </a:p>
          <a:p>
            <a:pPr marL="381000" lvl="1" indent="-171450">
              <a:defRPr/>
            </a:pPr>
            <a:r>
              <a:rPr lang="en-US" dirty="0">
                <a:ea typeface="MS PGothic" pitchFamily="34" charset="-128"/>
              </a:rPr>
              <a:t>U-NII-4 Adjacent-Channel Interference</a:t>
            </a:r>
          </a:p>
          <a:p>
            <a:pPr marL="381000" lvl="1" indent="-171450">
              <a:defRPr/>
            </a:pPr>
            <a:r>
              <a:rPr lang="en-US" dirty="0">
                <a:ea typeface="MS PGothic" pitchFamily="34" charset="-128"/>
              </a:rPr>
              <a:t>U-NII-3 Out-of-Band Interference</a:t>
            </a:r>
          </a:p>
          <a:p>
            <a:endParaRPr lang="en-US"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28</a:t>
            </a:fld>
            <a:endParaRPr lang="en-GB"/>
          </a:p>
        </p:txBody>
      </p:sp>
    </p:spTree>
    <p:extLst>
      <p:ext uri="{BB962C8B-B14F-4D97-AF65-F5344CB8AC3E}">
        <p14:creationId xmlns:p14="http://schemas.microsoft.com/office/powerpoint/2010/main" val="2449835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98984"/>
          </a:xfrm>
        </p:spPr>
        <p:txBody>
          <a:bodyPr/>
          <a:lstStyle/>
          <a:p>
            <a:r>
              <a:rPr lang="en-US" altLang="en-US" dirty="0" smtClean="0"/>
              <a:t>Summary</a:t>
            </a:r>
            <a:endParaRPr lang="en-US" dirty="0"/>
          </a:p>
        </p:txBody>
      </p:sp>
      <p:sp>
        <p:nvSpPr>
          <p:cNvPr id="3" name="Content Placeholder 2"/>
          <p:cNvSpPr>
            <a:spLocks noGrp="1"/>
          </p:cNvSpPr>
          <p:nvPr>
            <p:ph idx="1"/>
          </p:nvPr>
        </p:nvSpPr>
        <p:spPr>
          <a:xfrm>
            <a:off x="683568" y="1700808"/>
            <a:ext cx="7772400" cy="4680520"/>
          </a:xfrm>
        </p:spPr>
        <p:txBody>
          <a:bodyPr/>
          <a:lstStyle/>
          <a:p>
            <a:pPr marL="171450" indent="-171450">
              <a:lnSpc>
                <a:spcPct val="90000"/>
              </a:lnSpc>
            </a:pPr>
            <a:r>
              <a:rPr lang="en-US" altLang="en-US" dirty="0"/>
              <a:t>5.9 GHz DSRC is essential for V2V crash-imminent safety applications, and must be protected from U-NII-3 and U-NII-4 devices.</a:t>
            </a:r>
          </a:p>
          <a:p>
            <a:pPr marL="171450" indent="-171450">
              <a:lnSpc>
                <a:spcPct val="90000"/>
              </a:lnSpc>
            </a:pPr>
            <a:r>
              <a:rPr lang="en-US" altLang="en-US" dirty="0"/>
              <a:t>V2V safety has stringent communications requirements, but future pre-crash and automation requirements may be even more stringent.</a:t>
            </a:r>
          </a:p>
          <a:p>
            <a:pPr marL="171450" indent="-171450">
              <a:lnSpc>
                <a:spcPct val="90000"/>
              </a:lnSpc>
            </a:pPr>
            <a:r>
              <a:rPr lang="en-US" altLang="en-US" dirty="0"/>
              <a:t>All current DSRC channels are needed for future applications and re-channelization and channel use rule changes are not feasible.</a:t>
            </a:r>
          </a:p>
          <a:p>
            <a:pPr marL="171450" indent="-171450">
              <a:lnSpc>
                <a:spcPct val="90000"/>
              </a:lnSpc>
            </a:pPr>
            <a:r>
              <a:rPr lang="en-US" altLang="en-US" dirty="0"/>
              <a:t>Currently in final stages of U.S. DOT NHTSA mandate decision.</a:t>
            </a:r>
          </a:p>
          <a:p>
            <a:pPr marL="171450" indent="-171450">
              <a:lnSpc>
                <a:spcPct val="90000"/>
              </a:lnSpc>
            </a:pPr>
            <a:r>
              <a:rPr lang="en-US" altLang="en-US" dirty="0"/>
              <a:t>Thorough testing is needed to determine U-NII device sharing constraints and appropriate requirements.</a:t>
            </a:r>
          </a:p>
          <a:p>
            <a:endParaRPr lang="en-US" dirty="0"/>
          </a:p>
        </p:txBody>
      </p:sp>
      <p:sp>
        <p:nvSpPr>
          <p:cNvPr id="4" name="Date Placeholder 3"/>
          <p:cNvSpPr>
            <a:spLocks noGrp="1"/>
          </p:cNvSpPr>
          <p:nvPr>
            <p:ph type="dt" sz="half" idx="10"/>
          </p:nvPr>
        </p:nvSpPr>
        <p:spPr/>
        <p:txBody>
          <a:bodyPr/>
          <a:lstStyle/>
          <a:p>
            <a:pPr>
              <a:defRPr/>
            </a:pPr>
            <a:r>
              <a:rPr lang="en-GB" dirty="0"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29</a:t>
            </a:fld>
            <a:endParaRPr lang="en-GB"/>
          </a:p>
        </p:txBody>
      </p:sp>
    </p:spTree>
    <p:extLst>
      <p:ext uri="{BB962C8B-B14F-4D97-AF65-F5344CB8AC3E}">
        <p14:creationId xmlns:p14="http://schemas.microsoft.com/office/powerpoint/2010/main" val="1227129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smtClean="0">
                <a:ea typeface="MS PGothic" pitchFamily="34" charset="-128"/>
              </a:rPr>
              <a:t>Harmful Interference to 5.9 GHz DSRC Connected Vehicles for Intelligent Transport Systems</a:t>
            </a:r>
            <a:endParaRPr lang="en-US" sz="2400" dirty="0"/>
          </a:p>
        </p:txBody>
      </p:sp>
      <p:sp>
        <p:nvSpPr>
          <p:cNvPr id="3" name="Content Placeholder 2"/>
          <p:cNvSpPr>
            <a:spLocks noGrp="1"/>
          </p:cNvSpPr>
          <p:nvPr>
            <p:ph idx="1"/>
          </p:nvPr>
        </p:nvSpPr>
        <p:spPr>
          <a:xfrm>
            <a:off x="650013" y="1808820"/>
            <a:ext cx="7772400" cy="4392488"/>
          </a:xfrm>
        </p:spPr>
        <p:txBody>
          <a:bodyPr/>
          <a:lstStyle/>
          <a:p>
            <a:pPr marL="457200" indent="-457200">
              <a:lnSpc>
                <a:spcPct val="150000"/>
              </a:lnSpc>
              <a:buFont typeface="+mj-lt"/>
              <a:buAutoNum type="arabicPeriod"/>
            </a:pPr>
            <a:r>
              <a:rPr lang="en-US" altLang="en-US" dirty="0">
                <a:ea typeface="MS PGothic" pitchFamily="34" charset="-128"/>
              </a:rPr>
              <a:t>Short Intro to DSRC</a:t>
            </a:r>
          </a:p>
          <a:p>
            <a:pPr marL="457200" indent="-457200">
              <a:lnSpc>
                <a:spcPct val="150000"/>
              </a:lnSpc>
              <a:buFont typeface="+mj-lt"/>
              <a:buAutoNum type="arabicPeriod"/>
            </a:pPr>
            <a:r>
              <a:rPr lang="en-US" altLang="en-US" dirty="0">
                <a:ea typeface="MS PGothic" pitchFamily="34" charset="-128"/>
              </a:rPr>
              <a:t>V2V Safety and DSRC Channel Plan</a:t>
            </a:r>
          </a:p>
          <a:p>
            <a:pPr marL="457200" indent="-457200">
              <a:lnSpc>
                <a:spcPct val="150000"/>
              </a:lnSpc>
              <a:buFont typeface="+mj-lt"/>
              <a:buAutoNum type="arabicPeriod"/>
            </a:pPr>
            <a:r>
              <a:rPr lang="en-US" altLang="en-US" dirty="0">
                <a:ea typeface="MS PGothic" pitchFamily="34" charset="-128"/>
              </a:rPr>
              <a:t>Harmful </a:t>
            </a:r>
            <a:r>
              <a:rPr lang="en-US" altLang="en-US" dirty="0" smtClean="0">
                <a:ea typeface="MS PGothic" pitchFamily="34" charset="-128"/>
              </a:rPr>
              <a:t>Interference</a:t>
            </a:r>
          </a:p>
          <a:p>
            <a:pPr>
              <a:lnSpc>
                <a:spcPct val="150000"/>
              </a:lnSpc>
            </a:pPr>
            <a:r>
              <a:rPr lang="en-US" altLang="en-US" dirty="0" smtClean="0">
                <a:ea typeface="MS PGothic" pitchFamily="34" charset="-128"/>
              </a:rPr>
              <a:t>Most of this material was prepared by:</a:t>
            </a:r>
          </a:p>
          <a:p>
            <a:pPr>
              <a:lnSpc>
                <a:spcPct val="150000"/>
              </a:lnSpc>
            </a:pPr>
            <a:endParaRPr lang="en-US" altLang="en-US" dirty="0">
              <a:ea typeface="MS PGothic" pitchFamily="34" charset="-128"/>
            </a:endParaRPr>
          </a:p>
          <a:p>
            <a:pPr>
              <a:lnSpc>
                <a:spcPct val="150000"/>
              </a:lnSpc>
            </a:pPr>
            <a:endParaRPr lang="en-US" altLang="en-US" dirty="0" smtClean="0">
              <a:ea typeface="MS PGothic" pitchFamily="34" charset="-128"/>
            </a:endParaRPr>
          </a:p>
          <a:p>
            <a:pPr marL="0" indent="0">
              <a:lnSpc>
                <a:spcPct val="150000"/>
              </a:lnSpc>
              <a:buNone/>
            </a:pPr>
            <a:r>
              <a:rPr lang="en-US" altLang="en-US" dirty="0">
                <a:ea typeface="MS PGothic" pitchFamily="34" charset="-128"/>
              </a:rPr>
              <a:t> </a:t>
            </a:r>
            <a:r>
              <a:rPr lang="en-US" altLang="en-US" dirty="0" smtClean="0">
                <a:ea typeface="MS PGothic" pitchFamily="34" charset="-128"/>
              </a:rPr>
              <a:t>    and has been presented to various stakeholders</a:t>
            </a:r>
            <a:endParaRPr lang="en-US" altLang="en-US" dirty="0">
              <a:ea typeface="MS PGothic" pitchFamily="34" charset="-128"/>
            </a:endParaRPr>
          </a:p>
          <a:p>
            <a:endParaRPr lang="en-US"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3</a:t>
            </a:fld>
            <a:endParaRPr lang="en-GB"/>
          </a:p>
        </p:txBody>
      </p:sp>
      <p:pic>
        <p:nvPicPr>
          <p:cNvPr id="7" name="Picture 7" descr="http://upload.wikimedia.org/wikipedia/en/6/62/Auto_Alliance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89" y="4257092"/>
            <a:ext cx="3733800" cy="143668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C:\Users\Vann Wilber\GTPA\VIIC\imgr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27" t="31206" r="10590" b="27028"/>
          <a:stretch/>
        </p:blipFill>
        <p:spPr bwMode="auto">
          <a:xfrm>
            <a:off x="4906869" y="4426795"/>
            <a:ext cx="3931920" cy="10972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54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Background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30</a:t>
            </a:fld>
            <a:endParaRPr lang="en-GB"/>
          </a:p>
        </p:txBody>
      </p:sp>
    </p:spTree>
    <p:extLst>
      <p:ext uri="{BB962C8B-B14F-4D97-AF65-F5344CB8AC3E}">
        <p14:creationId xmlns:p14="http://schemas.microsoft.com/office/powerpoint/2010/main" val="2561413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9"/>
          <p:cNvSpPr>
            <a:spLocks noGrp="1" noChangeArrowheads="1"/>
          </p:cNvSpPr>
          <p:nvPr>
            <p:ph type="title" idx="4294967295"/>
          </p:nvPr>
        </p:nvSpPr>
        <p:spPr>
          <a:xfrm>
            <a:off x="461963" y="332656"/>
            <a:ext cx="8229600" cy="1143000"/>
          </a:xfrm>
        </p:spPr>
        <p:txBody>
          <a:bodyPr/>
          <a:lstStyle/>
          <a:p>
            <a:r>
              <a:rPr lang="en-US" altLang="en-US" sz="4000" i="1" dirty="0" smtClean="0">
                <a:ea typeface="MS PGothic" pitchFamily="34" charset="-128"/>
              </a:rPr>
              <a:t>Example V2X </a:t>
            </a:r>
            <a:r>
              <a:rPr lang="en-US" altLang="en-US" sz="4000" i="1" dirty="0" smtClean="0">
                <a:ea typeface="MS PGothic" pitchFamily="34" charset="-128"/>
              </a:rPr>
              <a:t>Safety Applications</a:t>
            </a:r>
          </a:p>
        </p:txBody>
      </p:sp>
      <p:sp>
        <p:nvSpPr>
          <p:cNvPr id="52227" name="Text Box 3"/>
          <p:cNvSpPr txBox="1">
            <a:spLocks noChangeArrowheads="1"/>
          </p:cNvSpPr>
          <p:nvPr/>
        </p:nvSpPr>
        <p:spPr bwMode="auto">
          <a:xfrm>
            <a:off x="4495800" y="1295400"/>
            <a:ext cx="43322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Clr>
                <a:schemeClr val="folHlink"/>
              </a:buClr>
              <a:buFont typeface="Wingdings" pitchFamily="2" charset="2"/>
              <a:buNone/>
            </a:pPr>
            <a:r>
              <a:rPr lang="en-US" altLang="en-US" sz="1800" i="1" u="sng" dirty="0"/>
              <a:t>Communications Between Vehicles</a:t>
            </a:r>
          </a:p>
          <a:p>
            <a:pPr eaLnBrk="1" hangingPunct="1">
              <a:spcBef>
                <a:spcPct val="0"/>
              </a:spcBef>
              <a:buClr>
                <a:schemeClr val="folHlink"/>
              </a:buClr>
              <a:buFont typeface="Wingdings" pitchFamily="2" charset="2"/>
              <a:buNone/>
            </a:pPr>
            <a:endParaRPr lang="en-US" altLang="en-US" u="sng" dirty="0"/>
          </a:p>
          <a:p>
            <a:pPr eaLnBrk="1" hangingPunct="1">
              <a:spcBef>
                <a:spcPct val="0"/>
              </a:spcBef>
              <a:buClr>
                <a:schemeClr val="tx1"/>
              </a:buClr>
            </a:pPr>
            <a:r>
              <a:rPr lang="en-US" altLang="en-US" sz="1400" dirty="0"/>
              <a:t>  Approaching Emergency Vehicle Warning</a:t>
            </a:r>
          </a:p>
          <a:p>
            <a:pPr eaLnBrk="1" hangingPunct="1">
              <a:spcBef>
                <a:spcPct val="0"/>
              </a:spcBef>
              <a:buClr>
                <a:schemeClr val="tx1"/>
              </a:buClr>
            </a:pPr>
            <a:r>
              <a:rPr lang="en-US" altLang="en-US" sz="1400" dirty="0"/>
              <a:t>  </a:t>
            </a:r>
            <a:r>
              <a:rPr lang="en-US" altLang="en-US" sz="1400" b="1" dirty="0">
                <a:solidFill>
                  <a:srgbClr val="0000FF"/>
                </a:solidFill>
              </a:rPr>
              <a:t>Blind Spot Warning</a:t>
            </a:r>
          </a:p>
          <a:p>
            <a:pPr eaLnBrk="1" hangingPunct="1">
              <a:spcBef>
                <a:spcPct val="0"/>
              </a:spcBef>
              <a:buClr>
                <a:schemeClr val="tx1"/>
              </a:buClr>
            </a:pPr>
            <a:r>
              <a:rPr lang="en-US" altLang="en-US" sz="1400" dirty="0"/>
              <a:t>  Cooperative Adaptive Cruise Control</a:t>
            </a:r>
          </a:p>
          <a:p>
            <a:pPr eaLnBrk="1" hangingPunct="1">
              <a:spcBef>
                <a:spcPct val="0"/>
              </a:spcBef>
              <a:buClr>
                <a:schemeClr val="tx1"/>
              </a:buClr>
            </a:pPr>
            <a:r>
              <a:rPr lang="en-US" altLang="en-US" sz="1400" dirty="0"/>
              <a:t>  Cooperative Collision Warning</a:t>
            </a:r>
          </a:p>
          <a:p>
            <a:pPr eaLnBrk="1" hangingPunct="1">
              <a:spcBef>
                <a:spcPct val="0"/>
              </a:spcBef>
              <a:buClr>
                <a:schemeClr val="tx1"/>
              </a:buClr>
            </a:pPr>
            <a:r>
              <a:rPr lang="en-US" altLang="en-US" sz="1400" dirty="0"/>
              <a:t>  </a:t>
            </a:r>
            <a:r>
              <a:rPr lang="en-US" altLang="en-US" sz="1400" b="1" dirty="0">
                <a:solidFill>
                  <a:srgbClr val="0000FF"/>
                </a:solidFill>
              </a:rPr>
              <a:t>Cooperative Forward Collision Warning</a:t>
            </a:r>
          </a:p>
          <a:p>
            <a:pPr eaLnBrk="1" hangingPunct="1">
              <a:spcBef>
                <a:spcPct val="0"/>
              </a:spcBef>
              <a:buClr>
                <a:schemeClr val="tx1"/>
              </a:buClr>
            </a:pPr>
            <a:r>
              <a:rPr lang="en-US" altLang="en-US" sz="1400" dirty="0"/>
              <a:t>  Cooperative Vehicle-Highway Automation System</a:t>
            </a:r>
          </a:p>
          <a:p>
            <a:pPr eaLnBrk="1" hangingPunct="1">
              <a:spcBef>
                <a:spcPct val="0"/>
              </a:spcBef>
              <a:buClr>
                <a:schemeClr val="tx1"/>
              </a:buClr>
            </a:pPr>
            <a:r>
              <a:rPr lang="en-US" altLang="en-US" sz="1400" dirty="0">
                <a:solidFill>
                  <a:srgbClr val="0000FF"/>
                </a:solidFill>
              </a:rPr>
              <a:t>  </a:t>
            </a:r>
            <a:r>
              <a:rPr lang="en-US" altLang="en-US" sz="1400" b="1" dirty="0">
                <a:solidFill>
                  <a:srgbClr val="0000FF"/>
                </a:solidFill>
              </a:rPr>
              <a:t>Emergency Electronic Brake Lights</a:t>
            </a:r>
          </a:p>
          <a:p>
            <a:pPr eaLnBrk="1" hangingPunct="1">
              <a:spcBef>
                <a:spcPct val="0"/>
              </a:spcBef>
              <a:buClr>
                <a:schemeClr val="tx1"/>
              </a:buClr>
            </a:pPr>
            <a:r>
              <a:rPr lang="en-US" altLang="en-US" sz="1400" dirty="0"/>
              <a:t>  Highway Merge Assistant</a:t>
            </a:r>
          </a:p>
          <a:p>
            <a:pPr eaLnBrk="1" hangingPunct="1">
              <a:spcBef>
                <a:spcPct val="0"/>
              </a:spcBef>
              <a:buClr>
                <a:schemeClr val="tx1"/>
              </a:buClr>
            </a:pPr>
            <a:r>
              <a:rPr lang="en-US" altLang="en-US" sz="1400" dirty="0"/>
              <a:t>  </a:t>
            </a:r>
            <a:r>
              <a:rPr lang="en-US" altLang="en-US" sz="1400" b="1" dirty="0">
                <a:solidFill>
                  <a:srgbClr val="0000FF"/>
                </a:solidFill>
              </a:rPr>
              <a:t>Lane Change Warning</a:t>
            </a:r>
          </a:p>
          <a:p>
            <a:pPr eaLnBrk="1" hangingPunct="1">
              <a:spcBef>
                <a:spcPct val="0"/>
              </a:spcBef>
              <a:buClr>
                <a:schemeClr val="tx1"/>
              </a:buClr>
            </a:pPr>
            <a:r>
              <a:rPr lang="en-US" altLang="en-US" sz="1400" dirty="0"/>
              <a:t>  Post-Crash Warning</a:t>
            </a:r>
          </a:p>
          <a:p>
            <a:pPr eaLnBrk="1" hangingPunct="1">
              <a:spcBef>
                <a:spcPct val="0"/>
              </a:spcBef>
              <a:buClr>
                <a:schemeClr val="tx1"/>
              </a:buClr>
            </a:pPr>
            <a:r>
              <a:rPr lang="en-US" altLang="en-US" sz="1400" dirty="0"/>
              <a:t>  Pre-Crash Sensing</a:t>
            </a:r>
          </a:p>
          <a:p>
            <a:pPr eaLnBrk="1" hangingPunct="1">
              <a:spcBef>
                <a:spcPct val="0"/>
              </a:spcBef>
              <a:buClr>
                <a:schemeClr val="tx1"/>
              </a:buClr>
            </a:pPr>
            <a:r>
              <a:rPr lang="en-US" altLang="en-US" sz="1400" dirty="0"/>
              <a:t>  Vehicle-Based Road Condition Warning</a:t>
            </a:r>
          </a:p>
          <a:p>
            <a:pPr eaLnBrk="1" hangingPunct="1">
              <a:spcBef>
                <a:spcPct val="0"/>
              </a:spcBef>
              <a:buClr>
                <a:schemeClr val="tx1"/>
              </a:buClr>
            </a:pPr>
            <a:r>
              <a:rPr lang="en-US" altLang="en-US" sz="1400" dirty="0"/>
              <a:t>  Vehicle-to-Vehicle Road Feature Notification</a:t>
            </a:r>
          </a:p>
          <a:p>
            <a:pPr eaLnBrk="1" hangingPunct="1">
              <a:spcBef>
                <a:spcPct val="0"/>
              </a:spcBef>
              <a:buClr>
                <a:schemeClr val="tx1"/>
              </a:buClr>
            </a:pPr>
            <a:r>
              <a:rPr lang="en-US" altLang="en-US" sz="1400" dirty="0"/>
              <a:t>  Visibility Enhancer</a:t>
            </a:r>
          </a:p>
          <a:p>
            <a:pPr eaLnBrk="1" hangingPunct="1">
              <a:spcBef>
                <a:spcPct val="0"/>
              </a:spcBef>
              <a:buClr>
                <a:schemeClr val="tx1"/>
              </a:buClr>
            </a:pPr>
            <a:r>
              <a:rPr lang="en-US" altLang="en-US" sz="1400" dirty="0"/>
              <a:t>  Wrong Way Driver Warning</a:t>
            </a:r>
          </a:p>
          <a:p>
            <a:pPr eaLnBrk="1" hangingPunct="1">
              <a:spcBef>
                <a:spcPct val="0"/>
              </a:spcBef>
              <a:buClr>
                <a:schemeClr val="tx1"/>
              </a:buClr>
            </a:pPr>
            <a:r>
              <a:rPr lang="en-US" altLang="en-US" sz="1400" dirty="0"/>
              <a:t> </a:t>
            </a:r>
            <a:r>
              <a:rPr lang="en-US" altLang="en-US" sz="1400" b="1" dirty="0">
                <a:solidFill>
                  <a:srgbClr val="0000FF"/>
                </a:solidFill>
              </a:rPr>
              <a:t>Do Not Pass Warning</a:t>
            </a:r>
          </a:p>
          <a:p>
            <a:pPr eaLnBrk="1" hangingPunct="1">
              <a:spcBef>
                <a:spcPct val="0"/>
              </a:spcBef>
              <a:buClr>
                <a:schemeClr val="tx1"/>
              </a:buClr>
            </a:pPr>
            <a:r>
              <a:rPr lang="en-US" altLang="en-US" sz="1400" b="1" dirty="0">
                <a:solidFill>
                  <a:srgbClr val="0000FF"/>
                </a:solidFill>
              </a:rPr>
              <a:t> Intersection Movement Assist</a:t>
            </a:r>
          </a:p>
          <a:p>
            <a:pPr eaLnBrk="1" hangingPunct="1">
              <a:spcBef>
                <a:spcPct val="0"/>
              </a:spcBef>
              <a:buClr>
                <a:schemeClr val="tx1"/>
              </a:buClr>
            </a:pPr>
            <a:r>
              <a:rPr lang="en-US" altLang="en-US" sz="1400" b="1" dirty="0">
                <a:solidFill>
                  <a:srgbClr val="0000FF"/>
                </a:solidFill>
              </a:rPr>
              <a:t> Control Loss Warning</a:t>
            </a:r>
          </a:p>
          <a:p>
            <a:pPr eaLnBrk="1" hangingPunct="1">
              <a:spcBef>
                <a:spcPct val="0"/>
              </a:spcBef>
              <a:buClr>
                <a:schemeClr val="tx1"/>
              </a:buClr>
            </a:pPr>
            <a:endParaRPr lang="en-US" altLang="en-US" sz="1400" dirty="0"/>
          </a:p>
        </p:txBody>
      </p:sp>
      <p:sp>
        <p:nvSpPr>
          <p:cNvPr id="52228" name="Text Box 4"/>
          <p:cNvSpPr txBox="1">
            <a:spLocks noChangeArrowheads="1"/>
          </p:cNvSpPr>
          <p:nvPr/>
        </p:nvSpPr>
        <p:spPr bwMode="auto">
          <a:xfrm>
            <a:off x="228600" y="1247775"/>
            <a:ext cx="4348163"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Clr>
                <a:schemeClr val="folHlink"/>
              </a:buClr>
              <a:buFont typeface="Wingdings" pitchFamily="2" charset="2"/>
              <a:buNone/>
            </a:pPr>
            <a:r>
              <a:rPr lang="en-US" altLang="en-US" sz="1800" i="1" u="sng" dirty="0"/>
              <a:t>Communications Between Vehicle and Infrastructure</a:t>
            </a:r>
          </a:p>
          <a:p>
            <a:pPr eaLnBrk="1" hangingPunct="1">
              <a:spcBef>
                <a:spcPct val="0"/>
              </a:spcBef>
              <a:buClr>
                <a:schemeClr val="folHlink"/>
              </a:buClr>
              <a:buFont typeface="Wingdings" pitchFamily="2" charset="2"/>
              <a:buNone/>
            </a:pPr>
            <a:endParaRPr lang="en-US" altLang="en-US" sz="1400" dirty="0"/>
          </a:p>
          <a:p>
            <a:pPr eaLnBrk="1" hangingPunct="1">
              <a:spcBef>
                <a:spcPct val="0"/>
              </a:spcBef>
              <a:buClr>
                <a:schemeClr val="tx1"/>
              </a:buClr>
            </a:pPr>
            <a:r>
              <a:rPr lang="en-US" altLang="en-US" sz="1400" dirty="0"/>
              <a:t>  Blind Merge Warning </a:t>
            </a:r>
          </a:p>
          <a:p>
            <a:pPr eaLnBrk="1" hangingPunct="1">
              <a:spcBef>
                <a:spcPct val="0"/>
              </a:spcBef>
              <a:buClr>
                <a:schemeClr val="tx1"/>
              </a:buClr>
            </a:pPr>
            <a:r>
              <a:rPr lang="en-US" altLang="en-US" sz="1400" dirty="0"/>
              <a:t>  </a:t>
            </a:r>
            <a:r>
              <a:rPr lang="en-US" altLang="en-US" sz="1400" b="1" dirty="0">
                <a:solidFill>
                  <a:srgbClr val="0000FF"/>
                </a:solidFill>
              </a:rPr>
              <a:t>Curve Speed Warning </a:t>
            </a:r>
          </a:p>
          <a:p>
            <a:pPr eaLnBrk="1" hangingPunct="1">
              <a:spcBef>
                <a:spcPct val="0"/>
              </a:spcBef>
              <a:buClr>
                <a:schemeClr val="tx1"/>
              </a:buClr>
            </a:pPr>
            <a:r>
              <a:rPr lang="en-US" altLang="en-US" sz="1400" dirty="0"/>
              <a:t>  Emergency Vehicle Signal Preemption</a:t>
            </a:r>
          </a:p>
          <a:p>
            <a:pPr eaLnBrk="1" hangingPunct="1">
              <a:spcBef>
                <a:spcPct val="0"/>
              </a:spcBef>
              <a:buClr>
                <a:schemeClr val="tx1"/>
              </a:buClr>
            </a:pPr>
            <a:r>
              <a:rPr lang="en-US" altLang="en-US" sz="1400" dirty="0"/>
              <a:t>  Highway/Rail Collision Warning </a:t>
            </a:r>
          </a:p>
          <a:p>
            <a:pPr eaLnBrk="1" hangingPunct="1">
              <a:spcBef>
                <a:spcPct val="0"/>
              </a:spcBef>
              <a:buClr>
                <a:schemeClr val="tx1"/>
              </a:buClr>
            </a:pPr>
            <a:r>
              <a:rPr lang="en-US" altLang="en-US" sz="1400" dirty="0"/>
              <a:t>  Intersection Collision Warning </a:t>
            </a:r>
          </a:p>
          <a:p>
            <a:pPr eaLnBrk="1" hangingPunct="1">
              <a:spcBef>
                <a:spcPct val="0"/>
              </a:spcBef>
              <a:buClr>
                <a:schemeClr val="tx1"/>
              </a:buClr>
            </a:pPr>
            <a:r>
              <a:rPr lang="en-US" altLang="en-US" sz="1400" dirty="0"/>
              <a:t>  In Vehicle Amber Alert</a:t>
            </a:r>
          </a:p>
          <a:p>
            <a:pPr eaLnBrk="1" hangingPunct="1">
              <a:spcBef>
                <a:spcPct val="0"/>
              </a:spcBef>
              <a:buClr>
                <a:schemeClr val="tx1"/>
              </a:buClr>
            </a:pPr>
            <a:r>
              <a:rPr lang="en-US" altLang="en-US" sz="1400" dirty="0"/>
              <a:t>  In-Vehicle Signage</a:t>
            </a:r>
          </a:p>
          <a:p>
            <a:pPr eaLnBrk="1" hangingPunct="1">
              <a:spcBef>
                <a:spcPct val="0"/>
              </a:spcBef>
              <a:buClr>
                <a:schemeClr val="tx1"/>
              </a:buClr>
            </a:pPr>
            <a:r>
              <a:rPr lang="en-US" altLang="en-US" sz="1400" dirty="0"/>
              <a:t>  Just-In-Time Repair Notification</a:t>
            </a:r>
          </a:p>
          <a:p>
            <a:pPr eaLnBrk="1" hangingPunct="1">
              <a:spcBef>
                <a:spcPct val="0"/>
              </a:spcBef>
              <a:buClr>
                <a:schemeClr val="tx1"/>
              </a:buClr>
            </a:pPr>
            <a:r>
              <a:rPr lang="en-US" altLang="en-US" sz="1400" b="1" dirty="0"/>
              <a:t>  </a:t>
            </a:r>
            <a:r>
              <a:rPr lang="en-US" altLang="en-US" sz="1400" b="1" dirty="0">
                <a:solidFill>
                  <a:srgbClr val="0000FF"/>
                </a:solidFill>
              </a:rPr>
              <a:t>Left Turn Assistant</a:t>
            </a:r>
          </a:p>
          <a:p>
            <a:pPr eaLnBrk="1" hangingPunct="1">
              <a:spcBef>
                <a:spcPct val="0"/>
              </a:spcBef>
              <a:buClr>
                <a:schemeClr val="tx1"/>
              </a:buClr>
            </a:pPr>
            <a:r>
              <a:rPr lang="en-US" altLang="en-US" sz="1400" dirty="0"/>
              <a:t>  Low Bridge Warning</a:t>
            </a:r>
          </a:p>
          <a:p>
            <a:pPr eaLnBrk="1" hangingPunct="1">
              <a:spcBef>
                <a:spcPct val="0"/>
              </a:spcBef>
              <a:buClr>
                <a:schemeClr val="tx1"/>
              </a:buClr>
            </a:pPr>
            <a:r>
              <a:rPr lang="en-US" altLang="en-US" sz="1400" dirty="0"/>
              <a:t>  Low Parking Structure Warning</a:t>
            </a:r>
          </a:p>
          <a:p>
            <a:pPr eaLnBrk="1" hangingPunct="1">
              <a:spcBef>
                <a:spcPct val="0"/>
              </a:spcBef>
              <a:buClr>
                <a:schemeClr val="tx1"/>
              </a:buClr>
            </a:pPr>
            <a:r>
              <a:rPr lang="en-US" altLang="en-US" sz="1400" dirty="0"/>
              <a:t>  Pedestrian Crossing Information at Intersection</a:t>
            </a:r>
          </a:p>
          <a:p>
            <a:pPr eaLnBrk="1" hangingPunct="1">
              <a:spcBef>
                <a:spcPct val="0"/>
              </a:spcBef>
              <a:buClr>
                <a:schemeClr val="tx1"/>
              </a:buClr>
            </a:pPr>
            <a:r>
              <a:rPr lang="en-US" altLang="en-US" sz="1400" dirty="0"/>
              <a:t>  Road Condition Warning</a:t>
            </a:r>
          </a:p>
          <a:p>
            <a:pPr eaLnBrk="1" hangingPunct="1">
              <a:spcBef>
                <a:spcPct val="0"/>
              </a:spcBef>
              <a:buClr>
                <a:schemeClr val="tx1"/>
              </a:buClr>
            </a:pPr>
            <a:r>
              <a:rPr lang="en-US" altLang="en-US" sz="1400" dirty="0"/>
              <a:t>  Safety Recall Notice</a:t>
            </a:r>
          </a:p>
          <a:p>
            <a:pPr eaLnBrk="1" hangingPunct="1">
              <a:spcBef>
                <a:spcPct val="0"/>
              </a:spcBef>
              <a:buClr>
                <a:schemeClr val="tx1"/>
              </a:buClr>
            </a:pPr>
            <a:r>
              <a:rPr lang="en-US" altLang="en-US" sz="1400" dirty="0"/>
              <a:t>  SOS Services</a:t>
            </a:r>
          </a:p>
          <a:p>
            <a:pPr eaLnBrk="1" hangingPunct="1">
              <a:spcBef>
                <a:spcPct val="0"/>
              </a:spcBef>
              <a:buClr>
                <a:schemeClr val="tx1"/>
              </a:buClr>
            </a:pPr>
            <a:r>
              <a:rPr lang="en-US" altLang="en-US" sz="1400" dirty="0"/>
              <a:t>  Stop Sign Movement Assistance</a:t>
            </a:r>
          </a:p>
          <a:p>
            <a:pPr eaLnBrk="1" hangingPunct="1">
              <a:spcBef>
                <a:spcPct val="0"/>
              </a:spcBef>
              <a:buClr>
                <a:schemeClr val="tx1"/>
              </a:buClr>
            </a:pPr>
            <a:r>
              <a:rPr lang="en-US" altLang="en-US" sz="1400" dirty="0"/>
              <a:t>  Stop Sign Violation Warning</a:t>
            </a:r>
          </a:p>
          <a:p>
            <a:pPr eaLnBrk="1" hangingPunct="1">
              <a:spcBef>
                <a:spcPct val="0"/>
              </a:spcBef>
              <a:buClr>
                <a:schemeClr val="tx1"/>
              </a:buClr>
            </a:pPr>
            <a:r>
              <a:rPr lang="en-US" altLang="en-US" sz="1400" dirty="0"/>
              <a:t>  Traffic Signal Violation Warning</a:t>
            </a:r>
          </a:p>
          <a:p>
            <a:pPr eaLnBrk="1" hangingPunct="1">
              <a:spcBef>
                <a:spcPct val="0"/>
              </a:spcBef>
              <a:buClr>
                <a:schemeClr val="tx1"/>
              </a:buClr>
            </a:pPr>
            <a:r>
              <a:rPr lang="en-US" altLang="en-US" sz="1400" dirty="0"/>
              <a:t>  Work Zone Warning</a:t>
            </a:r>
          </a:p>
          <a:p>
            <a:pPr eaLnBrk="1" hangingPunct="1">
              <a:spcBef>
                <a:spcPct val="0"/>
              </a:spcBef>
              <a:buClr>
                <a:schemeClr val="tx1"/>
              </a:buClr>
              <a:buFont typeface="Wingdings" pitchFamily="2" charset="2"/>
              <a:buNone/>
            </a:pPr>
            <a:endParaRPr lang="en-US" altLang="en-US" sz="1400" dirty="0"/>
          </a:p>
        </p:txBody>
      </p:sp>
      <p:sp>
        <p:nvSpPr>
          <p:cNvPr id="2" name="TextBox 1"/>
          <p:cNvSpPr txBox="1"/>
          <p:nvPr/>
        </p:nvSpPr>
        <p:spPr>
          <a:xfrm>
            <a:off x="538163" y="6080126"/>
            <a:ext cx="8077200" cy="338137"/>
          </a:xfrm>
          <a:prstGeom prst="rect">
            <a:avLst/>
          </a:prstGeom>
          <a:noFill/>
        </p:spPr>
        <p:txBody>
          <a:bodyPr>
            <a:spAutoFit/>
          </a:bodyPr>
          <a:lstStyle/>
          <a:p>
            <a:pPr>
              <a:defRPr/>
            </a:pPr>
            <a:r>
              <a:rPr lang="en-US" sz="1600" b="1" dirty="0">
                <a:solidFill>
                  <a:srgbClr val="0000FF"/>
                </a:solidFill>
              </a:rPr>
              <a:t>Applications developed and evaluated under the Safety Pilot Model Deployment </a:t>
            </a:r>
          </a:p>
        </p:txBody>
      </p:sp>
      <p:sp>
        <p:nvSpPr>
          <p:cNvPr id="7"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Tree>
    <p:extLst>
      <p:ext uri="{BB962C8B-B14F-4D97-AF65-F5344CB8AC3E}">
        <p14:creationId xmlns:p14="http://schemas.microsoft.com/office/powerpoint/2010/main" val="66314609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ea typeface="MS PGothic" pitchFamily="34" charset="-128"/>
              </a:rPr>
              <a:t>Introduction to DSRC</a:t>
            </a:r>
          </a:p>
        </p:txBody>
      </p:sp>
      <p:sp>
        <p:nvSpPr>
          <p:cNvPr id="168963" name="Rectangle 3"/>
          <p:cNvSpPr>
            <a:spLocks noGrp="1" noChangeArrowheads="1"/>
          </p:cNvSpPr>
          <p:nvPr>
            <p:ph type="body" idx="1"/>
          </p:nvPr>
        </p:nvSpPr>
        <p:spPr>
          <a:xfrm>
            <a:off x="467544" y="1988840"/>
            <a:ext cx="8305800" cy="3810000"/>
          </a:xfrm>
        </p:spPr>
        <p:txBody>
          <a:bodyPr/>
          <a:lstStyle/>
          <a:p>
            <a:pPr marL="171450" indent="-171450">
              <a:defRPr/>
            </a:pPr>
            <a:r>
              <a:rPr sz="2400" dirty="0">
                <a:ea typeface="MS PGothic" pitchFamily="34" charset="-128"/>
              </a:rPr>
              <a:t>Congress created the Intelligent Transportation System (ITS) program in 1991.  </a:t>
            </a:r>
          </a:p>
          <a:p>
            <a:pPr marL="171450" indent="-171450">
              <a:defRPr/>
            </a:pPr>
            <a:r>
              <a:rPr sz="2400" dirty="0">
                <a:ea typeface="MS PGothic" pitchFamily="34" charset="-128"/>
              </a:rPr>
              <a:t>Administered by USDOT.</a:t>
            </a:r>
          </a:p>
          <a:p>
            <a:pPr marL="171450" indent="-171450">
              <a:defRPr/>
            </a:pPr>
            <a:r>
              <a:rPr sz="2400" dirty="0">
                <a:ea typeface="MS PGothic" pitchFamily="34" charset="-128"/>
              </a:rPr>
              <a:t>Uses advanced electronics to improve traveler safety, decrease traffic congestion, reduce air pollution, and conserve fossil fuels.  </a:t>
            </a:r>
          </a:p>
          <a:p>
            <a:pPr marL="171450" indent="-171450">
              <a:defRPr/>
            </a:pPr>
            <a:r>
              <a:rPr sz="2400" dirty="0">
                <a:ea typeface="MS PGothic" pitchFamily="34" charset="-128"/>
              </a:rPr>
              <a:t>Dedicated short-range communications (DSRC) is a wireless (IEEE 802.11) ITS system designed for automotive use.  </a:t>
            </a:r>
          </a:p>
          <a:p>
            <a:pPr marL="171450" indent="-171450">
              <a:defRPr/>
            </a:pPr>
            <a:r>
              <a:rPr sz="2400" dirty="0">
                <a:ea typeface="MS PGothic" pitchFamily="34" charset="-128"/>
              </a:rPr>
              <a:t>DSRC is a short-to-medium-range wireless communication protocol that permits very low latency data transfer critical in communications-based active safety applications.</a:t>
            </a:r>
          </a:p>
          <a:p>
            <a:pPr marL="171450" indent="-171450">
              <a:defRPr/>
            </a:pPr>
            <a:endParaRPr sz="2400" dirty="0">
              <a:ea typeface="MS PGothic" pitchFamily="34" charset="-128"/>
            </a:endParaRPr>
          </a:p>
        </p:txBody>
      </p:sp>
      <p:sp>
        <p:nvSpPr>
          <p:cNvPr id="4"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Tree>
    <p:extLst>
      <p:ext uri="{BB962C8B-B14F-4D97-AF65-F5344CB8AC3E}">
        <p14:creationId xmlns:p14="http://schemas.microsoft.com/office/powerpoint/2010/main" val="1768572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ea typeface="MS PGothic" pitchFamily="34" charset="-128"/>
              </a:rPr>
              <a:t>Introduction to DSRC (cont’d)</a:t>
            </a:r>
          </a:p>
        </p:txBody>
      </p:sp>
      <p:sp>
        <p:nvSpPr>
          <p:cNvPr id="168963" name="Rectangle 3"/>
          <p:cNvSpPr>
            <a:spLocks noGrp="1" noChangeArrowheads="1"/>
          </p:cNvSpPr>
          <p:nvPr>
            <p:ph type="body" idx="1"/>
          </p:nvPr>
        </p:nvSpPr>
        <p:spPr>
          <a:xfrm>
            <a:off x="467544" y="1988840"/>
            <a:ext cx="8305800" cy="3476600"/>
          </a:xfrm>
        </p:spPr>
        <p:txBody>
          <a:bodyPr/>
          <a:lstStyle/>
          <a:p>
            <a:pPr marL="171450" indent="-171450">
              <a:defRPr/>
            </a:pPr>
            <a:r>
              <a:rPr sz="2400" dirty="0"/>
              <a:t>DSRC includes both on-board units (OBUs) and roadside units (RSUs).  </a:t>
            </a:r>
          </a:p>
          <a:p>
            <a:pPr marL="171450" indent="-171450">
              <a:defRPr/>
            </a:pPr>
            <a:r>
              <a:rPr sz="2400" dirty="0"/>
              <a:t>An OBU is a DSRC transceiver that is normally mounted in or on a vehicle, or which may be portable.  OBUs can operate while a vehicle is stationary or mobile, and they transmit and receive on one or more radio frequency channels. </a:t>
            </a:r>
          </a:p>
          <a:p>
            <a:pPr marL="171450" indent="-171450">
              <a:defRPr/>
            </a:pPr>
            <a:r>
              <a:rPr sz="2400" dirty="0"/>
              <a:t>An RSU is a DSRC transceiver that is mounted along a roadway or other fixed location.  It may also be mounted on a vehicle or be hand carried, but may only operate when stationary. </a:t>
            </a:r>
            <a:endParaRPr sz="2400" dirty="0">
              <a:ea typeface="MS PGothic" pitchFamily="34" charset="-128"/>
            </a:endParaRPr>
          </a:p>
        </p:txBody>
      </p:sp>
      <p:sp>
        <p:nvSpPr>
          <p:cNvPr id="4"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Tree>
    <p:extLst>
      <p:ext uri="{BB962C8B-B14F-4D97-AF65-F5344CB8AC3E}">
        <p14:creationId xmlns:p14="http://schemas.microsoft.com/office/powerpoint/2010/main" val="4116221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179045" y="1124744"/>
            <a:ext cx="3935755" cy="715962"/>
          </a:xfrm>
        </p:spPr>
        <p:txBody>
          <a:bodyPr/>
          <a:lstStyle/>
          <a:p>
            <a:pPr algn="l"/>
            <a:r>
              <a:rPr lang="en-US" altLang="en-US" sz="2400" dirty="0" smtClean="0">
                <a:ea typeface="MS PGothic" pitchFamily="34" charset="-128"/>
              </a:rPr>
              <a:t>DSRC = OPPORTUNITY FOR SAFER DRIVING</a:t>
            </a:r>
          </a:p>
        </p:txBody>
      </p:sp>
      <p:sp>
        <p:nvSpPr>
          <p:cNvPr id="56323" name="Rectangle 3"/>
          <p:cNvSpPr>
            <a:spLocks noGrp="1"/>
          </p:cNvSpPr>
          <p:nvPr>
            <p:ph type="body" sz="half" idx="1"/>
          </p:nvPr>
        </p:nvSpPr>
        <p:spPr>
          <a:xfrm>
            <a:off x="3765550" y="3810000"/>
            <a:ext cx="5029200" cy="2895600"/>
          </a:xfrm>
        </p:spPr>
        <p:txBody>
          <a:bodyPr/>
          <a:lstStyle/>
          <a:p>
            <a:pPr eaLnBrk="1" hangingPunct="1">
              <a:lnSpc>
                <a:spcPct val="90000"/>
              </a:lnSpc>
            </a:pPr>
            <a:r>
              <a:rPr lang="en-US" altLang="en-US" sz="2000" smtClean="0">
                <a:ea typeface="MS PGothic" pitchFamily="34" charset="-128"/>
              </a:rPr>
              <a:t>Greater situational awareness</a:t>
            </a:r>
          </a:p>
          <a:p>
            <a:pPr lvl="1" eaLnBrk="1" hangingPunct="1">
              <a:lnSpc>
                <a:spcPct val="90000"/>
              </a:lnSpc>
            </a:pPr>
            <a:r>
              <a:rPr lang="en-US" altLang="en-US" sz="1800" smtClean="0">
                <a:ea typeface="MS PGothic" pitchFamily="34" charset="-128"/>
              </a:rPr>
              <a:t>Your vehicle can “see” nearby vehicles and knows roadway conditions (e.g., road works) you can’t see</a:t>
            </a:r>
          </a:p>
          <a:p>
            <a:pPr lvl="1" eaLnBrk="1" hangingPunct="1">
              <a:lnSpc>
                <a:spcPct val="90000"/>
              </a:lnSpc>
            </a:pPr>
            <a:r>
              <a:rPr lang="en-US" altLang="en-US" sz="1800" smtClean="0">
                <a:ea typeface="MS PGothic" pitchFamily="34" charset="-128"/>
              </a:rPr>
              <a:t>360 degree “visibility”</a:t>
            </a:r>
          </a:p>
          <a:p>
            <a:pPr>
              <a:lnSpc>
                <a:spcPct val="90000"/>
              </a:lnSpc>
            </a:pPr>
            <a:r>
              <a:rPr lang="en-US" altLang="en-US" sz="2000" smtClean="0">
                <a:ea typeface="MS PGothic" pitchFamily="34" charset="-128"/>
              </a:rPr>
              <a:t>Reduce or even eliminate crashes thru:</a:t>
            </a:r>
          </a:p>
          <a:p>
            <a:pPr lvl="1">
              <a:lnSpc>
                <a:spcPct val="90000"/>
              </a:lnSpc>
            </a:pPr>
            <a:r>
              <a:rPr lang="en-US" altLang="en-US" sz="1800" smtClean="0">
                <a:ea typeface="MS PGothic" pitchFamily="34" charset="-128"/>
              </a:rPr>
              <a:t>Driver Advisories</a:t>
            </a:r>
          </a:p>
          <a:p>
            <a:pPr lvl="1">
              <a:lnSpc>
                <a:spcPct val="90000"/>
              </a:lnSpc>
            </a:pPr>
            <a:r>
              <a:rPr lang="en-US" altLang="en-US" sz="1800" smtClean="0">
                <a:ea typeface="MS PGothic" pitchFamily="34" charset="-128"/>
              </a:rPr>
              <a:t>Driver Warnings</a:t>
            </a:r>
          </a:p>
          <a:p>
            <a:pPr lvl="1">
              <a:lnSpc>
                <a:spcPct val="90000"/>
              </a:lnSpc>
            </a:pPr>
            <a:r>
              <a:rPr lang="en-US" altLang="en-US" sz="1800" smtClean="0">
                <a:ea typeface="MS PGothic" pitchFamily="34" charset="-128"/>
              </a:rPr>
              <a:t>Vehicle Control</a:t>
            </a:r>
          </a:p>
        </p:txBody>
      </p:sp>
      <p:pic>
        <p:nvPicPr>
          <p:cNvPr id="56324" name="Picture 14" descr="EEBL_colordraft-v5_crop"/>
          <p:cNvPicPr>
            <a:picLocks noChangeAspect="1" noChangeArrowheads="1"/>
          </p:cNvPicPr>
          <p:nvPr/>
        </p:nvPicPr>
        <p:blipFill>
          <a:blip r:embed="rId3">
            <a:extLst>
              <a:ext uri="{28A0092B-C50C-407E-A947-70E740481C1C}">
                <a14:useLocalDpi xmlns:a14="http://schemas.microsoft.com/office/drawing/2010/main" val="0"/>
              </a:ext>
            </a:extLst>
          </a:blip>
          <a:srcRect t="7170"/>
          <a:stretch>
            <a:fillRect/>
          </a:stretch>
        </p:blipFill>
        <p:spPr bwMode="auto">
          <a:xfrm>
            <a:off x="4114800" y="1241425"/>
            <a:ext cx="46799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20"/>
          <p:cNvSpPr txBox="1">
            <a:spLocks noChangeArrowheads="1"/>
          </p:cNvSpPr>
          <p:nvPr/>
        </p:nvSpPr>
        <p:spPr bwMode="auto">
          <a:xfrm>
            <a:off x="381000" y="4191000"/>
            <a:ext cx="3429000" cy="1749425"/>
          </a:xfrm>
          <a:prstGeom prst="rect">
            <a:avLst/>
          </a:prstGeom>
          <a:solidFill>
            <a:srgbClr val="CCFFCC"/>
          </a:solidFill>
          <a:ln w="9525">
            <a:solidFill>
              <a:schemeClr val="tx1"/>
            </a:solidFill>
            <a:miter lim="800000"/>
            <a:headEnd/>
            <a:tailEnd/>
          </a:ln>
        </p:spPr>
        <p:txBody>
          <a:bodyP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ctr">
              <a:lnSpc>
                <a:spcPct val="90000"/>
              </a:lnSpc>
              <a:buFont typeface="Arial" pitchFamily="34" charset="0"/>
              <a:buNone/>
            </a:pPr>
            <a:r>
              <a:rPr lang="en-US" altLang="en-US" sz="2000">
                <a:solidFill>
                  <a:srgbClr val="000000"/>
                </a:solidFill>
              </a:rPr>
              <a:t>NHTSA estimates that connected vehicles have the potential to address approximately 80% of vehicle crash scenarios involving unimpaired drivers</a:t>
            </a:r>
          </a:p>
        </p:txBody>
      </p:sp>
      <p:sp>
        <p:nvSpPr>
          <p:cNvPr id="56326" name="Rectangle 1"/>
          <p:cNvSpPr>
            <a:spLocks noChangeArrowheads="1"/>
          </p:cNvSpPr>
          <p:nvPr/>
        </p:nvSpPr>
        <p:spPr bwMode="auto">
          <a:xfrm>
            <a:off x="160808" y="2159247"/>
            <a:ext cx="4343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dirty="0"/>
              <a:t>Vehicle crashes account for: 	32,367 deaths/year (2011)</a:t>
            </a:r>
          </a:p>
          <a:p>
            <a:pPr eaLnBrk="1" hangingPunct="1">
              <a:spcBef>
                <a:spcPct val="0"/>
              </a:spcBef>
              <a:buFontTx/>
              <a:buNone/>
            </a:pPr>
            <a:r>
              <a:rPr lang="en-US" altLang="en-US" sz="1800" dirty="0"/>
              <a:t>	5,338,000 crashes/year </a:t>
            </a:r>
          </a:p>
          <a:p>
            <a:pPr eaLnBrk="1" hangingPunct="1">
              <a:spcBef>
                <a:spcPct val="0"/>
              </a:spcBef>
              <a:buFontTx/>
              <a:buNone/>
            </a:pPr>
            <a:r>
              <a:rPr lang="en-US" altLang="en-US" sz="1800" dirty="0"/>
              <a:t>	leading cause of death for </a:t>
            </a:r>
          </a:p>
          <a:p>
            <a:pPr eaLnBrk="1" hangingPunct="1">
              <a:spcBef>
                <a:spcPct val="0"/>
              </a:spcBef>
              <a:buFontTx/>
              <a:buNone/>
            </a:pPr>
            <a:r>
              <a:rPr lang="en-US" altLang="en-US" sz="1800" dirty="0"/>
              <a:t>	ages 4-34</a:t>
            </a:r>
          </a:p>
        </p:txBody>
      </p:sp>
      <p:sp>
        <p:nvSpPr>
          <p:cNvPr id="7" name="Date Placeholder 3"/>
          <p:cNvSpPr txBox="1">
            <a:spLocks/>
          </p:cNvSpPr>
          <p:nvPr/>
        </p:nvSpPr>
        <p:spPr bwMode="auto">
          <a:xfrm>
            <a:off x="381000" y="506681"/>
            <a:ext cx="1857041" cy="369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en-GB"/>
            </a:defPPr>
            <a:lvl1pPr algn="r" rtl="0" eaLnBrk="0" fontAlgn="base" hangingPunct="0">
              <a:spcBef>
                <a:spcPct val="0"/>
              </a:spcBef>
              <a:spcAft>
                <a:spcPct val="0"/>
              </a:spcAft>
              <a:defRPr sz="2000" kern="1200">
                <a:solidFill>
                  <a:srgbClr val="000000"/>
                </a:solidFill>
                <a:latin typeface="Tahoma" pitchFamily="34"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sz="1800" b="1" dirty="0" smtClean="0">
                <a:latin typeface="Times New Roman" panose="02020603050405020304" pitchFamily="18" charset="0"/>
                <a:cs typeface="Times New Roman" panose="02020603050405020304" pitchFamily="18" charset="0"/>
              </a:rPr>
              <a:t>November 2013</a:t>
            </a:r>
            <a:endParaRPr lang="en-GB"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695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220663" y="4191000"/>
            <a:ext cx="870108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lnSpc>
                <a:spcPct val="90000"/>
              </a:lnSpc>
              <a:spcBef>
                <a:spcPct val="50000"/>
              </a:spcBef>
              <a:buFontTx/>
              <a:buChar char="•"/>
            </a:pPr>
            <a:r>
              <a:rPr lang="en-US" altLang="en-US" sz="2000">
                <a:solidFill>
                  <a:srgbClr val="000000"/>
                </a:solidFill>
              </a:rPr>
              <a:t>Lower cost enables deployment to all market segments, not just luxury</a:t>
            </a:r>
          </a:p>
          <a:p>
            <a:pPr eaLnBrk="1" hangingPunct="1">
              <a:lnSpc>
                <a:spcPct val="90000"/>
              </a:lnSpc>
              <a:spcBef>
                <a:spcPct val="50000"/>
              </a:spcBef>
              <a:buFontTx/>
              <a:buChar char="•"/>
            </a:pPr>
            <a:r>
              <a:rPr lang="en-US" altLang="en-US" sz="2000">
                <a:solidFill>
                  <a:srgbClr val="000000"/>
                </a:solidFill>
              </a:rPr>
              <a:t>Offers new features not possible with existing obstacle detection-based driver assistance systems</a:t>
            </a:r>
          </a:p>
          <a:p>
            <a:pPr eaLnBrk="1" hangingPunct="1">
              <a:lnSpc>
                <a:spcPct val="90000"/>
              </a:lnSpc>
              <a:spcBef>
                <a:spcPct val="50000"/>
              </a:spcBef>
              <a:buFontTx/>
              <a:buChar char="•"/>
            </a:pPr>
            <a:r>
              <a:rPr lang="en-US" altLang="en-US" sz="2000">
                <a:solidFill>
                  <a:srgbClr val="000000"/>
                </a:solidFill>
              </a:rPr>
              <a:t>Enhances existing obstacle detection-based driver assistance systems</a:t>
            </a:r>
          </a:p>
          <a:p>
            <a:pPr eaLnBrk="1" hangingPunct="1">
              <a:lnSpc>
                <a:spcPct val="80000"/>
              </a:lnSpc>
              <a:spcBef>
                <a:spcPct val="0"/>
              </a:spcBef>
              <a:buFontTx/>
              <a:buChar char="•"/>
            </a:pPr>
            <a:endParaRPr lang="en-US" altLang="en-US" sz="2000"/>
          </a:p>
          <a:p>
            <a:pPr eaLnBrk="1" hangingPunct="1">
              <a:lnSpc>
                <a:spcPct val="80000"/>
              </a:lnSpc>
              <a:spcBef>
                <a:spcPct val="0"/>
              </a:spcBef>
              <a:buFontTx/>
              <a:buChar char="•"/>
            </a:pPr>
            <a:r>
              <a:rPr lang="en-US" altLang="en-US" sz="2000"/>
              <a:t>Reduced cost &amp; complexity</a:t>
            </a:r>
          </a:p>
          <a:p>
            <a:pPr eaLnBrk="1" hangingPunct="1">
              <a:lnSpc>
                <a:spcPct val="80000"/>
              </a:lnSpc>
              <a:spcBef>
                <a:spcPct val="0"/>
              </a:spcBef>
              <a:buFontTx/>
              <a:buChar char="•"/>
            </a:pPr>
            <a:endParaRPr lang="en-US" altLang="en-US" sz="2000"/>
          </a:p>
          <a:p>
            <a:pPr eaLnBrk="1" hangingPunct="1">
              <a:lnSpc>
                <a:spcPct val="80000"/>
              </a:lnSpc>
              <a:spcBef>
                <a:spcPct val="0"/>
              </a:spcBef>
              <a:buFontTx/>
              <a:buChar char="•"/>
            </a:pPr>
            <a:r>
              <a:rPr lang="en-US" altLang="en-US" sz="2000"/>
              <a:t>Robust performance: Immune to extreme weather conditions</a:t>
            </a:r>
            <a:endParaRPr lang="en-US" altLang="en-US" sz="2000">
              <a:solidFill>
                <a:srgbClr val="000000"/>
              </a:solidFill>
            </a:endParaRP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t="23753" b="16090"/>
          <a:stretch>
            <a:fillRect/>
          </a:stretch>
        </p:blipFill>
        <p:spPr bwMode="auto">
          <a:xfrm>
            <a:off x="2057400" y="1143000"/>
            <a:ext cx="6248400" cy="281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48" name="Rectangle 4"/>
          <p:cNvSpPr>
            <a:spLocks noChangeArrowheads="1"/>
          </p:cNvSpPr>
          <p:nvPr/>
        </p:nvSpPr>
        <p:spPr bwMode="auto">
          <a:xfrm>
            <a:off x="1619672" y="0"/>
            <a:ext cx="717349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lnSpc>
                <a:spcPct val="90000"/>
              </a:lnSpc>
              <a:spcBef>
                <a:spcPct val="0"/>
              </a:spcBef>
              <a:buFontTx/>
              <a:buNone/>
            </a:pPr>
            <a:r>
              <a:rPr lang="en-US" altLang="en-US" sz="3200" b="1" dirty="0">
                <a:solidFill>
                  <a:srgbClr val="000000"/>
                </a:solidFill>
              </a:rPr>
              <a:t>DSRC + GPS: A New Safety Sensor</a:t>
            </a:r>
          </a:p>
        </p:txBody>
      </p:sp>
      <p:pic>
        <p:nvPicPr>
          <p:cNvPr id="57349" name="Picture 4" descr="BD07304_">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22350"/>
            <a:ext cx="18224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Freeform 7"/>
          <p:cNvSpPr>
            <a:spLocks/>
          </p:cNvSpPr>
          <p:nvPr/>
        </p:nvSpPr>
        <p:spPr bwMode="auto">
          <a:xfrm rot="-317176">
            <a:off x="4244975" y="1830388"/>
            <a:ext cx="2608263" cy="400050"/>
          </a:xfrm>
          <a:custGeom>
            <a:avLst/>
            <a:gdLst>
              <a:gd name="T0" fmla="*/ 0 w 840"/>
              <a:gd name="T1" fmla="*/ 2147483647 h 346"/>
              <a:gd name="T2" fmla="*/ 2147483647 w 840"/>
              <a:gd name="T3" fmla="*/ 2147483647 h 346"/>
              <a:gd name="T4" fmla="*/ 2147483647 w 840"/>
              <a:gd name="T5" fmla="*/ 2147483647 h 346"/>
              <a:gd name="T6" fmla="*/ 0 60000 65536"/>
              <a:gd name="T7" fmla="*/ 0 60000 65536"/>
              <a:gd name="T8" fmla="*/ 0 60000 65536"/>
            </a:gdLst>
            <a:ahLst/>
            <a:cxnLst>
              <a:cxn ang="T6">
                <a:pos x="T0" y="T1"/>
              </a:cxn>
              <a:cxn ang="T7">
                <a:pos x="T2" y="T3"/>
              </a:cxn>
              <a:cxn ang="T8">
                <a:pos x="T4" y="T5"/>
              </a:cxn>
            </a:cxnLst>
            <a:rect l="0" t="0" r="r" b="b"/>
            <a:pathLst>
              <a:path w="840" h="346">
                <a:moveTo>
                  <a:pt x="0" y="346"/>
                </a:moveTo>
                <a:cubicBezTo>
                  <a:pt x="137" y="183"/>
                  <a:pt x="274" y="20"/>
                  <a:pt x="414" y="10"/>
                </a:cubicBezTo>
                <a:cubicBezTo>
                  <a:pt x="554" y="0"/>
                  <a:pt x="764" y="237"/>
                  <a:pt x="840" y="286"/>
                </a:cubicBezTo>
              </a:path>
            </a:pathLst>
          </a:custGeom>
          <a:noFill/>
          <a:ln w="76200" cap="flat" cmpd="sng">
            <a:solidFill>
              <a:srgbClr val="002060"/>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91440" rIns="45720" bIns="91440" anchor="ctr">
            <a:spAutoFit/>
          </a:bodyPr>
          <a:lstStyle/>
          <a:p>
            <a:endParaRPr lang="en-US"/>
          </a:p>
        </p:txBody>
      </p:sp>
      <p:sp>
        <p:nvSpPr>
          <p:cNvPr id="57351" name="Text Box 12"/>
          <p:cNvSpPr txBox="1">
            <a:spLocks noChangeArrowheads="1"/>
          </p:cNvSpPr>
          <p:nvPr/>
        </p:nvSpPr>
        <p:spPr bwMode="auto">
          <a:xfrm>
            <a:off x="5029200" y="1371600"/>
            <a:ext cx="6762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91440" rIns="45720" bIns="91440">
            <a:spAutoFit/>
          </a:bodyPr>
          <a:lstStyle>
            <a:lvl1pPr marL="223838" indent="-223838"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ctr">
              <a:spcBef>
                <a:spcPct val="50000"/>
              </a:spcBef>
              <a:buClr>
                <a:srgbClr val="86ADCE"/>
              </a:buClr>
              <a:buFont typeface="Wingdings" pitchFamily="2" charset="2"/>
              <a:buNone/>
            </a:pPr>
            <a:r>
              <a:rPr lang="en-US" altLang="en-US" sz="1800">
                <a:solidFill>
                  <a:srgbClr val="FFFFFF"/>
                </a:solidFill>
                <a:latin typeface="GM Sans Regular" pitchFamily="2" charset="0"/>
                <a:cs typeface="Times New Roman" pitchFamily="18" charset="0"/>
              </a:rPr>
              <a:t>V2V</a:t>
            </a:r>
          </a:p>
        </p:txBody>
      </p:sp>
      <p:sp>
        <p:nvSpPr>
          <p:cNvPr id="57352" name="Freeform 9"/>
          <p:cNvSpPr>
            <a:spLocks/>
          </p:cNvSpPr>
          <p:nvPr/>
        </p:nvSpPr>
        <p:spPr bwMode="auto">
          <a:xfrm rot="-317176">
            <a:off x="1495425" y="1825625"/>
            <a:ext cx="1992313" cy="522288"/>
          </a:xfrm>
          <a:custGeom>
            <a:avLst/>
            <a:gdLst>
              <a:gd name="T0" fmla="*/ 0 w 840"/>
              <a:gd name="T1" fmla="*/ 2147483647 h 346"/>
              <a:gd name="T2" fmla="*/ 2147483647 w 840"/>
              <a:gd name="T3" fmla="*/ 2147483647 h 346"/>
              <a:gd name="T4" fmla="*/ 2147483647 w 840"/>
              <a:gd name="T5" fmla="*/ 2147483647 h 346"/>
              <a:gd name="T6" fmla="*/ 0 60000 65536"/>
              <a:gd name="T7" fmla="*/ 0 60000 65536"/>
              <a:gd name="T8" fmla="*/ 0 60000 65536"/>
            </a:gdLst>
            <a:ahLst/>
            <a:cxnLst>
              <a:cxn ang="T6">
                <a:pos x="T0" y="T1"/>
              </a:cxn>
              <a:cxn ang="T7">
                <a:pos x="T2" y="T3"/>
              </a:cxn>
              <a:cxn ang="T8">
                <a:pos x="T4" y="T5"/>
              </a:cxn>
            </a:cxnLst>
            <a:rect l="0" t="0" r="r" b="b"/>
            <a:pathLst>
              <a:path w="840" h="346">
                <a:moveTo>
                  <a:pt x="0" y="346"/>
                </a:moveTo>
                <a:cubicBezTo>
                  <a:pt x="137" y="183"/>
                  <a:pt x="274" y="20"/>
                  <a:pt x="414" y="10"/>
                </a:cubicBezTo>
                <a:cubicBezTo>
                  <a:pt x="554" y="0"/>
                  <a:pt x="764" y="237"/>
                  <a:pt x="840" y="286"/>
                </a:cubicBezTo>
              </a:path>
            </a:pathLst>
          </a:custGeom>
          <a:noFill/>
          <a:ln w="76200" cap="flat" cmpd="sng">
            <a:solidFill>
              <a:srgbClr val="002060"/>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91440" rIns="45720" bIns="91440" anchor="ctr">
            <a:spAutoFit/>
          </a:bodyPr>
          <a:lstStyle/>
          <a:p>
            <a:endParaRPr lang="en-US"/>
          </a:p>
        </p:txBody>
      </p:sp>
      <p:sp>
        <p:nvSpPr>
          <p:cNvPr id="57353" name="Text Box 12"/>
          <p:cNvSpPr txBox="1">
            <a:spLocks noChangeArrowheads="1"/>
          </p:cNvSpPr>
          <p:nvPr/>
        </p:nvSpPr>
        <p:spPr bwMode="auto">
          <a:xfrm>
            <a:off x="1990725" y="1447800"/>
            <a:ext cx="6762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91440" rIns="45720" bIns="91440">
            <a:spAutoFit/>
          </a:bodyPr>
          <a:lstStyle>
            <a:lvl1pPr marL="223838" indent="-223838"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lgn="ctr">
              <a:spcBef>
                <a:spcPct val="50000"/>
              </a:spcBef>
              <a:buClr>
                <a:srgbClr val="86ADCE"/>
              </a:buClr>
              <a:buFont typeface="Wingdings" pitchFamily="2" charset="2"/>
              <a:buNone/>
            </a:pPr>
            <a:r>
              <a:rPr lang="en-US" altLang="en-US" sz="1800">
                <a:solidFill>
                  <a:srgbClr val="FFFFFF"/>
                </a:solidFill>
                <a:latin typeface="GM Sans Regular" pitchFamily="2" charset="0"/>
                <a:cs typeface="Times New Roman" pitchFamily="18" charset="0"/>
              </a:rPr>
              <a:t>V2I</a:t>
            </a:r>
          </a:p>
        </p:txBody>
      </p:sp>
      <p:sp>
        <p:nvSpPr>
          <p:cNvPr id="10" name="Date Placeholder 3"/>
          <p:cNvSpPr txBox="1">
            <a:spLocks/>
          </p:cNvSpPr>
          <p:nvPr/>
        </p:nvSpPr>
        <p:spPr bwMode="auto">
          <a:xfrm>
            <a:off x="467543" y="653018"/>
            <a:ext cx="1770497" cy="369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en-GB"/>
            </a:defPPr>
            <a:lvl1pPr algn="r" rtl="0" eaLnBrk="0" fontAlgn="base" hangingPunct="0">
              <a:spcBef>
                <a:spcPct val="0"/>
              </a:spcBef>
              <a:spcAft>
                <a:spcPct val="0"/>
              </a:spcAft>
              <a:defRPr sz="2000" kern="1200">
                <a:solidFill>
                  <a:srgbClr val="000000"/>
                </a:solidFill>
                <a:latin typeface="Tahoma" pitchFamily="34"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sz="1800" b="1" dirty="0" smtClean="0">
                <a:latin typeface="+mj-lt"/>
              </a:rPr>
              <a:t>November 2013</a:t>
            </a:r>
            <a:endParaRPr lang="en-GB" sz="1800" b="1" dirty="0">
              <a:latin typeface="+mj-lt"/>
            </a:endParaRPr>
          </a:p>
        </p:txBody>
      </p:sp>
    </p:spTree>
    <p:extLst>
      <p:ext uri="{BB962C8B-B14F-4D97-AF65-F5344CB8AC3E}">
        <p14:creationId xmlns:p14="http://schemas.microsoft.com/office/powerpoint/2010/main" val="3618379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4294967295"/>
          </p:nvPr>
        </p:nvSpPr>
        <p:spPr bwMode="auto">
          <a:xfrm>
            <a:off x="6553200" y="637857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B897EEB-0E95-49C9-8D34-4FE070A6CE8C}" type="slidenum">
              <a:rPr lang="en-US" altLang="en-US" sz="1400">
                <a:solidFill>
                  <a:srgbClr val="000000"/>
                </a:solidFill>
              </a:rPr>
              <a:pPr algn="r" eaLnBrk="1" hangingPunct="1">
                <a:spcBef>
                  <a:spcPct val="0"/>
                </a:spcBef>
                <a:buFontTx/>
                <a:buNone/>
              </a:pPr>
              <a:t>36</a:t>
            </a:fld>
            <a:endParaRPr lang="en-US" altLang="en-US" sz="1400">
              <a:solidFill>
                <a:srgbClr val="000000"/>
              </a:solidFill>
            </a:endParaRPr>
          </a:p>
        </p:txBody>
      </p:sp>
      <p:sp>
        <p:nvSpPr>
          <p:cNvPr id="58371" name="Text Box 2"/>
          <p:cNvSpPr txBox="1">
            <a:spLocks noChangeArrowheads="1"/>
          </p:cNvSpPr>
          <p:nvPr/>
        </p:nvSpPr>
        <p:spPr bwMode="auto">
          <a:xfrm>
            <a:off x="381000" y="6170613"/>
            <a:ext cx="2241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000">
              <a:solidFill>
                <a:srgbClr val="808080"/>
              </a:solidFill>
            </a:endParaRPr>
          </a:p>
        </p:txBody>
      </p:sp>
      <p:sp>
        <p:nvSpPr>
          <p:cNvPr id="58372" name="Rectangle 3"/>
          <p:cNvSpPr>
            <a:spLocks noGrp="1" noChangeArrowheads="1"/>
          </p:cNvSpPr>
          <p:nvPr>
            <p:ph type="title"/>
          </p:nvPr>
        </p:nvSpPr>
        <p:spPr>
          <a:xfrm>
            <a:off x="1054893" y="450846"/>
            <a:ext cx="8253413" cy="838200"/>
          </a:xfrm>
        </p:spPr>
        <p:txBody>
          <a:bodyPr/>
          <a:lstStyle/>
          <a:p>
            <a:pPr algn="l" eaLnBrk="1" hangingPunct="1"/>
            <a:r>
              <a:rPr lang="en-US" altLang="en-US" sz="2400" dirty="0" smtClean="0">
                <a:cs typeface="Arial" pitchFamily="34" charset="0"/>
              </a:rPr>
              <a:t>Safety Applications </a:t>
            </a:r>
            <a:r>
              <a:rPr lang="en-US" altLang="en-US" sz="2400" i="1" dirty="0" smtClean="0">
                <a:cs typeface="Arial" pitchFamily="34" charset="0"/>
              </a:rPr>
              <a:t>vs.</a:t>
            </a:r>
            <a:r>
              <a:rPr lang="en-US" altLang="en-US" sz="2400" dirty="0" smtClean="0">
                <a:cs typeface="Arial" pitchFamily="34" charset="0"/>
              </a:rPr>
              <a:t> Crash Scenarios Mapping</a:t>
            </a:r>
          </a:p>
        </p:txBody>
      </p:sp>
      <p:graphicFrame>
        <p:nvGraphicFramePr>
          <p:cNvPr id="920580" name="Group 4"/>
          <p:cNvGraphicFramePr>
            <a:graphicFrameLocks noGrp="1"/>
          </p:cNvGraphicFramePr>
          <p:nvPr>
            <p:ph idx="4294967295"/>
          </p:nvPr>
        </p:nvGraphicFramePr>
        <p:xfrm>
          <a:off x="381000" y="1214438"/>
          <a:ext cx="8153400" cy="3822701"/>
        </p:xfrm>
        <a:graphic>
          <a:graphicData uri="http://schemas.openxmlformats.org/drawingml/2006/table">
            <a:tbl>
              <a:tblPr/>
              <a:tblGrid>
                <a:gridCol w="393700"/>
                <a:gridCol w="2767013"/>
                <a:gridCol w="725487"/>
                <a:gridCol w="738188"/>
                <a:gridCol w="614362"/>
                <a:gridCol w="688975"/>
                <a:gridCol w="787400"/>
                <a:gridCol w="728663"/>
                <a:gridCol w="709612"/>
              </a:tblGrid>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V2V Safety Applications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Crash Scenarios</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EEBL</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FCW</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BSW</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LCW</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DNPW</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IMA</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CLW</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1</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Lead Vehicle Stopped</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2</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Control Loss without Prior Vehicle Action</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3</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Vehicle(s) Turning at Non-Signalized Junctions</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4</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Straight Crossing Paths at Non-Signalized Junctions</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5</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Lead Vehicle Decelerating</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6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6</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Vehicle(s) Not Making a Maneuver – Opposite Direction</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7</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Vehicle(s) Changing Lanes – Same Direction</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8</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LTAP/OD at Non-Signalized Junctions</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58475" name="Text Box 106"/>
          <p:cNvSpPr txBox="1">
            <a:spLocks noChangeArrowheads="1"/>
          </p:cNvSpPr>
          <p:nvPr/>
        </p:nvSpPr>
        <p:spPr bwMode="auto">
          <a:xfrm>
            <a:off x="5181600" y="5181600"/>
            <a:ext cx="34496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000000"/>
                </a:solidFill>
                <a:latin typeface="Tahoma" pitchFamily="34" charset="0"/>
              </a:rPr>
              <a:t>EEBL</a:t>
            </a:r>
            <a:r>
              <a:rPr lang="en-US" altLang="en-US" sz="1400" dirty="0">
                <a:solidFill>
                  <a:srgbClr val="000000"/>
                </a:solidFill>
                <a:latin typeface="Tahoma" pitchFamily="34" charset="0"/>
              </a:rPr>
              <a:t>: Emergency Electronic Brake Lights</a:t>
            </a:r>
          </a:p>
          <a:p>
            <a:pPr eaLnBrk="1" hangingPunct="1">
              <a:spcBef>
                <a:spcPct val="0"/>
              </a:spcBef>
              <a:buFontTx/>
              <a:buNone/>
            </a:pPr>
            <a:r>
              <a:rPr lang="en-US" altLang="en-US" sz="1400" b="1" dirty="0">
                <a:solidFill>
                  <a:srgbClr val="000000"/>
                </a:solidFill>
                <a:latin typeface="Tahoma" pitchFamily="34" charset="0"/>
              </a:rPr>
              <a:t>FCW</a:t>
            </a:r>
            <a:r>
              <a:rPr lang="en-US" altLang="en-US" sz="1400" dirty="0">
                <a:solidFill>
                  <a:srgbClr val="000000"/>
                </a:solidFill>
                <a:latin typeface="Tahoma" pitchFamily="34" charset="0"/>
              </a:rPr>
              <a:t>: Forward Collision Warning</a:t>
            </a:r>
          </a:p>
          <a:p>
            <a:pPr eaLnBrk="1" hangingPunct="1">
              <a:spcBef>
                <a:spcPct val="0"/>
              </a:spcBef>
              <a:buFontTx/>
              <a:buNone/>
            </a:pPr>
            <a:r>
              <a:rPr lang="en-US" altLang="en-US" sz="1400" b="1" dirty="0">
                <a:solidFill>
                  <a:srgbClr val="000000"/>
                </a:solidFill>
                <a:latin typeface="Tahoma" pitchFamily="34" charset="0"/>
              </a:rPr>
              <a:t>BSW</a:t>
            </a:r>
            <a:r>
              <a:rPr lang="en-US" altLang="en-US" sz="1400" dirty="0">
                <a:solidFill>
                  <a:srgbClr val="000000"/>
                </a:solidFill>
                <a:latin typeface="Tahoma" pitchFamily="34" charset="0"/>
              </a:rPr>
              <a:t>: Blind Spot Warning</a:t>
            </a:r>
          </a:p>
          <a:p>
            <a:pPr eaLnBrk="1" hangingPunct="1">
              <a:spcBef>
                <a:spcPct val="0"/>
              </a:spcBef>
              <a:buFontTx/>
              <a:buNone/>
            </a:pPr>
            <a:r>
              <a:rPr lang="en-US" altLang="en-US" sz="1400" b="1" dirty="0">
                <a:solidFill>
                  <a:srgbClr val="000000"/>
                </a:solidFill>
                <a:latin typeface="Tahoma" pitchFamily="34" charset="0"/>
              </a:rPr>
              <a:t>LCW</a:t>
            </a:r>
            <a:r>
              <a:rPr lang="en-US" altLang="en-US" sz="1400" dirty="0">
                <a:solidFill>
                  <a:srgbClr val="000000"/>
                </a:solidFill>
                <a:latin typeface="Tahoma" pitchFamily="34" charset="0"/>
              </a:rPr>
              <a:t>: Lane Change Warning</a:t>
            </a:r>
          </a:p>
          <a:p>
            <a:pPr eaLnBrk="1" hangingPunct="1">
              <a:spcBef>
                <a:spcPct val="0"/>
              </a:spcBef>
              <a:buFontTx/>
              <a:buNone/>
            </a:pPr>
            <a:r>
              <a:rPr lang="en-US" altLang="en-US" sz="1400" b="1" dirty="0">
                <a:solidFill>
                  <a:srgbClr val="000000"/>
                </a:solidFill>
                <a:latin typeface="Tahoma" pitchFamily="34" charset="0"/>
              </a:rPr>
              <a:t>DNPW</a:t>
            </a:r>
            <a:r>
              <a:rPr lang="en-US" altLang="en-US" sz="1400" dirty="0">
                <a:solidFill>
                  <a:srgbClr val="000000"/>
                </a:solidFill>
                <a:latin typeface="Tahoma" pitchFamily="34" charset="0"/>
              </a:rPr>
              <a:t>: Do Not Pass Warning</a:t>
            </a:r>
          </a:p>
          <a:p>
            <a:pPr eaLnBrk="1" hangingPunct="1">
              <a:spcBef>
                <a:spcPct val="0"/>
              </a:spcBef>
              <a:buFontTx/>
              <a:buNone/>
            </a:pPr>
            <a:r>
              <a:rPr lang="en-US" altLang="en-US" sz="1400" b="1" dirty="0">
                <a:solidFill>
                  <a:srgbClr val="000000"/>
                </a:solidFill>
                <a:latin typeface="Tahoma" pitchFamily="34" charset="0"/>
              </a:rPr>
              <a:t>IMA</a:t>
            </a:r>
            <a:r>
              <a:rPr lang="en-US" altLang="en-US" sz="1400" dirty="0">
                <a:solidFill>
                  <a:srgbClr val="000000"/>
                </a:solidFill>
                <a:latin typeface="Tahoma" pitchFamily="34" charset="0"/>
              </a:rPr>
              <a:t>: Intersection Movement Assist</a:t>
            </a:r>
          </a:p>
          <a:p>
            <a:pPr eaLnBrk="1" hangingPunct="1">
              <a:spcBef>
                <a:spcPct val="0"/>
              </a:spcBef>
              <a:buFontTx/>
              <a:buNone/>
            </a:pPr>
            <a:r>
              <a:rPr lang="en-US" altLang="en-US" sz="1400" b="1" dirty="0">
                <a:solidFill>
                  <a:srgbClr val="000000"/>
                </a:solidFill>
                <a:latin typeface="Tahoma" pitchFamily="34" charset="0"/>
              </a:rPr>
              <a:t>CLW: </a:t>
            </a:r>
            <a:r>
              <a:rPr lang="en-US" altLang="en-US" sz="1400" dirty="0">
                <a:solidFill>
                  <a:srgbClr val="000000"/>
                </a:solidFill>
                <a:latin typeface="Tahoma" pitchFamily="34" charset="0"/>
              </a:rPr>
              <a:t>Control Loss Warning</a:t>
            </a:r>
          </a:p>
        </p:txBody>
      </p:sp>
      <p:sp>
        <p:nvSpPr>
          <p:cNvPr id="58476" name="Text Box 107"/>
          <p:cNvSpPr txBox="1">
            <a:spLocks noChangeArrowheads="1"/>
          </p:cNvSpPr>
          <p:nvPr/>
        </p:nvSpPr>
        <p:spPr bwMode="auto">
          <a:xfrm>
            <a:off x="381000" y="5334000"/>
            <a:ext cx="464661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b="1">
                <a:solidFill>
                  <a:srgbClr val="000000"/>
                </a:solidFill>
                <a:latin typeface="Tahoma" pitchFamily="34" charset="0"/>
              </a:rPr>
              <a:t>Note</a:t>
            </a:r>
            <a:r>
              <a:rPr lang="en-US" altLang="en-US" sz="1200">
                <a:solidFill>
                  <a:srgbClr val="000000"/>
                </a:solidFill>
                <a:latin typeface="Tahoma" pitchFamily="34" charset="0"/>
              </a:rPr>
              <a:t>: Crash Scenario reference: “VSC-A Applications_NHTSA-CAMP Comparison v2” document, USDOT, May 2 2007. Selected based on 2004 General Estimates System (GES) data and Top Composite Ranking (High Freq., High Cost and High Functional Years lost). </a:t>
            </a:r>
          </a:p>
        </p:txBody>
      </p:sp>
      <p:sp>
        <p:nvSpPr>
          <p:cNvPr id="58477" name="Line 108"/>
          <p:cNvSpPr>
            <a:spLocks noChangeShapeType="1"/>
          </p:cNvSpPr>
          <p:nvPr/>
        </p:nvSpPr>
        <p:spPr bwMode="auto">
          <a:xfrm>
            <a:off x="762000" y="1219200"/>
            <a:ext cx="2778125" cy="506413"/>
          </a:xfrm>
          <a:prstGeom prst="line">
            <a:avLst/>
          </a:prstGeom>
          <a:noFill/>
          <a:ln w="317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8" name="Line 109"/>
          <p:cNvSpPr>
            <a:spLocks noChangeShapeType="1"/>
          </p:cNvSpPr>
          <p:nvPr/>
        </p:nvSpPr>
        <p:spPr bwMode="auto">
          <a:xfrm>
            <a:off x="2133600" y="1362075"/>
            <a:ext cx="0" cy="152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79" name="Line 110"/>
          <p:cNvSpPr>
            <a:spLocks noChangeShapeType="1"/>
          </p:cNvSpPr>
          <p:nvPr/>
        </p:nvSpPr>
        <p:spPr bwMode="auto">
          <a:xfrm>
            <a:off x="3429000" y="1285875"/>
            <a:ext cx="152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Date Placeholder 3"/>
          <p:cNvSpPr>
            <a:spLocks noGrp="1"/>
          </p:cNvSpPr>
          <p:nvPr>
            <p:ph type="dt" sz="half" idx="10"/>
          </p:nvPr>
        </p:nvSpPr>
        <p:spPr>
          <a:xfrm>
            <a:off x="696913" y="332601"/>
            <a:ext cx="1541128" cy="276999"/>
          </a:xfrm>
        </p:spPr>
        <p:txBody>
          <a:bodyPr/>
          <a:lstStyle/>
          <a:p>
            <a:pPr>
              <a:defRPr/>
            </a:pPr>
            <a:r>
              <a:rPr lang="en-GB" dirty="0" smtClean="0"/>
              <a:t>November 2013</a:t>
            </a:r>
            <a:endParaRPr lang="en-GB" dirty="0"/>
          </a:p>
        </p:txBody>
      </p:sp>
    </p:spTree>
    <p:extLst>
      <p:ext uri="{BB962C8B-B14F-4D97-AF65-F5344CB8AC3E}">
        <p14:creationId xmlns:p14="http://schemas.microsoft.com/office/powerpoint/2010/main" val="36675686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457200" y="0"/>
            <a:ext cx="8229600" cy="990600"/>
          </a:xfrm>
        </p:spPr>
        <p:txBody>
          <a:bodyPr/>
          <a:lstStyle/>
          <a:p>
            <a:pPr algn="ctr"/>
            <a:r>
              <a:rPr lang="en-US" altLang="en-US" b="0" dirty="0" smtClean="0">
                <a:ea typeface="MS PGothic" pitchFamily="34" charset="-128"/>
              </a:rPr>
              <a:t>V2V Safety Feature Examples</a:t>
            </a:r>
          </a:p>
        </p:txBody>
      </p:sp>
      <p:sp>
        <p:nvSpPr>
          <p:cNvPr id="604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pic>
        <p:nvPicPr>
          <p:cNvPr id="6042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933700"/>
            <a:ext cx="5932488"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graphicFrame>
        <p:nvGraphicFramePr>
          <p:cNvPr id="60422" name="Object 5"/>
          <p:cNvGraphicFramePr>
            <a:graphicFrameLocks noChangeAspect="1"/>
          </p:cNvGraphicFramePr>
          <p:nvPr/>
        </p:nvGraphicFramePr>
        <p:xfrm>
          <a:off x="2743200" y="1171575"/>
          <a:ext cx="6011863" cy="1571625"/>
        </p:xfrm>
        <a:graphic>
          <a:graphicData uri="http://schemas.openxmlformats.org/presentationml/2006/ole">
            <mc:AlternateContent xmlns:mc="http://schemas.openxmlformats.org/markup-compatibility/2006">
              <mc:Choice xmlns:v="urn:schemas-microsoft-com:vml" Requires="v">
                <p:oleObj spid="_x0000_s46089" name="Visio" r:id="rId4" imgW="5569830" imgH="1460021" progId="Visio.Drawing.11">
                  <p:embed/>
                </p:oleObj>
              </mc:Choice>
              <mc:Fallback>
                <p:oleObj name="Visio" r:id="rId4" imgW="5569830" imgH="146002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171575"/>
                        <a:ext cx="60118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04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47775"/>
            <a:ext cx="20685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Box 6"/>
          <p:cNvSpPr txBox="1">
            <a:spLocks noChangeArrowheads="1"/>
          </p:cNvSpPr>
          <p:nvPr/>
        </p:nvSpPr>
        <p:spPr bwMode="auto">
          <a:xfrm>
            <a:off x="2678113" y="942975"/>
            <a:ext cx="5246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a:solidFill>
                  <a:srgbClr val="002060"/>
                </a:solidFill>
              </a:rPr>
              <a:t>Cooperative Forward Collision Warning Feature</a:t>
            </a:r>
          </a:p>
        </p:txBody>
      </p:sp>
      <p:sp>
        <p:nvSpPr>
          <p:cNvPr id="60425" name="TextBox 9"/>
          <p:cNvSpPr txBox="1">
            <a:spLocks noChangeArrowheads="1"/>
          </p:cNvSpPr>
          <p:nvPr/>
        </p:nvSpPr>
        <p:spPr bwMode="auto">
          <a:xfrm>
            <a:off x="2830513" y="2525713"/>
            <a:ext cx="5475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a:solidFill>
                  <a:srgbClr val="002060"/>
                </a:solidFill>
              </a:rPr>
              <a:t>Cooperative Intersection Movement Assist Feature</a:t>
            </a:r>
          </a:p>
        </p:txBody>
      </p:sp>
      <p:grpSp>
        <p:nvGrpSpPr>
          <p:cNvPr id="60426" name="Group 7"/>
          <p:cNvGrpSpPr>
            <a:grpSpLocks/>
          </p:cNvGrpSpPr>
          <p:nvPr/>
        </p:nvGrpSpPr>
        <p:grpSpPr bwMode="auto">
          <a:xfrm>
            <a:off x="685800" y="3424238"/>
            <a:ext cx="1922463" cy="1295400"/>
            <a:chOff x="781077" y="3424757"/>
            <a:chExt cx="1922783" cy="1295400"/>
          </a:xfrm>
        </p:grpSpPr>
        <p:pic>
          <p:nvPicPr>
            <p:cNvPr id="11" name="Picture 82"/>
            <p:cNvPicPr>
              <a:picLocks noChangeAspect="1" noChangeArrowheads="1"/>
            </p:cNvPicPr>
            <p:nvPr/>
          </p:nvPicPr>
          <p:blipFill>
            <a:blip r:embed="rId7" cstate="print"/>
            <a:srcRect/>
            <a:stretch>
              <a:fillRect/>
            </a:stretch>
          </p:blipFill>
          <p:spPr bwMode="auto">
            <a:xfrm>
              <a:off x="781077" y="3424757"/>
              <a:ext cx="1922783" cy="1295400"/>
            </a:xfrm>
            <a:prstGeom prst="round2DiagRect">
              <a:avLst>
                <a:gd name="adj1" fmla="val 16667"/>
                <a:gd name="adj2" fmla="val 0"/>
              </a:avLst>
            </a:prstGeom>
            <a:ln w="44450" cap="sq">
              <a:gradFill>
                <a:gsLst>
                  <a:gs pos="0">
                    <a:srgbClr val="FFFFFF"/>
                  </a:gs>
                  <a:gs pos="7001">
                    <a:srgbClr val="E6E6E6"/>
                  </a:gs>
                  <a:gs pos="32001">
                    <a:srgbClr val="7D8496"/>
                  </a:gs>
                  <a:gs pos="47000">
                    <a:srgbClr val="E6E6E6"/>
                  </a:gs>
                  <a:gs pos="85001">
                    <a:srgbClr val="7D8496"/>
                  </a:gs>
                  <a:gs pos="100000">
                    <a:srgbClr val="E6E6E6"/>
                  </a:gs>
                </a:gsLst>
                <a:lin ang="5400000" scaled="0"/>
              </a:gradFill>
              <a:miter lim="800000"/>
            </a:ln>
            <a:effectLst>
              <a:outerShdw blurRad="50800" dist="38100" dir="2700000" algn="tl" rotWithShape="0">
                <a:prstClr val="black">
                  <a:alpha val="40000"/>
                </a:prstClr>
              </a:outerShdw>
            </a:effectLst>
          </p:spPr>
        </p:pic>
        <p:pic>
          <p:nvPicPr>
            <p:cNvPr id="60428" name="Picture 17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4723" y="3962400"/>
              <a:ext cx="500277" cy="23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Date Placeholder 3"/>
          <p:cNvSpPr txBox="1">
            <a:spLocks/>
          </p:cNvSpPr>
          <p:nvPr/>
        </p:nvSpPr>
        <p:spPr bwMode="auto">
          <a:xfrm>
            <a:off x="179512" y="609600"/>
            <a:ext cx="1900394" cy="369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en-GB"/>
            </a:defPPr>
            <a:lvl1pPr algn="r" rtl="0" eaLnBrk="0" fontAlgn="base" hangingPunct="0">
              <a:spcBef>
                <a:spcPct val="0"/>
              </a:spcBef>
              <a:spcAft>
                <a:spcPct val="0"/>
              </a:spcAft>
              <a:defRPr sz="2000" kern="1200">
                <a:solidFill>
                  <a:srgbClr val="000000"/>
                </a:solidFill>
                <a:latin typeface="Tahoma" pitchFamily="34"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sz="1800" b="1" dirty="0" smtClean="0">
                <a:latin typeface="Times New Roman" panose="02020603050405020304" pitchFamily="18" charset="0"/>
                <a:cs typeface="Times New Roman" panose="02020603050405020304" pitchFamily="18" charset="0"/>
              </a:rPr>
              <a:t>November 2013</a:t>
            </a:r>
            <a:endParaRPr lang="en-GB"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668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3"/>
          <p:cNvSpPr>
            <a:spLocks noChangeArrowheads="1"/>
          </p:cNvSpPr>
          <p:nvPr/>
        </p:nvSpPr>
        <p:spPr bwMode="auto">
          <a:xfrm>
            <a:off x="173038" y="4391025"/>
            <a:ext cx="4727575" cy="1957388"/>
          </a:xfrm>
          <a:prstGeom prst="rect">
            <a:avLst/>
          </a:prstGeom>
          <a:gradFill rotWithShape="0">
            <a:gsLst>
              <a:gs pos="0">
                <a:srgbClr val="00CCCC"/>
              </a:gs>
              <a:gs pos="100000">
                <a:srgbClr val="3333FF"/>
              </a:gs>
            </a:gsLst>
            <a:lin ang="189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p>
            <a:pPr algn="ctr" eaLnBrk="0" fontAlgn="auto" hangingPunct="0">
              <a:spcBef>
                <a:spcPts val="0"/>
              </a:spcBef>
              <a:spcAft>
                <a:spcPts val="0"/>
              </a:spcAft>
              <a:defRPr/>
            </a:pPr>
            <a:r>
              <a:rPr lang="en-US" sz="1600" kern="0">
                <a:solidFill>
                  <a:srgbClr val="3333FF"/>
                </a:solidFill>
                <a:cs typeface="+mn-cs"/>
              </a:rPr>
              <a:t>On Board Equipment (OBE)</a:t>
            </a:r>
          </a:p>
        </p:txBody>
      </p:sp>
      <p:sp>
        <p:nvSpPr>
          <p:cNvPr id="61443" name="Rectangle 4"/>
          <p:cNvSpPr>
            <a:spLocks noChangeArrowheads="1"/>
          </p:cNvSpPr>
          <p:nvPr/>
        </p:nvSpPr>
        <p:spPr bwMode="auto">
          <a:xfrm>
            <a:off x="0" y="1762125"/>
            <a:ext cx="9113838" cy="2506663"/>
          </a:xfrm>
          <a:prstGeom prst="rect">
            <a:avLst/>
          </a:prstGeom>
          <a:solidFill>
            <a:srgbClr val="B2B2B2"/>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61444" name="Rectangle 5"/>
          <p:cNvSpPr>
            <a:spLocks noChangeArrowheads="1"/>
          </p:cNvSpPr>
          <p:nvPr/>
        </p:nvSpPr>
        <p:spPr bwMode="auto">
          <a:xfrm rot="5400000">
            <a:off x="4133850" y="2444750"/>
            <a:ext cx="4789488" cy="2281238"/>
          </a:xfrm>
          <a:prstGeom prst="rect">
            <a:avLst/>
          </a:prstGeom>
          <a:solidFill>
            <a:srgbClr val="B2B2B2"/>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61445" name="Rectangle 6"/>
          <p:cNvSpPr>
            <a:spLocks noChangeArrowheads="1"/>
          </p:cNvSpPr>
          <p:nvPr/>
        </p:nvSpPr>
        <p:spPr bwMode="auto">
          <a:xfrm>
            <a:off x="0" y="2460625"/>
            <a:ext cx="5367338" cy="614363"/>
          </a:xfrm>
          <a:prstGeom prst="rect">
            <a:avLst/>
          </a:prstGeom>
          <a:solidFill>
            <a:srgbClr val="07C51E"/>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83" name="Line 7"/>
          <p:cNvSpPr>
            <a:spLocks noChangeShapeType="1"/>
          </p:cNvSpPr>
          <p:nvPr/>
        </p:nvSpPr>
        <p:spPr bwMode="auto">
          <a:xfrm>
            <a:off x="0" y="2117725"/>
            <a:ext cx="5367338" cy="0"/>
          </a:xfrm>
          <a:prstGeom prst="line">
            <a:avLst/>
          </a:prstGeom>
          <a:noFill/>
          <a:ln w="762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sp>
        <p:nvSpPr>
          <p:cNvPr id="84" name="Line 8"/>
          <p:cNvSpPr>
            <a:spLocks noChangeShapeType="1"/>
          </p:cNvSpPr>
          <p:nvPr/>
        </p:nvSpPr>
        <p:spPr bwMode="auto">
          <a:xfrm>
            <a:off x="0" y="3449638"/>
            <a:ext cx="5086350" cy="0"/>
          </a:xfrm>
          <a:prstGeom prst="line">
            <a:avLst/>
          </a:prstGeom>
          <a:noFill/>
          <a:ln w="762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sp>
        <p:nvSpPr>
          <p:cNvPr id="85" name="Line 9"/>
          <p:cNvSpPr>
            <a:spLocks noChangeShapeType="1"/>
          </p:cNvSpPr>
          <p:nvPr/>
        </p:nvSpPr>
        <p:spPr bwMode="auto">
          <a:xfrm>
            <a:off x="0" y="3879850"/>
            <a:ext cx="5067300" cy="0"/>
          </a:xfrm>
          <a:prstGeom prst="line">
            <a:avLst/>
          </a:prstGeom>
          <a:noFill/>
          <a:ln w="762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sp>
        <p:nvSpPr>
          <p:cNvPr id="61449" name="Rectangle 10"/>
          <p:cNvSpPr>
            <a:spLocks noChangeArrowheads="1"/>
          </p:cNvSpPr>
          <p:nvPr/>
        </p:nvSpPr>
        <p:spPr bwMode="auto">
          <a:xfrm rot="-5400000">
            <a:off x="5876131" y="899319"/>
            <a:ext cx="290513" cy="1184275"/>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61450" name="Rectangle 11"/>
          <p:cNvSpPr>
            <a:spLocks noChangeArrowheads="1"/>
          </p:cNvSpPr>
          <p:nvPr/>
        </p:nvSpPr>
        <p:spPr bwMode="auto">
          <a:xfrm>
            <a:off x="5056188" y="3084513"/>
            <a:ext cx="290512" cy="1184275"/>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61451" name="Rectangle 12"/>
          <p:cNvSpPr>
            <a:spLocks noChangeArrowheads="1"/>
          </p:cNvSpPr>
          <p:nvPr/>
        </p:nvSpPr>
        <p:spPr bwMode="auto">
          <a:xfrm>
            <a:off x="7713663" y="1782763"/>
            <a:ext cx="290512" cy="1184275"/>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graphicFrame>
        <p:nvGraphicFramePr>
          <p:cNvPr id="89" name="Object 13"/>
          <p:cNvGraphicFramePr>
            <a:graphicFrameLocks noChangeAspect="1"/>
          </p:cNvGraphicFramePr>
          <p:nvPr/>
        </p:nvGraphicFramePr>
        <p:xfrm>
          <a:off x="1460500" y="4464050"/>
          <a:ext cx="1181100" cy="1181100"/>
        </p:xfrm>
        <a:graphic>
          <a:graphicData uri="http://schemas.openxmlformats.org/presentationml/2006/ole">
            <mc:AlternateContent xmlns:mc="http://schemas.openxmlformats.org/markup-compatibility/2006">
              <mc:Choice xmlns:v="urn:schemas-microsoft-com:vml" Requires="v">
                <p:oleObj spid="_x0000_s47113" name="Picture" r:id="rId3" imgW="5029200" imgH="5029200" progId="Word.Picture.8">
                  <p:embed/>
                </p:oleObj>
              </mc:Choice>
              <mc:Fallback>
                <p:oleObj name="Picture" r:id="rId3" imgW="5029200" imgH="50292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446405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53" name="Rectangle 14"/>
          <p:cNvSpPr>
            <a:spLocks noChangeArrowheads="1"/>
          </p:cNvSpPr>
          <p:nvPr/>
        </p:nvSpPr>
        <p:spPr bwMode="auto">
          <a:xfrm>
            <a:off x="6119813" y="1857375"/>
            <a:ext cx="530225" cy="1187450"/>
          </a:xfrm>
          <a:prstGeom prst="rect">
            <a:avLst/>
          </a:prstGeom>
          <a:solidFill>
            <a:srgbClr val="000000"/>
          </a:solidFill>
          <a:ln w="9525">
            <a:solidFill>
              <a:srgbClr val="000000"/>
            </a:solidFill>
            <a:miter lim="800000"/>
            <a:headEnd/>
            <a:tailEnd/>
          </a:ln>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91" name="Oval 15"/>
          <p:cNvSpPr>
            <a:spLocks noChangeArrowheads="1"/>
          </p:cNvSpPr>
          <p:nvPr/>
        </p:nvSpPr>
        <p:spPr bwMode="auto">
          <a:xfrm>
            <a:off x="6257925" y="1946275"/>
            <a:ext cx="273050" cy="273050"/>
          </a:xfrm>
          <a:prstGeom prst="ellipse">
            <a:avLst/>
          </a:prstGeom>
          <a:solidFill>
            <a:srgbClr val="FF0000">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92" name="Oval 16"/>
          <p:cNvSpPr>
            <a:spLocks noChangeArrowheads="1"/>
          </p:cNvSpPr>
          <p:nvPr/>
        </p:nvSpPr>
        <p:spPr bwMode="auto">
          <a:xfrm>
            <a:off x="6259513" y="2297113"/>
            <a:ext cx="273050" cy="273050"/>
          </a:xfrm>
          <a:prstGeom prst="ellipse">
            <a:avLst/>
          </a:prstGeom>
          <a:solidFill>
            <a:srgbClr val="FFFF00">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93" name="Oval 17"/>
          <p:cNvSpPr>
            <a:spLocks noChangeArrowheads="1"/>
          </p:cNvSpPr>
          <p:nvPr/>
        </p:nvSpPr>
        <p:spPr bwMode="auto">
          <a:xfrm>
            <a:off x="6259513" y="2651125"/>
            <a:ext cx="273050" cy="27305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94" name="Line 18"/>
          <p:cNvSpPr>
            <a:spLocks noChangeShapeType="1"/>
          </p:cNvSpPr>
          <p:nvPr/>
        </p:nvSpPr>
        <p:spPr bwMode="auto">
          <a:xfrm>
            <a:off x="8128000" y="2130425"/>
            <a:ext cx="901700" cy="0"/>
          </a:xfrm>
          <a:prstGeom prst="line">
            <a:avLst/>
          </a:prstGeom>
          <a:noFill/>
          <a:ln w="762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sp>
        <p:nvSpPr>
          <p:cNvPr id="95" name="Line 19"/>
          <p:cNvSpPr>
            <a:spLocks noChangeShapeType="1"/>
          </p:cNvSpPr>
          <p:nvPr/>
        </p:nvSpPr>
        <p:spPr bwMode="auto">
          <a:xfrm flipV="1">
            <a:off x="7750175" y="3827463"/>
            <a:ext cx="1273175" cy="15875"/>
          </a:xfrm>
          <a:prstGeom prst="line">
            <a:avLst/>
          </a:prstGeom>
          <a:noFill/>
          <a:ln w="762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sp>
        <p:nvSpPr>
          <p:cNvPr id="61459" name="Rectangle 20"/>
          <p:cNvSpPr>
            <a:spLocks noChangeArrowheads="1"/>
          </p:cNvSpPr>
          <p:nvPr/>
        </p:nvSpPr>
        <p:spPr bwMode="auto">
          <a:xfrm>
            <a:off x="7678738" y="2970213"/>
            <a:ext cx="1465262" cy="614362"/>
          </a:xfrm>
          <a:prstGeom prst="rect">
            <a:avLst/>
          </a:prstGeom>
          <a:solidFill>
            <a:srgbClr val="07C51E"/>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97" name="Line 21"/>
          <p:cNvSpPr>
            <a:spLocks noChangeShapeType="1"/>
          </p:cNvSpPr>
          <p:nvPr/>
        </p:nvSpPr>
        <p:spPr bwMode="auto">
          <a:xfrm>
            <a:off x="8104188" y="2559050"/>
            <a:ext cx="901700" cy="0"/>
          </a:xfrm>
          <a:prstGeom prst="line">
            <a:avLst/>
          </a:prstGeom>
          <a:noFill/>
          <a:ln w="762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sp>
        <p:nvSpPr>
          <p:cNvPr id="98" name="Rectangle 22"/>
          <p:cNvSpPr>
            <a:spLocks noChangeArrowheads="1"/>
          </p:cNvSpPr>
          <p:nvPr/>
        </p:nvSpPr>
        <p:spPr bwMode="auto">
          <a:xfrm>
            <a:off x="5832475" y="5280025"/>
            <a:ext cx="1797050" cy="600075"/>
          </a:xfrm>
          <a:prstGeom prst="rect">
            <a:avLst/>
          </a:prstGeom>
          <a:gradFill rotWithShape="0">
            <a:gsLst>
              <a:gs pos="0">
                <a:srgbClr val="FFFF00"/>
              </a:gs>
              <a:gs pos="100000">
                <a:srgbClr val="FF0066"/>
              </a:gs>
            </a:gsLst>
            <a:lin ang="18900000" scaled="1"/>
          </a:gra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auto" hangingPunct="0">
              <a:spcBef>
                <a:spcPts val="0"/>
              </a:spcBef>
              <a:spcAft>
                <a:spcPts val="0"/>
              </a:spcAft>
              <a:defRPr/>
            </a:pPr>
            <a:r>
              <a:rPr lang="en-US" sz="1400" kern="0">
                <a:solidFill>
                  <a:srgbClr val="000000"/>
                </a:solidFill>
                <a:cs typeface="+mn-cs"/>
              </a:rPr>
              <a:t>Traffic</a:t>
            </a:r>
          </a:p>
          <a:p>
            <a:pPr algn="ctr" eaLnBrk="0" fontAlgn="auto" hangingPunct="0">
              <a:spcBef>
                <a:spcPts val="0"/>
              </a:spcBef>
              <a:spcAft>
                <a:spcPts val="0"/>
              </a:spcAft>
              <a:defRPr/>
            </a:pPr>
            <a:r>
              <a:rPr lang="en-US" sz="1400" kern="0">
                <a:solidFill>
                  <a:srgbClr val="000000"/>
                </a:solidFill>
                <a:cs typeface="+mn-cs"/>
              </a:rPr>
              <a:t>Control Device</a:t>
            </a:r>
          </a:p>
        </p:txBody>
      </p:sp>
      <p:sp>
        <p:nvSpPr>
          <p:cNvPr id="99" name="Rectangle 23"/>
          <p:cNvSpPr>
            <a:spLocks noChangeArrowheads="1"/>
          </p:cNvSpPr>
          <p:nvPr/>
        </p:nvSpPr>
        <p:spPr bwMode="auto">
          <a:xfrm>
            <a:off x="5832475" y="3989388"/>
            <a:ext cx="1790700" cy="341312"/>
          </a:xfrm>
          <a:prstGeom prst="rect">
            <a:avLst/>
          </a:prstGeom>
          <a:gradFill rotWithShape="0">
            <a:gsLst>
              <a:gs pos="0">
                <a:srgbClr val="FFFF00"/>
              </a:gs>
              <a:gs pos="100000">
                <a:srgbClr val="FF0066"/>
              </a:gs>
            </a:gsLst>
            <a:lin ang="189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auto" hangingPunct="0">
              <a:spcBef>
                <a:spcPts val="0"/>
              </a:spcBef>
              <a:spcAft>
                <a:spcPts val="0"/>
              </a:spcAft>
              <a:defRPr/>
            </a:pPr>
            <a:r>
              <a:rPr lang="en-US" sz="1400" kern="0">
                <a:solidFill>
                  <a:srgbClr val="000000"/>
                </a:solidFill>
                <a:cs typeface="+mn-cs"/>
              </a:rPr>
              <a:t>DSRC radio</a:t>
            </a:r>
          </a:p>
        </p:txBody>
      </p:sp>
      <p:sp>
        <p:nvSpPr>
          <p:cNvPr id="100" name="Rectangle 24"/>
          <p:cNvSpPr>
            <a:spLocks noChangeArrowheads="1"/>
          </p:cNvSpPr>
          <p:nvPr/>
        </p:nvSpPr>
        <p:spPr bwMode="auto">
          <a:xfrm>
            <a:off x="5832475" y="4330700"/>
            <a:ext cx="1790700" cy="388938"/>
          </a:xfrm>
          <a:prstGeom prst="rect">
            <a:avLst/>
          </a:prstGeom>
          <a:gradFill rotWithShape="0">
            <a:gsLst>
              <a:gs pos="0">
                <a:srgbClr val="FFFF00"/>
              </a:gs>
              <a:gs pos="100000">
                <a:srgbClr val="FF0066"/>
              </a:gs>
            </a:gsLst>
            <a:lin ang="189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auto" hangingPunct="0">
              <a:spcBef>
                <a:spcPts val="0"/>
              </a:spcBef>
              <a:spcAft>
                <a:spcPts val="0"/>
              </a:spcAft>
              <a:defRPr/>
            </a:pPr>
            <a:r>
              <a:rPr lang="en-US" sz="1400" kern="0">
                <a:solidFill>
                  <a:srgbClr val="000000"/>
                </a:solidFill>
                <a:cs typeface="+mn-cs"/>
              </a:rPr>
              <a:t>Processor</a:t>
            </a:r>
          </a:p>
        </p:txBody>
      </p:sp>
      <p:sp>
        <p:nvSpPr>
          <p:cNvPr id="101" name="Rectangle 25"/>
          <p:cNvSpPr>
            <a:spLocks noChangeArrowheads="1"/>
          </p:cNvSpPr>
          <p:nvPr/>
        </p:nvSpPr>
        <p:spPr bwMode="auto">
          <a:xfrm>
            <a:off x="5834063" y="4735513"/>
            <a:ext cx="696912" cy="542925"/>
          </a:xfrm>
          <a:prstGeom prst="rect">
            <a:avLst/>
          </a:prstGeom>
          <a:gradFill rotWithShape="0">
            <a:gsLst>
              <a:gs pos="0">
                <a:srgbClr val="FFFF00"/>
              </a:gs>
              <a:gs pos="100000">
                <a:srgbClr val="FF0066"/>
              </a:gs>
            </a:gsLst>
            <a:lin ang="18900000" scaled="1"/>
          </a:gra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auto" hangingPunct="0">
              <a:spcBef>
                <a:spcPts val="0"/>
              </a:spcBef>
              <a:spcAft>
                <a:spcPts val="0"/>
              </a:spcAft>
              <a:defRPr/>
            </a:pPr>
            <a:r>
              <a:rPr lang="en-US" sz="1400" kern="0">
                <a:solidFill>
                  <a:srgbClr val="000000"/>
                </a:solidFill>
                <a:cs typeface="+mn-cs"/>
              </a:rPr>
              <a:t>GPS</a:t>
            </a:r>
          </a:p>
        </p:txBody>
      </p:sp>
      <p:sp>
        <p:nvSpPr>
          <p:cNvPr id="102" name="Rectangle 26"/>
          <p:cNvSpPr>
            <a:spLocks noChangeArrowheads="1"/>
          </p:cNvSpPr>
          <p:nvPr/>
        </p:nvSpPr>
        <p:spPr bwMode="auto">
          <a:xfrm>
            <a:off x="6530975" y="4735513"/>
            <a:ext cx="1085850" cy="542925"/>
          </a:xfrm>
          <a:prstGeom prst="rect">
            <a:avLst/>
          </a:prstGeom>
          <a:gradFill rotWithShape="0">
            <a:gsLst>
              <a:gs pos="0">
                <a:srgbClr val="FFFF00"/>
              </a:gs>
              <a:gs pos="100000">
                <a:srgbClr val="FF0066"/>
              </a:gs>
            </a:gsLst>
            <a:lin ang="18900000" scaled="1"/>
          </a:gra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auto" hangingPunct="0">
              <a:spcBef>
                <a:spcPts val="0"/>
              </a:spcBef>
              <a:spcAft>
                <a:spcPts val="0"/>
              </a:spcAft>
              <a:defRPr/>
            </a:pPr>
            <a:r>
              <a:rPr lang="en-US" sz="1400" kern="0">
                <a:solidFill>
                  <a:srgbClr val="000000"/>
                </a:solidFill>
                <a:cs typeface="+mn-cs"/>
              </a:rPr>
              <a:t>Map storage</a:t>
            </a:r>
          </a:p>
        </p:txBody>
      </p:sp>
      <p:sp>
        <p:nvSpPr>
          <p:cNvPr id="103" name="Rectangle 27"/>
          <p:cNvSpPr>
            <a:spLocks noChangeArrowheads="1"/>
          </p:cNvSpPr>
          <p:nvPr/>
        </p:nvSpPr>
        <p:spPr bwMode="auto">
          <a:xfrm>
            <a:off x="7683500" y="4713288"/>
            <a:ext cx="1279525" cy="7000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auto" hangingPunct="0">
              <a:spcBef>
                <a:spcPts val="0"/>
              </a:spcBef>
              <a:spcAft>
                <a:spcPts val="0"/>
              </a:spcAft>
              <a:defRPr/>
            </a:pPr>
            <a:r>
              <a:rPr lang="en-US" sz="1600" kern="0">
                <a:solidFill>
                  <a:srgbClr val="3333FF"/>
                </a:solidFill>
                <a:cs typeface="+mn-cs"/>
              </a:rPr>
              <a:t>Road Side </a:t>
            </a:r>
          </a:p>
          <a:p>
            <a:pPr algn="ctr" eaLnBrk="0" fontAlgn="auto" hangingPunct="0">
              <a:spcBef>
                <a:spcPts val="0"/>
              </a:spcBef>
              <a:spcAft>
                <a:spcPts val="0"/>
              </a:spcAft>
              <a:defRPr/>
            </a:pPr>
            <a:r>
              <a:rPr lang="en-US" sz="1600" kern="0">
                <a:solidFill>
                  <a:srgbClr val="3333FF"/>
                </a:solidFill>
                <a:cs typeface="+mn-cs"/>
              </a:rPr>
              <a:t>Equipment </a:t>
            </a:r>
          </a:p>
          <a:p>
            <a:pPr algn="ctr" eaLnBrk="0" fontAlgn="auto" hangingPunct="0">
              <a:spcBef>
                <a:spcPts val="0"/>
              </a:spcBef>
              <a:spcAft>
                <a:spcPts val="0"/>
              </a:spcAft>
              <a:defRPr/>
            </a:pPr>
            <a:r>
              <a:rPr lang="en-US" sz="1600" kern="0">
                <a:solidFill>
                  <a:srgbClr val="3333FF"/>
                </a:solidFill>
                <a:cs typeface="+mn-cs"/>
              </a:rPr>
              <a:t>(RSE)</a:t>
            </a:r>
          </a:p>
        </p:txBody>
      </p:sp>
      <p:grpSp>
        <p:nvGrpSpPr>
          <p:cNvPr id="104" name="Group 28"/>
          <p:cNvGrpSpPr>
            <a:grpSpLocks/>
          </p:cNvGrpSpPr>
          <p:nvPr/>
        </p:nvGrpSpPr>
        <p:grpSpPr bwMode="auto">
          <a:xfrm>
            <a:off x="4692650" y="3741738"/>
            <a:ext cx="1090613" cy="2166937"/>
            <a:chOff x="1394" y="1303"/>
            <a:chExt cx="687" cy="1365"/>
          </a:xfrm>
        </p:grpSpPr>
        <p:grpSp>
          <p:nvGrpSpPr>
            <p:cNvPr id="61506" name="Group 29"/>
            <p:cNvGrpSpPr>
              <a:grpSpLocks/>
            </p:cNvGrpSpPr>
            <p:nvPr/>
          </p:nvGrpSpPr>
          <p:grpSpPr bwMode="auto">
            <a:xfrm rot="-5400000">
              <a:off x="1052" y="1645"/>
              <a:ext cx="1365" cy="682"/>
              <a:chOff x="1055" y="1642"/>
              <a:chExt cx="1365" cy="682"/>
            </a:xfrm>
          </p:grpSpPr>
          <p:sp>
            <p:nvSpPr>
              <p:cNvPr id="115" name="Arc 30"/>
              <p:cNvSpPr>
                <a:spLocks/>
              </p:cNvSpPr>
              <p:nvPr/>
            </p:nvSpPr>
            <p:spPr bwMode="auto">
              <a:xfrm flipH="1">
                <a:off x="1054" y="1670"/>
                <a:ext cx="682" cy="6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1000" kern="0">
                  <a:solidFill>
                    <a:srgbClr val="000000"/>
                  </a:solidFill>
                  <a:cs typeface="+mn-cs"/>
                </a:endParaRPr>
              </a:p>
            </p:txBody>
          </p:sp>
          <p:sp>
            <p:nvSpPr>
              <p:cNvPr id="116" name="Arc 31"/>
              <p:cNvSpPr>
                <a:spLocks/>
              </p:cNvSpPr>
              <p:nvPr/>
            </p:nvSpPr>
            <p:spPr bwMode="auto">
              <a:xfrm>
                <a:off x="1738" y="1670"/>
                <a:ext cx="682" cy="6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1000" kern="0">
                  <a:solidFill>
                    <a:srgbClr val="000000"/>
                  </a:solidFill>
                  <a:cs typeface="+mn-cs"/>
                </a:endParaRPr>
              </a:p>
            </p:txBody>
          </p:sp>
        </p:grpSp>
        <p:grpSp>
          <p:nvGrpSpPr>
            <p:cNvPr id="61507" name="Group 32"/>
            <p:cNvGrpSpPr>
              <a:grpSpLocks/>
            </p:cNvGrpSpPr>
            <p:nvPr/>
          </p:nvGrpSpPr>
          <p:grpSpPr bwMode="auto">
            <a:xfrm rot="-5400000">
              <a:off x="1258" y="1720"/>
              <a:ext cx="1090" cy="546"/>
              <a:chOff x="1055" y="1642"/>
              <a:chExt cx="1365" cy="682"/>
            </a:xfrm>
          </p:grpSpPr>
          <p:sp>
            <p:nvSpPr>
              <p:cNvPr id="113" name="Arc 33"/>
              <p:cNvSpPr>
                <a:spLocks/>
              </p:cNvSpPr>
              <p:nvPr/>
            </p:nvSpPr>
            <p:spPr bwMode="auto">
              <a:xfrm flipH="1">
                <a:off x="1059" y="1642"/>
                <a:ext cx="684" cy="6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1000" kern="0">
                  <a:solidFill>
                    <a:srgbClr val="000000"/>
                  </a:solidFill>
                  <a:cs typeface="+mn-cs"/>
                </a:endParaRPr>
              </a:p>
            </p:txBody>
          </p:sp>
          <p:sp>
            <p:nvSpPr>
              <p:cNvPr id="114" name="Arc 34"/>
              <p:cNvSpPr>
                <a:spLocks/>
              </p:cNvSpPr>
              <p:nvPr/>
            </p:nvSpPr>
            <p:spPr bwMode="auto">
              <a:xfrm>
                <a:off x="1741" y="1642"/>
                <a:ext cx="681" cy="6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1000" kern="0">
                  <a:solidFill>
                    <a:srgbClr val="000000"/>
                  </a:solidFill>
                  <a:cs typeface="+mn-cs"/>
                </a:endParaRPr>
              </a:p>
            </p:txBody>
          </p:sp>
        </p:grpSp>
        <p:grpSp>
          <p:nvGrpSpPr>
            <p:cNvPr id="61508" name="Group 35"/>
            <p:cNvGrpSpPr>
              <a:grpSpLocks/>
            </p:cNvGrpSpPr>
            <p:nvPr/>
          </p:nvGrpSpPr>
          <p:grpSpPr bwMode="auto">
            <a:xfrm rot="-5400000">
              <a:off x="1470" y="1804"/>
              <a:ext cx="814" cy="408"/>
              <a:chOff x="1055" y="1642"/>
              <a:chExt cx="1365" cy="682"/>
            </a:xfrm>
          </p:grpSpPr>
          <p:sp>
            <p:nvSpPr>
              <p:cNvPr id="111" name="Arc 36"/>
              <p:cNvSpPr>
                <a:spLocks/>
              </p:cNvSpPr>
              <p:nvPr/>
            </p:nvSpPr>
            <p:spPr bwMode="auto">
              <a:xfrm flipH="1">
                <a:off x="1063" y="1642"/>
                <a:ext cx="681" cy="6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1000" kern="0">
                  <a:solidFill>
                    <a:srgbClr val="000000"/>
                  </a:solidFill>
                  <a:cs typeface="+mn-cs"/>
                </a:endParaRPr>
              </a:p>
            </p:txBody>
          </p:sp>
          <p:sp>
            <p:nvSpPr>
              <p:cNvPr id="112" name="Arc 37"/>
              <p:cNvSpPr>
                <a:spLocks/>
              </p:cNvSpPr>
              <p:nvPr/>
            </p:nvSpPr>
            <p:spPr bwMode="auto">
              <a:xfrm>
                <a:off x="1743" y="1642"/>
                <a:ext cx="684" cy="6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1000" kern="0">
                  <a:solidFill>
                    <a:srgbClr val="000000"/>
                  </a:solidFill>
                  <a:cs typeface="+mn-cs"/>
                </a:endParaRPr>
              </a:p>
            </p:txBody>
          </p:sp>
        </p:grpSp>
        <p:grpSp>
          <p:nvGrpSpPr>
            <p:cNvPr id="61509" name="Group 38"/>
            <p:cNvGrpSpPr>
              <a:grpSpLocks/>
            </p:cNvGrpSpPr>
            <p:nvPr/>
          </p:nvGrpSpPr>
          <p:grpSpPr bwMode="auto">
            <a:xfrm rot="-5400000">
              <a:off x="1685" y="1876"/>
              <a:ext cx="528" cy="264"/>
              <a:chOff x="1055" y="1642"/>
              <a:chExt cx="1365" cy="682"/>
            </a:xfrm>
          </p:grpSpPr>
          <p:sp>
            <p:nvSpPr>
              <p:cNvPr id="109" name="Arc 39"/>
              <p:cNvSpPr>
                <a:spLocks/>
              </p:cNvSpPr>
              <p:nvPr/>
            </p:nvSpPr>
            <p:spPr bwMode="auto">
              <a:xfrm flipH="1">
                <a:off x="1055" y="1642"/>
                <a:ext cx="683" cy="6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1000" kern="0">
                  <a:solidFill>
                    <a:srgbClr val="000000"/>
                  </a:solidFill>
                  <a:cs typeface="+mn-cs"/>
                </a:endParaRPr>
              </a:p>
            </p:txBody>
          </p:sp>
          <p:sp>
            <p:nvSpPr>
              <p:cNvPr id="110" name="Arc 40"/>
              <p:cNvSpPr>
                <a:spLocks/>
              </p:cNvSpPr>
              <p:nvPr/>
            </p:nvSpPr>
            <p:spPr bwMode="auto">
              <a:xfrm>
                <a:off x="1737" y="1642"/>
                <a:ext cx="683" cy="6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sz="1000" kern="0">
                  <a:solidFill>
                    <a:srgbClr val="000000"/>
                  </a:solidFill>
                  <a:cs typeface="+mn-cs"/>
                </a:endParaRPr>
              </a:p>
            </p:txBody>
          </p:sp>
        </p:grpSp>
      </p:grpSp>
      <p:sp>
        <p:nvSpPr>
          <p:cNvPr id="117" name="Rectangle 41"/>
          <p:cNvSpPr>
            <a:spLocks noChangeArrowheads="1"/>
          </p:cNvSpPr>
          <p:nvPr/>
        </p:nvSpPr>
        <p:spPr bwMode="auto">
          <a:xfrm>
            <a:off x="538163" y="1466850"/>
            <a:ext cx="2538412" cy="1679575"/>
          </a:xfrm>
          <a:prstGeom prst="rect">
            <a:avLst/>
          </a:prstGeom>
          <a:gradFill rotWithShape="0">
            <a:gsLst>
              <a:gs pos="0">
                <a:srgbClr val="00CCCC"/>
              </a:gs>
              <a:gs pos="100000">
                <a:srgbClr val="3333FF"/>
              </a:gs>
            </a:gsLst>
            <a:lin ang="189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r>
              <a:rPr lang="en-US" sz="1000" kern="0">
                <a:solidFill>
                  <a:srgbClr val="000000"/>
                </a:solidFill>
                <a:cs typeface="+mn-cs"/>
              </a:rPr>
              <a:t>1) DSRC equipped vehicle approaches </a:t>
            </a:r>
          </a:p>
          <a:p>
            <a:pPr eaLnBrk="0" fontAlgn="auto" hangingPunct="0">
              <a:spcBef>
                <a:spcPts val="0"/>
              </a:spcBef>
              <a:spcAft>
                <a:spcPts val="0"/>
              </a:spcAft>
              <a:defRPr/>
            </a:pPr>
            <a:r>
              <a:rPr lang="en-US" sz="1000" kern="0">
                <a:solidFill>
                  <a:srgbClr val="000000"/>
                </a:solidFill>
                <a:cs typeface="+mn-cs"/>
              </a:rPr>
              <a:t>CICAS-V intersection</a:t>
            </a:r>
          </a:p>
          <a:p>
            <a:pPr eaLnBrk="0" fontAlgn="auto" hangingPunct="0">
              <a:spcBef>
                <a:spcPts val="0"/>
              </a:spcBef>
              <a:spcAft>
                <a:spcPts val="0"/>
              </a:spcAft>
              <a:defRPr/>
            </a:pPr>
            <a:r>
              <a:rPr lang="en-US" sz="1000" kern="0">
                <a:solidFill>
                  <a:srgbClr val="000000"/>
                </a:solidFill>
                <a:cs typeface="+mn-cs"/>
              </a:rPr>
              <a:t>2) Vehicle receives local GPS correction</a:t>
            </a:r>
          </a:p>
          <a:p>
            <a:pPr eaLnBrk="0" fontAlgn="auto" hangingPunct="0">
              <a:spcBef>
                <a:spcPts val="0"/>
              </a:spcBef>
              <a:spcAft>
                <a:spcPts val="0"/>
              </a:spcAft>
              <a:defRPr/>
            </a:pPr>
            <a:r>
              <a:rPr lang="en-US" sz="1000" kern="0">
                <a:solidFill>
                  <a:srgbClr val="000000"/>
                </a:solidFill>
                <a:cs typeface="+mn-cs"/>
              </a:rPr>
              <a:t>over DSRC.  GPS position is corrected to </a:t>
            </a:r>
          </a:p>
          <a:p>
            <a:pPr eaLnBrk="0" fontAlgn="auto" hangingPunct="0">
              <a:spcBef>
                <a:spcPts val="0"/>
              </a:spcBef>
              <a:spcAft>
                <a:spcPts val="0"/>
              </a:spcAft>
              <a:defRPr/>
            </a:pPr>
            <a:r>
              <a:rPr lang="en-US" sz="1000" kern="0">
                <a:solidFill>
                  <a:srgbClr val="000000"/>
                </a:solidFill>
                <a:cs typeface="+mn-cs"/>
              </a:rPr>
              <a:t>~ 0.5m accuracy allowing intersection </a:t>
            </a:r>
          </a:p>
          <a:p>
            <a:pPr eaLnBrk="0" fontAlgn="auto" hangingPunct="0">
              <a:spcBef>
                <a:spcPts val="0"/>
              </a:spcBef>
              <a:spcAft>
                <a:spcPts val="0"/>
              </a:spcAft>
              <a:defRPr/>
            </a:pPr>
            <a:r>
              <a:rPr lang="en-US" sz="1000" kern="0">
                <a:solidFill>
                  <a:srgbClr val="000000"/>
                </a:solidFill>
                <a:cs typeface="+mn-cs"/>
              </a:rPr>
              <a:t>approach matching</a:t>
            </a:r>
          </a:p>
          <a:p>
            <a:pPr eaLnBrk="0" fontAlgn="auto" hangingPunct="0">
              <a:spcBef>
                <a:spcPts val="0"/>
              </a:spcBef>
              <a:spcAft>
                <a:spcPts val="0"/>
              </a:spcAft>
              <a:defRPr/>
            </a:pPr>
            <a:r>
              <a:rPr lang="en-US" sz="1000" kern="0">
                <a:solidFill>
                  <a:srgbClr val="000000"/>
                </a:solidFill>
                <a:cs typeface="+mn-cs"/>
              </a:rPr>
              <a:t>3) Vehicle receives map (Geometric</a:t>
            </a:r>
          </a:p>
          <a:p>
            <a:pPr eaLnBrk="0" fontAlgn="auto" hangingPunct="0">
              <a:spcBef>
                <a:spcPts val="0"/>
              </a:spcBef>
              <a:spcAft>
                <a:spcPts val="0"/>
              </a:spcAft>
              <a:defRPr/>
            </a:pPr>
            <a:r>
              <a:rPr lang="en-US" sz="1000" kern="0">
                <a:solidFill>
                  <a:srgbClr val="000000"/>
                </a:solidFill>
                <a:cs typeface="+mn-cs"/>
              </a:rPr>
              <a:t>Intersection Description or GID) over DSRC</a:t>
            </a:r>
          </a:p>
          <a:p>
            <a:pPr eaLnBrk="0" fontAlgn="auto" hangingPunct="0">
              <a:spcBef>
                <a:spcPts val="0"/>
              </a:spcBef>
              <a:spcAft>
                <a:spcPts val="0"/>
              </a:spcAft>
              <a:defRPr/>
            </a:pPr>
            <a:r>
              <a:rPr lang="en-US" sz="1000" kern="0">
                <a:solidFill>
                  <a:srgbClr val="000000"/>
                </a:solidFill>
                <a:cs typeface="+mn-cs"/>
              </a:rPr>
              <a:t>4) Vehicle position mapped to intersection approach using GID </a:t>
            </a:r>
          </a:p>
        </p:txBody>
      </p:sp>
      <p:sp>
        <p:nvSpPr>
          <p:cNvPr id="118" name="Oval 42"/>
          <p:cNvSpPr>
            <a:spLocks noChangeArrowheads="1"/>
          </p:cNvSpPr>
          <p:nvPr/>
        </p:nvSpPr>
        <p:spPr bwMode="auto">
          <a:xfrm>
            <a:off x="6259513" y="2652713"/>
            <a:ext cx="273050" cy="273050"/>
          </a:xfrm>
          <a:prstGeom prst="ellipse">
            <a:avLst/>
          </a:prstGeom>
          <a:solidFill>
            <a:srgbClr val="00FF00">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119" name="Oval 43"/>
          <p:cNvSpPr>
            <a:spLocks noChangeArrowheads="1"/>
          </p:cNvSpPr>
          <p:nvPr/>
        </p:nvSpPr>
        <p:spPr bwMode="auto">
          <a:xfrm>
            <a:off x="6261100" y="2289175"/>
            <a:ext cx="273050" cy="27305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120" name="Oval 44"/>
          <p:cNvSpPr>
            <a:spLocks noChangeArrowheads="1"/>
          </p:cNvSpPr>
          <p:nvPr/>
        </p:nvSpPr>
        <p:spPr bwMode="auto">
          <a:xfrm>
            <a:off x="6248400" y="1936750"/>
            <a:ext cx="273050" cy="2730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pic>
        <p:nvPicPr>
          <p:cNvPr id="121" name="Picture 45" descr="satell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4470400"/>
            <a:ext cx="108426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46"/>
          <p:cNvSpPr>
            <a:spLocks noChangeArrowheads="1"/>
          </p:cNvSpPr>
          <p:nvPr/>
        </p:nvSpPr>
        <p:spPr bwMode="auto">
          <a:xfrm>
            <a:off x="2763838" y="4460875"/>
            <a:ext cx="530225" cy="1187450"/>
          </a:xfrm>
          <a:prstGeom prst="rect">
            <a:avLst/>
          </a:prstGeom>
          <a:solidFill>
            <a:srgbClr val="000000"/>
          </a:solidFill>
          <a:ln w="9525">
            <a:solidFill>
              <a:srgbClr val="000000"/>
            </a:solidFill>
            <a:miter lim="800000"/>
            <a:headEnd/>
            <a:tailEnd/>
          </a:ln>
        </p:spPr>
        <p:txBody>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123" name="Oval 47"/>
          <p:cNvSpPr>
            <a:spLocks noChangeArrowheads="1"/>
          </p:cNvSpPr>
          <p:nvPr/>
        </p:nvSpPr>
        <p:spPr bwMode="auto">
          <a:xfrm>
            <a:off x="2894013" y="4551363"/>
            <a:ext cx="280987" cy="2921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124" name="Oval 48"/>
          <p:cNvSpPr>
            <a:spLocks noChangeArrowheads="1"/>
          </p:cNvSpPr>
          <p:nvPr/>
        </p:nvSpPr>
        <p:spPr bwMode="auto">
          <a:xfrm>
            <a:off x="2890838" y="4914900"/>
            <a:ext cx="292100" cy="280988"/>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125" name="Oval 49"/>
          <p:cNvSpPr>
            <a:spLocks noChangeArrowheads="1"/>
          </p:cNvSpPr>
          <p:nvPr/>
        </p:nvSpPr>
        <p:spPr bwMode="auto">
          <a:xfrm>
            <a:off x="2898775" y="5278438"/>
            <a:ext cx="280988" cy="282575"/>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126" name="Text Box 50"/>
          <p:cNvSpPr txBox="1">
            <a:spLocks noChangeArrowheads="1"/>
          </p:cNvSpPr>
          <p:nvPr/>
        </p:nvSpPr>
        <p:spPr bwMode="auto">
          <a:xfrm>
            <a:off x="1768475" y="5589588"/>
            <a:ext cx="590550" cy="36671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defRPr/>
            </a:pPr>
            <a:r>
              <a:rPr lang="en-US" kern="0">
                <a:solidFill>
                  <a:srgbClr val="3333FF"/>
                </a:solidFill>
                <a:cs typeface="+mn-cs"/>
              </a:rPr>
              <a:t>GID</a:t>
            </a:r>
          </a:p>
        </p:txBody>
      </p:sp>
      <p:sp>
        <p:nvSpPr>
          <p:cNvPr id="127" name="Text Box 51"/>
          <p:cNvSpPr txBox="1">
            <a:spLocks noChangeArrowheads="1"/>
          </p:cNvSpPr>
          <p:nvPr/>
        </p:nvSpPr>
        <p:spPr bwMode="auto">
          <a:xfrm>
            <a:off x="377825" y="5599113"/>
            <a:ext cx="831850" cy="36671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defRPr/>
            </a:pPr>
            <a:r>
              <a:rPr lang="en-US" kern="0">
                <a:solidFill>
                  <a:srgbClr val="3333FF"/>
                </a:solidFill>
                <a:cs typeface="+mn-cs"/>
              </a:rPr>
              <a:t>GPSC</a:t>
            </a:r>
          </a:p>
        </p:txBody>
      </p:sp>
      <p:sp>
        <p:nvSpPr>
          <p:cNvPr id="128" name="Text Box 52"/>
          <p:cNvSpPr txBox="1">
            <a:spLocks noChangeArrowheads="1"/>
          </p:cNvSpPr>
          <p:nvPr/>
        </p:nvSpPr>
        <p:spPr bwMode="auto">
          <a:xfrm>
            <a:off x="2651125" y="5600700"/>
            <a:ext cx="75565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defRPr/>
            </a:pPr>
            <a:r>
              <a:rPr lang="en-US" kern="0">
                <a:solidFill>
                  <a:srgbClr val="3333FF"/>
                </a:solidFill>
                <a:cs typeface="+mn-cs"/>
              </a:rPr>
              <a:t>SPaT</a:t>
            </a:r>
          </a:p>
        </p:txBody>
      </p:sp>
      <p:pic>
        <p:nvPicPr>
          <p:cNvPr id="129" name="Picture 53" descr="Image:Stop sign.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5513" y="4424363"/>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481" name="AutoShape 54"/>
          <p:cNvCxnSpPr>
            <a:cxnSpLocks noChangeShapeType="1"/>
            <a:stCxn id="61443" idx="2"/>
            <a:endCxn id="61443" idx="2"/>
          </p:cNvCxnSpPr>
          <p:nvPr/>
        </p:nvCxnSpPr>
        <p:spPr bwMode="auto">
          <a:xfrm>
            <a:off x="4557713" y="4268788"/>
            <a:ext cx="0" cy="0"/>
          </a:xfrm>
          <a:prstGeom prst="straightConnector1">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Line 55"/>
          <p:cNvSpPr>
            <a:spLocks noChangeShapeType="1"/>
          </p:cNvSpPr>
          <p:nvPr/>
        </p:nvSpPr>
        <p:spPr bwMode="auto">
          <a:xfrm>
            <a:off x="3162300" y="4014788"/>
            <a:ext cx="145256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sp>
        <p:nvSpPr>
          <p:cNvPr id="132" name="Line 56"/>
          <p:cNvSpPr>
            <a:spLocks noChangeShapeType="1"/>
          </p:cNvSpPr>
          <p:nvPr/>
        </p:nvSpPr>
        <p:spPr bwMode="auto">
          <a:xfrm>
            <a:off x="3159125" y="4156075"/>
            <a:ext cx="145256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grpSp>
        <p:nvGrpSpPr>
          <p:cNvPr id="133" name="Group 57"/>
          <p:cNvGrpSpPr>
            <a:grpSpLocks/>
          </p:cNvGrpSpPr>
          <p:nvPr/>
        </p:nvGrpSpPr>
        <p:grpSpPr bwMode="auto">
          <a:xfrm rot="-10793645">
            <a:off x="-587375" y="3932238"/>
            <a:ext cx="587375" cy="276225"/>
            <a:chOff x="3264" y="1296"/>
            <a:chExt cx="1680" cy="768"/>
          </a:xfrm>
        </p:grpSpPr>
        <p:sp>
          <p:nvSpPr>
            <p:cNvPr id="61496" name="AutoShape 58"/>
            <p:cNvSpPr>
              <a:spLocks noChangeArrowheads="1"/>
            </p:cNvSpPr>
            <p:nvPr/>
          </p:nvSpPr>
          <p:spPr bwMode="auto">
            <a:xfrm flipH="1">
              <a:off x="3264" y="1345"/>
              <a:ext cx="1680" cy="671"/>
            </a:xfrm>
            <a:prstGeom prst="roundRect">
              <a:avLst>
                <a:gd name="adj" fmla="val 16667"/>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61497" name="AutoShape 59"/>
            <p:cNvSpPr>
              <a:spLocks noChangeArrowheads="1"/>
            </p:cNvSpPr>
            <p:nvPr/>
          </p:nvSpPr>
          <p:spPr bwMode="auto">
            <a:xfrm rot="10795956" flipH="1">
              <a:off x="3859" y="1345"/>
              <a:ext cx="336" cy="671"/>
            </a:xfrm>
            <a:prstGeom prst="moon">
              <a:avLst>
                <a:gd name="adj" fmla="val 71005"/>
              </a:avLst>
            </a:prstGeom>
            <a:solidFill>
              <a:srgbClr val="C9C9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136" name="Line 60"/>
            <p:cNvSpPr>
              <a:spLocks noChangeShapeType="1"/>
            </p:cNvSpPr>
            <p:nvPr/>
          </p:nvSpPr>
          <p:spPr bwMode="auto">
            <a:xfrm>
              <a:off x="3314" y="1875"/>
              <a:ext cx="527"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pPr eaLnBrk="0" fontAlgn="auto" hangingPunct="0">
                <a:spcBef>
                  <a:spcPts val="0"/>
                </a:spcBef>
                <a:spcAft>
                  <a:spcPts val="0"/>
                </a:spcAft>
                <a:defRPr/>
              </a:pPr>
              <a:endParaRPr lang="en-US" sz="1000" kern="0">
                <a:solidFill>
                  <a:srgbClr val="000000"/>
                </a:solidFill>
                <a:cs typeface="+mn-cs"/>
              </a:endParaRPr>
            </a:p>
          </p:txBody>
        </p:sp>
        <p:grpSp>
          <p:nvGrpSpPr>
            <p:cNvPr id="61499" name="Group 61"/>
            <p:cNvGrpSpPr>
              <a:grpSpLocks/>
            </p:cNvGrpSpPr>
            <p:nvPr/>
          </p:nvGrpSpPr>
          <p:grpSpPr bwMode="auto">
            <a:xfrm>
              <a:off x="4368" y="1344"/>
              <a:ext cx="384" cy="672"/>
              <a:chOff x="5040" y="1344"/>
              <a:chExt cx="384" cy="672"/>
            </a:xfrm>
          </p:grpSpPr>
          <p:sp>
            <p:nvSpPr>
              <p:cNvPr id="61503" name="Rectangle 62"/>
              <p:cNvSpPr>
                <a:spLocks noChangeArrowheads="1"/>
              </p:cNvSpPr>
              <p:nvPr/>
            </p:nvSpPr>
            <p:spPr bwMode="auto">
              <a:xfrm>
                <a:off x="4931" y="1454"/>
                <a:ext cx="241" cy="671"/>
              </a:xfrm>
              <a:prstGeom prst="rect">
                <a:avLst/>
              </a:prstGeom>
              <a:solidFill>
                <a:srgbClr val="C9C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142" name="Arc 63"/>
              <p:cNvSpPr>
                <a:spLocks/>
              </p:cNvSpPr>
              <p:nvPr/>
            </p:nvSpPr>
            <p:spPr bwMode="auto">
              <a:xfrm>
                <a:off x="5044" y="1468"/>
                <a:ext cx="145" cy="671"/>
              </a:xfrm>
              <a:custGeom>
                <a:avLst/>
                <a:gdLst>
                  <a:gd name="G0" fmla="+- 603 0 0"/>
                  <a:gd name="G1" fmla="+- 21600 0 0"/>
                  <a:gd name="G2" fmla="+- 21600 0 0"/>
                  <a:gd name="T0" fmla="*/ 0 w 22203"/>
                  <a:gd name="T1" fmla="*/ 8 h 43200"/>
                  <a:gd name="T2" fmla="*/ 603 w 22203"/>
                  <a:gd name="T3" fmla="*/ 43200 h 43200"/>
                  <a:gd name="T4" fmla="*/ 603 w 22203"/>
                  <a:gd name="T5" fmla="*/ 21600 h 43200"/>
                </a:gdLst>
                <a:ahLst/>
                <a:cxnLst>
                  <a:cxn ang="0">
                    <a:pos x="T0" y="T1"/>
                  </a:cxn>
                  <a:cxn ang="0">
                    <a:pos x="T2" y="T3"/>
                  </a:cxn>
                  <a:cxn ang="0">
                    <a:pos x="T4" y="T5"/>
                  </a:cxn>
                </a:cxnLst>
                <a:rect l="0" t="0" r="r" b="b"/>
                <a:pathLst>
                  <a:path w="22203" h="43200" fill="none" extrusionOk="0">
                    <a:moveTo>
                      <a:pt x="0" y="8"/>
                    </a:moveTo>
                    <a:cubicBezTo>
                      <a:pt x="200" y="2"/>
                      <a:pt x="401" y="-1"/>
                      <a:pt x="603" y="0"/>
                    </a:cubicBezTo>
                    <a:cubicBezTo>
                      <a:pt x="12532" y="0"/>
                      <a:pt x="22203" y="9670"/>
                      <a:pt x="22203" y="21600"/>
                    </a:cubicBezTo>
                    <a:cubicBezTo>
                      <a:pt x="22203" y="33529"/>
                      <a:pt x="12532" y="43199"/>
                      <a:pt x="603" y="43200"/>
                    </a:cubicBezTo>
                  </a:path>
                  <a:path w="22203" h="43200" stroke="0" extrusionOk="0">
                    <a:moveTo>
                      <a:pt x="0" y="8"/>
                    </a:moveTo>
                    <a:cubicBezTo>
                      <a:pt x="200" y="2"/>
                      <a:pt x="401" y="-1"/>
                      <a:pt x="603" y="0"/>
                    </a:cubicBezTo>
                    <a:cubicBezTo>
                      <a:pt x="12532" y="0"/>
                      <a:pt x="22203" y="9670"/>
                      <a:pt x="22203" y="21600"/>
                    </a:cubicBezTo>
                    <a:cubicBezTo>
                      <a:pt x="22203" y="33529"/>
                      <a:pt x="12532" y="43199"/>
                      <a:pt x="603" y="43200"/>
                    </a:cubicBezTo>
                    <a:lnTo>
                      <a:pt x="603" y="21600"/>
                    </a:lnTo>
                    <a:close/>
                  </a:path>
                </a:pathLst>
              </a:custGeom>
              <a:solidFill>
                <a:srgbClr val="96969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sp>
            <p:nvSpPr>
              <p:cNvPr id="143" name="Arc 64"/>
              <p:cNvSpPr>
                <a:spLocks/>
              </p:cNvSpPr>
              <p:nvPr/>
            </p:nvSpPr>
            <p:spPr bwMode="auto">
              <a:xfrm>
                <a:off x="5280" y="1591"/>
                <a:ext cx="145" cy="671"/>
              </a:xfrm>
              <a:custGeom>
                <a:avLst/>
                <a:gdLst>
                  <a:gd name="G0" fmla="+- 603 0 0"/>
                  <a:gd name="G1" fmla="+- 21600 0 0"/>
                  <a:gd name="G2" fmla="+- 21600 0 0"/>
                  <a:gd name="T0" fmla="*/ 0 w 22203"/>
                  <a:gd name="T1" fmla="*/ 8 h 43200"/>
                  <a:gd name="T2" fmla="*/ 603 w 22203"/>
                  <a:gd name="T3" fmla="*/ 43200 h 43200"/>
                  <a:gd name="T4" fmla="*/ 603 w 22203"/>
                  <a:gd name="T5" fmla="*/ 21600 h 43200"/>
                </a:gdLst>
                <a:ahLst/>
                <a:cxnLst>
                  <a:cxn ang="0">
                    <a:pos x="T0" y="T1"/>
                  </a:cxn>
                  <a:cxn ang="0">
                    <a:pos x="T2" y="T3"/>
                  </a:cxn>
                  <a:cxn ang="0">
                    <a:pos x="T4" y="T5"/>
                  </a:cxn>
                </a:cxnLst>
                <a:rect l="0" t="0" r="r" b="b"/>
                <a:pathLst>
                  <a:path w="22203" h="43200" fill="none" extrusionOk="0">
                    <a:moveTo>
                      <a:pt x="0" y="8"/>
                    </a:moveTo>
                    <a:cubicBezTo>
                      <a:pt x="200" y="2"/>
                      <a:pt x="401" y="-1"/>
                      <a:pt x="603" y="0"/>
                    </a:cubicBezTo>
                    <a:cubicBezTo>
                      <a:pt x="12532" y="0"/>
                      <a:pt x="22203" y="9670"/>
                      <a:pt x="22203" y="21600"/>
                    </a:cubicBezTo>
                    <a:cubicBezTo>
                      <a:pt x="22203" y="33529"/>
                      <a:pt x="12532" y="43199"/>
                      <a:pt x="603" y="43200"/>
                    </a:cubicBezTo>
                  </a:path>
                  <a:path w="22203" h="43200" stroke="0" extrusionOk="0">
                    <a:moveTo>
                      <a:pt x="0" y="8"/>
                    </a:moveTo>
                    <a:cubicBezTo>
                      <a:pt x="200" y="2"/>
                      <a:pt x="401" y="-1"/>
                      <a:pt x="603" y="0"/>
                    </a:cubicBezTo>
                    <a:cubicBezTo>
                      <a:pt x="12532" y="0"/>
                      <a:pt x="22203" y="9670"/>
                      <a:pt x="22203" y="21600"/>
                    </a:cubicBezTo>
                    <a:cubicBezTo>
                      <a:pt x="22203" y="33529"/>
                      <a:pt x="12532" y="43199"/>
                      <a:pt x="603" y="43200"/>
                    </a:cubicBezTo>
                    <a:lnTo>
                      <a:pt x="603" y="21600"/>
                    </a:lnTo>
                    <a:close/>
                  </a:path>
                </a:pathLst>
              </a:custGeom>
              <a:solidFill>
                <a:srgbClr val="C9C9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grpSp>
        <p:sp>
          <p:nvSpPr>
            <p:cNvPr id="138" name="Line 65"/>
            <p:cNvSpPr>
              <a:spLocks noChangeShapeType="1"/>
            </p:cNvSpPr>
            <p:nvPr/>
          </p:nvSpPr>
          <p:spPr bwMode="auto">
            <a:xfrm flipV="1">
              <a:off x="3441" y="1566"/>
              <a:ext cx="527" cy="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pPr eaLnBrk="0" fontAlgn="auto" hangingPunct="0">
                <a:spcBef>
                  <a:spcPts val="0"/>
                </a:spcBef>
                <a:spcAft>
                  <a:spcPts val="0"/>
                </a:spcAft>
                <a:defRPr/>
              </a:pPr>
              <a:endParaRPr lang="en-US" sz="1000" kern="0">
                <a:solidFill>
                  <a:srgbClr val="000000"/>
                </a:solidFill>
                <a:cs typeface="+mn-cs"/>
              </a:endParaRPr>
            </a:p>
          </p:txBody>
        </p:sp>
        <p:sp>
          <p:nvSpPr>
            <p:cNvPr id="61501" name="AutoShape 66"/>
            <p:cNvSpPr>
              <a:spLocks noChangeArrowheads="1"/>
            </p:cNvSpPr>
            <p:nvPr/>
          </p:nvSpPr>
          <p:spPr bwMode="auto">
            <a:xfrm>
              <a:off x="4031" y="1406"/>
              <a:ext cx="95" cy="49"/>
            </a:xfrm>
            <a:prstGeom prst="parallelogram">
              <a:avLst>
                <a:gd name="adj" fmla="val 116668"/>
              </a:avLst>
            </a:prstGeom>
            <a:solidFill>
              <a:srgbClr val="96969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sp>
          <p:nvSpPr>
            <p:cNvPr id="61502" name="AutoShape 67"/>
            <p:cNvSpPr>
              <a:spLocks noChangeArrowheads="1"/>
            </p:cNvSpPr>
            <p:nvPr/>
          </p:nvSpPr>
          <p:spPr bwMode="auto">
            <a:xfrm flipV="1">
              <a:off x="3919" y="2126"/>
              <a:ext cx="95" cy="49"/>
            </a:xfrm>
            <a:prstGeom prst="parallelogram">
              <a:avLst>
                <a:gd name="adj" fmla="val 116668"/>
              </a:avLst>
            </a:prstGeom>
            <a:solidFill>
              <a:srgbClr val="96969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nchor="ct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US" altLang="en-US" sz="1000">
                <a:solidFill>
                  <a:srgbClr val="000000"/>
                </a:solidFill>
              </a:endParaRPr>
            </a:p>
          </p:txBody>
        </p:sp>
      </p:grpSp>
      <p:sp>
        <p:nvSpPr>
          <p:cNvPr id="61485" name="Text Box 68"/>
          <p:cNvSpPr txBox="1">
            <a:spLocks noChangeArrowheads="1"/>
          </p:cNvSpPr>
          <p:nvPr/>
        </p:nvSpPr>
        <p:spPr bwMode="auto">
          <a:xfrm>
            <a:off x="3609975" y="4710113"/>
            <a:ext cx="1001713" cy="2444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50000"/>
              </a:spcBef>
              <a:buFontTx/>
              <a:buNone/>
            </a:pPr>
            <a:endParaRPr lang="en-US" altLang="en-US" sz="1000">
              <a:solidFill>
                <a:srgbClr val="000000"/>
              </a:solidFill>
            </a:endParaRPr>
          </a:p>
        </p:txBody>
      </p:sp>
      <p:sp>
        <p:nvSpPr>
          <p:cNvPr id="145" name="Text Box 69"/>
          <p:cNvSpPr txBox="1">
            <a:spLocks noChangeArrowheads="1"/>
          </p:cNvSpPr>
          <p:nvPr/>
        </p:nvSpPr>
        <p:spPr bwMode="auto">
          <a:xfrm>
            <a:off x="6202363" y="3036888"/>
            <a:ext cx="354012"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defRPr/>
            </a:pPr>
            <a:r>
              <a:rPr lang="en-US" sz="2400" kern="0">
                <a:solidFill>
                  <a:srgbClr val="000000"/>
                </a:solidFill>
                <a:cs typeface="+mn-cs"/>
              </a:rPr>
              <a:t>5</a:t>
            </a:r>
          </a:p>
        </p:txBody>
      </p:sp>
      <p:sp>
        <p:nvSpPr>
          <p:cNvPr id="146" name="Text Box 70"/>
          <p:cNvSpPr txBox="1">
            <a:spLocks noChangeArrowheads="1"/>
          </p:cNvSpPr>
          <p:nvPr/>
        </p:nvSpPr>
        <p:spPr bwMode="auto">
          <a:xfrm>
            <a:off x="6189663" y="3044825"/>
            <a:ext cx="354012"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defRPr/>
            </a:pPr>
            <a:r>
              <a:rPr lang="en-US" sz="2400" kern="0">
                <a:solidFill>
                  <a:srgbClr val="000000"/>
                </a:solidFill>
                <a:cs typeface="+mn-cs"/>
              </a:rPr>
              <a:t>4</a:t>
            </a:r>
          </a:p>
        </p:txBody>
      </p:sp>
      <p:sp>
        <p:nvSpPr>
          <p:cNvPr id="147" name="Text Box 71"/>
          <p:cNvSpPr txBox="1">
            <a:spLocks noChangeArrowheads="1"/>
          </p:cNvSpPr>
          <p:nvPr/>
        </p:nvSpPr>
        <p:spPr bwMode="auto">
          <a:xfrm>
            <a:off x="6189663" y="3044825"/>
            <a:ext cx="354012"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defRPr/>
            </a:pPr>
            <a:r>
              <a:rPr lang="en-US" sz="2400" kern="0">
                <a:solidFill>
                  <a:srgbClr val="000000"/>
                </a:solidFill>
                <a:cs typeface="+mn-cs"/>
              </a:rPr>
              <a:t>3</a:t>
            </a:r>
          </a:p>
        </p:txBody>
      </p:sp>
      <p:sp>
        <p:nvSpPr>
          <p:cNvPr id="148" name="Text Box 72"/>
          <p:cNvSpPr txBox="1">
            <a:spLocks noChangeArrowheads="1"/>
          </p:cNvSpPr>
          <p:nvPr/>
        </p:nvSpPr>
        <p:spPr bwMode="auto">
          <a:xfrm>
            <a:off x="6202363" y="3046413"/>
            <a:ext cx="354012"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defRPr/>
            </a:pPr>
            <a:r>
              <a:rPr lang="en-US" sz="2400" kern="0">
                <a:solidFill>
                  <a:srgbClr val="000000"/>
                </a:solidFill>
                <a:cs typeface="+mn-cs"/>
              </a:rPr>
              <a:t>2</a:t>
            </a:r>
          </a:p>
        </p:txBody>
      </p:sp>
      <p:sp>
        <p:nvSpPr>
          <p:cNvPr id="149" name="Text Box 73"/>
          <p:cNvSpPr txBox="1">
            <a:spLocks noChangeArrowheads="1"/>
          </p:cNvSpPr>
          <p:nvPr/>
        </p:nvSpPr>
        <p:spPr bwMode="auto">
          <a:xfrm>
            <a:off x="6202363" y="3036888"/>
            <a:ext cx="354012"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defRPr/>
            </a:pPr>
            <a:r>
              <a:rPr lang="en-US" sz="2400" kern="0">
                <a:solidFill>
                  <a:srgbClr val="000000"/>
                </a:solidFill>
                <a:cs typeface="+mn-cs"/>
              </a:rPr>
              <a:t>1</a:t>
            </a:r>
          </a:p>
        </p:txBody>
      </p:sp>
      <p:sp>
        <p:nvSpPr>
          <p:cNvPr id="150" name="Text Box 74"/>
          <p:cNvSpPr txBox="1">
            <a:spLocks noChangeArrowheads="1"/>
          </p:cNvSpPr>
          <p:nvPr/>
        </p:nvSpPr>
        <p:spPr bwMode="auto">
          <a:xfrm>
            <a:off x="6205538" y="3038475"/>
            <a:ext cx="354012"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auto" hangingPunct="0">
              <a:spcBef>
                <a:spcPts val="0"/>
              </a:spcBef>
              <a:spcAft>
                <a:spcPts val="0"/>
              </a:spcAft>
              <a:defRPr/>
            </a:pPr>
            <a:r>
              <a:rPr lang="en-US" sz="2400" kern="0">
                <a:solidFill>
                  <a:srgbClr val="000000"/>
                </a:solidFill>
                <a:cs typeface="+mn-cs"/>
              </a:rPr>
              <a:t>0</a:t>
            </a:r>
          </a:p>
        </p:txBody>
      </p:sp>
      <p:sp>
        <p:nvSpPr>
          <p:cNvPr id="151" name="Line 75"/>
          <p:cNvSpPr>
            <a:spLocks noChangeShapeType="1"/>
          </p:cNvSpPr>
          <p:nvPr/>
        </p:nvSpPr>
        <p:spPr bwMode="auto">
          <a:xfrm>
            <a:off x="806450" y="4227513"/>
            <a:ext cx="731838" cy="927100"/>
          </a:xfrm>
          <a:prstGeom prst="line">
            <a:avLst/>
          </a:prstGeom>
          <a:noFill/>
          <a:ln w="889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auto" hangingPunct="0">
              <a:spcBef>
                <a:spcPts val="0"/>
              </a:spcBef>
              <a:spcAft>
                <a:spcPts val="0"/>
              </a:spcAft>
              <a:defRPr/>
            </a:pPr>
            <a:endParaRPr lang="en-US" sz="1000" kern="0">
              <a:solidFill>
                <a:srgbClr val="000000"/>
              </a:solidFill>
              <a:cs typeface="+mn-cs"/>
            </a:endParaRPr>
          </a:p>
        </p:txBody>
      </p:sp>
      <p:sp>
        <p:nvSpPr>
          <p:cNvPr id="152" name="Rectangle 76"/>
          <p:cNvSpPr>
            <a:spLocks noChangeArrowheads="1"/>
          </p:cNvSpPr>
          <p:nvPr/>
        </p:nvSpPr>
        <p:spPr bwMode="auto">
          <a:xfrm>
            <a:off x="544513" y="1470025"/>
            <a:ext cx="2538412" cy="1679575"/>
          </a:xfrm>
          <a:prstGeom prst="rect">
            <a:avLst/>
          </a:prstGeom>
          <a:gradFill rotWithShape="0">
            <a:gsLst>
              <a:gs pos="0">
                <a:srgbClr val="00CCCC"/>
              </a:gs>
              <a:gs pos="100000">
                <a:srgbClr val="3333FF"/>
              </a:gs>
            </a:gsLst>
            <a:lin ang="189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457200" indent="-457200"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r>
              <a:rPr lang="en-US" altLang="en-US" sz="1000">
                <a:solidFill>
                  <a:srgbClr val="000000"/>
                </a:solidFill>
              </a:rPr>
              <a:t>7) Warning algorithm determines that the</a:t>
            </a:r>
          </a:p>
          <a:p>
            <a:pPr>
              <a:spcBef>
                <a:spcPct val="0"/>
              </a:spcBef>
              <a:buFontTx/>
              <a:buNone/>
            </a:pPr>
            <a:r>
              <a:rPr lang="en-US" altLang="en-US" sz="1000">
                <a:solidFill>
                  <a:srgbClr val="000000"/>
                </a:solidFill>
              </a:rPr>
              <a:t>vehicle cannot safely proceed based on the</a:t>
            </a:r>
          </a:p>
          <a:p>
            <a:pPr>
              <a:spcBef>
                <a:spcPct val="0"/>
              </a:spcBef>
              <a:buFontTx/>
              <a:buNone/>
            </a:pPr>
            <a:r>
              <a:rPr lang="en-US" altLang="en-US" sz="1000">
                <a:solidFill>
                  <a:srgbClr val="000000"/>
                </a:solidFill>
              </a:rPr>
              <a:t>current vehicle dynamics and the time to </a:t>
            </a:r>
          </a:p>
          <a:p>
            <a:pPr>
              <a:spcBef>
                <a:spcPct val="0"/>
              </a:spcBef>
              <a:buFontTx/>
              <a:buNone/>
            </a:pPr>
            <a:r>
              <a:rPr lang="en-US" altLang="en-US" sz="1000">
                <a:solidFill>
                  <a:srgbClr val="000000"/>
                </a:solidFill>
              </a:rPr>
              <a:t>“red” phase.</a:t>
            </a:r>
          </a:p>
          <a:p>
            <a:pPr>
              <a:spcBef>
                <a:spcPct val="0"/>
              </a:spcBef>
              <a:buFontTx/>
              <a:buNone/>
            </a:pPr>
            <a:r>
              <a:rPr lang="en-US" altLang="en-US" sz="1000">
                <a:solidFill>
                  <a:srgbClr val="000000"/>
                </a:solidFill>
              </a:rPr>
              <a:t>8) A warning is issued to the driver at the </a:t>
            </a:r>
          </a:p>
          <a:p>
            <a:pPr>
              <a:spcBef>
                <a:spcPct val="0"/>
              </a:spcBef>
              <a:buFontTx/>
              <a:buNone/>
            </a:pPr>
            <a:r>
              <a:rPr lang="en-US" altLang="en-US" sz="1000">
                <a:solidFill>
                  <a:srgbClr val="000000"/>
                </a:solidFill>
              </a:rPr>
              <a:t>appropriate time.</a:t>
            </a:r>
          </a:p>
          <a:p>
            <a:pPr>
              <a:spcBef>
                <a:spcPct val="0"/>
              </a:spcBef>
              <a:buFontTx/>
              <a:buNone/>
            </a:pPr>
            <a:r>
              <a:rPr lang="en-US" altLang="en-US" sz="1000">
                <a:solidFill>
                  <a:srgbClr val="000000"/>
                </a:solidFill>
              </a:rPr>
              <a:t> </a:t>
            </a:r>
          </a:p>
          <a:p>
            <a:pPr>
              <a:spcBef>
                <a:spcPct val="0"/>
              </a:spcBef>
              <a:buFontTx/>
              <a:buChar char="•"/>
            </a:pPr>
            <a:endParaRPr lang="en-US" altLang="en-US" sz="1000">
              <a:solidFill>
                <a:srgbClr val="000000"/>
              </a:solidFill>
            </a:endParaRPr>
          </a:p>
        </p:txBody>
      </p:sp>
      <p:sp>
        <p:nvSpPr>
          <p:cNvPr id="153" name="Rectangle 77"/>
          <p:cNvSpPr>
            <a:spLocks noChangeArrowheads="1"/>
          </p:cNvSpPr>
          <p:nvPr/>
        </p:nvSpPr>
        <p:spPr bwMode="auto">
          <a:xfrm>
            <a:off x="542925" y="1471613"/>
            <a:ext cx="2538413" cy="1679575"/>
          </a:xfrm>
          <a:prstGeom prst="rect">
            <a:avLst/>
          </a:prstGeom>
          <a:gradFill rotWithShape="0">
            <a:gsLst>
              <a:gs pos="0">
                <a:srgbClr val="00CCCC"/>
              </a:gs>
              <a:gs pos="100000">
                <a:srgbClr val="3333FF"/>
              </a:gs>
            </a:gsLst>
            <a:lin ang="189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457200" indent="-457200" eaLnBrk="0" hangingPunct="0">
              <a:spcBef>
                <a:spcPct val="20000"/>
              </a:spcBef>
              <a:buFont typeface="Wingdings" pitchFamily="2" charset="2"/>
              <a:buChar char="§"/>
              <a:defRPr sz="1600">
                <a:solidFill>
                  <a:schemeClr val="tx1"/>
                </a:solidFill>
                <a:latin typeface="Arial" pitchFamily="34" charset="0"/>
                <a:ea typeface="MS PGothic" pitchFamily="34" charset="-128"/>
              </a:defRPr>
            </a:lvl1pPr>
            <a:lvl2pPr marL="742950" indent="-285750" eaLnBrk="0" hangingPunct="0">
              <a:spcBef>
                <a:spcPct val="20000"/>
              </a:spcBef>
              <a:buSzPct val="65000"/>
              <a:buFont typeface="Arial Unicode MS" pitchFamily="34" charset="-128"/>
              <a:buChar char="□"/>
              <a:defRPr sz="16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r>
              <a:rPr lang="en-US" altLang="en-US" sz="1000">
                <a:solidFill>
                  <a:srgbClr val="000000"/>
                </a:solidFill>
              </a:rPr>
              <a:t>5) Vehicle receives Signal Phase and </a:t>
            </a:r>
          </a:p>
          <a:p>
            <a:pPr>
              <a:spcBef>
                <a:spcPct val="0"/>
              </a:spcBef>
              <a:buFontTx/>
              <a:buNone/>
            </a:pPr>
            <a:r>
              <a:rPr lang="en-US" altLang="en-US" sz="1000">
                <a:solidFill>
                  <a:srgbClr val="000000"/>
                </a:solidFill>
              </a:rPr>
              <a:t>Timing (SPaT) information over DSRC</a:t>
            </a:r>
          </a:p>
          <a:p>
            <a:pPr>
              <a:spcBef>
                <a:spcPct val="0"/>
              </a:spcBef>
              <a:buFontTx/>
              <a:buNone/>
            </a:pPr>
            <a:r>
              <a:rPr lang="en-US" altLang="en-US" sz="1000">
                <a:solidFill>
                  <a:srgbClr val="000000"/>
                </a:solidFill>
              </a:rPr>
              <a:t>6) Vehicle warning algorithm processes</a:t>
            </a:r>
          </a:p>
          <a:p>
            <a:pPr>
              <a:spcBef>
                <a:spcPct val="0"/>
              </a:spcBef>
              <a:buFontTx/>
              <a:buNone/>
            </a:pPr>
            <a:r>
              <a:rPr lang="en-US" altLang="en-US" sz="1000">
                <a:solidFill>
                  <a:srgbClr val="000000"/>
                </a:solidFill>
              </a:rPr>
              <a:t>current vehicle dynamics information and</a:t>
            </a:r>
          </a:p>
          <a:p>
            <a:pPr>
              <a:spcBef>
                <a:spcPct val="0"/>
              </a:spcBef>
              <a:buFontTx/>
              <a:buNone/>
            </a:pPr>
            <a:r>
              <a:rPr lang="en-US" altLang="en-US" sz="1000">
                <a:solidFill>
                  <a:srgbClr val="000000"/>
                </a:solidFill>
              </a:rPr>
              <a:t>determines if the vehicle can safely </a:t>
            </a:r>
          </a:p>
          <a:p>
            <a:pPr>
              <a:spcBef>
                <a:spcPct val="0"/>
              </a:spcBef>
              <a:buFontTx/>
              <a:buNone/>
            </a:pPr>
            <a:r>
              <a:rPr lang="en-US" altLang="en-US" sz="1000">
                <a:solidFill>
                  <a:srgbClr val="000000"/>
                </a:solidFill>
              </a:rPr>
              <a:t>proceed through the intersection</a:t>
            </a:r>
          </a:p>
          <a:p>
            <a:pPr>
              <a:spcBef>
                <a:spcPct val="0"/>
              </a:spcBef>
              <a:buFontTx/>
              <a:buNone/>
            </a:pPr>
            <a:r>
              <a:rPr lang="en-US" altLang="en-US" sz="1000">
                <a:solidFill>
                  <a:srgbClr val="000000"/>
                </a:solidFill>
              </a:rPr>
              <a:t> </a:t>
            </a:r>
          </a:p>
          <a:p>
            <a:pPr>
              <a:spcBef>
                <a:spcPct val="0"/>
              </a:spcBef>
              <a:buFontTx/>
              <a:buChar char="•"/>
            </a:pPr>
            <a:endParaRPr lang="en-US" altLang="en-US" sz="1000">
              <a:solidFill>
                <a:srgbClr val="000000"/>
              </a:solidFill>
            </a:endParaRPr>
          </a:p>
        </p:txBody>
      </p:sp>
      <p:sp>
        <p:nvSpPr>
          <p:cNvPr id="61495" name="Rectangle 2"/>
          <p:cNvSpPr>
            <a:spLocks noGrp="1" noChangeArrowheads="1"/>
          </p:cNvSpPr>
          <p:nvPr>
            <p:ph type="title" idx="4294967295"/>
          </p:nvPr>
        </p:nvSpPr>
        <p:spPr>
          <a:xfrm>
            <a:off x="2327274" y="152216"/>
            <a:ext cx="6492875" cy="762000"/>
          </a:xfrm>
        </p:spPr>
        <p:txBody>
          <a:bodyPr/>
          <a:lstStyle/>
          <a:p>
            <a:pPr algn="ctr"/>
            <a:r>
              <a:rPr lang="en-US" altLang="en-US" sz="2400" b="0" dirty="0" smtClean="0">
                <a:ea typeface="MS PGothic" pitchFamily="34" charset="-128"/>
              </a:rPr>
              <a:t>Cooperative Intersection Collision Avoidance System – Violations (CICAS-V)</a:t>
            </a:r>
          </a:p>
        </p:txBody>
      </p:sp>
      <p:sp>
        <p:nvSpPr>
          <p:cNvPr id="78" name="Date Placeholder 3"/>
          <p:cNvSpPr txBox="1">
            <a:spLocks/>
          </p:cNvSpPr>
          <p:nvPr/>
        </p:nvSpPr>
        <p:spPr bwMode="auto">
          <a:xfrm>
            <a:off x="139866" y="530431"/>
            <a:ext cx="2065003" cy="369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en-GB"/>
            </a:defPPr>
            <a:lvl1pPr algn="r" rtl="0" eaLnBrk="0" fontAlgn="base" hangingPunct="0">
              <a:spcBef>
                <a:spcPct val="0"/>
              </a:spcBef>
              <a:spcAft>
                <a:spcPct val="0"/>
              </a:spcAft>
              <a:defRPr sz="2000" kern="1200">
                <a:solidFill>
                  <a:srgbClr val="000000"/>
                </a:solidFill>
                <a:latin typeface="Tahoma" pitchFamily="34"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sz="1800" b="1" dirty="0" smtClean="0">
                <a:latin typeface="Times New Roman" panose="02020603050405020304" pitchFamily="18" charset="0"/>
                <a:cs typeface="Times New Roman" panose="02020603050405020304" pitchFamily="18" charset="0"/>
              </a:rPr>
              <a:t>November 2013</a:t>
            </a:r>
            <a:endParaRPr lang="en-GB"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352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13003 0.00254 L 0.11997 0.00254 " pathEditMode="relative" rAng="0" ptsTypes="AA">
                                      <p:cBhvr>
                                        <p:cTn id="6" dur="2000" fill="hold"/>
                                        <p:tgtEl>
                                          <p:spTgt spid="133"/>
                                        </p:tgtEl>
                                        <p:attrNameLst>
                                          <p:attrName>ppt_x</p:attrName>
                                          <p:attrName>ppt_y</p:attrName>
                                        </p:attrNameLst>
                                      </p:cBhvr>
                                      <p:rCtr x="12500" y="0"/>
                                    </p:animMotion>
                                  </p:childTnLst>
                                </p:cTn>
                              </p:par>
                            </p:childTnLst>
                          </p:cTn>
                        </p:par>
                        <p:par>
                          <p:cTn id="7" fill="hold" nodeType="afterGroup">
                            <p:stCondLst>
                              <p:cond delay="2000"/>
                            </p:stCondLst>
                            <p:childTnLst>
                              <p:par>
                                <p:cTn id="8" presetID="2" presetClass="entr" presetSubtype="8" fill="hold" grpId="0" nodeType="afterEffect">
                                  <p:stCondLst>
                                    <p:cond delay="0"/>
                                  </p:stCondLst>
                                  <p:childTnLst>
                                    <p:set>
                                      <p:cBhvr>
                                        <p:cTn id="9" dur="1" fill="hold">
                                          <p:stCondLst>
                                            <p:cond delay="0"/>
                                          </p:stCondLst>
                                        </p:cTn>
                                        <p:tgtEl>
                                          <p:spTgt spid="117"/>
                                        </p:tgtEl>
                                        <p:attrNameLst>
                                          <p:attrName>style.visibility</p:attrName>
                                        </p:attrNameLst>
                                      </p:cBhvr>
                                      <p:to>
                                        <p:strVal val="visible"/>
                                      </p:to>
                                    </p:set>
                                    <p:anim calcmode="lin" valueType="num">
                                      <p:cBhvr additive="base">
                                        <p:cTn id="10" dur="500" fill="hold"/>
                                        <p:tgtEl>
                                          <p:spTgt spid="117"/>
                                        </p:tgtEl>
                                        <p:attrNameLst>
                                          <p:attrName>ppt_x</p:attrName>
                                        </p:attrNameLst>
                                      </p:cBhvr>
                                      <p:tavLst>
                                        <p:tav tm="0">
                                          <p:val>
                                            <p:strVal val="0-#ppt_w/2"/>
                                          </p:val>
                                        </p:tav>
                                        <p:tav tm="100000">
                                          <p:val>
                                            <p:strVal val="#ppt_x"/>
                                          </p:val>
                                        </p:tav>
                                      </p:tavLst>
                                    </p:anim>
                                    <p:anim calcmode="lin" valueType="num">
                                      <p:cBhvr additive="base">
                                        <p:cTn id="11" dur="500" fill="hold"/>
                                        <p:tgtEl>
                                          <p:spTgt spid="117"/>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2500"/>
                            </p:stCondLst>
                            <p:childTnLst>
                              <p:par>
                                <p:cTn id="13" presetID="26" presetClass="emph" presetSubtype="0" repeatCount="indefinite" fill="hold" nodeType="afterEffect">
                                  <p:stCondLst>
                                    <p:cond delay="0"/>
                                  </p:stCondLst>
                                  <p:childTnLst>
                                    <p:animEffect transition="out" filter="fade">
                                      <p:cBhvr>
                                        <p:cTn id="14" dur="500" tmFilter="0, 0; .2, .5; .8, .5; 1, 0"/>
                                        <p:tgtEl>
                                          <p:spTgt spid="104"/>
                                        </p:tgtEl>
                                      </p:cBhvr>
                                    </p:animEffect>
                                    <p:animScale>
                                      <p:cBhvr>
                                        <p:cTn id="15" dur="250" autoRev="1" fill="hold"/>
                                        <p:tgtEl>
                                          <p:spTgt spid="104"/>
                                        </p:tgtEl>
                                      </p:cBhvr>
                                      <p:by x="105000" y="105000"/>
                                    </p:animScale>
                                  </p:childTnLst>
                                  <p:subTnLst>
                                    <p:set>
                                      <p:cBhvr override="childStyle">
                                        <p:cTn dur="1" fill="hold" display="0" masterRel="sameClick" afterEffect="1">
                                          <p:stCondLst>
                                            <p:cond evt="end" delay="0">
                                              <p:tn val="13"/>
                                            </p:cond>
                                          </p:stCondLst>
                                        </p:cTn>
                                        <p:tgtEl>
                                          <p:spTgt spid="104"/>
                                        </p:tgtEl>
                                        <p:attrNameLst>
                                          <p:attrName>style.visibility</p:attrName>
                                        </p:attrNameLst>
                                      </p:cBhvr>
                                      <p:to>
                                        <p:strVal val="hidden"/>
                                      </p:to>
                                    </p:set>
                                  </p:subTnLst>
                                </p:cTn>
                              </p:par>
                            </p:childTnLst>
                          </p:cTn>
                        </p:par>
                        <p:par>
                          <p:cTn id="16" fill="hold" nodeType="afterGroup">
                            <p:stCondLst>
                              <p:cond delay="3000"/>
                            </p:stCondLst>
                            <p:childTnLst>
                              <p:par>
                                <p:cTn id="17" presetID="3" presetClass="entr" presetSubtype="10"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blinds(horizontal)">
                                      <p:cBhvr>
                                        <p:cTn id="19" dur="500"/>
                                        <p:tgtEl>
                                          <p:spTgt spid="121"/>
                                        </p:tgtEl>
                                      </p:cBhvr>
                                    </p:animEffect>
                                  </p:childTnLst>
                                </p:cTn>
                              </p:par>
                            </p:childTnLst>
                          </p:cTn>
                        </p:par>
                        <p:par>
                          <p:cTn id="20" fill="hold" nodeType="afterGroup">
                            <p:stCondLst>
                              <p:cond delay="3500"/>
                            </p:stCondLst>
                            <p:childTnLst>
                              <p:par>
                                <p:cTn id="21" presetID="2" presetClass="entr" presetSubtype="8" fill="hold" grpId="0" nodeType="afterEffect">
                                  <p:stCondLst>
                                    <p:cond delay="0"/>
                                  </p:stCondLst>
                                  <p:childTnLst>
                                    <p:set>
                                      <p:cBhvr>
                                        <p:cTn id="22" dur="1" fill="hold">
                                          <p:stCondLst>
                                            <p:cond delay="0"/>
                                          </p:stCondLst>
                                        </p:cTn>
                                        <p:tgtEl>
                                          <p:spTgt spid="127"/>
                                        </p:tgtEl>
                                        <p:attrNameLst>
                                          <p:attrName>style.visibility</p:attrName>
                                        </p:attrNameLst>
                                      </p:cBhvr>
                                      <p:to>
                                        <p:strVal val="visible"/>
                                      </p:to>
                                    </p:set>
                                    <p:anim calcmode="lin" valueType="num">
                                      <p:cBhvr additive="base">
                                        <p:cTn id="23" dur="500" fill="hold"/>
                                        <p:tgtEl>
                                          <p:spTgt spid="127"/>
                                        </p:tgtEl>
                                        <p:attrNameLst>
                                          <p:attrName>ppt_x</p:attrName>
                                        </p:attrNameLst>
                                      </p:cBhvr>
                                      <p:tavLst>
                                        <p:tav tm="0">
                                          <p:val>
                                            <p:strVal val="0-#ppt_w/2"/>
                                          </p:val>
                                        </p:tav>
                                        <p:tav tm="100000">
                                          <p:val>
                                            <p:strVal val="#ppt_x"/>
                                          </p:val>
                                        </p:tav>
                                      </p:tavLst>
                                    </p:anim>
                                    <p:anim calcmode="lin" valueType="num">
                                      <p:cBhvr additive="base">
                                        <p:cTn id="24" dur="500" fill="hold"/>
                                        <p:tgtEl>
                                          <p:spTgt spid="12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4000"/>
                            </p:stCondLst>
                            <p:childTnLst>
                              <p:par>
                                <p:cTn id="26" presetID="5" presetClass="entr" presetSubtype="10" fill="hold"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checkerboard(across)">
                                      <p:cBhvr>
                                        <p:cTn id="28" dur="500"/>
                                        <p:tgtEl>
                                          <p:spTgt spid="89"/>
                                        </p:tgtEl>
                                      </p:cBhvr>
                                    </p:animEffect>
                                  </p:childTnLst>
                                </p:cTn>
                              </p:par>
                            </p:childTnLst>
                          </p:cTn>
                        </p:par>
                        <p:par>
                          <p:cTn id="29" fill="hold" nodeType="afterGroup">
                            <p:stCondLst>
                              <p:cond delay="4500"/>
                            </p:stCondLst>
                            <p:childTnLst>
                              <p:par>
                                <p:cTn id="30" presetID="2" presetClass="entr" presetSubtype="8" fill="hold" grpId="0" nodeType="afterEffect">
                                  <p:stCondLst>
                                    <p:cond delay="0"/>
                                  </p:stCondLst>
                                  <p:childTnLst>
                                    <p:set>
                                      <p:cBhvr>
                                        <p:cTn id="31" dur="1" fill="hold">
                                          <p:stCondLst>
                                            <p:cond delay="0"/>
                                          </p:stCondLst>
                                        </p:cTn>
                                        <p:tgtEl>
                                          <p:spTgt spid="126"/>
                                        </p:tgtEl>
                                        <p:attrNameLst>
                                          <p:attrName>style.visibility</p:attrName>
                                        </p:attrNameLst>
                                      </p:cBhvr>
                                      <p:to>
                                        <p:strVal val="visible"/>
                                      </p:to>
                                    </p:set>
                                    <p:anim calcmode="lin" valueType="num">
                                      <p:cBhvr additive="base">
                                        <p:cTn id="32" dur="500" fill="hold"/>
                                        <p:tgtEl>
                                          <p:spTgt spid="126"/>
                                        </p:tgtEl>
                                        <p:attrNameLst>
                                          <p:attrName>ppt_x</p:attrName>
                                        </p:attrNameLst>
                                      </p:cBhvr>
                                      <p:tavLst>
                                        <p:tav tm="0">
                                          <p:val>
                                            <p:strVal val="0-#ppt_w/2"/>
                                          </p:val>
                                        </p:tav>
                                        <p:tav tm="100000">
                                          <p:val>
                                            <p:strVal val="#ppt_x"/>
                                          </p:val>
                                        </p:tav>
                                      </p:tavLst>
                                    </p:anim>
                                    <p:anim calcmode="lin" valueType="num">
                                      <p:cBhvr additive="base">
                                        <p:cTn id="33" dur="500" fill="hold"/>
                                        <p:tgtEl>
                                          <p:spTgt spid="12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0"/>
                            </p:stCondLst>
                            <p:childTnLst>
                              <p:par>
                                <p:cTn id="35" presetID="2" presetClass="entr" presetSubtype="8" fill="hold" nodeType="afterEffect">
                                  <p:stCondLst>
                                    <p:cond delay="1000"/>
                                  </p:stCondLst>
                                  <p:childTnLst>
                                    <p:set>
                                      <p:cBhvr>
                                        <p:cTn id="36" dur="1" fill="hold">
                                          <p:stCondLst>
                                            <p:cond delay="0"/>
                                          </p:stCondLst>
                                        </p:cTn>
                                        <p:tgtEl>
                                          <p:spTgt spid="151"/>
                                        </p:tgtEl>
                                        <p:attrNameLst>
                                          <p:attrName>style.visibility</p:attrName>
                                        </p:attrNameLst>
                                      </p:cBhvr>
                                      <p:to>
                                        <p:strVal val="visible"/>
                                      </p:to>
                                    </p:set>
                                    <p:anim calcmode="lin" valueType="num">
                                      <p:cBhvr additive="base">
                                        <p:cTn id="37" dur="500" fill="hold"/>
                                        <p:tgtEl>
                                          <p:spTgt spid="151"/>
                                        </p:tgtEl>
                                        <p:attrNameLst>
                                          <p:attrName>ppt_x</p:attrName>
                                        </p:attrNameLst>
                                      </p:cBhvr>
                                      <p:tavLst>
                                        <p:tav tm="0">
                                          <p:val>
                                            <p:strVal val="0-#ppt_w/2"/>
                                          </p:val>
                                        </p:tav>
                                        <p:tav tm="100000">
                                          <p:val>
                                            <p:strVal val="#ppt_x"/>
                                          </p:val>
                                        </p:tav>
                                      </p:tavLst>
                                    </p:anim>
                                    <p:anim calcmode="lin" valueType="num">
                                      <p:cBhvr additive="base">
                                        <p:cTn id="38" dur="5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12118 0.00254 L 0.23247 0.00138 " pathEditMode="relative" rAng="0" ptsTypes="AA">
                                      <p:cBhvr>
                                        <p:cTn id="42" dur="2000" fill="hold"/>
                                        <p:tgtEl>
                                          <p:spTgt spid="133"/>
                                        </p:tgtEl>
                                        <p:attrNameLst>
                                          <p:attrName>ppt_x</p:attrName>
                                          <p:attrName>ppt_y</p:attrName>
                                        </p:attrNameLst>
                                      </p:cBhvr>
                                      <p:rCtr x="5556" y="-69"/>
                                    </p:animMotion>
                                  </p:childTnLst>
                                </p:cTn>
                              </p:par>
                              <p:par>
                                <p:cTn id="43" presetID="1" presetClass="exit" presetSubtype="0" fill="hold" nodeType="withEffect">
                                  <p:stCondLst>
                                    <p:cond delay="0"/>
                                  </p:stCondLst>
                                  <p:childTnLst>
                                    <p:set>
                                      <p:cBhvr>
                                        <p:cTn id="44" dur="1" fill="hold">
                                          <p:stCondLst>
                                            <p:cond delay="0"/>
                                          </p:stCondLst>
                                        </p:cTn>
                                        <p:tgtEl>
                                          <p:spTgt spid="151"/>
                                        </p:tgtEl>
                                        <p:attrNameLst>
                                          <p:attrName>style.visibility</p:attrName>
                                        </p:attrNameLst>
                                      </p:cBhvr>
                                      <p:to>
                                        <p:strVal val="hidden"/>
                                      </p:to>
                                    </p:set>
                                  </p:childTnLst>
                                </p:cTn>
                              </p:par>
                            </p:childTnLst>
                          </p:cTn>
                        </p:par>
                        <p:par>
                          <p:cTn id="45" fill="hold" nodeType="afterGroup">
                            <p:stCondLst>
                              <p:cond delay="2000"/>
                            </p:stCondLst>
                            <p:childTnLst>
                              <p:par>
                                <p:cTn id="46" presetID="1" presetClass="exit" presetSubtype="0" fill="hold" grpId="0" nodeType="afterEffect">
                                  <p:stCondLst>
                                    <p:cond delay="0"/>
                                  </p:stCondLst>
                                  <p:childTnLst>
                                    <p:set>
                                      <p:cBhvr>
                                        <p:cTn id="47" dur="1" fill="hold">
                                          <p:stCondLst>
                                            <p:cond delay="0"/>
                                          </p:stCondLst>
                                        </p:cTn>
                                        <p:tgtEl>
                                          <p:spTgt spid="93"/>
                                        </p:tgtEl>
                                        <p:attrNameLst>
                                          <p:attrName>style.visibility</p:attrName>
                                        </p:attrNameLst>
                                      </p:cBhvr>
                                      <p:to>
                                        <p:strVal val="hidden"/>
                                      </p:to>
                                    </p:set>
                                  </p:childTnLst>
                                </p:cTn>
                              </p:par>
                            </p:childTnLst>
                          </p:cTn>
                        </p:par>
                        <p:par>
                          <p:cTn id="48" fill="hold" nodeType="afterGroup">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childTnLst>
                                </p:cTn>
                              </p:par>
                            </p:childTnLst>
                          </p:cTn>
                        </p:par>
                        <p:par>
                          <p:cTn id="51" fill="hold" nodeType="afterGroup">
                            <p:stCondLst>
                              <p:cond delay="2000"/>
                            </p:stCondLst>
                            <p:childTnLst>
                              <p:par>
                                <p:cTn id="52" presetID="1" presetClass="exit" presetSubtype="0" fill="hold" grpId="0" nodeType="afterEffect">
                                  <p:stCondLst>
                                    <p:cond delay="0"/>
                                  </p:stCondLst>
                                  <p:childTnLst>
                                    <p:set>
                                      <p:cBhvr>
                                        <p:cTn id="53" dur="1" fill="hold">
                                          <p:stCondLst>
                                            <p:cond delay="0"/>
                                          </p:stCondLst>
                                        </p:cTn>
                                        <p:tgtEl>
                                          <p:spTgt spid="92"/>
                                        </p:tgtEl>
                                        <p:attrNameLst>
                                          <p:attrName>style.visibility</p:attrName>
                                        </p:attrNameLst>
                                      </p:cBhvr>
                                      <p:to>
                                        <p:strVal val="hidden"/>
                                      </p:to>
                                    </p:set>
                                  </p:childTnLst>
                                </p:cTn>
                              </p:par>
                            </p:childTnLst>
                          </p:cTn>
                        </p:par>
                        <p:par>
                          <p:cTn id="54" fill="hold" nodeType="afterGroup">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childTnLst>
                          </p:cTn>
                        </p:par>
                        <p:par>
                          <p:cTn id="57" fill="hold" nodeType="afterGroup">
                            <p:stCondLst>
                              <p:cond delay="2000"/>
                            </p:stCondLst>
                            <p:childTnLst>
                              <p:par>
                                <p:cTn id="58" presetID="3" presetClass="entr" presetSubtype="10" fill="hold" grpId="0" nodeType="after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linds(horizontal)">
                                      <p:cBhvr>
                                        <p:cTn id="60" dur="500"/>
                                        <p:tgtEl>
                                          <p:spTgt spid="12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blinds(horizontal)">
                                      <p:cBhvr>
                                        <p:cTn id="63" dur="500"/>
                                        <p:tgtEl>
                                          <p:spTgt spid="12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blinds(horizontal)">
                                      <p:cBhvr>
                                        <p:cTn id="66" dur="500"/>
                                        <p:tgtEl>
                                          <p:spTgt spid="124"/>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blinds(horizontal)">
                                      <p:cBhvr>
                                        <p:cTn id="69" dur="500"/>
                                        <p:tgtEl>
                                          <p:spTgt spid="125"/>
                                        </p:tgtEl>
                                      </p:cBhvr>
                                    </p:animEffect>
                                  </p:childTnLst>
                                </p:cTn>
                              </p:par>
                            </p:childTnLst>
                          </p:cTn>
                        </p:par>
                        <p:par>
                          <p:cTn id="70" fill="hold" nodeType="afterGroup">
                            <p:stCondLst>
                              <p:cond delay="2500"/>
                            </p:stCondLst>
                            <p:childTnLst>
                              <p:par>
                                <p:cTn id="71" presetID="2" presetClass="entr" presetSubtype="8" fill="hold" grpId="0" nodeType="afterEffect">
                                  <p:stCondLst>
                                    <p:cond delay="0"/>
                                  </p:stCondLst>
                                  <p:childTnLst>
                                    <p:set>
                                      <p:cBhvr>
                                        <p:cTn id="72" dur="1" fill="hold">
                                          <p:stCondLst>
                                            <p:cond delay="0"/>
                                          </p:stCondLst>
                                        </p:cTn>
                                        <p:tgtEl>
                                          <p:spTgt spid="128"/>
                                        </p:tgtEl>
                                        <p:attrNameLst>
                                          <p:attrName>style.visibility</p:attrName>
                                        </p:attrNameLst>
                                      </p:cBhvr>
                                      <p:to>
                                        <p:strVal val="visible"/>
                                      </p:to>
                                    </p:set>
                                    <p:anim calcmode="lin" valueType="num">
                                      <p:cBhvr additive="base">
                                        <p:cTn id="73" dur="500" fill="hold"/>
                                        <p:tgtEl>
                                          <p:spTgt spid="128"/>
                                        </p:tgtEl>
                                        <p:attrNameLst>
                                          <p:attrName>ppt_x</p:attrName>
                                        </p:attrNameLst>
                                      </p:cBhvr>
                                      <p:tavLst>
                                        <p:tav tm="0">
                                          <p:val>
                                            <p:strVal val="0-#ppt_w/2"/>
                                          </p:val>
                                        </p:tav>
                                        <p:tav tm="100000">
                                          <p:val>
                                            <p:strVal val="#ppt_x"/>
                                          </p:val>
                                        </p:tav>
                                      </p:tavLst>
                                    </p:anim>
                                    <p:anim calcmode="lin" valueType="num">
                                      <p:cBhvr additive="base">
                                        <p:cTn id="74" dur="500" fill="hold"/>
                                        <p:tgtEl>
                                          <p:spTgt spid="128"/>
                                        </p:tgtEl>
                                        <p:attrNameLst>
                                          <p:attrName>ppt_y</p:attrName>
                                        </p:attrNameLst>
                                      </p:cBhvr>
                                      <p:tavLst>
                                        <p:tav tm="0">
                                          <p:val>
                                            <p:strVal val="#ppt_y"/>
                                          </p:val>
                                        </p:tav>
                                        <p:tav tm="100000">
                                          <p:val>
                                            <p:strVal val="#ppt_y"/>
                                          </p:val>
                                        </p:tav>
                                      </p:tavLst>
                                    </p:anim>
                                  </p:childTnLst>
                                </p:cTn>
                              </p:par>
                              <p:par>
                                <p:cTn id="75" presetID="1" presetClass="exit" presetSubtype="0" fill="hold" grpId="1" nodeType="withEffect">
                                  <p:stCondLst>
                                    <p:cond delay="0"/>
                                  </p:stCondLst>
                                  <p:childTnLst>
                                    <p:set>
                                      <p:cBhvr>
                                        <p:cTn id="76" dur="1" fill="hold">
                                          <p:stCondLst>
                                            <p:cond delay="0"/>
                                          </p:stCondLst>
                                        </p:cTn>
                                        <p:tgtEl>
                                          <p:spTgt spid="117"/>
                                        </p:tgtEl>
                                        <p:attrNameLst>
                                          <p:attrName>style.visibility</p:attrName>
                                        </p:attrNameLst>
                                      </p:cBhvr>
                                      <p:to>
                                        <p:strVal val="hidden"/>
                                      </p:to>
                                    </p:set>
                                  </p:childTnLst>
                                </p:cTn>
                              </p:par>
                            </p:childTnLst>
                          </p:cTn>
                        </p:par>
                        <p:par>
                          <p:cTn id="77" fill="hold" nodeType="afterGroup">
                            <p:stCondLst>
                              <p:cond delay="3000"/>
                            </p:stCondLst>
                            <p:childTnLst>
                              <p:par>
                                <p:cTn id="78" presetID="2" presetClass="entr" presetSubtype="8" fill="hold" grpId="0" nodeType="afterEffect">
                                  <p:stCondLst>
                                    <p:cond delay="0"/>
                                  </p:stCondLst>
                                  <p:childTnLst>
                                    <p:set>
                                      <p:cBhvr>
                                        <p:cTn id="79" dur="1" fill="hold">
                                          <p:stCondLst>
                                            <p:cond delay="0"/>
                                          </p:stCondLst>
                                        </p:cTn>
                                        <p:tgtEl>
                                          <p:spTgt spid="153"/>
                                        </p:tgtEl>
                                        <p:attrNameLst>
                                          <p:attrName>style.visibility</p:attrName>
                                        </p:attrNameLst>
                                      </p:cBhvr>
                                      <p:to>
                                        <p:strVal val="visible"/>
                                      </p:to>
                                    </p:set>
                                    <p:anim calcmode="lin" valueType="num">
                                      <p:cBhvr additive="base">
                                        <p:cTn id="80" dur="500" fill="hold"/>
                                        <p:tgtEl>
                                          <p:spTgt spid="153"/>
                                        </p:tgtEl>
                                        <p:attrNameLst>
                                          <p:attrName>ppt_x</p:attrName>
                                        </p:attrNameLst>
                                      </p:cBhvr>
                                      <p:tavLst>
                                        <p:tav tm="0">
                                          <p:val>
                                            <p:strVal val="0-#ppt_w/2"/>
                                          </p:val>
                                        </p:tav>
                                        <p:tav tm="100000">
                                          <p:val>
                                            <p:strVal val="#ppt_x"/>
                                          </p:val>
                                        </p:tav>
                                      </p:tavLst>
                                    </p:anim>
                                    <p:anim calcmode="lin" valueType="num">
                                      <p:cBhvr additive="base">
                                        <p:cTn id="81" dur="500" fill="hold"/>
                                        <p:tgtEl>
                                          <p:spTgt spid="153"/>
                                        </p:tgtEl>
                                        <p:attrNameLst>
                                          <p:attrName>ppt_y</p:attrName>
                                        </p:attrNameLst>
                                      </p:cBhvr>
                                      <p:tavLst>
                                        <p:tav tm="0">
                                          <p:val>
                                            <p:strVal val="#ppt_y"/>
                                          </p:val>
                                        </p:tav>
                                        <p:tav tm="100000">
                                          <p:val>
                                            <p:strVal val="#ppt_y"/>
                                          </p:val>
                                        </p:tav>
                                      </p:tavLst>
                                    </p:anim>
                                  </p:childTnLst>
                                </p:cTn>
                              </p:par>
                              <p:par>
                                <p:cTn id="82" presetID="1" presetClass="entr" presetSubtype="0" fill="hold" grpId="1" nodeType="withEffect">
                                  <p:stCondLst>
                                    <p:cond delay="1000"/>
                                  </p:stCondLst>
                                  <p:childTnLst>
                                    <p:set>
                                      <p:cBhvr>
                                        <p:cTn id="83" dur="1" fill="hold">
                                          <p:stCondLst>
                                            <p:cond delay="0"/>
                                          </p:stCondLst>
                                        </p:cTn>
                                        <p:tgtEl>
                                          <p:spTgt spid="145"/>
                                        </p:tgtEl>
                                        <p:attrNameLst>
                                          <p:attrName>style.visibility</p:attrName>
                                        </p:attrNameLst>
                                      </p:cBhvr>
                                      <p:to>
                                        <p:strVal val="visible"/>
                                      </p:to>
                                    </p:set>
                                  </p:childTnLst>
                                </p:cTn>
                              </p:par>
                            </p:childTnLst>
                          </p:cTn>
                        </p:par>
                        <p:par>
                          <p:cTn id="84" fill="hold" nodeType="afterGroup">
                            <p:stCondLst>
                              <p:cond delay="4000"/>
                            </p:stCondLst>
                            <p:childTnLst>
                              <p:par>
                                <p:cTn id="85" presetID="1" presetClass="exit" presetSubtype="0" fill="hold" grpId="0" nodeType="afterEffect">
                                  <p:stCondLst>
                                    <p:cond delay="1000"/>
                                  </p:stCondLst>
                                  <p:childTnLst>
                                    <p:set>
                                      <p:cBhvr>
                                        <p:cTn id="86" dur="1" fill="hold">
                                          <p:stCondLst>
                                            <p:cond delay="0"/>
                                          </p:stCondLst>
                                        </p:cTn>
                                        <p:tgtEl>
                                          <p:spTgt spid="145"/>
                                        </p:tgtEl>
                                        <p:attrNameLst>
                                          <p:attrName>style.visibility</p:attrName>
                                        </p:attrNameLst>
                                      </p:cBhvr>
                                      <p:to>
                                        <p:strVal val="hidden"/>
                                      </p:to>
                                    </p:set>
                                  </p:childTnLst>
                                </p:cTn>
                              </p:par>
                            </p:childTnLst>
                          </p:cTn>
                        </p:par>
                        <p:par>
                          <p:cTn id="87" fill="hold" nodeType="afterGroup">
                            <p:stCondLst>
                              <p:cond delay="5000"/>
                            </p:stCondLst>
                            <p:childTnLst>
                              <p:par>
                                <p:cTn id="88" presetID="1" presetClass="entr" presetSubtype="0" fill="hold" grpId="1" nodeType="afterEffect">
                                  <p:stCondLst>
                                    <p:cond delay="0"/>
                                  </p:stCondLst>
                                  <p:childTnLst>
                                    <p:set>
                                      <p:cBhvr>
                                        <p:cTn id="89" dur="1" fill="hold">
                                          <p:stCondLst>
                                            <p:cond delay="0"/>
                                          </p:stCondLst>
                                        </p:cTn>
                                        <p:tgtEl>
                                          <p:spTgt spid="146"/>
                                        </p:tgtEl>
                                        <p:attrNameLst>
                                          <p:attrName>style.visibility</p:attrName>
                                        </p:attrNameLst>
                                      </p:cBhvr>
                                      <p:to>
                                        <p:strVal val="visible"/>
                                      </p:to>
                                    </p:set>
                                  </p:childTnLst>
                                </p:cTn>
                              </p:par>
                            </p:childTnLst>
                          </p:cTn>
                        </p:par>
                        <p:par>
                          <p:cTn id="90" fill="hold" nodeType="afterGroup">
                            <p:stCondLst>
                              <p:cond delay="5000"/>
                            </p:stCondLst>
                            <p:childTnLst>
                              <p:par>
                                <p:cTn id="91" presetID="1" presetClass="exit" presetSubtype="0" fill="hold" grpId="0" nodeType="afterEffect">
                                  <p:stCondLst>
                                    <p:cond delay="1000"/>
                                  </p:stCondLst>
                                  <p:childTnLst>
                                    <p:set>
                                      <p:cBhvr>
                                        <p:cTn id="92" dur="1" fill="hold">
                                          <p:stCondLst>
                                            <p:cond delay="0"/>
                                          </p:stCondLst>
                                        </p:cTn>
                                        <p:tgtEl>
                                          <p:spTgt spid="146"/>
                                        </p:tgtEl>
                                        <p:attrNameLst>
                                          <p:attrName>style.visibility</p:attrName>
                                        </p:attrNameLst>
                                      </p:cBhvr>
                                      <p:to>
                                        <p:strVal val="hidden"/>
                                      </p:to>
                                    </p:set>
                                  </p:childTnLst>
                                </p:cTn>
                              </p:par>
                            </p:childTnLst>
                          </p:cTn>
                        </p:par>
                        <p:par>
                          <p:cTn id="93" fill="hold" nodeType="afterGroup">
                            <p:stCondLst>
                              <p:cond delay="6000"/>
                            </p:stCondLst>
                            <p:childTnLst>
                              <p:par>
                                <p:cTn id="94" presetID="1" presetClass="entr" presetSubtype="0" fill="hold" grpId="1" nodeType="afterEffect">
                                  <p:stCondLst>
                                    <p:cond delay="0"/>
                                  </p:stCondLst>
                                  <p:childTnLst>
                                    <p:set>
                                      <p:cBhvr>
                                        <p:cTn id="95" dur="1" fill="hold">
                                          <p:stCondLst>
                                            <p:cond delay="0"/>
                                          </p:stCondLst>
                                        </p:cTn>
                                        <p:tgtEl>
                                          <p:spTgt spid="147"/>
                                        </p:tgtEl>
                                        <p:attrNameLst>
                                          <p:attrName>style.visibility</p:attrName>
                                        </p:attrNameLst>
                                      </p:cBhvr>
                                      <p:to>
                                        <p:strVal val="visible"/>
                                      </p:to>
                                    </p:set>
                                  </p:childTnLst>
                                </p:cTn>
                              </p:par>
                            </p:childTnLst>
                          </p:cTn>
                        </p:par>
                        <p:par>
                          <p:cTn id="96" fill="hold" nodeType="afterGroup">
                            <p:stCondLst>
                              <p:cond delay="6000"/>
                            </p:stCondLst>
                            <p:childTnLst>
                              <p:par>
                                <p:cTn id="97" presetID="1" presetClass="exit" presetSubtype="0" fill="hold" grpId="0" nodeType="afterEffect">
                                  <p:stCondLst>
                                    <p:cond delay="1000"/>
                                  </p:stCondLst>
                                  <p:childTnLst>
                                    <p:set>
                                      <p:cBhvr>
                                        <p:cTn id="98" dur="1" fill="hold">
                                          <p:stCondLst>
                                            <p:cond delay="0"/>
                                          </p:stCondLst>
                                        </p:cTn>
                                        <p:tgtEl>
                                          <p:spTgt spid="147"/>
                                        </p:tgtEl>
                                        <p:attrNameLst>
                                          <p:attrName>style.visibility</p:attrName>
                                        </p:attrNameLst>
                                      </p:cBhvr>
                                      <p:to>
                                        <p:strVal val="hidden"/>
                                      </p:to>
                                    </p:set>
                                  </p:childTnLst>
                                </p:cTn>
                              </p:par>
                            </p:childTnLst>
                          </p:cTn>
                        </p:par>
                        <p:par>
                          <p:cTn id="99" fill="hold" nodeType="afterGroup">
                            <p:stCondLst>
                              <p:cond delay="7000"/>
                            </p:stCondLst>
                            <p:childTnLst>
                              <p:par>
                                <p:cTn id="100" presetID="1" presetClass="entr" presetSubtype="0" fill="hold" grpId="1" nodeType="afterEffect">
                                  <p:stCondLst>
                                    <p:cond delay="0"/>
                                  </p:stCondLst>
                                  <p:childTnLst>
                                    <p:set>
                                      <p:cBhvr>
                                        <p:cTn id="101" dur="1" fill="hold">
                                          <p:stCondLst>
                                            <p:cond delay="0"/>
                                          </p:stCondLst>
                                        </p:cTn>
                                        <p:tgtEl>
                                          <p:spTgt spid="148"/>
                                        </p:tgtEl>
                                        <p:attrNameLst>
                                          <p:attrName>style.visibility</p:attrName>
                                        </p:attrNameLst>
                                      </p:cBhvr>
                                      <p:to>
                                        <p:strVal val="visible"/>
                                      </p:to>
                                    </p:set>
                                  </p:childTnLst>
                                </p:cTn>
                              </p:par>
                            </p:childTnLst>
                          </p:cTn>
                        </p:par>
                        <p:par>
                          <p:cTn id="102" fill="hold" nodeType="afterGroup">
                            <p:stCondLst>
                              <p:cond delay="7000"/>
                            </p:stCondLst>
                            <p:childTnLst>
                              <p:par>
                                <p:cTn id="103" presetID="1" presetClass="exit" presetSubtype="0" fill="hold" grpId="0" nodeType="afterEffect">
                                  <p:stCondLst>
                                    <p:cond delay="1000"/>
                                  </p:stCondLst>
                                  <p:childTnLst>
                                    <p:set>
                                      <p:cBhvr>
                                        <p:cTn id="104" dur="1" fill="hold">
                                          <p:stCondLst>
                                            <p:cond delay="0"/>
                                          </p:stCondLst>
                                        </p:cTn>
                                        <p:tgtEl>
                                          <p:spTgt spid="148"/>
                                        </p:tgtEl>
                                        <p:attrNameLst>
                                          <p:attrName>style.visibility</p:attrName>
                                        </p:attrNameLst>
                                      </p:cBhvr>
                                      <p:to>
                                        <p:strVal val="hidden"/>
                                      </p:to>
                                    </p:set>
                                  </p:childTnLst>
                                </p:cTn>
                              </p:par>
                            </p:childTnLst>
                          </p:cTn>
                        </p:par>
                        <p:par>
                          <p:cTn id="105" fill="hold" nodeType="afterGroup">
                            <p:stCondLst>
                              <p:cond delay="8000"/>
                            </p:stCondLst>
                            <p:childTnLst>
                              <p:par>
                                <p:cTn id="106" presetID="1" presetClass="entr" presetSubtype="0" fill="hold" grpId="1" nodeType="afterEffect">
                                  <p:stCondLst>
                                    <p:cond delay="0"/>
                                  </p:stCondLst>
                                  <p:childTnLst>
                                    <p:set>
                                      <p:cBhvr>
                                        <p:cTn id="107" dur="1" fill="hold">
                                          <p:stCondLst>
                                            <p:cond delay="0"/>
                                          </p:stCondLst>
                                        </p:cTn>
                                        <p:tgtEl>
                                          <p:spTgt spid="149"/>
                                        </p:tgtEl>
                                        <p:attrNameLst>
                                          <p:attrName>style.visibility</p:attrName>
                                        </p:attrNameLst>
                                      </p:cBhvr>
                                      <p:to>
                                        <p:strVal val="visible"/>
                                      </p:to>
                                    </p:set>
                                  </p:childTnLst>
                                </p:cTn>
                              </p:par>
                            </p:childTnLst>
                          </p:cTn>
                        </p:par>
                        <p:par>
                          <p:cTn id="108" fill="hold" nodeType="afterGroup">
                            <p:stCondLst>
                              <p:cond delay="8000"/>
                            </p:stCondLst>
                            <p:childTnLst>
                              <p:par>
                                <p:cTn id="109" presetID="1" presetClass="exit" presetSubtype="0" fill="hold" grpId="0" nodeType="afterEffect">
                                  <p:stCondLst>
                                    <p:cond delay="1000"/>
                                  </p:stCondLst>
                                  <p:childTnLst>
                                    <p:set>
                                      <p:cBhvr>
                                        <p:cTn id="110" dur="1" fill="hold">
                                          <p:stCondLst>
                                            <p:cond delay="0"/>
                                          </p:stCondLst>
                                        </p:cTn>
                                        <p:tgtEl>
                                          <p:spTgt spid="149"/>
                                        </p:tgtEl>
                                        <p:attrNameLst>
                                          <p:attrName>style.visibility</p:attrName>
                                        </p:attrNameLst>
                                      </p:cBhvr>
                                      <p:to>
                                        <p:strVal val="hidden"/>
                                      </p:to>
                                    </p:set>
                                  </p:childTnLst>
                                </p:cTn>
                              </p:par>
                            </p:childTnLst>
                          </p:cTn>
                        </p:par>
                        <p:par>
                          <p:cTn id="111" fill="hold" nodeType="afterGroup">
                            <p:stCondLst>
                              <p:cond delay="9000"/>
                            </p:stCondLst>
                            <p:childTnLst>
                              <p:par>
                                <p:cTn id="112" presetID="1" presetClass="entr" presetSubtype="0" fill="hold" grpId="0" nodeType="afterEffect">
                                  <p:stCondLst>
                                    <p:cond delay="0"/>
                                  </p:stCondLst>
                                  <p:childTnLst>
                                    <p:set>
                                      <p:cBhvr>
                                        <p:cTn id="113" dur="1" fill="hold">
                                          <p:stCondLst>
                                            <p:cond delay="0"/>
                                          </p:stCondLst>
                                        </p:cTn>
                                        <p:tgtEl>
                                          <p:spTgt spid="150"/>
                                        </p:tgtEl>
                                        <p:attrNameLst>
                                          <p:attrName>style.visibility</p:attrName>
                                        </p:attrNameLst>
                                      </p:cBhvr>
                                      <p:to>
                                        <p:strVal val="visible"/>
                                      </p:to>
                                    </p:set>
                                  </p:childTnLst>
                                </p:cTn>
                              </p:par>
                            </p:childTnLst>
                          </p:cTn>
                        </p:par>
                        <p:par>
                          <p:cTn id="114" fill="hold" nodeType="afterGroup">
                            <p:stCondLst>
                              <p:cond delay="9000"/>
                            </p:stCondLst>
                            <p:childTnLst>
                              <p:par>
                                <p:cTn id="115" presetID="63" presetClass="path" presetSubtype="0" accel="50000" decel="50000" fill="hold" nodeType="afterEffect">
                                  <p:stCondLst>
                                    <p:cond delay="0"/>
                                  </p:stCondLst>
                                  <p:childTnLst>
                                    <p:animMotion origin="layout" path="M 0.23125 0.003 L 0.36806 0.00162 " pathEditMode="relative" rAng="0" ptsTypes="AA">
                                      <p:cBhvr>
                                        <p:cTn id="116" dur="2000" fill="hold"/>
                                        <p:tgtEl>
                                          <p:spTgt spid="133"/>
                                        </p:tgtEl>
                                        <p:attrNameLst>
                                          <p:attrName>ppt_x</p:attrName>
                                          <p:attrName>ppt_y</p:attrName>
                                        </p:attrNameLst>
                                      </p:cBhvr>
                                      <p:rCtr x="6840" y="-69"/>
                                    </p:animMotion>
                                  </p:childTnLst>
                                </p:cTn>
                              </p:par>
                            </p:childTnLst>
                          </p:cTn>
                        </p:par>
                        <p:par>
                          <p:cTn id="117" fill="hold" nodeType="afterGroup">
                            <p:stCondLst>
                              <p:cond delay="11000"/>
                            </p:stCondLst>
                            <p:childTnLst>
                              <p:par>
                                <p:cTn id="118" presetID="1" presetClass="entr" presetSubtype="0" fill="hold" grpId="1" nodeType="afterEffect">
                                  <p:stCondLst>
                                    <p:cond delay="0"/>
                                  </p:stCondLst>
                                  <p:childTnLst>
                                    <p:set>
                                      <p:cBhvr>
                                        <p:cTn id="119" dur="1" fill="hold">
                                          <p:stCondLst>
                                            <p:cond delay="0"/>
                                          </p:stCondLst>
                                        </p:cTn>
                                        <p:tgtEl>
                                          <p:spTgt spid="92"/>
                                        </p:tgtEl>
                                        <p:attrNameLst>
                                          <p:attrName>style.visibility</p:attrName>
                                        </p:attrNameLst>
                                      </p:cBhvr>
                                      <p:to>
                                        <p:strVal val="visible"/>
                                      </p:to>
                                    </p:set>
                                  </p:childTnLst>
                                </p:cTn>
                              </p:par>
                            </p:childTnLst>
                          </p:cTn>
                        </p:par>
                        <p:par>
                          <p:cTn id="120" fill="hold" nodeType="afterGroup">
                            <p:stCondLst>
                              <p:cond delay="11000"/>
                            </p:stCondLst>
                            <p:childTnLst>
                              <p:par>
                                <p:cTn id="121" presetID="1" presetClass="exit" presetSubtype="0" fill="hold" grpId="1" nodeType="afterEffect">
                                  <p:stCondLst>
                                    <p:cond delay="0"/>
                                  </p:stCondLst>
                                  <p:childTnLst>
                                    <p:set>
                                      <p:cBhvr>
                                        <p:cTn id="122" dur="1" fill="hold">
                                          <p:stCondLst>
                                            <p:cond delay="0"/>
                                          </p:stCondLst>
                                        </p:cTn>
                                        <p:tgtEl>
                                          <p:spTgt spid="119"/>
                                        </p:tgtEl>
                                        <p:attrNameLst>
                                          <p:attrName>style.visibility</p:attrName>
                                        </p:attrNameLst>
                                      </p:cBhvr>
                                      <p:to>
                                        <p:strVal val="hidden"/>
                                      </p:to>
                                    </p:set>
                                  </p:childTnLst>
                                </p:cTn>
                              </p:par>
                            </p:childTnLst>
                          </p:cTn>
                        </p:par>
                        <p:par>
                          <p:cTn id="123" fill="hold" nodeType="afterGroup">
                            <p:stCondLst>
                              <p:cond delay="11000"/>
                            </p:stCondLst>
                            <p:childTnLst>
                              <p:par>
                                <p:cTn id="124" presetID="1" presetClass="entr" presetSubtype="0" fill="hold" grpId="0" nodeType="afterEffect">
                                  <p:stCondLst>
                                    <p:cond delay="0"/>
                                  </p:stCondLst>
                                  <p:childTnLst>
                                    <p:set>
                                      <p:cBhvr>
                                        <p:cTn id="125" dur="1" fill="hold">
                                          <p:stCondLst>
                                            <p:cond delay="0"/>
                                          </p:stCondLst>
                                        </p:cTn>
                                        <p:tgtEl>
                                          <p:spTgt spid="120"/>
                                        </p:tgtEl>
                                        <p:attrNameLst>
                                          <p:attrName>style.visibility</p:attrName>
                                        </p:attrNameLst>
                                      </p:cBhvr>
                                      <p:to>
                                        <p:strVal val="visible"/>
                                      </p:to>
                                    </p:set>
                                  </p:childTnLst>
                                </p:cTn>
                              </p:par>
                            </p:childTnLst>
                          </p:cTn>
                        </p:par>
                        <p:par>
                          <p:cTn id="126" fill="hold" nodeType="afterGroup">
                            <p:stCondLst>
                              <p:cond delay="11000"/>
                            </p:stCondLst>
                            <p:childTnLst>
                              <p:par>
                                <p:cTn id="127" presetID="1" presetClass="exit" presetSubtype="0" fill="hold" grpId="0" nodeType="afterEffect">
                                  <p:stCondLst>
                                    <p:cond delay="0"/>
                                  </p:stCondLst>
                                  <p:childTnLst>
                                    <p:set>
                                      <p:cBhvr>
                                        <p:cTn id="128" dur="1" fill="hold">
                                          <p:stCondLst>
                                            <p:cond delay="0"/>
                                          </p:stCondLst>
                                        </p:cTn>
                                        <p:tgtEl>
                                          <p:spTgt spid="91"/>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53"/>
                                        </p:tgtEl>
                                        <p:attrNameLst>
                                          <p:attrName>style.visibility</p:attrName>
                                        </p:attrNameLst>
                                      </p:cBhvr>
                                      <p:to>
                                        <p:strVal val="hidden"/>
                                      </p:to>
                                    </p:set>
                                  </p:childTnLst>
                                </p:cTn>
                              </p:par>
                            </p:childTnLst>
                          </p:cTn>
                        </p:par>
                        <p:par>
                          <p:cTn id="131" fill="hold" nodeType="afterGroup">
                            <p:stCondLst>
                              <p:cond delay="11000"/>
                            </p:stCondLst>
                            <p:childTnLst>
                              <p:par>
                                <p:cTn id="132" presetID="2" presetClass="entr" presetSubtype="8" fill="hold" grpId="1" nodeType="afterEffect">
                                  <p:stCondLst>
                                    <p:cond delay="0"/>
                                  </p:stCondLst>
                                  <p:childTnLst>
                                    <p:set>
                                      <p:cBhvr>
                                        <p:cTn id="133" dur="1" fill="hold">
                                          <p:stCondLst>
                                            <p:cond delay="0"/>
                                          </p:stCondLst>
                                        </p:cTn>
                                        <p:tgtEl>
                                          <p:spTgt spid="152"/>
                                        </p:tgtEl>
                                        <p:attrNameLst>
                                          <p:attrName>style.visibility</p:attrName>
                                        </p:attrNameLst>
                                      </p:cBhvr>
                                      <p:to>
                                        <p:strVal val="visible"/>
                                      </p:to>
                                    </p:set>
                                    <p:anim calcmode="lin" valueType="num">
                                      <p:cBhvr additive="base">
                                        <p:cTn id="134" dur="500" fill="hold"/>
                                        <p:tgtEl>
                                          <p:spTgt spid="152"/>
                                        </p:tgtEl>
                                        <p:attrNameLst>
                                          <p:attrName>ppt_x</p:attrName>
                                        </p:attrNameLst>
                                      </p:cBhvr>
                                      <p:tavLst>
                                        <p:tav tm="0">
                                          <p:val>
                                            <p:strVal val="0-#ppt_w/2"/>
                                          </p:val>
                                        </p:tav>
                                        <p:tav tm="100000">
                                          <p:val>
                                            <p:strVal val="#ppt_x"/>
                                          </p:val>
                                        </p:tav>
                                      </p:tavLst>
                                    </p:anim>
                                    <p:anim calcmode="lin" valueType="num">
                                      <p:cBhvr additive="base">
                                        <p:cTn id="135" dur="500" fill="hold"/>
                                        <p:tgtEl>
                                          <p:spTgt spid="152"/>
                                        </p:tgtEl>
                                        <p:attrNameLst>
                                          <p:attrName>ppt_y</p:attrName>
                                        </p:attrNameLst>
                                      </p:cBhvr>
                                      <p:tavLst>
                                        <p:tav tm="0">
                                          <p:val>
                                            <p:strVal val="#ppt_y"/>
                                          </p:val>
                                        </p:tav>
                                        <p:tav tm="100000">
                                          <p:val>
                                            <p:strVal val="#ppt_y"/>
                                          </p:val>
                                        </p:tav>
                                      </p:tavLst>
                                    </p:anim>
                                  </p:childTnLst>
                                </p:cTn>
                              </p:par>
                            </p:childTnLst>
                          </p:cTn>
                        </p:par>
                        <p:par>
                          <p:cTn id="136" fill="hold" nodeType="afterGroup">
                            <p:stCondLst>
                              <p:cond delay="11500"/>
                            </p:stCondLst>
                            <p:childTnLst>
                              <p:par>
                                <p:cTn id="137" presetID="2" presetClass="entr" presetSubtype="8" fill="hold" nodeType="afterEffect">
                                  <p:stCondLst>
                                    <p:cond delay="0"/>
                                  </p:stCondLst>
                                  <p:childTnLst>
                                    <p:set>
                                      <p:cBhvr>
                                        <p:cTn id="138" dur="1" fill="hold">
                                          <p:stCondLst>
                                            <p:cond delay="0"/>
                                          </p:stCondLst>
                                        </p:cTn>
                                        <p:tgtEl>
                                          <p:spTgt spid="129"/>
                                        </p:tgtEl>
                                        <p:attrNameLst>
                                          <p:attrName>style.visibility</p:attrName>
                                        </p:attrNameLst>
                                      </p:cBhvr>
                                      <p:to>
                                        <p:strVal val="visible"/>
                                      </p:to>
                                    </p:set>
                                    <p:anim calcmode="lin" valueType="num">
                                      <p:cBhvr additive="base">
                                        <p:cTn id="139" dur="500" fill="hold"/>
                                        <p:tgtEl>
                                          <p:spTgt spid="129"/>
                                        </p:tgtEl>
                                        <p:attrNameLst>
                                          <p:attrName>ppt_x</p:attrName>
                                        </p:attrNameLst>
                                      </p:cBhvr>
                                      <p:tavLst>
                                        <p:tav tm="0">
                                          <p:val>
                                            <p:strVal val="0-#ppt_w/2"/>
                                          </p:val>
                                        </p:tav>
                                        <p:tav tm="100000">
                                          <p:val>
                                            <p:strVal val="#ppt_x"/>
                                          </p:val>
                                        </p:tav>
                                      </p:tavLst>
                                    </p:anim>
                                    <p:anim calcmode="lin" valueType="num">
                                      <p:cBhvr additive="base">
                                        <p:cTn id="140"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63" presetClass="path" presetSubtype="0" accel="50000" decel="50000" fill="hold" nodeType="clickEffect">
                                  <p:stCondLst>
                                    <p:cond delay="0"/>
                                  </p:stCondLst>
                                  <p:childTnLst>
                                    <p:animMotion origin="layout" path="M 0.36962 0.00162 L 0.5441 0.00162 " pathEditMode="relative" rAng="0" ptsTypes="AA">
                                      <p:cBhvr>
                                        <p:cTn id="144" dur="2000" fill="hold"/>
                                        <p:tgtEl>
                                          <p:spTgt spid="133"/>
                                        </p:tgtEl>
                                        <p:attrNameLst>
                                          <p:attrName>ppt_x</p:attrName>
                                          <p:attrName>ppt_y</p:attrName>
                                        </p:attrNameLst>
                                      </p:cBhvr>
                                      <p:rCtr x="8715" y="0"/>
                                    </p:animMotion>
                                  </p:childTnLst>
                                </p:cTn>
                              </p:par>
                              <p:par>
                                <p:cTn id="145" presetID="18" presetClass="entr" presetSubtype="6" fill="hold" nodeType="withEffect">
                                  <p:stCondLst>
                                    <p:cond delay="500"/>
                                  </p:stCondLst>
                                  <p:childTnLst>
                                    <p:set>
                                      <p:cBhvr>
                                        <p:cTn id="146" dur="1" fill="hold">
                                          <p:stCondLst>
                                            <p:cond delay="0"/>
                                          </p:stCondLst>
                                        </p:cTn>
                                        <p:tgtEl>
                                          <p:spTgt spid="131"/>
                                        </p:tgtEl>
                                        <p:attrNameLst>
                                          <p:attrName>style.visibility</p:attrName>
                                        </p:attrNameLst>
                                      </p:cBhvr>
                                      <p:to>
                                        <p:strVal val="visible"/>
                                      </p:to>
                                    </p:set>
                                    <p:animEffect transition="in" filter="strips(downRight)">
                                      <p:cBhvr>
                                        <p:cTn id="147" dur="1000"/>
                                        <p:tgtEl>
                                          <p:spTgt spid="131"/>
                                        </p:tgtEl>
                                      </p:cBhvr>
                                    </p:animEffect>
                                  </p:childTnLst>
                                </p:cTn>
                              </p:par>
                              <p:par>
                                <p:cTn id="148" presetID="18" presetClass="entr" presetSubtype="6" fill="hold" nodeType="withEffect">
                                  <p:stCondLst>
                                    <p:cond delay="500"/>
                                  </p:stCondLst>
                                  <p:childTnLst>
                                    <p:set>
                                      <p:cBhvr>
                                        <p:cTn id="149" dur="1" fill="hold">
                                          <p:stCondLst>
                                            <p:cond delay="0"/>
                                          </p:stCondLst>
                                        </p:cTn>
                                        <p:tgtEl>
                                          <p:spTgt spid="132"/>
                                        </p:tgtEl>
                                        <p:attrNameLst>
                                          <p:attrName>style.visibility</p:attrName>
                                        </p:attrNameLst>
                                      </p:cBhvr>
                                      <p:to>
                                        <p:strVal val="visible"/>
                                      </p:to>
                                    </p:set>
                                    <p:animEffect transition="in" filter="strips(downRight)">
                                      <p:cBhvr>
                                        <p:cTn id="150" dur="1000"/>
                                        <p:tgtEl>
                                          <p:spTgt spid="132"/>
                                        </p:tgtEl>
                                      </p:cBhvr>
                                    </p:animEffect>
                                  </p:childTnLst>
                                </p:cTn>
                              </p:par>
                              <p:par>
                                <p:cTn id="151" presetID="26" presetClass="emph" presetSubtype="0" repeatCount="10000" fill="hold" nodeType="withEffect">
                                  <p:stCondLst>
                                    <p:cond delay="0"/>
                                  </p:stCondLst>
                                  <p:childTnLst>
                                    <p:animEffect transition="out" filter="fade">
                                      <p:cBhvr>
                                        <p:cTn id="152" dur="1000" tmFilter="0, 0; .2, .5; .8, .5; 1, 0"/>
                                        <p:tgtEl>
                                          <p:spTgt spid="129"/>
                                        </p:tgtEl>
                                      </p:cBhvr>
                                    </p:animEffect>
                                    <p:animScale>
                                      <p:cBhvr>
                                        <p:cTn id="153" dur="500" autoRev="1" fill="hold"/>
                                        <p:tgtEl>
                                          <p:spTgt spid="129"/>
                                        </p:tgtEl>
                                      </p:cBhvr>
                                      <p:by x="105000" y="105000"/>
                                    </p:animScale>
                                  </p:childTnLst>
                                </p:cTn>
                              </p:par>
                              <p:par>
                                <p:cTn id="154" presetID="26" presetClass="emph" presetSubtype="0" repeatCount="10000" fill="hold" grpId="1" nodeType="withEffect">
                                  <p:stCondLst>
                                    <p:cond delay="0"/>
                                  </p:stCondLst>
                                  <p:childTnLst>
                                    <p:animEffect transition="out" filter="fade">
                                      <p:cBhvr>
                                        <p:cTn id="155" dur="1000" tmFilter="0, 0; .2, .5; .8, .5; 1, 0"/>
                                        <p:tgtEl>
                                          <p:spTgt spid="120"/>
                                        </p:tgtEl>
                                      </p:cBhvr>
                                    </p:animEffect>
                                    <p:animScale>
                                      <p:cBhvr>
                                        <p:cTn id="156" dur="500" autoRev="1" fill="hold"/>
                                        <p:tgtEl>
                                          <p:spTgt spid="120"/>
                                        </p:tgtEl>
                                      </p:cBhvr>
                                      <p:by x="105000" y="105000"/>
                                    </p:animScale>
                                  </p:childTnLst>
                                </p:cTn>
                              </p:par>
                              <p:par>
                                <p:cTn id="157" presetID="2" presetClass="entr" presetSubtype="8" fill="hold" grpId="0" nodeType="withEffect">
                                  <p:stCondLst>
                                    <p:cond delay="0"/>
                                  </p:stCondLst>
                                  <p:childTnLst>
                                    <p:set>
                                      <p:cBhvr>
                                        <p:cTn id="158" dur="1" fill="hold">
                                          <p:stCondLst>
                                            <p:cond delay="0"/>
                                          </p:stCondLst>
                                        </p:cTn>
                                        <p:tgtEl>
                                          <p:spTgt spid="152"/>
                                        </p:tgtEl>
                                        <p:attrNameLst>
                                          <p:attrName>style.visibility</p:attrName>
                                        </p:attrNameLst>
                                      </p:cBhvr>
                                      <p:to>
                                        <p:strVal val="visible"/>
                                      </p:to>
                                    </p:set>
                                    <p:anim calcmode="lin" valueType="num">
                                      <p:cBhvr additive="base">
                                        <p:cTn id="159" dur="500" fill="hold"/>
                                        <p:tgtEl>
                                          <p:spTgt spid="152"/>
                                        </p:tgtEl>
                                        <p:attrNameLst>
                                          <p:attrName>ppt_x</p:attrName>
                                        </p:attrNameLst>
                                      </p:cBhvr>
                                      <p:tavLst>
                                        <p:tav tm="0">
                                          <p:val>
                                            <p:strVal val="0-#ppt_w/2"/>
                                          </p:val>
                                        </p:tav>
                                        <p:tav tm="100000">
                                          <p:val>
                                            <p:strVal val="#ppt_x"/>
                                          </p:val>
                                        </p:tav>
                                      </p:tavLst>
                                    </p:anim>
                                    <p:anim calcmode="lin" valueType="num">
                                      <p:cBhvr additive="base">
                                        <p:cTn id="160" dur="5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2" grpId="1" animBg="1"/>
      <p:bldP spid="93" grpId="0" animBg="1"/>
      <p:bldP spid="117" grpId="0" animBg="1"/>
      <p:bldP spid="117" grpId="1" animBg="1"/>
      <p:bldP spid="118" grpId="0" animBg="1"/>
      <p:bldP spid="119" grpId="0" animBg="1"/>
      <p:bldP spid="119" grpId="1" animBg="1"/>
      <p:bldP spid="120" grpId="0" animBg="1"/>
      <p:bldP spid="120" grpId="1" animBg="1"/>
      <p:bldP spid="122" grpId="0" animBg="1"/>
      <p:bldP spid="123" grpId="0" animBg="1"/>
      <p:bldP spid="124" grpId="0" animBg="1"/>
      <p:bldP spid="125" grpId="0" animBg="1"/>
      <p:bldP spid="126" grpId="0"/>
      <p:bldP spid="127" grpId="0"/>
      <p:bldP spid="128" grpId="0"/>
      <p:bldP spid="145" grpId="0"/>
      <p:bldP spid="145" grpId="1"/>
      <p:bldP spid="146" grpId="0"/>
      <p:bldP spid="146" grpId="1"/>
      <p:bldP spid="147" grpId="0"/>
      <p:bldP spid="147" grpId="1"/>
      <p:bldP spid="148" grpId="0"/>
      <p:bldP spid="148" grpId="1"/>
      <p:bldP spid="149" grpId="0"/>
      <p:bldP spid="149" grpId="1"/>
      <p:bldP spid="150" grpId="0"/>
      <p:bldP spid="152" grpId="0" animBg="1"/>
      <p:bldP spid="152" grpId="1" animBg="1"/>
      <p:bldP spid="153" grpId="0" animBg="1"/>
      <p:bldP spid="15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98984"/>
          </a:xfrm>
        </p:spPr>
        <p:txBody>
          <a:bodyPr/>
          <a:lstStyle/>
          <a:p>
            <a:r>
              <a:rPr lang="en-US" altLang="en-US" dirty="0" smtClean="0"/>
              <a:t>Introduction to DSRC</a:t>
            </a:r>
            <a:endParaRPr lang="en-US" dirty="0"/>
          </a:p>
        </p:txBody>
      </p:sp>
      <p:sp>
        <p:nvSpPr>
          <p:cNvPr id="3" name="Content Placeholder 2"/>
          <p:cNvSpPr>
            <a:spLocks noGrp="1"/>
          </p:cNvSpPr>
          <p:nvPr>
            <p:ph idx="1"/>
          </p:nvPr>
        </p:nvSpPr>
        <p:spPr>
          <a:xfrm>
            <a:off x="683568" y="1772816"/>
            <a:ext cx="7772400" cy="4114800"/>
          </a:xfrm>
        </p:spPr>
        <p:txBody>
          <a:bodyPr/>
          <a:lstStyle/>
          <a:p>
            <a:pPr>
              <a:lnSpc>
                <a:spcPct val="90000"/>
              </a:lnSpc>
            </a:pPr>
            <a:r>
              <a:rPr lang="en-US" altLang="en-US" dirty="0"/>
              <a:t>5.9 GHz DSRC is essential for V2V crash-imminent safety applications, and must be protected from U-NII-3 and U-NII-4 devices.</a:t>
            </a:r>
          </a:p>
          <a:p>
            <a:pPr>
              <a:lnSpc>
                <a:spcPct val="90000"/>
              </a:lnSpc>
            </a:pPr>
            <a:r>
              <a:rPr lang="en-US" altLang="en-US" dirty="0"/>
              <a:t>V2V safety has stringent communications requirements, but future pre-crash and automation requirements may be even more stringent.</a:t>
            </a:r>
          </a:p>
          <a:p>
            <a:pPr>
              <a:lnSpc>
                <a:spcPct val="90000"/>
              </a:lnSpc>
            </a:pPr>
            <a:r>
              <a:rPr lang="en-US" altLang="en-US" dirty="0"/>
              <a:t>All current DSRC channels are needed for future applications and re-channelization and channel use rule changes are not feasible.</a:t>
            </a:r>
          </a:p>
          <a:p>
            <a:pPr>
              <a:lnSpc>
                <a:spcPct val="90000"/>
              </a:lnSpc>
            </a:pPr>
            <a:r>
              <a:rPr lang="en-US" altLang="en-US" dirty="0"/>
              <a:t>Currently in final stages of U.S. DOT NHTSA mandate decision.</a:t>
            </a:r>
          </a:p>
          <a:p>
            <a:pPr>
              <a:lnSpc>
                <a:spcPct val="90000"/>
              </a:lnSpc>
            </a:pPr>
            <a:r>
              <a:rPr lang="en-US" altLang="en-US" dirty="0"/>
              <a:t>Thorough testing is needed to determine whether sharing with U-NII devices is possible.</a:t>
            </a:r>
          </a:p>
          <a:p>
            <a:endParaRPr lang="en-US"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4</a:t>
            </a:fld>
            <a:endParaRPr lang="en-GB"/>
          </a:p>
        </p:txBody>
      </p:sp>
    </p:spTree>
    <p:extLst>
      <p:ext uri="{BB962C8B-B14F-4D97-AF65-F5344CB8AC3E}">
        <p14:creationId xmlns:p14="http://schemas.microsoft.com/office/powerpoint/2010/main" val="2981324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3068961"/>
            <a:ext cx="3790950" cy="33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3568" y="685800"/>
            <a:ext cx="7772400" cy="582960"/>
          </a:xfrm>
        </p:spPr>
        <p:txBody>
          <a:bodyPr/>
          <a:lstStyle/>
          <a:p>
            <a:r>
              <a:rPr lang="en-US" sz="2400" dirty="0" smtClean="0"/>
              <a:t>Dedicated Short Range Communications (DSRC)</a:t>
            </a:r>
            <a:endParaRPr lang="en-US" sz="2400"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6" name="Slide Number Placeholder 5"/>
          <p:cNvSpPr>
            <a:spLocks noGrp="1"/>
          </p:cNvSpPr>
          <p:nvPr>
            <p:ph type="sldNum" sz="quarter" idx="11"/>
          </p:nvPr>
        </p:nvSpPr>
        <p:spPr/>
        <p:txBody>
          <a:bodyPr/>
          <a:lstStyle/>
          <a:p>
            <a:pPr>
              <a:defRPr/>
            </a:pPr>
            <a:r>
              <a:rPr lang="en-GB" smtClean="0"/>
              <a:t>Slide </a:t>
            </a:r>
            <a:fld id="{175D1F6B-8DAF-4BC1-A243-C99B28F1BA61}" type="slidenum">
              <a:rPr lang="en-GB" smtClean="0"/>
              <a:pPr>
                <a:defRPr/>
              </a:pPr>
              <a:t>5</a:t>
            </a:fld>
            <a:endParaRPr lang="en-GB"/>
          </a:p>
        </p:txBody>
      </p:sp>
      <p:pic>
        <p:nvPicPr>
          <p:cNvPr id="8" name="Picture 7" descr="dsrc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195" y="1244600"/>
            <a:ext cx="363696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txBox="1">
            <a:spLocks/>
          </p:cNvSpPr>
          <p:nvPr/>
        </p:nvSpPr>
        <p:spPr bwMode="auto">
          <a:xfrm>
            <a:off x="4427984" y="3645024"/>
            <a:ext cx="4716016" cy="252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spcBef>
                <a:spcPct val="20000"/>
              </a:spcBef>
              <a:buClr>
                <a:srgbClr val="008080"/>
              </a:buClr>
              <a:buFontTx/>
              <a:buChar char="•"/>
            </a:pPr>
            <a:endParaRPr lang="en-US" altLang="en-US" sz="400" dirty="0">
              <a:solidFill>
                <a:srgbClr val="000000"/>
              </a:solidFill>
            </a:endParaRPr>
          </a:p>
          <a:p>
            <a:pPr>
              <a:lnSpc>
                <a:spcPct val="80000"/>
              </a:lnSpc>
              <a:spcBef>
                <a:spcPct val="20000"/>
              </a:spcBef>
              <a:buClr>
                <a:srgbClr val="008080"/>
              </a:buClr>
              <a:buFontTx/>
              <a:buChar char="•"/>
            </a:pPr>
            <a:r>
              <a:rPr lang="en-US" altLang="en-US" sz="2000" dirty="0">
                <a:solidFill>
                  <a:srgbClr val="000000"/>
                </a:solidFill>
                <a:latin typeface="+mj-lt"/>
              </a:rPr>
              <a:t>Standards</a:t>
            </a:r>
          </a:p>
          <a:p>
            <a:pPr lvl="1">
              <a:lnSpc>
                <a:spcPct val="80000"/>
              </a:lnSpc>
              <a:spcBef>
                <a:spcPct val="20000"/>
              </a:spcBef>
              <a:buClr>
                <a:srgbClr val="003366"/>
              </a:buClr>
              <a:buFontTx/>
              <a:buChar char="•"/>
            </a:pPr>
            <a:r>
              <a:rPr lang="nl-NL" altLang="en-US" sz="1600" dirty="0">
                <a:solidFill>
                  <a:srgbClr val="000000"/>
                </a:solidFill>
                <a:latin typeface="+mj-lt"/>
              </a:rPr>
              <a:t>IEEE: 802.11p, 1609.2 – 1609.4, 1609.12</a:t>
            </a:r>
          </a:p>
          <a:p>
            <a:pPr lvl="1">
              <a:lnSpc>
                <a:spcPct val="80000"/>
              </a:lnSpc>
              <a:spcBef>
                <a:spcPct val="20000"/>
              </a:spcBef>
              <a:buClr>
                <a:srgbClr val="003366"/>
              </a:buClr>
              <a:buFontTx/>
              <a:buChar char="•"/>
            </a:pPr>
            <a:r>
              <a:rPr lang="en-US" altLang="en-US" sz="1600" dirty="0">
                <a:solidFill>
                  <a:srgbClr val="000000"/>
                </a:solidFill>
                <a:latin typeface="+mj-lt"/>
              </a:rPr>
              <a:t>SAE: J2735, J2945</a:t>
            </a:r>
          </a:p>
          <a:p>
            <a:pPr lvl="1">
              <a:lnSpc>
                <a:spcPct val="80000"/>
              </a:lnSpc>
              <a:spcBef>
                <a:spcPct val="20000"/>
              </a:spcBef>
              <a:buClr>
                <a:srgbClr val="008080"/>
              </a:buClr>
              <a:buFontTx/>
              <a:buChar char="•"/>
            </a:pPr>
            <a:endParaRPr lang="en-US" altLang="en-US" sz="400" dirty="0">
              <a:solidFill>
                <a:srgbClr val="000000"/>
              </a:solidFill>
              <a:latin typeface="+mj-lt"/>
            </a:endParaRPr>
          </a:p>
          <a:p>
            <a:pPr>
              <a:lnSpc>
                <a:spcPct val="80000"/>
              </a:lnSpc>
              <a:spcBef>
                <a:spcPct val="20000"/>
              </a:spcBef>
              <a:buClr>
                <a:srgbClr val="008080"/>
              </a:buClr>
              <a:buFontTx/>
              <a:buChar char="•"/>
            </a:pPr>
            <a:r>
              <a:rPr lang="en-US" altLang="en-US" sz="2000" dirty="0">
                <a:solidFill>
                  <a:srgbClr val="000000"/>
                </a:solidFill>
                <a:latin typeface="+mj-lt"/>
              </a:rPr>
              <a:t>V2V Basic Safety Message (BSM)</a:t>
            </a:r>
          </a:p>
          <a:p>
            <a:pPr lvl="1">
              <a:lnSpc>
                <a:spcPct val="80000"/>
              </a:lnSpc>
              <a:spcBef>
                <a:spcPct val="20000"/>
              </a:spcBef>
              <a:buClr>
                <a:srgbClr val="003366"/>
              </a:buClr>
              <a:buFontTx/>
              <a:buChar char="•"/>
            </a:pPr>
            <a:r>
              <a:rPr lang="nl-NL" altLang="en-US" sz="1600" dirty="0">
                <a:solidFill>
                  <a:srgbClr val="000000"/>
                </a:solidFill>
                <a:latin typeface="+mj-lt"/>
              </a:rPr>
              <a:t>Average message size: </a:t>
            </a:r>
            <a:r>
              <a:rPr lang="nl-NL" altLang="en-US" sz="1600" dirty="0" smtClean="0">
                <a:solidFill>
                  <a:srgbClr val="000000"/>
                </a:solidFill>
                <a:latin typeface="+mj-lt"/>
              </a:rPr>
              <a:t>~320 to 350  bytes</a:t>
            </a:r>
            <a:endParaRPr lang="nl-NL" altLang="en-US" sz="1600" dirty="0">
              <a:solidFill>
                <a:srgbClr val="000000"/>
              </a:solidFill>
              <a:latin typeface="+mj-lt"/>
            </a:endParaRPr>
          </a:p>
          <a:p>
            <a:pPr lvl="1">
              <a:lnSpc>
                <a:spcPct val="80000"/>
              </a:lnSpc>
              <a:spcBef>
                <a:spcPct val="20000"/>
              </a:spcBef>
              <a:buClr>
                <a:srgbClr val="003366"/>
              </a:buClr>
              <a:buFontTx/>
              <a:buChar char="•"/>
            </a:pPr>
            <a:r>
              <a:rPr lang="nl-NL" altLang="en-US" sz="1600" dirty="0">
                <a:solidFill>
                  <a:srgbClr val="000000"/>
                </a:solidFill>
                <a:latin typeface="+mj-lt"/>
              </a:rPr>
              <a:t>Default transmit rate: 10 Hz</a:t>
            </a:r>
          </a:p>
          <a:p>
            <a:pPr lvl="2">
              <a:lnSpc>
                <a:spcPct val="80000"/>
              </a:lnSpc>
              <a:spcBef>
                <a:spcPct val="20000"/>
              </a:spcBef>
              <a:buClr>
                <a:srgbClr val="008080"/>
              </a:buClr>
              <a:buFontTx/>
              <a:buChar char="•"/>
            </a:pPr>
            <a:r>
              <a:rPr lang="nl-NL" altLang="en-US" sz="1400" dirty="0">
                <a:solidFill>
                  <a:srgbClr val="000000"/>
                </a:solidFill>
                <a:latin typeface="+mj-lt"/>
              </a:rPr>
              <a:t>More sophisticated protocols in development</a:t>
            </a:r>
          </a:p>
          <a:p>
            <a:pPr lvl="1">
              <a:lnSpc>
                <a:spcPct val="80000"/>
              </a:lnSpc>
              <a:spcBef>
                <a:spcPct val="20000"/>
              </a:spcBef>
              <a:buClr>
                <a:srgbClr val="003366"/>
              </a:buClr>
              <a:buFontTx/>
              <a:buChar char="•"/>
            </a:pPr>
            <a:r>
              <a:rPr lang="nl-NL" altLang="en-US" sz="1600" dirty="0" smtClean="0">
                <a:solidFill>
                  <a:srgbClr val="000000"/>
                </a:solidFill>
                <a:latin typeface="+mj-lt"/>
              </a:rPr>
              <a:t>Default transmit power: 20 dBm</a:t>
            </a:r>
          </a:p>
          <a:p>
            <a:pPr lvl="1">
              <a:lnSpc>
                <a:spcPct val="80000"/>
              </a:lnSpc>
              <a:spcBef>
                <a:spcPct val="20000"/>
              </a:spcBef>
              <a:buClr>
                <a:srgbClr val="003366"/>
              </a:buClr>
              <a:buFontTx/>
              <a:buChar char="•"/>
            </a:pPr>
            <a:r>
              <a:rPr lang="nl-NL" altLang="en-US" sz="1600" dirty="0" smtClean="0">
                <a:solidFill>
                  <a:srgbClr val="000000"/>
                </a:solidFill>
                <a:latin typeface="+mj-lt"/>
              </a:rPr>
              <a:t>Enables </a:t>
            </a:r>
            <a:r>
              <a:rPr lang="nl-NL" altLang="en-US" sz="1600" dirty="0">
                <a:solidFill>
                  <a:srgbClr val="000000"/>
                </a:solidFill>
                <a:latin typeface="+mj-lt"/>
              </a:rPr>
              <a:t>multiple V2V Safety Applications</a:t>
            </a:r>
            <a:endParaRPr lang="en-US" altLang="en-US" sz="1600" dirty="0">
              <a:solidFill>
                <a:srgbClr val="000000"/>
              </a:solidFill>
              <a:latin typeface="+mj-lt"/>
            </a:endParaRPr>
          </a:p>
          <a:p>
            <a:pPr lvl="2">
              <a:lnSpc>
                <a:spcPct val="80000"/>
              </a:lnSpc>
              <a:spcBef>
                <a:spcPct val="20000"/>
              </a:spcBef>
              <a:buClr>
                <a:srgbClr val="008080"/>
              </a:buClr>
              <a:buFontTx/>
              <a:buChar char="•"/>
            </a:pPr>
            <a:endParaRPr lang="en-US" altLang="en-US" sz="1700" dirty="0">
              <a:solidFill>
                <a:srgbClr val="000000"/>
              </a:solidFill>
            </a:endParaRPr>
          </a:p>
        </p:txBody>
      </p:sp>
      <p:sp>
        <p:nvSpPr>
          <p:cNvPr id="7" name="Content Placeholder 6"/>
          <p:cNvSpPr txBox="1">
            <a:spLocks/>
          </p:cNvSpPr>
          <p:nvPr/>
        </p:nvSpPr>
        <p:spPr bwMode="auto">
          <a:xfrm>
            <a:off x="28575" y="1268760"/>
            <a:ext cx="545462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nSpc>
                <a:spcPct val="80000"/>
              </a:lnSpc>
              <a:buClr>
                <a:srgbClr val="008080"/>
              </a:buClr>
            </a:pPr>
            <a:r>
              <a:rPr lang="en-US" altLang="en-US" sz="1800" kern="0" dirty="0" smtClean="0">
                <a:solidFill>
                  <a:srgbClr val="000000"/>
                </a:solidFill>
                <a:cs typeface="Arial" pitchFamily="34" charset="0"/>
              </a:rPr>
              <a:t>75 MHz of spectrum @ 5.9 GHz for ITS</a:t>
            </a:r>
          </a:p>
          <a:p>
            <a:pPr>
              <a:lnSpc>
                <a:spcPct val="80000"/>
              </a:lnSpc>
              <a:buClr>
                <a:srgbClr val="008080"/>
              </a:buClr>
            </a:pPr>
            <a:r>
              <a:rPr lang="en-US" altLang="en-US" sz="1800" kern="0" dirty="0" smtClean="0">
                <a:solidFill>
                  <a:srgbClr val="000000"/>
                </a:solidFill>
                <a:cs typeface="Arial" pitchFamily="34" charset="0"/>
              </a:rPr>
              <a:t>Key Benefits</a:t>
            </a:r>
          </a:p>
          <a:p>
            <a:pPr lvl="1">
              <a:lnSpc>
                <a:spcPct val="80000"/>
              </a:lnSpc>
              <a:buClr>
                <a:srgbClr val="003366"/>
              </a:buClr>
              <a:buFontTx/>
              <a:buChar char="•"/>
            </a:pPr>
            <a:r>
              <a:rPr lang="en-US" altLang="en-US" kern="0" dirty="0" smtClean="0">
                <a:solidFill>
                  <a:srgbClr val="000000"/>
                </a:solidFill>
                <a:cs typeface="Arial" pitchFamily="34" charset="0"/>
              </a:rPr>
              <a:t>802.11p technology similar to 802.11a</a:t>
            </a:r>
          </a:p>
          <a:p>
            <a:pPr lvl="1">
              <a:lnSpc>
                <a:spcPct val="80000"/>
              </a:lnSpc>
              <a:buClr>
                <a:srgbClr val="003366"/>
              </a:buClr>
              <a:buFontTx/>
              <a:buChar char="•"/>
            </a:pPr>
            <a:r>
              <a:rPr lang="en-US" altLang="en-US" kern="0" dirty="0" smtClean="0">
                <a:solidFill>
                  <a:srgbClr val="000000"/>
                </a:solidFill>
                <a:cs typeface="Arial" pitchFamily="34" charset="0"/>
              </a:rPr>
              <a:t>Low latency communication (&lt;&lt; 50 </a:t>
            </a:r>
            <a:r>
              <a:rPr lang="en-US" altLang="en-US" kern="0" dirty="0" err="1" smtClean="0">
                <a:solidFill>
                  <a:srgbClr val="000000"/>
                </a:solidFill>
                <a:cs typeface="Arial" pitchFamily="34" charset="0"/>
              </a:rPr>
              <a:t>ms</a:t>
            </a:r>
            <a:r>
              <a:rPr lang="en-US" altLang="en-US" kern="0" dirty="0" smtClean="0">
                <a:solidFill>
                  <a:srgbClr val="000000"/>
                </a:solidFill>
                <a:cs typeface="Arial" pitchFamily="34" charset="0"/>
              </a:rPr>
              <a:t>)</a:t>
            </a:r>
          </a:p>
          <a:p>
            <a:pPr lvl="1">
              <a:lnSpc>
                <a:spcPct val="80000"/>
              </a:lnSpc>
              <a:buClr>
                <a:srgbClr val="003366"/>
              </a:buClr>
              <a:buFontTx/>
              <a:buChar char="•"/>
            </a:pPr>
            <a:r>
              <a:rPr lang="en-US" altLang="en-US" kern="0" dirty="0" smtClean="0">
                <a:solidFill>
                  <a:srgbClr val="000000"/>
                </a:solidFill>
                <a:cs typeface="Arial" pitchFamily="34" charset="0"/>
              </a:rPr>
              <a:t>High data transfer rates (3 – 27 Mbps)</a:t>
            </a:r>
          </a:p>
          <a:p>
            <a:pPr lvl="1">
              <a:lnSpc>
                <a:spcPct val="80000"/>
              </a:lnSpc>
              <a:buClr>
                <a:srgbClr val="003366"/>
              </a:buClr>
              <a:buFontTx/>
              <a:buChar char="•"/>
            </a:pPr>
            <a:r>
              <a:rPr lang="en-US" altLang="en-US" kern="0" dirty="0" smtClean="0">
                <a:solidFill>
                  <a:srgbClr val="000000"/>
                </a:solidFill>
                <a:cs typeface="Arial" pitchFamily="34" charset="0"/>
              </a:rPr>
              <a:t>Line-of-sight, up to 1000 m and 360º</a:t>
            </a:r>
          </a:p>
          <a:p>
            <a:pPr lvl="1">
              <a:lnSpc>
                <a:spcPct val="80000"/>
              </a:lnSpc>
              <a:buClr>
                <a:srgbClr val="003366"/>
              </a:buClr>
              <a:buFontTx/>
              <a:buChar char="•"/>
            </a:pPr>
            <a:r>
              <a:rPr lang="en-US" altLang="en-US" kern="0" dirty="0" smtClean="0">
                <a:solidFill>
                  <a:srgbClr val="000000"/>
                </a:solidFill>
                <a:cs typeface="Arial" pitchFamily="34" charset="0"/>
              </a:rPr>
              <a:t>Low power message reception (&lt; -90 dBm)</a:t>
            </a:r>
            <a:endParaRPr lang="en-US" altLang="en-US" kern="0" dirty="0" smtClean="0">
              <a:solidFill>
                <a:srgbClr val="000000"/>
              </a:solidFill>
              <a:cs typeface="Arial" pitchFamily="34" charset="0"/>
            </a:endParaRPr>
          </a:p>
        </p:txBody>
      </p:sp>
    </p:spTree>
    <p:extLst>
      <p:ext uri="{BB962C8B-B14F-4D97-AF65-F5344CB8AC3E}">
        <p14:creationId xmlns:p14="http://schemas.microsoft.com/office/powerpoint/2010/main" val="370642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smtClean="0"/>
              <a:t>November 2013</a:t>
            </a:r>
            <a:endParaRPr lang="en-GB" dirty="0"/>
          </a:p>
        </p:txBody>
      </p:sp>
      <p:sp>
        <p:nvSpPr>
          <p:cNvPr id="4" name="Slide Number Placeholder 3"/>
          <p:cNvSpPr>
            <a:spLocks noGrp="1"/>
          </p:cNvSpPr>
          <p:nvPr>
            <p:ph type="sldNum" sz="quarter" idx="11"/>
          </p:nvPr>
        </p:nvSpPr>
        <p:spPr/>
        <p:txBody>
          <a:bodyPr/>
          <a:lstStyle/>
          <a:p>
            <a:pPr>
              <a:defRPr/>
            </a:pPr>
            <a:r>
              <a:rPr lang="en-GB" dirty="0" smtClean="0"/>
              <a:t>Slide </a:t>
            </a:r>
            <a:fld id="{E5E0853D-AB25-4671-A307-AC78A52F0EA3}" type="slidenum">
              <a:rPr lang="en-GB" smtClean="0"/>
              <a:pPr>
                <a:defRPr/>
              </a:pPr>
              <a:t>6</a:t>
            </a:fld>
            <a:endParaRPr lang="en-GB" dirty="0"/>
          </a:p>
        </p:txBody>
      </p:sp>
      <p:sp>
        <p:nvSpPr>
          <p:cNvPr id="5" name="Title 6"/>
          <p:cNvSpPr>
            <a:spLocks noGrp="1"/>
          </p:cNvSpPr>
          <p:nvPr>
            <p:ph type="title"/>
          </p:nvPr>
        </p:nvSpPr>
        <p:spPr>
          <a:xfrm>
            <a:off x="-3019" y="686482"/>
            <a:ext cx="6495955" cy="366936"/>
          </a:xfrm>
        </p:spPr>
        <p:txBody>
          <a:bodyPr lIns="92075" tIns="46038" rIns="92075" bIns="46038"/>
          <a:lstStyle/>
          <a:p>
            <a:r>
              <a:rPr lang="en-US" altLang="en-US" sz="2400" dirty="0" smtClean="0"/>
              <a:t>V2V Safety Communications – Summary</a:t>
            </a:r>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2455863"/>
            <a:ext cx="2438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9" descr="MCj04417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5316538"/>
            <a:ext cx="141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8" descr="MCj044035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973138"/>
            <a:ext cx="167163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7"/>
          <p:cNvGrpSpPr>
            <a:grpSpLocks/>
          </p:cNvGrpSpPr>
          <p:nvPr/>
        </p:nvGrpSpPr>
        <p:grpSpPr bwMode="auto">
          <a:xfrm>
            <a:off x="120650" y="2185988"/>
            <a:ext cx="3657600" cy="3952875"/>
            <a:chOff x="149225" y="2016125"/>
            <a:chExt cx="3657600" cy="3952875"/>
          </a:xfrm>
        </p:grpSpPr>
        <p:grpSp>
          <p:nvGrpSpPr>
            <p:cNvPr id="10" name="Group 16"/>
            <p:cNvGrpSpPr>
              <a:grpSpLocks/>
            </p:cNvGrpSpPr>
            <p:nvPr/>
          </p:nvGrpSpPr>
          <p:grpSpPr bwMode="auto">
            <a:xfrm>
              <a:off x="149225" y="2016125"/>
              <a:ext cx="3657600" cy="3952875"/>
              <a:chOff x="149225" y="2016125"/>
              <a:chExt cx="3657600" cy="3952875"/>
            </a:xfrm>
          </p:grpSpPr>
          <p:sp>
            <p:nvSpPr>
              <p:cNvPr id="12" name="Left-Up Arrow 11"/>
              <p:cNvSpPr/>
              <p:nvPr/>
            </p:nvSpPr>
            <p:spPr bwMode="auto">
              <a:xfrm flipH="1">
                <a:off x="609600" y="2016125"/>
                <a:ext cx="1695450" cy="3952875"/>
              </a:xfrm>
              <a:prstGeom prst="leftUpArrow">
                <a:avLst>
                  <a:gd name="adj1" fmla="val 4415"/>
                  <a:gd name="adj2" fmla="val 5154"/>
                  <a:gd name="adj3" fmla="val 14888"/>
                </a:avLst>
              </a:prstGeom>
              <a:solidFill>
                <a:schemeClr val="accent2"/>
              </a:solidFill>
              <a:ln w="9525" cap="flat" cmpd="sng" algn="ctr">
                <a:solidFill>
                  <a:srgbClr val="000000"/>
                </a:solidFill>
                <a:prstDash val="solid"/>
                <a:round/>
                <a:headEnd type="none" w="med" len="med"/>
                <a:tailEnd type="none" w="med" len="med"/>
              </a:ln>
              <a:effectLst/>
              <a:extLst/>
            </p:spPr>
            <p:txBody>
              <a:bodyPr wrap="none" anchor="ctr"/>
              <a:lstStyle/>
              <a:p>
                <a:pPr algn="ctr" eaLnBrk="0" hangingPunct="0">
                  <a:defRPr/>
                </a:pPr>
                <a:endParaRPr lang="en-US" sz="1200">
                  <a:solidFill>
                    <a:srgbClr val="000000"/>
                  </a:solidFill>
                  <a:latin typeface="Arial" charset="0"/>
                  <a:cs typeface="+mn-cs"/>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 y="4372769"/>
                <a:ext cx="36576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9"/>
            <p:cNvSpPr>
              <a:spLocks noChangeArrowheads="1"/>
            </p:cNvSpPr>
            <p:nvPr/>
          </p:nvSpPr>
          <p:spPr bwMode="auto">
            <a:xfrm>
              <a:off x="657225" y="4381500"/>
              <a:ext cx="76200" cy="879475"/>
            </a:xfrm>
            <a:prstGeom prst="rect">
              <a:avLst/>
            </a:prstGeom>
            <a:solidFill>
              <a:schemeClr val="accent2">
                <a:alpha val="25098"/>
              </a:schemeClr>
            </a:solidFill>
            <a:ln w="9525" algn="ctr">
              <a:solidFill>
                <a:srgbClr val="000000"/>
              </a:solidFill>
              <a:prstDash val="sysDash"/>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ltLang="en-US" sz="1200">
                <a:solidFill>
                  <a:srgbClr val="000000"/>
                </a:solidFill>
              </a:endParaRPr>
            </a:p>
          </p:txBody>
        </p:sp>
      </p:grpSp>
      <p:sp>
        <p:nvSpPr>
          <p:cNvPr id="14" name="Rectangle 113"/>
          <p:cNvSpPr txBox="1">
            <a:spLocks noChangeArrowheads="1"/>
          </p:cNvSpPr>
          <p:nvPr/>
        </p:nvSpPr>
        <p:spPr bwMode="auto">
          <a:xfrm>
            <a:off x="2051050" y="1138238"/>
            <a:ext cx="40925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285750" indent="-1714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a:spcBef>
                <a:spcPct val="20000"/>
              </a:spcBef>
              <a:buClr>
                <a:srgbClr val="003366"/>
              </a:buClr>
              <a:buFontTx/>
              <a:buChar char="•"/>
            </a:pPr>
            <a:r>
              <a:rPr lang="en-US" altLang="en-US" sz="1600">
                <a:solidFill>
                  <a:srgbClr val="000000"/>
                </a:solidFill>
              </a:rPr>
              <a:t>Different manufacturers</a:t>
            </a:r>
          </a:p>
          <a:p>
            <a:pPr lvl="1">
              <a:spcBef>
                <a:spcPct val="20000"/>
              </a:spcBef>
              <a:buClr>
                <a:srgbClr val="003366"/>
              </a:buClr>
              <a:buFontTx/>
              <a:buChar char="•"/>
            </a:pPr>
            <a:r>
              <a:rPr lang="en-US" altLang="en-US" sz="1600">
                <a:solidFill>
                  <a:srgbClr val="000000"/>
                </a:solidFill>
              </a:rPr>
              <a:t>Communicating on the same channel</a:t>
            </a:r>
          </a:p>
          <a:p>
            <a:pPr lvl="1">
              <a:spcBef>
                <a:spcPct val="20000"/>
              </a:spcBef>
              <a:buClr>
                <a:srgbClr val="003366"/>
              </a:buClr>
              <a:buFontTx/>
              <a:buChar char="•"/>
            </a:pPr>
            <a:r>
              <a:rPr lang="en-US" altLang="en-US" sz="1600">
                <a:solidFill>
                  <a:srgbClr val="000000"/>
                </a:solidFill>
                <a:sym typeface="Wingdings" pitchFamily="2" charset="2"/>
              </a:rPr>
              <a:t>Exchanging the same BSM information</a:t>
            </a:r>
          </a:p>
          <a:p>
            <a:pPr lvl="1">
              <a:spcBef>
                <a:spcPct val="20000"/>
              </a:spcBef>
              <a:buClr>
                <a:srgbClr val="003366"/>
              </a:buClr>
              <a:buFontTx/>
              <a:buChar char="•"/>
            </a:pPr>
            <a:r>
              <a:rPr lang="en-US" altLang="en-US" sz="1600">
                <a:solidFill>
                  <a:srgbClr val="000000"/>
                </a:solidFill>
              </a:rPr>
              <a:t>Enables multiple V2V safety applications</a:t>
            </a:r>
            <a:endParaRPr lang="en-US" altLang="en-US" sz="1200">
              <a:solidFill>
                <a:srgbClr val="000000"/>
              </a:solidFill>
            </a:endParaRPr>
          </a:p>
        </p:txBody>
      </p:sp>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6986" y="1862137"/>
            <a:ext cx="3181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292911" y="2395537"/>
            <a:ext cx="2471738" cy="277813"/>
          </a:xfrm>
          <a:prstGeom prst="rect">
            <a:avLst/>
          </a:prstGeom>
          <a:noFill/>
        </p:spPr>
        <p:txBody>
          <a:bodyPr wrap="none">
            <a:spAutoFit/>
          </a:bodyPr>
          <a:lstStyle/>
          <a:p>
            <a:pPr algn="ctr" eaLnBrk="0" hangingPunct="0">
              <a:defRPr/>
            </a:pPr>
            <a:r>
              <a:rPr lang="en-US" sz="1200" dirty="0">
                <a:solidFill>
                  <a:srgbClr val="000000"/>
                </a:solidFill>
                <a:latin typeface="Arial" charset="0"/>
                <a:cs typeface="+mn-cs"/>
              </a:rPr>
              <a:t>Forward Collision Warning (FCW)</a:t>
            </a:r>
          </a:p>
        </p:txBody>
      </p:sp>
      <p:sp>
        <p:nvSpPr>
          <p:cNvPr id="18" name="TextBox 17"/>
          <p:cNvSpPr txBox="1"/>
          <p:nvPr/>
        </p:nvSpPr>
        <p:spPr>
          <a:xfrm>
            <a:off x="5527736" y="5111750"/>
            <a:ext cx="3671888" cy="277812"/>
          </a:xfrm>
          <a:prstGeom prst="rect">
            <a:avLst/>
          </a:prstGeom>
          <a:noFill/>
        </p:spPr>
        <p:txBody>
          <a:bodyPr>
            <a:spAutoFit/>
          </a:bodyPr>
          <a:lstStyle/>
          <a:p>
            <a:pPr algn="ctr" eaLnBrk="0" hangingPunct="0">
              <a:defRPr/>
            </a:pPr>
            <a:r>
              <a:rPr lang="en-US" sz="1200" dirty="0">
                <a:solidFill>
                  <a:srgbClr val="000000"/>
                </a:solidFill>
                <a:latin typeface="Arial" charset="0"/>
                <a:cs typeface="+mn-cs"/>
              </a:rPr>
              <a:t>Blind Spot / Lane Change Warning (BSW / LCW)</a:t>
            </a:r>
          </a:p>
        </p:txBody>
      </p:sp>
      <p:sp>
        <p:nvSpPr>
          <p:cNvPr id="19" name="TextBox 18"/>
          <p:cNvSpPr txBox="1"/>
          <p:nvPr/>
        </p:nvSpPr>
        <p:spPr>
          <a:xfrm>
            <a:off x="6332598" y="6138863"/>
            <a:ext cx="2270125" cy="276225"/>
          </a:xfrm>
          <a:prstGeom prst="rect">
            <a:avLst/>
          </a:prstGeom>
          <a:noFill/>
        </p:spPr>
        <p:txBody>
          <a:bodyPr wrap="none">
            <a:spAutoFit/>
          </a:bodyPr>
          <a:lstStyle/>
          <a:p>
            <a:pPr algn="ctr" eaLnBrk="0" hangingPunct="0">
              <a:defRPr/>
            </a:pPr>
            <a:r>
              <a:rPr lang="en-US" sz="1200" dirty="0">
                <a:solidFill>
                  <a:srgbClr val="000000"/>
                </a:solidFill>
                <a:latin typeface="Arial" charset="0"/>
                <a:cs typeface="+mn-cs"/>
              </a:rPr>
              <a:t>Do Not Pass Warning (DNPW)</a:t>
            </a:r>
          </a:p>
        </p:txBody>
      </p:sp>
      <p:sp>
        <p:nvSpPr>
          <p:cNvPr id="20" name="TextBox 19"/>
          <p:cNvSpPr txBox="1"/>
          <p:nvPr/>
        </p:nvSpPr>
        <p:spPr>
          <a:xfrm>
            <a:off x="6492936" y="4205287"/>
            <a:ext cx="2603500" cy="276225"/>
          </a:xfrm>
          <a:prstGeom prst="rect">
            <a:avLst/>
          </a:prstGeom>
          <a:noFill/>
        </p:spPr>
        <p:txBody>
          <a:bodyPr wrap="none">
            <a:spAutoFit/>
          </a:bodyPr>
          <a:lstStyle/>
          <a:p>
            <a:pPr algn="ctr" eaLnBrk="0" hangingPunct="0">
              <a:defRPr/>
            </a:pPr>
            <a:r>
              <a:rPr lang="en-US" sz="1200" dirty="0">
                <a:solidFill>
                  <a:srgbClr val="000000"/>
                </a:solidFill>
                <a:latin typeface="Arial" charset="0"/>
                <a:cs typeface="+mn-cs"/>
              </a:rPr>
              <a:t>Intersection Movement Assist (IMA)</a:t>
            </a:r>
          </a:p>
        </p:txBody>
      </p:sp>
      <p:pic>
        <p:nvPicPr>
          <p:cNvPr id="2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7736" y="5441950"/>
            <a:ext cx="34718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0774" y="4546600"/>
            <a:ext cx="33829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
          <p:cNvSpPr>
            <a:spLocks/>
          </p:cNvSpPr>
          <p:nvPr/>
        </p:nvSpPr>
        <p:spPr bwMode="auto">
          <a:xfrm rot="-458471">
            <a:off x="6797736" y="4545012"/>
            <a:ext cx="412750" cy="609600"/>
          </a:xfrm>
          <a:custGeom>
            <a:avLst/>
            <a:gdLst>
              <a:gd name="T0" fmla="*/ 1879570 w 304800"/>
              <a:gd name="T1" fmla="*/ 0 h 581025"/>
              <a:gd name="T2" fmla="*/ 469892 w 304800"/>
              <a:gd name="T3" fmla="*/ 330067 h 581025"/>
              <a:gd name="T4" fmla="*/ 1468414 w 304800"/>
              <a:gd name="T5" fmla="*/ 368150 h 581025"/>
              <a:gd name="T6" fmla="*/ 0 w 304800"/>
              <a:gd name="T7" fmla="*/ 774386 h 581025"/>
              <a:gd name="T8" fmla="*/ 0 w 304800"/>
              <a:gd name="T9" fmla="*/ 774386 h 581025"/>
              <a:gd name="T10" fmla="*/ 0 60000 65536"/>
              <a:gd name="T11" fmla="*/ 0 60000 65536"/>
              <a:gd name="T12" fmla="*/ 0 60000 65536"/>
              <a:gd name="T13" fmla="*/ 0 60000 65536"/>
              <a:gd name="T14" fmla="*/ 0 60000 65536"/>
              <a:gd name="T15" fmla="*/ 0 w 304800"/>
              <a:gd name="T16" fmla="*/ 0 h 581025"/>
              <a:gd name="T17" fmla="*/ 304800 w 304800"/>
              <a:gd name="T18" fmla="*/ 581025 h 581025"/>
            </a:gdLst>
            <a:ahLst/>
            <a:cxnLst>
              <a:cxn ang="T10">
                <a:pos x="T0" y="T1"/>
              </a:cxn>
              <a:cxn ang="T11">
                <a:pos x="T2" y="T3"/>
              </a:cxn>
              <a:cxn ang="T12">
                <a:pos x="T4" y="T5"/>
              </a:cxn>
              <a:cxn ang="T13">
                <a:pos x="T6" y="T7"/>
              </a:cxn>
              <a:cxn ang="T14">
                <a:pos x="T8" y="T9"/>
              </a:cxn>
            </a:cxnLst>
            <a:rect l="T15" t="T16" r="T17" b="T18"/>
            <a:pathLst>
              <a:path w="304800" h="581025">
                <a:moveTo>
                  <a:pt x="304800" y="0"/>
                </a:moveTo>
                <a:cubicBezTo>
                  <a:pt x="196056" y="100806"/>
                  <a:pt x="87312" y="201613"/>
                  <a:pt x="76200" y="247650"/>
                </a:cubicBezTo>
                <a:cubicBezTo>
                  <a:pt x="65088" y="293687"/>
                  <a:pt x="250825" y="220662"/>
                  <a:pt x="238125" y="276225"/>
                </a:cubicBezTo>
                <a:cubicBezTo>
                  <a:pt x="225425" y="331788"/>
                  <a:pt x="0" y="581025"/>
                  <a:pt x="0" y="581025"/>
                </a:cubicBezTo>
              </a:path>
            </a:pathLst>
          </a:custGeom>
          <a:noFill/>
          <a:ln w="19050"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pic>
        <p:nvPicPr>
          <p:cNvPr id="24"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7399" y="2533650"/>
            <a:ext cx="244951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99" y="2716212"/>
            <a:ext cx="2603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4587936" y="3913187"/>
            <a:ext cx="1643063" cy="277813"/>
          </a:xfrm>
          <a:prstGeom prst="rect">
            <a:avLst/>
          </a:prstGeom>
          <a:noFill/>
        </p:spPr>
        <p:txBody>
          <a:bodyPr wrap="none">
            <a:spAutoFit/>
          </a:bodyPr>
          <a:lstStyle/>
          <a:p>
            <a:pPr algn="ctr" eaLnBrk="0" hangingPunct="0">
              <a:defRPr/>
            </a:pPr>
            <a:r>
              <a:rPr lang="en-US" sz="1200" dirty="0">
                <a:solidFill>
                  <a:srgbClr val="000000"/>
                </a:solidFill>
                <a:latin typeface="Arial" charset="0"/>
                <a:cs typeface="+mn-cs"/>
              </a:rPr>
              <a:t>Left Turn Assist (LTA)</a:t>
            </a:r>
          </a:p>
        </p:txBody>
      </p:sp>
      <p:sp>
        <p:nvSpPr>
          <p:cNvPr id="27" name="AutoShape 27"/>
          <p:cNvSpPr>
            <a:spLocks noChangeArrowheads="1"/>
          </p:cNvSpPr>
          <p:nvPr/>
        </p:nvSpPr>
        <p:spPr bwMode="auto">
          <a:xfrm rot="-2273567">
            <a:off x="3933825" y="5046663"/>
            <a:ext cx="1295400" cy="609600"/>
          </a:xfrm>
          <a:prstGeom prst="rightArrow">
            <a:avLst>
              <a:gd name="adj1" fmla="val 50000"/>
              <a:gd name="adj2" fmla="val 53125"/>
            </a:avLst>
          </a:prstGeom>
          <a:solidFill>
            <a:srgbClr val="333399"/>
          </a:solidFill>
          <a:ln w="9525" algn="ctr">
            <a:solidFill>
              <a:srgbClr val="333399"/>
            </a:solidFill>
            <a:miter lim="800000"/>
            <a:headEnd/>
            <a:tailEnd/>
          </a:ln>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p:txBody>
      </p:sp>
      <p:grpSp>
        <p:nvGrpSpPr>
          <p:cNvPr id="29" name="Group 28"/>
          <p:cNvGrpSpPr/>
          <p:nvPr/>
        </p:nvGrpSpPr>
        <p:grpSpPr>
          <a:xfrm>
            <a:off x="5973824" y="594323"/>
            <a:ext cx="3113087" cy="1213839"/>
            <a:chOff x="5973824" y="594323"/>
            <a:chExt cx="3113087" cy="1213839"/>
          </a:xfrm>
        </p:grpSpPr>
        <p:sp>
          <p:nvSpPr>
            <p:cNvPr id="16" name="TextBox 15"/>
            <p:cNvSpPr txBox="1"/>
            <p:nvPr/>
          </p:nvSpPr>
          <p:spPr>
            <a:xfrm>
              <a:off x="5973824" y="1530350"/>
              <a:ext cx="3113087" cy="277812"/>
            </a:xfrm>
            <a:prstGeom prst="rect">
              <a:avLst/>
            </a:prstGeom>
            <a:noFill/>
          </p:spPr>
          <p:txBody>
            <a:bodyPr wrap="none">
              <a:spAutoFit/>
            </a:bodyPr>
            <a:lstStyle/>
            <a:p>
              <a:pPr algn="ctr" eaLnBrk="0" hangingPunct="0">
                <a:defRPr/>
              </a:pPr>
              <a:r>
                <a:rPr lang="en-US" sz="1200" dirty="0">
                  <a:solidFill>
                    <a:srgbClr val="000000"/>
                  </a:solidFill>
                  <a:latin typeface="Arial" charset="0"/>
                  <a:cs typeface="+mn-cs"/>
                </a:rPr>
                <a:t>Emergency Electronic Brake Lights (EEBL)</a:t>
              </a:r>
            </a:p>
          </p:txBody>
        </p:sp>
        <p:pic>
          <p:nvPicPr>
            <p:cNvPr id="28"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8050" y="594323"/>
              <a:ext cx="30575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402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3"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620688"/>
            <a:ext cx="7772400" cy="654968"/>
          </a:xfrm>
        </p:spPr>
        <p:txBody>
          <a:bodyPr/>
          <a:lstStyle/>
          <a:p>
            <a:r>
              <a:rPr lang="en-US" altLang="en-US" sz="2800" dirty="0" smtClean="0"/>
              <a:t>Illustrative DSRC Channel Plan</a:t>
            </a:r>
            <a:endParaRPr lang="en-US" sz="2800" dirty="0"/>
          </a:p>
        </p:txBody>
      </p:sp>
      <p:sp>
        <p:nvSpPr>
          <p:cNvPr id="6" name="Content Placeholder 5"/>
          <p:cNvSpPr>
            <a:spLocks noGrp="1"/>
          </p:cNvSpPr>
          <p:nvPr>
            <p:ph idx="1"/>
          </p:nvPr>
        </p:nvSpPr>
        <p:spPr>
          <a:xfrm>
            <a:off x="0" y="1268760"/>
            <a:ext cx="9144000" cy="5328592"/>
          </a:xfrm>
        </p:spPr>
        <p:txBody>
          <a:bodyPr/>
          <a:lstStyle/>
          <a:p>
            <a:pPr marL="358775" indent="-358775">
              <a:lnSpc>
                <a:spcPct val="70000"/>
              </a:lnSpc>
              <a:defRPr/>
            </a:pPr>
            <a:endParaRPr lang="en-US" sz="1800" dirty="0"/>
          </a:p>
          <a:p>
            <a:pPr marL="358775" indent="-358775">
              <a:lnSpc>
                <a:spcPct val="70000"/>
              </a:lnSpc>
              <a:defRPr/>
            </a:pPr>
            <a:r>
              <a:rPr lang="en-US" sz="2000" dirty="0" err="1"/>
              <a:t>Ch</a:t>
            </a:r>
            <a:r>
              <a:rPr lang="en-US" sz="2000" dirty="0"/>
              <a:t> 172 -Vehicle-to-Vehicle: Crash Avoidance Safety </a:t>
            </a:r>
            <a:r>
              <a:rPr lang="en-US" sz="2000" dirty="0">
                <a:solidFill>
                  <a:srgbClr val="C00000"/>
                </a:solidFill>
              </a:rPr>
              <a:t>*</a:t>
            </a:r>
          </a:p>
          <a:p>
            <a:pPr marL="358775" indent="-358775">
              <a:lnSpc>
                <a:spcPct val="70000"/>
              </a:lnSpc>
              <a:defRPr/>
            </a:pPr>
            <a:endParaRPr lang="en-US" sz="2000" dirty="0"/>
          </a:p>
          <a:p>
            <a:pPr marL="358775" indent="-358775">
              <a:lnSpc>
                <a:spcPct val="70000"/>
              </a:lnSpc>
              <a:defRPr/>
            </a:pPr>
            <a:r>
              <a:rPr lang="en-US" sz="2000" dirty="0" err="1"/>
              <a:t>Ch</a:t>
            </a:r>
            <a:r>
              <a:rPr lang="en-US" sz="2000" dirty="0"/>
              <a:t> 174 – Vehicle-to-Vehicle: Autonomous Vehicle and Pre-Crash</a:t>
            </a:r>
            <a:br>
              <a:rPr lang="en-US" sz="2000" dirty="0"/>
            </a:br>
            <a:endParaRPr lang="en-US" sz="2000" dirty="0"/>
          </a:p>
          <a:p>
            <a:pPr marL="358775" indent="-358775">
              <a:lnSpc>
                <a:spcPct val="70000"/>
              </a:lnSpc>
              <a:defRPr/>
            </a:pPr>
            <a:r>
              <a:rPr lang="en-US" sz="2000" dirty="0" err="1"/>
              <a:t>Ch</a:t>
            </a:r>
            <a:r>
              <a:rPr lang="en-US" sz="2000" dirty="0"/>
              <a:t> 176 - Vehicle-to-Infrastructure: RSU for Heavy Traffic and Multi-Lane Highway Automation</a:t>
            </a:r>
            <a:br>
              <a:rPr lang="en-US" sz="2000" dirty="0"/>
            </a:br>
            <a:endParaRPr lang="en-US" sz="2000" dirty="0"/>
          </a:p>
          <a:p>
            <a:pPr marL="358775" indent="-358775">
              <a:lnSpc>
                <a:spcPct val="70000"/>
              </a:lnSpc>
              <a:defRPr/>
            </a:pPr>
            <a:r>
              <a:rPr lang="en-US" sz="2000" dirty="0" err="1"/>
              <a:t>Ch</a:t>
            </a:r>
            <a:r>
              <a:rPr lang="en-US" sz="2000" dirty="0"/>
              <a:t> 178 - Central Control Channel  </a:t>
            </a:r>
            <a:r>
              <a:rPr lang="en-US" sz="2000" dirty="0">
                <a:solidFill>
                  <a:srgbClr val="C00000"/>
                </a:solidFill>
              </a:rPr>
              <a:t>*</a:t>
            </a:r>
            <a:r>
              <a:rPr lang="en-US" sz="2000" dirty="0"/>
              <a:t/>
            </a:r>
            <a:br>
              <a:rPr lang="en-US" sz="2000" dirty="0"/>
            </a:br>
            <a:endParaRPr lang="en-US" sz="2000" dirty="0"/>
          </a:p>
          <a:p>
            <a:pPr marL="358775" indent="-358775">
              <a:lnSpc>
                <a:spcPct val="70000"/>
              </a:lnSpc>
              <a:defRPr/>
            </a:pPr>
            <a:r>
              <a:rPr lang="en-US" sz="2000" dirty="0" err="1"/>
              <a:t>Ch</a:t>
            </a:r>
            <a:r>
              <a:rPr lang="en-US" sz="2000" dirty="0"/>
              <a:t> 180 – Vehicle-to-Infrastructure: Security Communications (Anti-Hacking)</a:t>
            </a:r>
            <a:br>
              <a:rPr lang="en-US" sz="2000" dirty="0"/>
            </a:br>
            <a:endParaRPr lang="en-US" sz="2000" dirty="0"/>
          </a:p>
          <a:p>
            <a:pPr marL="358775" indent="-358775">
              <a:lnSpc>
                <a:spcPct val="70000"/>
              </a:lnSpc>
              <a:defRPr/>
            </a:pPr>
            <a:r>
              <a:rPr lang="en-US" sz="2000" dirty="0" err="1"/>
              <a:t>Ch</a:t>
            </a:r>
            <a:r>
              <a:rPr lang="en-US" sz="2000" dirty="0"/>
              <a:t> 182 - Vehicle-to-Infrastructure: Work Zone Safety, Tolling, Road Condition Warnings, Driver Assistance, Commercial Uses, etc.</a:t>
            </a:r>
          </a:p>
          <a:p>
            <a:pPr marL="717550" lvl="1" indent="-357188">
              <a:lnSpc>
                <a:spcPct val="70000"/>
              </a:lnSpc>
              <a:defRPr/>
            </a:pPr>
            <a:endParaRPr lang="en-US" dirty="0"/>
          </a:p>
          <a:p>
            <a:pPr marL="358775" indent="-358775">
              <a:lnSpc>
                <a:spcPct val="70000"/>
              </a:lnSpc>
              <a:defRPr/>
            </a:pPr>
            <a:r>
              <a:rPr lang="en-US" sz="2000" dirty="0" err="1"/>
              <a:t>Ch</a:t>
            </a:r>
            <a:r>
              <a:rPr lang="en-US" sz="2000" dirty="0"/>
              <a:t> 184 - Vehicle-to-Infrastructure: Public Safety Agencies, State Highway Agencies, etc. (Intersection Safety, Emergency Vehicle Signal Priority) </a:t>
            </a:r>
            <a:r>
              <a:rPr lang="en-US" sz="2000" dirty="0" smtClean="0">
                <a:solidFill>
                  <a:srgbClr val="C00000"/>
                </a:solidFill>
              </a:rPr>
              <a:t>*</a:t>
            </a:r>
          </a:p>
          <a:p>
            <a:pPr marL="358775" indent="-358775">
              <a:lnSpc>
                <a:spcPct val="70000"/>
              </a:lnSpc>
              <a:defRPr/>
            </a:pPr>
            <a:endParaRPr lang="en-US" sz="2000" dirty="0">
              <a:solidFill>
                <a:srgbClr val="C00000"/>
              </a:solidFill>
            </a:endParaRPr>
          </a:p>
          <a:p>
            <a:pPr marL="358775" indent="-358775">
              <a:lnSpc>
                <a:spcPct val="70000"/>
              </a:lnSpc>
              <a:defRPr/>
            </a:pPr>
            <a:endParaRPr lang="en-US" sz="800" dirty="0">
              <a:solidFill>
                <a:srgbClr val="C00000"/>
              </a:solidFill>
            </a:endParaRPr>
          </a:p>
          <a:p>
            <a:pPr marL="0" indent="0">
              <a:lnSpc>
                <a:spcPct val="70000"/>
              </a:lnSpc>
              <a:buFontTx/>
              <a:buNone/>
              <a:defRPr/>
            </a:pPr>
            <a:r>
              <a:rPr lang="en-US" sz="2000" dirty="0" smtClean="0">
                <a:solidFill>
                  <a:srgbClr val="C00000"/>
                </a:solidFill>
              </a:rPr>
              <a:t>*- </a:t>
            </a:r>
            <a:r>
              <a:rPr lang="en-US" sz="2000" dirty="0">
                <a:solidFill>
                  <a:srgbClr val="C00000"/>
                </a:solidFill>
              </a:rPr>
              <a:t>Use restriction designated in FCC rules</a:t>
            </a:r>
          </a:p>
        </p:txBody>
      </p:sp>
      <p:sp>
        <p:nvSpPr>
          <p:cNvPr id="3" name="Date Placeholder 2"/>
          <p:cNvSpPr>
            <a:spLocks noGrp="1"/>
          </p:cNvSpPr>
          <p:nvPr>
            <p:ph type="dt" sz="half" idx="10"/>
          </p:nvPr>
        </p:nvSpPr>
        <p:spPr/>
        <p:txBody>
          <a:bodyPr/>
          <a:lstStyle/>
          <a:p>
            <a:pPr>
              <a:defRPr/>
            </a:pPr>
            <a:r>
              <a:rPr lang="en-GB" smtClean="0"/>
              <a:t>November 2013</a:t>
            </a:r>
            <a:endParaRPr lang="en-GB" dirty="0"/>
          </a:p>
        </p:txBody>
      </p:sp>
      <p:sp>
        <p:nvSpPr>
          <p:cNvPr id="4" name="Slide Number Placeholder 3"/>
          <p:cNvSpPr>
            <a:spLocks noGrp="1"/>
          </p:cNvSpPr>
          <p:nvPr>
            <p:ph type="sldNum" sz="quarter" idx="12"/>
          </p:nvPr>
        </p:nvSpPr>
        <p:spPr/>
        <p:txBody>
          <a:bodyPr/>
          <a:lstStyle/>
          <a:p>
            <a:pPr>
              <a:defRPr/>
            </a:pPr>
            <a:r>
              <a:rPr lang="en-GB" smtClean="0"/>
              <a:t>Slide </a:t>
            </a:r>
            <a:fld id="{E5E0853D-AB25-4671-A307-AC78A52F0EA3}" type="slidenum">
              <a:rPr lang="en-GB" smtClean="0"/>
              <a:pPr>
                <a:defRPr/>
              </a:pPr>
              <a:t>7</a:t>
            </a:fld>
            <a:endParaRPr lang="en-GB"/>
          </a:p>
        </p:txBody>
      </p:sp>
    </p:spTree>
    <p:extLst>
      <p:ext uri="{BB962C8B-B14F-4D97-AF65-F5344CB8AC3E}">
        <p14:creationId xmlns:p14="http://schemas.microsoft.com/office/powerpoint/2010/main" val="138882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Harmful Interference to 5.9 GHz DSRC Connected Vehicle Safety </a:t>
            </a:r>
            <a:endParaRPr lang="en-US" dirty="0"/>
          </a:p>
        </p:txBody>
      </p:sp>
      <p:sp>
        <p:nvSpPr>
          <p:cNvPr id="3" name="Content Placeholder 2"/>
          <p:cNvSpPr>
            <a:spLocks noGrp="1"/>
          </p:cNvSpPr>
          <p:nvPr>
            <p:ph idx="1"/>
          </p:nvPr>
        </p:nvSpPr>
        <p:spPr>
          <a:xfrm>
            <a:off x="251520" y="1916832"/>
            <a:ext cx="8568952" cy="4395192"/>
          </a:xfrm>
        </p:spPr>
        <p:txBody>
          <a:bodyPr/>
          <a:lstStyle/>
          <a:p>
            <a:r>
              <a:rPr lang="en-US" altLang="en-US" sz="2000" i="1" dirty="0" smtClean="0">
                <a:solidFill>
                  <a:schemeClr val="accent2"/>
                </a:solidFill>
              </a:rPr>
              <a:t>"Harmful Interference" includes any </a:t>
            </a:r>
            <a:r>
              <a:rPr lang="en-US" altLang="en-US" sz="2000" i="1" dirty="0">
                <a:solidFill>
                  <a:schemeClr val="accent2"/>
                </a:solidFill>
              </a:rPr>
              <a:t>"interference which endangers the functioning of"</a:t>
            </a:r>
            <a:r>
              <a:rPr lang="en-US" altLang="en-US" sz="2000" i="1" dirty="0" smtClean="0">
                <a:solidFill>
                  <a:schemeClr val="accent2"/>
                </a:solidFill>
              </a:rPr>
              <a:t> DSRC safety services, due to the fact that the opportunity for DSRC to potentially prevent a collision would be impaired. 47 C.F.R §2.1</a:t>
            </a:r>
          </a:p>
          <a:p>
            <a:r>
              <a:rPr lang="en-US" altLang="en-US" sz="2000" dirty="0" smtClean="0"/>
              <a:t>Interference should not lead to the delay or omission of a timely safety action (e.g., warning information or control actions provided to the driver/vehicle) that could have otherwise been provided in order to prevent a crash.</a:t>
            </a:r>
          </a:p>
          <a:p>
            <a:r>
              <a:rPr lang="en-US" altLang="en-US" sz="2000" dirty="0" smtClean="0"/>
              <a:t>The threat of an imminent crash could arise instantaneously during driving conflicts. Therefore, any delay in timely warning or control actions caused by interference must be imperceptible.</a:t>
            </a:r>
          </a:p>
          <a:p>
            <a:r>
              <a:rPr lang="en-US" altLang="en-US" sz="2000" dirty="0" smtClean="0">
                <a:solidFill>
                  <a:srgbClr val="FF0000"/>
                </a:solidFill>
                <a:ea typeface="MS PGothic" pitchFamily="34" charset="-128"/>
              </a:rPr>
              <a:t>DSRC Safety messages can be received at near their threshold sensitivity levels. U-NII-to-DSRC impairments are not an inherent part of DSRC countermeasures.</a:t>
            </a:r>
            <a:endParaRPr lang="en-US" altLang="en-US" sz="2000" dirty="0" smtClean="0">
              <a:solidFill>
                <a:srgbClr val="FF0000"/>
              </a:solidFill>
            </a:endParaRPr>
          </a:p>
          <a:p>
            <a:endParaRPr lang="en-US" dirty="0"/>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8</a:t>
            </a:fld>
            <a:endParaRPr lang="en-GB"/>
          </a:p>
        </p:txBody>
      </p:sp>
    </p:spTree>
    <p:extLst>
      <p:ext uri="{BB962C8B-B14F-4D97-AF65-F5344CB8AC3E}">
        <p14:creationId xmlns:p14="http://schemas.microsoft.com/office/powerpoint/2010/main" val="3525581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26976"/>
          </a:xfrm>
        </p:spPr>
        <p:txBody>
          <a:bodyPr/>
          <a:lstStyle/>
          <a:p>
            <a:r>
              <a:rPr lang="en-US" altLang="en-US" sz="2400" dirty="0" smtClean="0">
                <a:ea typeface="MS PGothic" pitchFamily="34" charset="-128"/>
              </a:rPr>
              <a:t>Harmful Interference to 5.9 GHz DSRC Connected Vehicle Safety - </a:t>
            </a:r>
            <a:r>
              <a:rPr lang="en-US" altLang="en-US" sz="2400" u="sng" dirty="0" smtClean="0">
                <a:ea typeface="MS PGothic" pitchFamily="34" charset="-128"/>
              </a:rPr>
              <a:t>Metrics</a:t>
            </a:r>
            <a:endParaRPr lang="en-US" sz="2400" u="sng" dirty="0"/>
          </a:p>
        </p:txBody>
      </p:sp>
      <p:sp>
        <p:nvSpPr>
          <p:cNvPr id="3" name="Content Placeholder 2"/>
          <p:cNvSpPr>
            <a:spLocks noGrp="1"/>
          </p:cNvSpPr>
          <p:nvPr>
            <p:ph idx="1"/>
          </p:nvPr>
        </p:nvSpPr>
        <p:spPr>
          <a:xfrm>
            <a:off x="683568" y="1844824"/>
            <a:ext cx="7772400" cy="4464496"/>
          </a:xfrm>
        </p:spPr>
        <p:txBody>
          <a:bodyPr/>
          <a:lstStyle/>
          <a:p>
            <a:pPr marL="171450" indent="-171450">
              <a:defRPr/>
            </a:pPr>
            <a:r>
              <a:rPr lang="en-US" sz="2000" dirty="0">
                <a:ea typeface="MS PGothic" pitchFamily="34" charset="-128"/>
              </a:rPr>
              <a:t>PER: Ratio of the number of missed packets (i.e. safety messages) at a receiver from a particular transmitter and total number of packets sent by that transmitter.</a:t>
            </a:r>
          </a:p>
          <a:p>
            <a:pPr marL="171450" indent="-171450">
              <a:defRPr/>
            </a:pPr>
            <a:endParaRPr lang="en-US" sz="2000" dirty="0">
              <a:ea typeface="MS PGothic" pitchFamily="34" charset="-128"/>
            </a:endParaRPr>
          </a:p>
          <a:p>
            <a:pPr marL="171450" indent="-171450">
              <a:defRPr/>
            </a:pPr>
            <a:r>
              <a:rPr lang="en-US" sz="2000" dirty="0">
                <a:ea typeface="MS PGothic" pitchFamily="34" charset="-128"/>
              </a:rPr>
              <a:t>IPG: </a:t>
            </a:r>
            <a:r>
              <a:rPr lang="en-US" sz="2000" dirty="0" smtClean="0">
                <a:ea typeface="MS PGothic" pitchFamily="34" charset="-128"/>
              </a:rPr>
              <a:t>Inter-Packet Gap - Time </a:t>
            </a:r>
            <a:r>
              <a:rPr lang="en-US" sz="2000" dirty="0">
                <a:ea typeface="MS PGothic" pitchFamily="34" charset="-128"/>
              </a:rPr>
              <a:t>between successive successful packet (i.e. safety message) receptions from a particular transmitter.</a:t>
            </a:r>
          </a:p>
          <a:p>
            <a:pPr marL="171450" indent="-171450">
              <a:defRPr/>
            </a:pPr>
            <a:endParaRPr lang="en-US" sz="2000" dirty="0">
              <a:ea typeface="MS PGothic" pitchFamily="34" charset="-128"/>
            </a:endParaRPr>
          </a:p>
          <a:p>
            <a:pPr marL="171450" indent="-171450">
              <a:defRPr/>
            </a:pPr>
            <a:r>
              <a:rPr lang="en-US" sz="2000" dirty="0">
                <a:ea typeface="MS PGothic" pitchFamily="34" charset="-128"/>
              </a:rPr>
              <a:t>Link Range: Dependable communication range between a particular transmitter and receiver.</a:t>
            </a:r>
          </a:p>
          <a:p>
            <a:pPr marL="171450" indent="-171450">
              <a:defRPr/>
            </a:pPr>
            <a:endParaRPr lang="en-US" sz="2000" dirty="0">
              <a:ea typeface="MS PGothic" pitchFamily="34" charset="-128"/>
            </a:endParaRPr>
          </a:p>
          <a:p>
            <a:pPr marL="171450" indent="-171450">
              <a:defRPr/>
            </a:pPr>
            <a:r>
              <a:rPr lang="en-US" sz="2000" dirty="0">
                <a:ea typeface="MS PGothic" pitchFamily="34" charset="-128"/>
              </a:rPr>
              <a:t>TTC: Time-to-collision is frequently used as a descriptor of how urgent a conflict situation has become, as well as potentially how a driver perceives stimuli during a pre-crash event</a:t>
            </a:r>
            <a:r>
              <a:rPr lang="en-US" sz="2000" dirty="0" smtClean="0">
                <a:ea typeface="MS PGothic" pitchFamily="34" charset="-128"/>
              </a:rPr>
              <a:t>.</a:t>
            </a:r>
            <a:endParaRPr lang="en-US" sz="2000" dirty="0">
              <a:ea typeface="MS PGothic" pitchFamily="34" charset="-128"/>
            </a:endParaRPr>
          </a:p>
        </p:txBody>
      </p:sp>
      <p:sp>
        <p:nvSpPr>
          <p:cNvPr id="4" name="Date Placeholder 3"/>
          <p:cNvSpPr>
            <a:spLocks noGrp="1"/>
          </p:cNvSpPr>
          <p:nvPr>
            <p:ph type="dt" sz="half" idx="10"/>
          </p:nvPr>
        </p:nvSpPr>
        <p:spPr/>
        <p:txBody>
          <a:bodyPr/>
          <a:lstStyle/>
          <a:p>
            <a:pPr>
              <a:defRPr/>
            </a:pPr>
            <a:r>
              <a:rPr lang="en-GB" smtClean="0"/>
              <a:t>November 2013</a:t>
            </a:r>
            <a:endParaRPr lang="en-GB" dirty="0"/>
          </a:p>
        </p:txBody>
      </p:sp>
      <p:sp>
        <p:nvSpPr>
          <p:cNvPr id="5" name="Footer Placeholder 4"/>
          <p:cNvSpPr>
            <a:spLocks noGrp="1"/>
          </p:cNvSpPr>
          <p:nvPr>
            <p:ph type="ftr" sz="quarter" idx="11"/>
          </p:nvPr>
        </p:nvSpPr>
        <p:spPr/>
        <p:txBody>
          <a:bodyPr/>
          <a:lstStyle/>
          <a:p>
            <a:pPr>
              <a:defRPr/>
            </a:pPr>
            <a:r>
              <a:rPr lang="en-GB" smtClean="0"/>
              <a:t>John Kenney (Toyota ITC), Brian Gallagher (Denso DIAM)</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175D1F6B-8DAF-4BC1-A243-C99B28F1BA61}" type="slidenum">
              <a:rPr lang="en-GB" smtClean="0"/>
              <a:pPr>
                <a:defRPr/>
              </a:pPr>
              <a:t>9</a:t>
            </a:fld>
            <a:endParaRPr lang="en-GB"/>
          </a:p>
        </p:txBody>
      </p:sp>
    </p:spTree>
    <p:extLst>
      <p:ext uri="{BB962C8B-B14F-4D97-AF65-F5344CB8AC3E}">
        <p14:creationId xmlns:p14="http://schemas.microsoft.com/office/powerpoint/2010/main" val="1446130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15209</TotalTime>
  <Words>3154</Words>
  <Application>Microsoft Office PowerPoint</Application>
  <PresentationFormat>On-screen Show (4:3)</PresentationFormat>
  <Paragraphs>583</Paragraphs>
  <Slides>38</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6" baseType="lpstr">
      <vt:lpstr>Times New Roman</vt:lpstr>
      <vt:lpstr>Arial</vt:lpstr>
      <vt:lpstr>MS Mincho</vt:lpstr>
      <vt:lpstr>MS PGothic</vt:lpstr>
      <vt:lpstr>802-11-Submission</vt:lpstr>
      <vt:lpstr>Microsoft Word 97 - 2003 Document</vt:lpstr>
      <vt:lpstr>Visio</vt:lpstr>
      <vt:lpstr>Picture</vt:lpstr>
      <vt:lpstr>Harmful Interference to DSRC Systems</vt:lpstr>
      <vt:lpstr>Part 15 General Conditions:  “no harmful interference”</vt:lpstr>
      <vt:lpstr>Harmful Interference to 5.9 GHz DSRC Connected Vehicles for Intelligent Transport Systems</vt:lpstr>
      <vt:lpstr>Introduction to DSRC</vt:lpstr>
      <vt:lpstr>Dedicated Short Range Communications (DSRC)</vt:lpstr>
      <vt:lpstr>V2V Safety Communications – Summary</vt:lpstr>
      <vt:lpstr>Illustrative DSRC Channel Plan</vt:lpstr>
      <vt:lpstr>Harmful Interference to 5.9 GHz DSRC Connected Vehicle Safety </vt:lpstr>
      <vt:lpstr>Harmful Interference to 5.9 GHz DSRC Connected Vehicle Safety - Metrics</vt:lpstr>
      <vt:lpstr>Harmful Interference to 5.9 GHz DSRC Connected Vehicle Safety - Sources</vt:lpstr>
      <vt:lpstr>Harmful Interference to 5.9 GHz DSRC Connected Vehicle Safety – e.g. FCW</vt:lpstr>
      <vt:lpstr>Harmful Interference to 5.9 GHz DSRC Connected Vehicle Safety – e.g. FCW</vt:lpstr>
      <vt:lpstr>U-NII Transmission Scenarios Manifesting Harmful Interference</vt:lpstr>
      <vt:lpstr>U-NII Harmful Interference</vt:lpstr>
      <vt:lpstr>U-NII Harmful Interference</vt:lpstr>
      <vt:lpstr>U-NII Harmful Interference</vt:lpstr>
      <vt:lpstr>U-NII Harmful Interference</vt:lpstr>
      <vt:lpstr>U-NII Harmful Interference</vt:lpstr>
      <vt:lpstr>U-NII Harmful Interference</vt:lpstr>
      <vt:lpstr>U-NII Harmful Interference</vt:lpstr>
      <vt:lpstr>PowerPoint Presentation</vt:lpstr>
      <vt:lpstr>PowerPoint Presentation</vt:lpstr>
      <vt:lpstr>PowerPoint Presentation</vt:lpstr>
      <vt:lpstr>PowerPoint Presentation</vt:lpstr>
      <vt:lpstr>Harmful Interference to 5.9 GHz DSRC Connected Vehicle Safety – DSRC Packet Loss in EEBL (Overlapping WiFi packets) </vt:lpstr>
      <vt:lpstr>Harmful Interference to 5.9 GHz DSRC Connected Vehicle Safety – DSRC Packet Loss in Cross-Path Collision (Overlapping WiFi)</vt:lpstr>
      <vt:lpstr>WiFi Network Types: Notional Impact on DSRC </vt:lpstr>
      <vt:lpstr>Harmful Interference to 5.9 GHz DSRC Connected Vehicle Safety - Testing</vt:lpstr>
      <vt:lpstr>Summary</vt:lpstr>
      <vt:lpstr>Additional Background Slides</vt:lpstr>
      <vt:lpstr>Example V2X Safety Applications</vt:lpstr>
      <vt:lpstr>Introduction to DSRC</vt:lpstr>
      <vt:lpstr>Introduction to DSRC (cont’d)</vt:lpstr>
      <vt:lpstr>DSRC = OPPORTUNITY FOR SAFER DRIVING</vt:lpstr>
      <vt:lpstr>PowerPoint Presentation</vt:lpstr>
      <vt:lpstr>Safety Applications vs. Crash Scenarios Mapping</vt:lpstr>
      <vt:lpstr>V2V Safety Feature Examples</vt:lpstr>
      <vt:lpstr>Cooperative Intersection Collision Avoidance System – Violations (CICAS-V)</vt:lpstr>
    </vt:vector>
  </TitlesOfParts>
  <Company>Samsung Electronics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Closing Report 2013-01</dc:title>
  <dc:creator>Clint Chaplin</dc:creator>
  <cp:lastModifiedBy>John Kenney</cp:lastModifiedBy>
  <cp:revision>794</cp:revision>
  <cp:lastPrinted>2013-11-01T16:14:41Z</cp:lastPrinted>
  <dcterms:created xsi:type="dcterms:W3CDTF">2004-12-02T14:01:45Z</dcterms:created>
  <dcterms:modified xsi:type="dcterms:W3CDTF">2013-11-01T16:15:58Z</dcterms:modified>
</cp:coreProperties>
</file>