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31" r:id="rId2"/>
    <p:sldId id="332" r:id="rId3"/>
    <p:sldId id="359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7" r:id="rId12"/>
    <p:sldId id="342" r:id="rId13"/>
    <p:sldId id="353" r:id="rId14"/>
    <p:sldId id="358" r:id="rId15"/>
    <p:sldId id="355" r:id="rId16"/>
    <p:sldId id="356" r:id="rId17"/>
    <p:sldId id="343" r:id="rId18"/>
    <p:sldId id="344" r:id="rId19"/>
    <p:sldId id="345" r:id="rId20"/>
    <p:sldId id="361" r:id="rId21"/>
    <p:sldId id="360" r:id="rId22"/>
    <p:sldId id="362" r:id="rId2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3848" autoAdjust="0"/>
  </p:normalViewPr>
  <p:slideViewPr>
    <p:cSldViewPr>
      <p:cViewPr>
        <p:scale>
          <a:sx n="80" d="100"/>
          <a:sy n="80" d="100"/>
        </p:scale>
        <p:origin x="-900" y="-2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E91675CF-6451-488E-AA79-4BA214BE5D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105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2013</a:t>
            </a: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C3D1E876-D01C-47AF-92A5-A4DB6DBFCA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699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July 2013</a:t>
            </a:r>
            <a:endParaRPr lang="en-GB" alt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</p:spPr>
        <p:txBody>
          <a:bodyPr/>
          <a:lstStyle/>
          <a:p>
            <a:r>
              <a:rPr lang="en-GB" altLang="en-US" smtClean="0"/>
              <a:t>doc.: IEEE 802.11-12/0866r0</a:t>
            </a:r>
          </a:p>
        </p:txBody>
      </p:sp>
      <p:sp>
        <p:nvSpPr>
          <p:cNvPr id="7172" name="Rectangle 3"/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GB" altLang="en-US" sz="1400" b="1"/>
              <a:t>September 2012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</p:spPr>
        <p:txBody>
          <a:bodyPr/>
          <a:lstStyle/>
          <a:p>
            <a:pPr lvl="4"/>
            <a:r>
              <a:rPr lang="en-GB" altLang="en-US" smtClean="0"/>
              <a:t>Clint Chaplin, Chair (Samsung)</a:t>
            </a:r>
          </a:p>
        </p:txBody>
      </p:sp>
      <p:sp>
        <p:nvSpPr>
          <p:cNvPr id="71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Page </a:t>
            </a:r>
            <a:fld id="{2D406D9F-ADAE-4EAF-B118-4BEC52E2092E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71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71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C3D1E876-D01C-47AF-92A5-A4DB6DBFCAF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650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baseline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11007" y="9615488"/>
            <a:ext cx="148181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sz="800" i="1" u="sng" dirty="0" smtClean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505300" y="9615488"/>
            <a:ext cx="153888" cy="184666"/>
          </a:xfrm>
        </p:spPr>
        <p:txBody>
          <a:bodyPr/>
          <a:lstStyle/>
          <a:p>
            <a:pPr>
              <a:defRPr/>
            </a:pPr>
            <a:fld id="{34875641-8509-42DD-BB6C-8D308E0BC5EA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B067C68-8060-4278-9433-4A8DEB79FB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58A28B8-0878-4F37-8EEE-3ADE49F28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64163" y="6453188"/>
            <a:ext cx="3203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84791DD-243A-4E1A-A9A2-3DB1E54D79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6B0DD69-370B-4FB9-817E-C4F120BD79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99858CB-13C1-47F7-B02B-5AB79B7814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377423-131C-44A1-AEA7-D610680194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544637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November </a:t>
            </a:r>
            <a:r>
              <a:rPr lang="en-US"/>
              <a:t>2013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E258EC1-E3E9-464B-8569-43865E8DEF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4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pl-PL"/>
              <a:t>November</a:t>
            </a:r>
            <a:r>
              <a:rPr lang="en-US"/>
              <a:t>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40350" y="6475413"/>
            <a:ext cx="3203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l-PL"/>
              <a:t>Maciej Krasicki</a:t>
            </a:r>
            <a:r>
              <a:rPr lang="en-GB"/>
              <a:t> (</a:t>
            </a:r>
            <a:r>
              <a:rPr lang="pl-PL" err="1"/>
              <a:t>Poznan</a:t>
            </a:r>
            <a:r>
              <a:rPr lang="pl-PL"/>
              <a:t> </a:t>
            </a:r>
            <a:r>
              <a:rPr lang="pl-PL" err="1"/>
              <a:t>University</a:t>
            </a:r>
            <a:r>
              <a:rPr lang="pl-PL"/>
              <a:t> of Technology</a:t>
            </a:r>
            <a:r>
              <a:rPr lang="en-GB"/>
              <a:t>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E211DB7-733E-4EBB-B774-0A10DA76D0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2313" y="331788"/>
            <a:ext cx="38798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pl-PL" sz="1800" b="1" dirty="0" smtClean="0"/>
              <a:t>11-13-1308-00-0wng-r2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8898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pl-PL" altLang="en-US" dirty="0" err="1" smtClean="0"/>
              <a:t>Contribution</a:t>
            </a:r>
            <a:endParaRPr lang="en-GB" altLang="en-US" dirty="0" smtClean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3" r:id="rId3"/>
    <p:sldLayoutId id="2147483690" r:id="rId4"/>
    <p:sldLayoutId id="2147483691" r:id="rId5"/>
    <p:sldLayoutId id="2147483692" r:id="rId6"/>
    <p:sldLayoutId id="2147483694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7.png"/><Relationship Id="rId5" Type="http://schemas.openxmlformats.org/officeDocument/2006/relationships/hyperlink" Target="http://dx.doi.org/10.1049/el.2012.4275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3.xml"/><Relationship Id="rId7" Type="http://schemas.openxmlformats.org/officeDocument/2006/relationships/image" Target="../media/image9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l-PL" altLang="en-US" dirty="0" err="1" smtClean="0"/>
              <a:t>Labeling</a:t>
            </a:r>
            <a:r>
              <a:rPr lang="pl-PL" altLang="en-US" dirty="0" smtClean="0"/>
              <a:t> </a:t>
            </a:r>
            <a:r>
              <a:rPr lang="pl-PL" altLang="en-US" dirty="0" err="1" smtClean="0"/>
              <a:t>Diversity</a:t>
            </a:r>
            <a:endParaRPr lang="en-GB" altLang="en-US" dirty="0" smtClean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2013-</a:t>
            </a:r>
            <a:r>
              <a:rPr lang="pl-PL" altLang="en-US" sz="2000" b="0" dirty="0" smtClean="0"/>
              <a:t>11-12</a:t>
            </a:r>
            <a:endParaRPr lang="en-GB" altLang="en-US" sz="2000" b="0" dirty="0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3375"/>
            <a:ext cx="1539875" cy="276225"/>
          </a:xfrm>
          <a:noFill/>
        </p:spPr>
        <p:txBody>
          <a:bodyPr/>
          <a:lstStyle/>
          <a:p>
            <a:r>
              <a:rPr lang="pl-PL" altLang="en-US" smtClean="0"/>
              <a:t>November</a:t>
            </a:r>
            <a:r>
              <a:rPr lang="en-US" altLang="en-US" smtClean="0"/>
              <a:t> 2013</a:t>
            </a:r>
            <a:endParaRPr lang="en-GB" alt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369887"/>
          </a:xfrm>
          <a:noFill/>
        </p:spPr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</a:p>
          <a:p>
            <a:endParaRPr lang="en-GB" alt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Slide </a:t>
            </a:r>
            <a:fld id="{DD2F01F5-39E8-4FD3-AC55-DAB858542C60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733132"/>
              </p:ext>
            </p:extLst>
          </p:nvPr>
        </p:nvGraphicFramePr>
        <p:xfrm>
          <a:off x="542925" y="2273300"/>
          <a:ext cx="7686675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Document" r:id="rId4" imgW="8125852" imgH="2296174" progId="Word.Document.8">
                  <p:embed/>
                </p:oleObj>
              </mc:Choice>
              <mc:Fallback>
                <p:oleObj name="Document" r:id="rId4" imgW="8125852" imgH="229617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2273300"/>
                        <a:ext cx="7686675" cy="217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altLang="en-US" sz="2000" b="1"/>
              <a:t>Authors:</a:t>
            </a:r>
            <a:endParaRPr lang="en-GB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Transmitter</a:t>
            </a:r>
            <a:r>
              <a:rPr lang="pl-PL" dirty="0" smtClean="0"/>
              <a:t> </a:t>
            </a:r>
            <a:r>
              <a:rPr lang="pl-PL" dirty="0" err="1" smtClean="0"/>
              <a:t>exploiting</a:t>
            </a:r>
            <a:r>
              <a:rPr lang="pl-PL" dirty="0" smtClean="0"/>
              <a:t> </a:t>
            </a:r>
            <a:r>
              <a:rPr lang="pl-PL" dirty="0" err="1" smtClean="0"/>
              <a:t>labeling</a:t>
            </a:r>
            <a:r>
              <a:rPr lang="pl-PL" dirty="0" smtClean="0"/>
              <a:t> </a:t>
            </a:r>
            <a:r>
              <a:rPr lang="pl-PL" dirty="0" err="1" smtClean="0"/>
              <a:t>diversity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7" name="Objaśnienie w chmurce 6"/>
          <p:cNvSpPr/>
          <p:nvPr/>
        </p:nvSpPr>
        <p:spPr bwMode="auto">
          <a:xfrm>
            <a:off x="314654" y="4063575"/>
            <a:ext cx="2889194" cy="1296144"/>
          </a:xfrm>
          <a:prstGeom prst="cloudCallout">
            <a:avLst/>
          </a:prstGeom>
          <a:solidFill>
            <a:srgbClr val="0D1081">
              <a:alpha val="6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</a:t>
            </a:r>
            <a:r>
              <a:rPr kumimoji="0" lang="pl-PL" sz="11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Symbol"/>
              </a:rPr>
              <a:t>(1)</a:t>
            </a:r>
            <a:r>
              <a:rPr kumimoji="0" lang="pl-PL" sz="3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 </a:t>
            </a:r>
            <a:r>
              <a:rPr kumimoji="0" lang="pl-PL" sz="36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</a:t>
            </a:r>
            <a:r>
              <a:rPr kumimoji="0" lang="pl-PL" sz="11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Symbol"/>
              </a:rPr>
              <a:t>(2)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 </a:t>
            </a:r>
            <a:r>
              <a:rPr kumimoji="0" lang="pl-PL" sz="660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?</a:t>
            </a:r>
            <a:endParaRPr kumimoji="0" lang="pl-PL" sz="6600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557188"/>
              </p:ext>
            </p:extLst>
          </p:nvPr>
        </p:nvGraphicFramePr>
        <p:xfrm>
          <a:off x="3347864" y="1916832"/>
          <a:ext cx="5328592" cy="1990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</a:tblGrid>
              <a:tr h="583952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 smtClean="0"/>
                        <a:t>Intuitive</a:t>
                      </a:r>
                      <a:r>
                        <a:rPr lang="pl-PL" sz="2400" baseline="0" dirty="0" smtClean="0"/>
                        <a:t> </a:t>
                      </a:r>
                      <a:r>
                        <a:rPr lang="pl-PL" sz="2400" baseline="0" dirty="0" err="1" smtClean="0"/>
                        <a:t>labeling</a:t>
                      </a:r>
                      <a:r>
                        <a:rPr lang="pl-PL" sz="2400" baseline="0" dirty="0" smtClean="0"/>
                        <a:t> </a:t>
                      </a:r>
                      <a:r>
                        <a:rPr lang="pl-PL" sz="2400" baseline="0" dirty="0" err="1" smtClean="0"/>
                        <a:t>diversity</a:t>
                      </a:r>
                      <a:r>
                        <a:rPr lang="pl-PL" sz="2400" baseline="0" dirty="0" smtClean="0"/>
                        <a:t>*</a:t>
                      </a:r>
                      <a:endParaRPr lang="pl-PL" sz="2400" dirty="0"/>
                    </a:p>
                  </a:txBody>
                  <a:tcPr/>
                </a:tc>
              </a:tr>
              <a:tr h="583952">
                <a:tc>
                  <a:txBody>
                    <a:bodyPr/>
                    <a:lstStyle/>
                    <a:p>
                      <a:pPr algn="l"/>
                      <a:r>
                        <a:rPr kumimoji="0" lang="pl-PL" sz="2400" b="0" i="1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</a:t>
                      </a:r>
                      <a:r>
                        <a:rPr kumimoji="0" lang="pl-PL" sz="1050" b="0" i="1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</a:t>
                      </a:r>
                      <a:r>
                        <a:rPr kumimoji="0" lang="pl-PL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(1) </a:t>
                      </a: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– </a:t>
                      </a:r>
                      <a:r>
                        <a:rPr kumimoji="0" lang="pl-P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optimal</a:t>
                      </a: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BI-STCM-ID </a:t>
                      </a:r>
                      <a:r>
                        <a:rPr kumimoji="0" lang="pl-P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labeling</a:t>
                      </a:r>
                      <a:endParaRPr kumimoji="0" 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b="0" i="1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</a:t>
                      </a:r>
                      <a:r>
                        <a:rPr kumimoji="0" lang="pl-PL" sz="1100" b="0" i="1" u="none" strike="noStrike" cap="none" normalizeH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</a:t>
                      </a:r>
                      <a:r>
                        <a:rPr kumimoji="0" lang="pl-PL" sz="2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(2) </a:t>
                      </a: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– </a:t>
                      </a:r>
                      <a:r>
                        <a:rPr kumimoji="0" lang="pl-P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improved</a:t>
                      </a:r>
                      <a:r>
                        <a:rPr kumimoji="0" lang="pl-P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BI-STCM-ID </a:t>
                      </a:r>
                      <a:r>
                        <a:rPr kumimoji="0" lang="pl-P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labeling</a:t>
                      </a:r>
                      <a:endParaRPr kumimoji="0" lang="pl-PL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sym typeface="Symbol"/>
                      </a:endParaRPr>
                    </a:p>
                  </a:txBody>
                  <a:tcPr/>
                </a:tc>
              </a:tr>
              <a:tr h="583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82563" algn="l"/>
                        </a:tabLst>
                        <a:defRPr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*  	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M. Krasicki, „</a:t>
                      </a:r>
                      <a:r>
                        <a:rPr lang="en-US" sz="1400" dirty="0" smtClean="0">
                          <a:latin typeface="+mj-lt"/>
                        </a:rPr>
                        <a:t>Labelling diversity for MIMO systems</a:t>
                      </a:r>
                      <a:r>
                        <a:rPr lang="pl-PL" sz="1400" dirty="0" smtClean="0">
                          <a:latin typeface="+mj-lt"/>
                        </a:rPr>
                        <a:t>”,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82563" algn="l"/>
                        </a:tabLst>
                        <a:defRPr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  	</a:t>
                      </a:r>
                      <a:r>
                        <a:rPr kumimoji="0" lang="pl-P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Proc. </a:t>
                      </a:r>
                      <a:r>
                        <a:rPr kumimoji="0" lang="pl-PL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European</a:t>
                      </a:r>
                      <a:r>
                        <a:rPr kumimoji="0" lang="pl-PL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Wireless 2011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, Wien, </a:t>
                      </a:r>
                      <a:r>
                        <a:rPr kumimoji="0" lang="pl-PL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April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sym typeface="Symbol"/>
                        </a:rPr>
                        <a:t> 27-29, 2011	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284965"/>
              </p:ext>
            </p:extLst>
          </p:nvPr>
        </p:nvGraphicFramePr>
        <p:xfrm>
          <a:off x="3347864" y="4246448"/>
          <a:ext cx="5400600" cy="19908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00600"/>
              </a:tblGrid>
              <a:tr h="583952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 err="1" smtClean="0"/>
                        <a:t>Improved</a:t>
                      </a:r>
                      <a:r>
                        <a:rPr lang="pl-PL" sz="2400" baseline="0" dirty="0" smtClean="0"/>
                        <a:t> </a:t>
                      </a:r>
                      <a:r>
                        <a:rPr lang="pl-PL" sz="2400" baseline="0" dirty="0" err="1" smtClean="0"/>
                        <a:t>labeling</a:t>
                      </a:r>
                      <a:r>
                        <a:rPr lang="pl-PL" sz="2400" baseline="0" dirty="0" smtClean="0"/>
                        <a:t> </a:t>
                      </a:r>
                      <a:r>
                        <a:rPr lang="pl-PL" sz="2400" baseline="0" dirty="0" err="1" smtClean="0"/>
                        <a:t>diversity</a:t>
                      </a:r>
                      <a:r>
                        <a:rPr lang="pl-PL" sz="2400" baseline="0" dirty="0" smtClean="0"/>
                        <a:t>**</a:t>
                      </a:r>
                      <a:endParaRPr lang="pl-PL" sz="2400" dirty="0"/>
                    </a:p>
                  </a:txBody>
                  <a:tcPr/>
                </a:tc>
              </a:tr>
              <a:tr h="583952">
                <a:tc>
                  <a:txBody>
                    <a:bodyPr/>
                    <a:lstStyle/>
                    <a:p>
                      <a:pPr algn="l"/>
                      <a:r>
                        <a:rPr kumimoji="0" lang="pl-PL" sz="2400" i="1" u="none" strike="noStrike" cap="none" normalizeH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</a:t>
                      </a:r>
                      <a:r>
                        <a:rPr kumimoji="0" lang="pl-PL" sz="1000" i="1" u="none" strike="noStrike" cap="none" normalizeH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</a:t>
                      </a:r>
                      <a:r>
                        <a:rPr kumimoji="0" lang="pl-PL" sz="2400" u="none" strike="noStrike" cap="none" normalizeH="0" baseline="3000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(1) </a:t>
                      </a:r>
                      <a:r>
                        <a:rPr kumimoji="0" lang="pl-PL" sz="24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– </a:t>
                      </a:r>
                      <a:r>
                        <a:rPr kumimoji="0" lang="pl-PL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optimal</a:t>
                      </a:r>
                      <a:r>
                        <a:rPr kumimoji="0" lang="pl-PL" sz="24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BI-STCM-ID </a:t>
                      </a:r>
                      <a:r>
                        <a:rPr kumimoji="0" lang="pl-PL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labeling</a:t>
                      </a:r>
                      <a:endParaRPr kumimoji="0" lang="pl-PL" sz="2400" u="none" strike="noStrike" cap="none" normalizeH="0" baseline="0" dirty="0" smtClean="0">
                        <a:ln>
                          <a:noFill/>
                        </a:ln>
                        <a:effectLst/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2400" i="1" u="none" strike="noStrike" cap="none" normalizeH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</a:t>
                      </a:r>
                      <a:r>
                        <a:rPr kumimoji="0" lang="pl-PL" sz="1000" i="1" u="none" strike="noStrike" cap="none" normalizeH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</a:t>
                      </a:r>
                      <a:r>
                        <a:rPr kumimoji="0" lang="pl-PL" sz="2400" u="none" strike="noStrike" cap="none" normalizeH="0" baseline="3000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(2) </a:t>
                      </a:r>
                      <a:r>
                        <a:rPr kumimoji="0" lang="pl-PL" sz="24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– </a:t>
                      </a:r>
                      <a:r>
                        <a:rPr kumimoji="0" lang="pl-PL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found</a:t>
                      </a:r>
                      <a:r>
                        <a:rPr kumimoji="0" lang="pl-PL" sz="22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by </a:t>
                      </a:r>
                      <a:r>
                        <a:rPr kumimoji="0" lang="pl-PL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Binary</a:t>
                      </a:r>
                      <a:r>
                        <a:rPr kumimoji="0" lang="pl-PL" sz="22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</a:t>
                      </a:r>
                      <a:r>
                        <a:rPr kumimoji="0" lang="pl-PL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Switching</a:t>
                      </a:r>
                      <a:r>
                        <a:rPr kumimoji="0" lang="pl-PL" sz="2200" u="none" strike="noStrike" cap="none" normalizeH="0" baseline="0" dirty="0" smtClean="0">
                          <a:ln>
                            <a:noFill/>
                          </a:ln>
                          <a:effectLst/>
                          <a:sym typeface="Symbol"/>
                        </a:rPr>
                        <a:t> </a:t>
                      </a:r>
                      <a:r>
                        <a:rPr kumimoji="0" lang="pl-PL" sz="2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sym typeface="Symbol"/>
                        </a:rPr>
                        <a:t>Algorithm</a:t>
                      </a:r>
                      <a:endParaRPr kumimoji="0" lang="pl-PL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/>
                      </a:endParaRPr>
                    </a:p>
                  </a:txBody>
                  <a:tcPr/>
                </a:tc>
              </a:tr>
              <a:tr h="583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69875" algn="l"/>
                        </a:tabLst>
                        <a:defRPr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/>
                        </a:rPr>
                        <a:t>**  	</a:t>
                      </a:r>
                      <a:r>
                        <a:rPr kumimoji="0" lang="pl-PL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M. Krasicki, „</a:t>
                      </a:r>
                      <a:r>
                        <a:rPr lang="pl-PL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belling </a:t>
                      </a:r>
                      <a:r>
                        <a:rPr lang="pl-PL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diversity</a:t>
                      </a: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”, </a:t>
                      </a:r>
                      <a:r>
                        <a:rPr kumimoji="0" lang="pl-PL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Proc. </a:t>
                      </a:r>
                      <a:r>
                        <a:rPr kumimoji="0" lang="pl-PL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Int</a:t>
                      </a:r>
                      <a:r>
                        <a:rPr kumimoji="0" lang="pl-PL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. </a:t>
                      </a:r>
                      <a:r>
                        <a:rPr kumimoji="0" lang="pl-PL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Wireless</a:t>
                      </a:r>
                      <a:r>
                        <a:rPr kumimoji="0" lang="pl-PL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 </a:t>
                      </a:r>
                      <a:r>
                        <a:rPr kumimoji="0" lang="pl-PL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Comm</a:t>
                      </a:r>
                      <a:r>
                        <a:rPr kumimoji="0" lang="pl-PL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. and Mobile Computing 2011 </a:t>
                      </a:r>
                      <a:r>
                        <a:rPr kumimoji="0" lang="pl-PL" sz="1400" b="0" i="1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Conf</a:t>
                      </a:r>
                      <a:r>
                        <a:rPr kumimoji="0" lang="pl-PL" sz="14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.</a:t>
                      </a:r>
                      <a:r>
                        <a:rPr kumimoji="0" lang="pl-PL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,  Istanbul, </a:t>
                      </a:r>
                      <a:r>
                        <a:rPr kumimoji="0" lang="pl-PL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April</a:t>
                      </a:r>
                      <a:r>
                        <a:rPr kumimoji="0" lang="pl-PL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 27-29, 2011 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Improved</a:t>
            </a:r>
            <a:r>
              <a:rPr lang="pl-PL" dirty="0" smtClean="0"/>
              <a:t> </a:t>
            </a:r>
            <a:r>
              <a:rPr lang="pl-PL" dirty="0" err="1" smtClean="0"/>
              <a:t>16-QAM</a:t>
            </a:r>
            <a:r>
              <a:rPr lang="pl-PL" dirty="0" smtClean="0"/>
              <a:t> </a:t>
            </a:r>
            <a:r>
              <a:rPr lang="pl-PL" dirty="0" err="1" smtClean="0"/>
              <a:t>labeling</a:t>
            </a:r>
            <a:r>
              <a:rPr lang="pl-PL" dirty="0" smtClean="0"/>
              <a:t> </a:t>
            </a:r>
            <a:r>
              <a:rPr lang="pl-PL" dirty="0" err="1" smtClean="0"/>
              <a:t>pair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pSp>
        <p:nvGrpSpPr>
          <p:cNvPr id="41" name="Grupa 40"/>
          <p:cNvGrpSpPr/>
          <p:nvPr/>
        </p:nvGrpSpPr>
        <p:grpSpPr>
          <a:xfrm>
            <a:off x="827584" y="1772816"/>
            <a:ext cx="7775848" cy="3344357"/>
            <a:chOff x="827584" y="1772816"/>
            <a:chExt cx="7775848" cy="3344357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827584" y="1772816"/>
              <a:ext cx="7775848" cy="3344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Elipsa 8"/>
            <p:cNvSpPr/>
            <p:nvPr/>
          </p:nvSpPr>
          <p:spPr bwMode="auto">
            <a:xfrm>
              <a:off x="1221532" y="242088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Elipsa 9"/>
            <p:cNvSpPr/>
            <p:nvPr/>
          </p:nvSpPr>
          <p:spPr bwMode="auto">
            <a:xfrm>
              <a:off x="2039844" y="242088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Elipsa 10"/>
            <p:cNvSpPr/>
            <p:nvPr/>
          </p:nvSpPr>
          <p:spPr bwMode="auto">
            <a:xfrm>
              <a:off x="2843808" y="242088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Elipsa 11"/>
            <p:cNvSpPr/>
            <p:nvPr/>
          </p:nvSpPr>
          <p:spPr bwMode="auto">
            <a:xfrm>
              <a:off x="3635896" y="242088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Elipsa 12"/>
            <p:cNvSpPr/>
            <p:nvPr/>
          </p:nvSpPr>
          <p:spPr bwMode="auto">
            <a:xfrm>
              <a:off x="1238488" y="307953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Elipsa 13"/>
            <p:cNvSpPr/>
            <p:nvPr/>
          </p:nvSpPr>
          <p:spPr bwMode="auto">
            <a:xfrm>
              <a:off x="2030576" y="307953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Elipsa 14"/>
            <p:cNvSpPr/>
            <p:nvPr/>
          </p:nvSpPr>
          <p:spPr bwMode="auto">
            <a:xfrm>
              <a:off x="2822664" y="307953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Elipsa 15"/>
            <p:cNvSpPr/>
            <p:nvPr/>
          </p:nvSpPr>
          <p:spPr bwMode="auto">
            <a:xfrm>
              <a:off x="3635896" y="307953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Elipsa 16"/>
            <p:cNvSpPr/>
            <p:nvPr/>
          </p:nvSpPr>
          <p:spPr bwMode="auto">
            <a:xfrm>
              <a:off x="1212058" y="380489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Elipsa 17"/>
            <p:cNvSpPr/>
            <p:nvPr/>
          </p:nvSpPr>
          <p:spPr bwMode="auto">
            <a:xfrm>
              <a:off x="2042246" y="380489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Elipsa 18"/>
            <p:cNvSpPr/>
            <p:nvPr/>
          </p:nvSpPr>
          <p:spPr bwMode="auto">
            <a:xfrm>
              <a:off x="2834334" y="380489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Elipsa 19"/>
            <p:cNvSpPr/>
            <p:nvPr/>
          </p:nvSpPr>
          <p:spPr bwMode="auto">
            <a:xfrm>
              <a:off x="3626422" y="3804898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Elipsa 20"/>
            <p:cNvSpPr/>
            <p:nvPr/>
          </p:nvSpPr>
          <p:spPr bwMode="auto">
            <a:xfrm>
              <a:off x="1229014" y="446354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Elipsa 21"/>
            <p:cNvSpPr/>
            <p:nvPr/>
          </p:nvSpPr>
          <p:spPr bwMode="auto">
            <a:xfrm>
              <a:off x="2021102" y="446354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Elipsa 22"/>
            <p:cNvSpPr/>
            <p:nvPr/>
          </p:nvSpPr>
          <p:spPr bwMode="auto">
            <a:xfrm>
              <a:off x="2813190" y="446354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Elipsa 23"/>
            <p:cNvSpPr/>
            <p:nvPr/>
          </p:nvSpPr>
          <p:spPr bwMode="auto">
            <a:xfrm>
              <a:off x="3626422" y="4463542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Elipsa 24"/>
            <p:cNvSpPr/>
            <p:nvPr/>
          </p:nvSpPr>
          <p:spPr bwMode="auto">
            <a:xfrm>
              <a:off x="5190382" y="242682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Elipsa 25"/>
            <p:cNvSpPr/>
            <p:nvPr/>
          </p:nvSpPr>
          <p:spPr bwMode="auto">
            <a:xfrm>
              <a:off x="6008694" y="242682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Elipsa 26"/>
            <p:cNvSpPr/>
            <p:nvPr/>
          </p:nvSpPr>
          <p:spPr bwMode="auto">
            <a:xfrm>
              <a:off x="6812658" y="242682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Elipsa 27"/>
            <p:cNvSpPr/>
            <p:nvPr/>
          </p:nvSpPr>
          <p:spPr bwMode="auto">
            <a:xfrm>
              <a:off x="7604746" y="242682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Elipsa 28"/>
            <p:cNvSpPr/>
            <p:nvPr/>
          </p:nvSpPr>
          <p:spPr bwMode="auto">
            <a:xfrm>
              <a:off x="5207338" y="308547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Elipsa 29"/>
            <p:cNvSpPr/>
            <p:nvPr/>
          </p:nvSpPr>
          <p:spPr bwMode="auto">
            <a:xfrm>
              <a:off x="5999426" y="308547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Elipsa 30"/>
            <p:cNvSpPr/>
            <p:nvPr/>
          </p:nvSpPr>
          <p:spPr bwMode="auto">
            <a:xfrm>
              <a:off x="6791514" y="308547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Elipsa 31"/>
            <p:cNvSpPr/>
            <p:nvPr/>
          </p:nvSpPr>
          <p:spPr bwMode="auto">
            <a:xfrm>
              <a:off x="7604746" y="308547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Elipsa 32"/>
            <p:cNvSpPr/>
            <p:nvPr/>
          </p:nvSpPr>
          <p:spPr bwMode="auto">
            <a:xfrm>
              <a:off x="5180908" y="381083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Elipsa 33"/>
            <p:cNvSpPr/>
            <p:nvPr/>
          </p:nvSpPr>
          <p:spPr bwMode="auto">
            <a:xfrm>
              <a:off x="6011096" y="381083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Elipsa 34"/>
            <p:cNvSpPr/>
            <p:nvPr/>
          </p:nvSpPr>
          <p:spPr bwMode="auto">
            <a:xfrm>
              <a:off x="6803184" y="381083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Elipsa 35"/>
            <p:cNvSpPr/>
            <p:nvPr/>
          </p:nvSpPr>
          <p:spPr bwMode="auto">
            <a:xfrm>
              <a:off x="7595272" y="3810836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Elipsa 36"/>
            <p:cNvSpPr/>
            <p:nvPr/>
          </p:nvSpPr>
          <p:spPr bwMode="auto">
            <a:xfrm>
              <a:off x="5197864" y="446948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Elipsa 37"/>
            <p:cNvSpPr/>
            <p:nvPr/>
          </p:nvSpPr>
          <p:spPr bwMode="auto">
            <a:xfrm>
              <a:off x="5989952" y="446948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Elipsa 38"/>
            <p:cNvSpPr/>
            <p:nvPr/>
          </p:nvSpPr>
          <p:spPr bwMode="auto">
            <a:xfrm>
              <a:off x="6782040" y="446948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Elipsa 39"/>
            <p:cNvSpPr/>
            <p:nvPr/>
          </p:nvSpPr>
          <p:spPr bwMode="auto">
            <a:xfrm>
              <a:off x="7595272" y="4469480"/>
              <a:ext cx="216024" cy="216024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Asymptotic</a:t>
            </a:r>
            <a:r>
              <a:rPr lang="pl-PL" dirty="0" smtClean="0"/>
              <a:t> </a:t>
            </a:r>
            <a:r>
              <a:rPr lang="pl-PL" dirty="0" err="1" smtClean="0"/>
              <a:t>coding</a:t>
            </a:r>
            <a:r>
              <a:rPr lang="pl-PL" dirty="0" smtClean="0"/>
              <a:t> </a:t>
            </a:r>
            <a:r>
              <a:rPr lang="pl-PL" dirty="0" err="1" smtClean="0"/>
              <a:t>gain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49A6C-0003-47D5-BFA8-F075FE93475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52273" name="Picture 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17675"/>
            <a:ext cx="7375525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184150"/>
          </a:xfrm>
        </p:spPr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695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Joint </a:t>
            </a:r>
            <a:r>
              <a:rPr lang="pl-PL" dirty="0" err="1" smtClean="0"/>
              <a:t>optimization</a:t>
            </a:r>
            <a:r>
              <a:rPr lang="pl-PL" dirty="0" smtClean="0"/>
              <a:t> of </a:t>
            </a:r>
            <a:r>
              <a:rPr lang="pl-PL" dirty="0" err="1" smtClean="0"/>
              <a:t>labeling</a:t>
            </a:r>
            <a:r>
              <a:rPr lang="pl-PL" dirty="0" smtClean="0"/>
              <a:t> map </a:t>
            </a:r>
            <a:r>
              <a:rPr lang="pl-PL" dirty="0" err="1" smtClean="0"/>
              <a:t>pairs</a:t>
            </a:r>
            <a:r>
              <a:rPr lang="pl-PL" dirty="0" smtClean="0"/>
              <a:t>*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5576" y="1412776"/>
            <a:ext cx="7452320" cy="131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386" y="2636912"/>
            <a:ext cx="734198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/>
          <p:cNvSpPr txBox="1"/>
          <p:nvPr/>
        </p:nvSpPr>
        <p:spPr>
          <a:xfrm>
            <a:off x="1403648" y="585085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* M. Krasicki, „Essence of labelling </a:t>
            </a:r>
            <a:r>
              <a:rPr lang="pl-PL" sz="1400" dirty="0" err="1" smtClean="0"/>
              <a:t>diversity</a:t>
            </a:r>
            <a:r>
              <a:rPr lang="pl-PL" sz="1400" dirty="0" smtClean="0"/>
              <a:t>”, Electronics </a:t>
            </a:r>
            <a:r>
              <a:rPr lang="pl-PL" sz="1400" dirty="0" err="1" smtClean="0"/>
              <a:t>Letters</a:t>
            </a:r>
            <a:r>
              <a:rPr lang="pl-PL" sz="1400" dirty="0" smtClean="0"/>
              <a:t>, vol. 49, </a:t>
            </a:r>
            <a:r>
              <a:rPr lang="pl-PL" sz="1400" dirty="0" err="1" smtClean="0"/>
              <a:t>Issue</a:t>
            </a:r>
            <a:r>
              <a:rPr lang="pl-PL" sz="1400" dirty="0" smtClean="0"/>
              <a:t>: 8, </a:t>
            </a:r>
            <a:r>
              <a:rPr lang="pl-PL" sz="1400" dirty="0" err="1" smtClean="0"/>
              <a:t>April</a:t>
            </a:r>
            <a:r>
              <a:rPr lang="pl-PL" sz="1400" dirty="0" smtClean="0"/>
              <a:t> 2013, pp. 567-569, </a:t>
            </a:r>
            <a:r>
              <a:rPr lang="pl-PL" sz="1400" dirty="0" smtClean="0">
                <a:hlinkClick r:id="rId5"/>
              </a:rPr>
              <a:t>http://</a:t>
            </a:r>
            <a:r>
              <a:rPr lang="pl-PL" sz="1400" dirty="0" err="1" smtClean="0">
                <a:hlinkClick r:id="rId5"/>
              </a:rPr>
              <a:t>dx.doi.org</a:t>
            </a:r>
            <a:r>
              <a:rPr lang="pl-PL" sz="1400" dirty="0" smtClean="0">
                <a:hlinkClick r:id="rId5"/>
              </a:rPr>
              <a:t>/10.1049/</a:t>
            </a:r>
            <a:r>
              <a:rPr lang="pl-PL" sz="1400" dirty="0" err="1" smtClean="0">
                <a:hlinkClick r:id="rId5"/>
              </a:rPr>
              <a:t>el.2012.4275</a:t>
            </a:r>
            <a:endParaRPr lang="pl-PL" sz="1400" dirty="0"/>
          </a:p>
        </p:txBody>
      </p:sp>
      <p:pic>
        <p:nvPicPr>
          <p:cNvPr id="10" name="Obraz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855133"/>
            <a:ext cx="4160565" cy="734107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251520" y="4653136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Compare</a:t>
            </a:r>
            <a:r>
              <a:rPr lang="pl-PL" sz="2000" dirty="0" smtClean="0"/>
              <a:t> with the one for BI-STCM-ID: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Point-</a:t>
            </a:r>
            <a:r>
              <a:rPr lang="pl-PL" dirty="0" err="1" smtClean="0"/>
              <a:t>wise</a:t>
            </a:r>
            <a:r>
              <a:rPr lang="pl-PL" dirty="0" smtClean="0"/>
              <a:t> </a:t>
            </a:r>
            <a:r>
              <a:rPr lang="pl-PL" dirty="0" err="1" smtClean="0"/>
              <a:t>distance</a:t>
            </a:r>
            <a:r>
              <a:rPr lang="pl-PL" dirty="0" smtClean="0"/>
              <a:t> spectrum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dirty="0" err="1" smtClean="0"/>
              <a:t>categorization</a:t>
            </a:r>
            <a:r>
              <a:rPr lang="pl-PL" dirty="0" smtClean="0"/>
              <a:t> of </a:t>
            </a:r>
            <a:r>
              <a:rPr lang="pl-PL" dirty="0" err="1" smtClean="0"/>
              <a:t>const</a:t>
            </a:r>
            <a:r>
              <a:rPr lang="pl-PL" dirty="0" smtClean="0"/>
              <a:t>. </a:t>
            </a:r>
            <a:r>
              <a:rPr lang="pl-PL" dirty="0" err="1"/>
              <a:t>p</a:t>
            </a:r>
            <a:r>
              <a:rPr lang="pl-PL" dirty="0" err="1" smtClean="0"/>
              <a:t>oints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2604923"/>
            <a:ext cx="7775848" cy="334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a 8"/>
          <p:cNvSpPr/>
          <p:nvPr/>
        </p:nvSpPr>
        <p:spPr bwMode="auto">
          <a:xfrm>
            <a:off x="1221532" y="325299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Elipsa 9"/>
          <p:cNvSpPr/>
          <p:nvPr/>
        </p:nvSpPr>
        <p:spPr bwMode="auto">
          <a:xfrm>
            <a:off x="2039844" y="325299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Elipsa 10"/>
          <p:cNvSpPr/>
          <p:nvPr/>
        </p:nvSpPr>
        <p:spPr bwMode="auto">
          <a:xfrm>
            <a:off x="2843808" y="325299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Elipsa 11"/>
          <p:cNvSpPr/>
          <p:nvPr/>
        </p:nvSpPr>
        <p:spPr bwMode="auto">
          <a:xfrm>
            <a:off x="3635896" y="325299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Elipsa 12"/>
          <p:cNvSpPr/>
          <p:nvPr/>
        </p:nvSpPr>
        <p:spPr bwMode="auto">
          <a:xfrm>
            <a:off x="1238488" y="391163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Elipsa 13"/>
          <p:cNvSpPr/>
          <p:nvPr/>
        </p:nvSpPr>
        <p:spPr bwMode="auto">
          <a:xfrm>
            <a:off x="2030576" y="391163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Elipsa 14"/>
          <p:cNvSpPr/>
          <p:nvPr/>
        </p:nvSpPr>
        <p:spPr bwMode="auto">
          <a:xfrm>
            <a:off x="2822664" y="391163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Elipsa 15"/>
          <p:cNvSpPr/>
          <p:nvPr/>
        </p:nvSpPr>
        <p:spPr bwMode="auto">
          <a:xfrm>
            <a:off x="3635896" y="391163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Elipsa 16"/>
          <p:cNvSpPr/>
          <p:nvPr/>
        </p:nvSpPr>
        <p:spPr bwMode="auto">
          <a:xfrm>
            <a:off x="1212058" y="463700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Elipsa 17"/>
          <p:cNvSpPr/>
          <p:nvPr/>
        </p:nvSpPr>
        <p:spPr bwMode="auto">
          <a:xfrm>
            <a:off x="2042246" y="463700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Elipsa 18"/>
          <p:cNvSpPr/>
          <p:nvPr/>
        </p:nvSpPr>
        <p:spPr bwMode="auto">
          <a:xfrm>
            <a:off x="2834334" y="463700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Elipsa 19"/>
          <p:cNvSpPr/>
          <p:nvPr/>
        </p:nvSpPr>
        <p:spPr bwMode="auto">
          <a:xfrm>
            <a:off x="3626422" y="4637005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Elipsa 20"/>
          <p:cNvSpPr/>
          <p:nvPr/>
        </p:nvSpPr>
        <p:spPr bwMode="auto">
          <a:xfrm>
            <a:off x="1229014" y="529564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Elipsa 21"/>
          <p:cNvSpPr/>
          <p:nvPr/>
        </p:nvSpPr>
        <p:spPr bwMode="auto">
          <a:xfrm>
            <a:off x="2021102" y="529564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Elipsa 22"/>
          <p:cNvSpPr/>
          <p:nvPr/>
        </p:nvSpPr>
        <p:spPr bwMode="auto">
          <a:xfrm>
            <a:off x="2813190" y="529564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Elipsa 23"/>
          <p:cNvSpPr/>
          <p:nvPr/>
        </p:nvSpPr>
        <p:spPr bwMode="auto">
          <a:xfrm>
            <a:off x="3626422" y="5295649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Elipsa 24"/>
          <p:cNvSpPr/>
          <p:nvPr/>
        </p:nvSpPr>
        <p:spPr bwMode="auto">
          <a:xfrm>
            <a:off x="5190382" y="325893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Elipsa 25"/>
          <p:cNvSpPr/>
          <p:nvPr/>
        </p:nvSpPr>
        <p:spPr bwMode="auto">
          <a:xfrm>
            <a:off x="6008694" y="325893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Elipsa 26"/>
          <p:cNvSpPr/>
          <p:nvPr/>
        </p:nvSpPr>
        <p:spPr bwMode="auto">
          <a:xfrm>
            <a:off x="6812658" y="325893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Elipsa 27"/>
          <p:cNvSpPr/>
          <p:nvPr/>
        </p:nvSpPr>
        <p:spPr bwMode="auto">
          <a:xfrm>
            <a:off x="7604746" y="325893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Elipsa 28"/>
          <p:cNvSpPr/>
          <p:nvPr/>
        </p:nvSpPr>
        <p:spPr bwMode="auto">
          <a:xfrm>
            <a:off x="5207338" y="391757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Elipsa 29"/>
          <p:cNvSpPr/>
          <p:nvPr/>
        </p:nvSpPr>
        <p:spPr bwMode="auto">
          <a:xfrm>
            <a:off x="5999426" y="391757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Elipsa 30"/>
          <p:cNvSpPr/>
          <p:nvPr/>
        </p:nvSpPr>
        <p:spPr bwMode="auto">
          <a:xfrm>
            <a:off x="6791514" y="391757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Elipsa 31"/>
          <p:cNvSpPr/>
          <p:nvPr/>
        </p:nvSpPr>
        <p:spPr bwMode="auto">
          <a:xfrm>
            <a:off x="7604746" y="391757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Elipsa 32"/>
          <p:cNvSpPr/>
          <p:nvPr/>
        </p:nvSpPr>
        <p:spPr bwMode="auto">
          <a:xfrm>
            <a:off x="5180908" y="464294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Elipsa 33"/>
          <p:cNvSpPr/>
          <p:nvPr/>
        </p:nvSpPr>
        <p:spPr bwMode="auto">
          <a:xfrm>
            <a:off x="6011096" y="464294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Elipsa 34"/>
          <p:cNvSpPr/>
          <p:nvPr/>
        </p:nvSpPr>
        <p:spPr bwMode="auto">
          <a:xfrm>
            <a:off x="6803184" y="464294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Elipsa 35"/>
          <p:cNvSpPr/>
          <p:nvPr/>
        </p:nvSpPr>
        <p:spPr bwMode="auto">
          <a:xfrm>
            <a:off x="7595272" y="4642943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>
            <a:off x="5197864" y="530158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>
            <a:off x="5989952" y="530158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Elipsa 38"/>
          <p:cNvSpPr/>
          <p:nvPr/>
        </p:nvSpPr>
        <p:spPr bwMode="auto">
          <a:xfrm>
            <a:off x="6782040" y="530158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Elipsa 39"/>
          <p:cNvSpPr/>
          <p:nvPr/>
        </p:nvSpPr>
        <p:spPr bwMode="auto">
          <a:xfrm>
            <a:off x="7595272" y="5301587"/>
            <a:ext cx="216024" cy="216024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772816"/>
            <a:ext cx="8208912" cy="8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" name="Grupa 43"/>
          <p:cNvGrpSpPr/>
          <p:nvPr/>
        </p:nvGrpSpPr>
        <p:grpSpPr>
          <a:xfrm>
            <a:off x="1984970" y="5805264"/>
            <a:ext cx="5683374" cy="542925"/>
            <a:chOff x="1539577" y="5821833"/>
            <a:chExt cx="5683374" cy="542925"/>
          </a:xfrm>
        </p:grpSpPr>
        <p:pic>
          <p:nvPicPr>
            <p:cNvPr id="21506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5601" y="5821833"/>
              <a:ext cx="5467350" cy="542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" name="Grupa 42"/>
            <p:cNvGrpSpPr/>
            <p:nvPr/>
          </p:nvGrpSpPr>
          <p:grpSpPr>
            <a:xfrm>
              <a:off x="1539577" y="5985284"/>
              <a:ext cx="3821351" cy="216024"/>
              <a:chOff x="1539577" y="5985284"/>
              <a:chExt cx="3821351" cy="216024"/>
            </a:xfrm>
          </p:grpSpPr>
          <p:sp>
            <p:nvSpPr>
              <p:cNvPr id="3" name="Mnożenie 2"/>
              <p:cNvSpPr/>
              <p:nvPr/>
            </p:nvSpPr>
            <p:spPr bwMode="auto">
              <a:xfrm>
                <a:off x="1539577" y="5985284"/>
                <a:ext cx="216024" cy="216024"/>
              </a:xfrm>
              <a:prstGeom prst="mathMultiply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" name="Elipsa 6"/>
              <p:cNvSpPr/>
              <p:nvPr/>
            </p:nvSpPr>
            <p:spPr bwMode="auto">
              <a:xfrm>
                <a:off x="3563888" y="6008023"/>
                <a:ext cx="170546" cy="170546"/>
              </a:xfrm>
              <a:prstGeom prst="ellips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1" name="Prostokąt 40"/>
              <p:cNvSpPr/>
              <p:nvPr/>
            </p:nvSpPr>
            <p:spPr bwMode="auto">
              <a:xfrm>
                <a:off x="5216912" y="6021288"/>
                <a:ext cx="144016" cy="144016"/>
              </a:xfrm>
              <a:prstGeom prst="rect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7584" y="764704"/>
            <a:ext cx="7775848" cy="334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 bwMode="auto">
          <a:xfrm>
            <a:off x="1054180" y="1583222"/>
            <a:ext cx="576064" cy="288000"/>
          </a:xfrm>
          <a:prstGeom prst="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1089" r="49846"/>
          <a:stretch/>
        </p:blipFill>
        <p:spPr bwMode="auto">
          <a:xfrm>
            <a:off x="2854379" y="4437112"/>
            <a:ext cx="338131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Łącznik prosty 11"/>
          <p:cNvCxnSpPr/>
          <p:nvPr/>
        </p:nvCxnSpPr>
        <p:spPr bwMode="auto">
          <a:xfrm>
            <a:off x="2751406" y="3895667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Łącznik prosty 13"/>
          <p:cNvCxnSpPr/>
          <p:nvPr/>
        </p:nvCxnSpPr>
        <p:spPr bwMode="auto">
          <a:xfrm>
            <a:off x="2854380" y="321297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Łącznik prosty 14"/>
          <p:cNvCxnSpPr/>
          <p:nvPr/>
        </p:nvCxnSpPr>
        <p:spPr bwMode="auto">
          <a:xfrm>
            <a:off x="2961394" y="2498182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Łącznik prosty 15"/>
          <p:cNvCxnSpPr/>
          <p:nvPr/>
        </p:nvCxnSpPr>
        <p:spPr bwMode="auto">
          <a:xfrm>
            <a:off x="3822200" y="3223548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Prostokąt 16"/>
          <p:cNvSpPr/>
          <p:nvPr/>
        </p:nvSpPr>
        <p:spPr bwMode="auto">
          <a:xfrm>
            <a:off x="6660232" y="2981094"/>
            <a:ext cx="576064" cy="288000"/>
          </a:xfrm>
          <a:prstGeom prst="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Łącznik prosty 17"/>
          <p:cNvCxnSpPr/>
          <p:nvPr/>
        </p:nvCxnSpPr>
        <p:spPr bwMode="auto">
          <a:xfrm>
            <a:off x="5086628" y="2503468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Łącznik prosty 18"/>
          <p:cNvCxnSpPr/>
          <p:nvPr/>
        </p:nvCxnSpPr>
        <p:spPr bwMode="auto">
          <a:xfrm>
            <a:off x="5198928" y="3892764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Łącznik prosty 19"/>
          <p:cNvCxnSpPr/>
          <p:nvPr/>
        </p:nvCxnSpPr>
        <p:spPr bwMode="auto">
          <a:xfrm>
            <a:off x="5307938" y="182567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Łącznik prosty 20"/>
          <p:cNvCxnSpPr/>
          <p:nvPr/>
        </p:nvCxnSpPr>
        <p:spPr bwMode="auto">
          <a:xfrm>
            <a:off x="6212326" y="182896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Łącznik prosty ze strzałką 22"/>
          <p:cNvCxnSpPr/>
          <p:nvPr/>
        </p:nvCxnSpPr>
        <p:spPr bwMode="auto">
          <a:xfrm>
            <a:off x="1633961" y="1580607"/>
            <a:ext cx="1224136" cy="7200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5" name="Łącznik prosty ze strzałką 24"/>
          <p:cNvCxnSpPr/>
          <p:nvPr/>
        </p:nvCxnSpPr>
        <p:spPr bwMode="auto">
          <a:xfrm>
            <a:off x="1619672" y="1628800"/>
            <a:ext cx="2016224" cy="13681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7" name="Łącznik prosty ze strzałką 26"/>
          <p:cNvCxnSpPr/>
          <p:nvPr/>
        </p:nvCxnSpPr>
        <p:spPr bwMode="auto">
          <a:xfrm>
            <a:off x="1619672" y="1700808"/>
            <a:ext cx="1224136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9" name="Łącznik prosty ze strzałką 28"/>
          <p:cNvCxnSpPr/>
          <p:nvPr/>
        </p:nvCxnSpPr>
        <p:spPr bwMode="auto">
          <a:xfrm>
            <a:off x="1619672" y="1844824"/>
            <a:ext cx="1152128" cy="1800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Łącznik prosty ze strzałką 30"/>
          <p:cNvCxnSpPr/>
          <p:nvPr/>
        </p:nvCxnSpPr>
        <p:spPr bwMode="auto">
          <a:xfrm flipH="1">
            <a:off x="5503341" y="3261169"/>
            <a:ext cx="1152128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4" name="Łącznik prosty ze strzałką 33"/>
          <p:cNvCxnSpPr/>
          <p:nvPr/>
        </p:nvCxnSpPr>
        <p:spPr bwMode="auto">
          <a:xfrm flipH="1" flipV="1">
            <a:off x="5436096" y="2531000"/>
            <a:ext cx="1224136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8" name="Łącznik prosty ze strzałką 37"/>
          <p:cNvCxnSpPr/>
          <p:nvPr/>
        </p:nvCxnSpPr>
        <p:spPr bwMode="auto">
          <a:xfrm flipH="1" flipV="1">
            <a:off x="5508104" y="1940647"/>
            <a:ext cx="1152128" cy="11521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40" name="Łącznik prosty ze strzałką 39"/>
          <p:cNvCxnSpPr/>
          <p:nvPr/>
        </p:nvCxnSpPr>
        <p:spPr bwMode="auto">
          <a:xfrm flipH="1" flipV="1">
            <a:off x="6156176" y="1844824"/>
            <a:ext cx="504056" cy="11521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3300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6" name="Elipsa 25"/>
          <p:cNvSpPr/>
          <p:nvPr/>
        </p:nvSpPr>
        <p:spPr bwMode="auto">
          <a:xfrm>
            <a:off x="3011294" y="5057066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Elipsa 27"/>
          <p:cNvSpPr/>
          <p:nvPr/>
        </p:nvSpPr>
        <p:spPr bwMode="auto">
          <a:xfrm>
            <a:off x="3008627" y="5319191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Elipsa 29"/>
          <p:cNvSpPr/>
          <p:nvPr/>
        </p:nvSpPr>
        <p:spPr bwMode="auto">
          <a:xfrm>
            <a:off x="3001312" y="5621853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Elipsa 31"/>
          <p:cNvSpPr/>
          <p:nvPr/>
        </p:nvSpPr>
        <p:spPr bwMode="auto">
          <a:xfrm>
            <a:off x="2995139" y="5898608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8" grpId="0" animBg="1"/>
      <p:bldP spid="28" grpId="1" animBg="1"/>
      <p:bldP spid="30" grpId="0" animBg="1"/>
      <p:bldP spid="30" grpId="1" animBg="1"/>
      <p:bldP spid="32" grpId="0" animBg="1"/>
      <p:bldP spid="3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27584" y="764704"/>
            <a:ext cx="7775848" cy="334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 bwMode="auto">
          <a:xfrm>
            <a:off x="1043608" y="2276904"/>
            <a:ext cx="576064" cy="288000"/>
          </a:xfrm>
          <a:prstGeom prst="rect">
            <a:avLst/>
          </a:prstGeom>
          <a:noFill/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Maciej Krasicki</a:t>
            </a:r>
            <a:r>
              <a:rPr lang="en-GB" dirty="0" smtClean="0"/>
              <a:t> (</a:t>
            </a:r>
            <a:r>
              <a:rPr lang="pl-PL" dirty="0" err="1" smtClean="0"/>
              <a:t>Poznan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of Technology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51200" r="-1"/>
          <a:stretch/>
        </p:blipFill>
        <p:spPr bwMode="auto">
          <a:xfrm>
            <a:off x="2915816" y="4293096"/>
            <a:ext cx="33630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Łącznik prosty 11"/>
          <p:cNvCxnSpPr/>
          <p:nvPr/>
        </p:nvCxnSpPr>
        <p:spPr bwMode="auto">
          <a:xfrm>
            <a:off x="3491880" y="393305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Łącznik prosty 14"/>
          <p:cNvCxnSpPr/>
          <p:nvPr/>
        </p:nvCxnSpPr>
        <p:spPr bwMode="auto">
          <a:xfrm>
            <a:off x="3607321" y="323202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Prostokąt 16"/>
          <p:cNvSpPr/>
          <p:nvPr/>
        </p:nvSpPr>
        <p:spPr bwMode="auto">
          <a:xfrm>
            <a:off x="7418412" y="2267347"/>
            <a:ext cx="576064" cy="288000"/>
          </a:xfrm>
          <a:prstGeom prst="rect">
            <a:avLst/>
          </a:prstGeom>
          <a:noFill/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Łącznik prosty 17"/>
          <p:cNvCxnSpPr/>
          <p:nvPr/>
        </p:nvCxnSpPr>
        <p:spPr bwMode="auto">
          <a:xfrm>
            <a:off x="5292080" y="321297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Łącznik prosty 18"/>
          <p:cNvCxnSpPr/>
          <p:nvPr/>
        </p:nvCxnSpPr>
        <p:spPr bwMode="auto">
          <a:xfrm>
            <a:off x="5411713" y="3892764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Łącznik prosty 19"/>
          <p:cNvCxnSpPr/>
          <p:nvPr/>
        </p:nvCxnSpPr>
        <p:spPr bwMode="auto">
          <a:xfrm>
            <a:off x="5887194" y="3227834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Łącznik prosty 20"/>
          <p:cNvCxnSpPr/>
          <p:nvPr/>
        </p:nvCxnSpPr>
        <p:spPr bwMode="auto">
          <a:xfrm>
            <a:off x="6012160" y="182896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Łącznik prosty 21"/>
          <p:cNvCxnSpPr/>
          <p:nvPr/>
        </p:nvCxnSpPr>
        <p:spPr bwMode="auto">
          <a:xfrm>
            <a:off x="2953916" y="1825774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Łącznik prosty 22"/>
          <p:cNvCxnSpPr/>
          <p:nvPr/>
        </p:nvCxnSpPr>
        <p:spPr bwMode="auto">
          <a:xfrm>
            <a:off x="3059832" y="3212976"/>
            <a:ext cx="1440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Łącznik prosty ze strzałką 24"/>
          <p:cNvCxnSpPr/>
          <p:nvPr/>
        </p:nvCxnSpPr>
        <p:spPr bwMode="auto">
          <a:xfrm flipV="1">
            <a:off x="1619672" y="1844824"/>
            <a:ext cx="1296144" cy="432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6" name="Łącznik prosty ze strzałką 25"/>
          <p:cNvCxnSpPr/>
          <p:nvPr/>
        </p:nvCxnSpPr>
        <p:spPr bwMode="auto">
          <a:xfrm>
            <a:off x="1619672" y="2420888"/>
            <a:ext cx="1440160" cy="5760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28" name="Łącznik prosty ze strzałką 27"/>
          <p:cNvCxnSpPr/>
          <p:nvPr/>
        </p:nvCxnSpPr>
        <p:spPr bwMode="auto">
          <a:xfrm>
            <a:off x="1619672" y="2348880"/>
            <a:ext cx="2016224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Łącznik prosty ze strzałką 32"/>
          <p:cNvCxnSpPr/>
          <p:nvPr/>
        </p:nvCxnSpPr>
        <p:spPr bwMode="auto">
          <a:xfrm>
            <a:off x="1619672" y="2492896"/>
            <a:ext cx="1944216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5" name="Łącznik prosty ze strzałką 34"/>
          <p:cNvCxnSpPr/>
          <p:nvPr/>
        </p:nvCxnSpPr>
        <p:spPr bwMode="auto">
          <a:xfrm flipH="1" flipV="1">
            <a:off x="6137124" y="1849587"/>
            <a:ext cx="1296144" cy="43204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6" name="Łącznik prosty ze strzałką 35"/>
          <p:cNvCxnSpPr/>
          <p:nvPr/>
        </p:nvCxnSpPr>
        <p:spPr bwMode="auto">
          <a:xfrm flipH="1">
            <a:off x="5397429" y="2348880"/>
            <a:ext cx="2016224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7" name="Łącznik prosty ze strzałką 36"/>
          <p:cNvCxnSpPr/>
          <p:nvPr/>
        </p:nvCxnSpPr>
        <p:spPr bwMode="auto">
          <a:xfrm flipH="1">
            <a:off x="5983582" y="2425651"/>
            <a:ext cx="1440160" cy="57606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cxnSp>
        <p:nvCxnSpPr>
          <p:cNvPr id="38" name="Łącznik prosty ze strzałką 37"/>
          <p:cNvCxnSpPr/>
          <p:nvPr/>
        </p:nvCxnSpPr>
        <p:spPr bwMode="auto">
          <a:xfrm flipH="1">
            <a:off x="5479526" y="2507185"/>
            <a:ext cx="1944216" cy="122413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cxnSp>
      <p:sp>
        <p:nvSpPr>
          <p:cNvPr id="2" name="Elipsa 1"/>
          <p:cNvSpPr/>
          <p:nvPr/>
        </p:nvSpPr>
        <p:spPr bwMode="auto">
          <a:xfrm>
            <a:off x="3025924" y="4932784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Elipsa 26"/>
          <p:cNvSpPr/>
          <p:nvPr/>
        </p:nvSpPr>
        <p:spPr bwMode="auto">
          <a:xfrm>
            <a:off x="3031714" y="5176926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Elipsa 28"/>
          <p:cNvSpPr/>
          <p:nvPr/>
        </p:nvSpPr>
        <p:spPr bwMode="auto">
          <a:xfrm>
            <a:off x="3037814" y="5453681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Elipsa 29"/>
          <p:cNvSpPr/>
          <p:nvPr/>
        </p:nvSpPr>
        <p:spPr bwMode="auto">
          <a:xfrm>
            <a:off x="3043914" y="5730436"/>
            <a:ext cx="288032" cy="28803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6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7" grpId="0" animBg="1"/>
      <p:bldP spid="27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EXIT chart </a:t>
            </a:r>
            <a:r>
              <a:rPr lang="pl-PL" dirty="0" err="1" smtClean="0"/>
              <a:t>analysis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49A6C-0003-47D5-BFA8-F075FE93475D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  <p:pic>
        <p:nvPicPr>
          <p:cNvPr id="11" name="Obraz 10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2"/>
          <a:stretch/>
        </p:blipFill>
        <p:spPr bwMode="auto">
          <a:xfrm>
            <a:off x="1619673" y="1556792"/>
            <a:ext cx="5553024" cy="454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owolny kształt 11"/>
          <p:cNvSpPr/>
          <p:nvPr/>
        </p:nvSpPr>
        <p:spPr bwMode="auto">
          <a:xfrm rot="20847759">
            <a:off x="2318929" y="2587716"/>
            <a:ext cx="4750018" cy="718941"/>
          </a:xfrm>
          <a:custGeom>
            <a:avLst/>
            <a:gdLst>
              <a:gd name="connsiteX0" fmla="*/ 0 w 2422566"/>
              <a:gd name="connsiteY0" fmla="*/ 475013 h 481610"/>
              <a:gd name="connsiteX1" fmla="*/ 878774 w 2422566"/>
              <a:gd name="connsiteY1" fmla="*/ 415636 h 481610"/>
              <a:gd name="connsiteX2" fmla="*/ 2422566 w 2422566"/>
              <a:gd name="connsiteY2" fmla="*/ 0 h 481610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395300"/>
              <a:gd name="connsiteY0" fmla="*/ 656893 h 672272"/>
              <a:gd name="connsiteX1" fmla="*/ 878774 w 2395300"/>
              <a:gd name="connsiteY1" fmla="*/ 597516 h 672272"/>
              <a:gd name="connsiteX2" fmla="*/ 2395300 w 2395300"/>
              <a:gd name="connsiteY2" fmla="*/ 0 h 672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5300" h="672272">
                <a:moveTo>
                  <a:pt x="0" y="656893"/>
                </a:moveTo>
                <a:cubicBezTo>
                  <a:pt x="237506" y="666789"/>
                  <a:pt x="479557" y="706998"/>
                  <a:pt x="878774" y="597516"/>
                </a:cubicBezTo>
                <a:cubicBezTo>
                  <a:pt x="1277991" y="488034"/>
                  <a:pt x="1842417" y="334453"/>
                  <a:pt x="2395300" y="0"/>
                </a:cubicBezTo>
              </a:path>
            </a:pathLst>
          </a:cu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Dowolny kształt 14"/>
          <p:cNvSpPr/>
          <p:nvPr/>
        </p:nvSpPr>
        <p:spPr bwMode="auto">
          <a:xfrm rot="20847759">
            <a:off x="2325146" y="2659107"/>
            <a:ext cx="4752212" cy="830135"/>
          </a:xfrm>
          <a:custGeom>
            <a:avLst/>
            <a:gdLst>
              <a:gd name="connsiteX0" fmla="*/ 0 w 2422566"/>
              <a:gd name="connsiteY0" fmla="*/ 475013 h 481610"/>
              <a:gd name="connsiteX1" fmla="*/ 878774 w 2422566"/>
              <a:gd name="connsiteY1" fmla="*/ 415636 h 481610"/>
              <a:gd name="connsiteX2" fmla="*/ 2422566 w 2422566"/>
              <a:gd name="connsiteY2" fmla="*/ 0 h 481610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427861"/>
              <a:gd name="connsiteY0" fmla="*/ 723128 h 742394"/>
              <a:gd name="connsiteX1" fmla="*/ 878774 w 2427861"/>
              <a:gd name="connsiteY1" fmla="*/ 663751 h 742394"/>
              <a:gd name="connsiteX2" fmla="*/ 2427861 w 2427861"/>
              <a:gd name="connsiteY2" fmla="*/ 0 h 742394"/>
              <a:gd name="connsiteX0" fmla="*/ 0 w 2433140"/>
              <a:gd name="connsiteY0" fmla="*/ 766487 h 788415"/>
              <a:gd name="connsiteX1" fmla="*/ 878774 w 2433140"/>
              <a:gd name="connsiteY1" fmla="*/ 707110 h 788415"/>
              <a:gd name="connsiteX2" fmla="*/ 2433140 w 2433140"/>
              <a:gd name="connsiteY2" fmla="*/ 0 h 788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140" h="788415">
                <a:moveTo>
                  <a:pt x="0" y="766487"/>
                </a:moveTo>
                <a:cubicBezTo>
                  <a:pt x="237506" y="776383"/>
                  <a:pt x="473251" y="834858"/>
                  <a:pt x="878774" y="707110"/>
                </a:cubicBezTo>
                <a:cubicBezTo>
                  <a:pt x="1284297" y="579362"/>
                  <a:pt x="1880257" y="334453"/>
                  <a:pt x="2433140" y="0"/>
                </a:cubicBezTo>
              </a:path>
            </a:pathLst>
          </a:cu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Dowolny kształt 15"/>
          <p:cNvSpPr/>
          <p:nvPr/>
        </p:nvSpPr>
        <p:spPr bwMode="auto">
          <a:xfrm rot="20847759">
            <a:off x="2319426" y="2737957"/>
            <a:ext cx="4779272" cy="914367"/>
          </a:xfrm>
          <a:custGeom>
            <a:avLst/>
            <a:gdLst>
              <a:gd name="connsiteX0" fmla="*/ 0 w 2422566"/>
              <a:gd name="connsiteY0" fmla="*/ 475013 h 481610"/>
              <a:gd name="connsiteX1" fmla="*/ 878774 w 2422566"/>
              <a:gd name="connsiteY1" fmla="*/ 415636 h 481610"/>
              <a:gd name="connsiteX2" fmla="*/ 2422566 w 2422566"/>
              <a:gd name="connsiteY2" fmla="*/ 0 h 481610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422582"/>
              <a:gd name="connsiteY0" fmla="*/ 679770 h 696463"/>
              <a:gd name="connsiteX1" fmla="*/ 878774 w 2422582"/>
              <a:gd name="connsiteY1" fmla="*/ 620393 h 696463"/>
              <a:gd name="connsiteX2" fmla="*/ 2422582 w 2422582"/>
              <a:gd name="connsiteY2" fmla="*/ 0 h 696463"/>
              <a:gd name="connsiteX0" fmla="*/ 0 w 2427861"/>
              <a:gd name="connsiteY0" fmla="*/ 723128 h 742394"/>
              <a:gd name="connsiteX1" fmla="*/ 878774 w 2427861"/>
              <a:gd name="connsiteY1" fmla="*/ 663751 h 742394"/>
              <a:gd name="connsiteX2" fmla="*/ 2427861 w 2427861"/>
              <a:gd name="connsiteY2" fmla="*/ 0 h 742394"/>
              <a:gd name="connsiteX0" fmla="*/ 0 w 2446995"/>
              <a:gd name="connsiteY0" fmla="*/ 829114 h 855012"/>
              <a:gd name="connsiteX1" fmla="*/ 878774 w 2446995"/>
              <a:gd name="connsiteY1" fmla="*/ 769737 h 855012"/>
              <a:gd name="connsiteX2" fmla="*/ 2446995 w 2446995"/>
              <a:gd name="connsiteY2" fmla="*/ 0 h 855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6995" h="855012">
                <a:moveTo>
                  <a:pt x="0" y="829114"/>
                </a:moveTo>
                <a:cubicBezTo>
                  <a:pt x="237506" y="839010"/>
                  <a:pt x="470942" y="907923"/>
                  <a:pt x="878774" y="769737"/>
                </a:cubicBezTo>
                <a:cubicBezTo>
                  <a:pt x="1286607" y="631551"/>
                  <a:pt x="1894112" y="334453"/>
                  <a:pt x="2446995" y="0"/>
                </a:cubicBezTo>
              </a:path>
            </a:pathLst>
          </a:custGeom>
          <a:noFill/>
          <a:ln w="190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391" y="2569358"/>
            <a:ext cx="1017587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1841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Maciej Krasicki</a:t>
            </a:r>
            <a:r>
              <a:rPr lang="en-GB" dirty="0" smtClean="0"/>
              <a:t> (</a:t>
            </a:r>
            <a:r>
              <a:rPr lang="pl-PL" dirty="0" err="1" smtClean="0"/>
              <a:t>Poznan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of Technology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69935E-6 L 0.01927 0.0788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" y="39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EXIT chart </a:t>
            </a:r>
            <a:r>
              <a:rPr lang="pl-PL" dirty="0" err="1" smtClean="0"/>
              <a:t>analysis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49A6C-0003-47D5-BFA8-F075FE93475D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93304"/>
            <a:ext cx="5943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le tekstowe 5"/>
          <p:cNvSpPr txBox="1"/>
          <p:nvPr/>
        </p:nvSpPr>
        <p:spPr>
          <a:xfrm>
            <a:off x="2699792" y="1938318"/>
            <a:ext cx="129614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l-PL" sz="1600" b="0" dirty="0" err="1" smtClean="0"/>
              <a:t>E</a:t>
            </a:r>
            <a:r>
              <a:rPr lang="pl-PL" sz="1600" b="0" baseline="-25000" dirty="0" err="1" smtClean="0"/>
              <a:t>b</a:t>
            </a:r>
            <a:r>
              <a:rPr lang="pl-PL" sz="1600" b="0" dirty="0" smtClean="0"/>
              <a:t>/N</a:t>
            </a:r>
            <a:r>
              <a:rPr lang="pl-PL" sz="1600" b="0" baseline="-25000" dirty="0" smtClean="0"/>
              <a:t>0 </a:t>
            </a:r>
            <a:r>
              <a:rPr lang="pl-PL" sz="1600" b="0" dirty="0" smtClean="0"/>
              <a:t>= 1dB</a:t>
            </a:r>
            <a:endParaRPr lang="pl-PL" sz="1600" b="0" dirty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1841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Maciej Krasicki</a:t>
            </a:r>
            <a:r>
              <a:rPr lang="en-GB" dirty="0" smtClean="0"/>
              <a:t> (</a:t>
            </a:r>
            <a:r>
              <a:rPr lang="pl-PL" dirty="0" err="1" smtClean="0"/>
              <a:t>Poznan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of Technology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781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504581"/>
            <a:ext cx="6277709" cy="466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BER </a:t>
            </a:r>
            <a:r>
              <a:rPr lang="pl-PL" dirty="0" err="1" smtClean="0"/>
              <a:t>simulation</a:t>
            </a:r>
            <a:r>
              <a:rPr lang="pl-PL" dirty="0" smtClean="0"/>
              <a:t> </a:t>
            </a:r>
            <a:r>
              <a:rPr lang="pl-PL" dirty="0" err="1" smtClean="0"/>
              <a:t>results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043608" y="6021288"/>
            <a:ext cx="7776864" cy="360040"/>
          </a:xfrm>
        </p:spPr>
        <p:txBody>
          <a:bodyPr/>
          <a:lstStyle/>
          <a:p>
            <a:r>
              <a:rPr lang="pl-PL" sz="1400" dirty="0"/>
              <a:t>2000 data </a:t>
            </a:r>
            <a:r>
              <a:rPr lang="pl-PL" sz="1400" dirty="0" err="1"/>
              <a:t>bits</a:t>
            </a:r>
            <a:r>
              <a:rPr lang="pl-PL" sz="1400" dirty="0"/>
              <a:t> per </a:t>
            </a:r>
            <a:r>
              <a:rPr lang="pl-PL" sz="1400" dirty="0" err="1" smtClean="0"/>
              <a:t>frame</a:t>
            </a:r>
            <a:r>
              <a:rPr lang="pl-PL" sz="1400" dirty="0" smtClean="0"/>
              <a:t>       </a:t>
            </a:r>
            <a:r>
              <a:rPr lang="pl-PL" sz="1400" dirty="0" smtClean="0">
                <a:latin typeface="Times New Roman"/>
                <a:cs typeface="Times New Roman"/>
                <a:sym typeface="Symbol"/>
              </a:rPr>
              <a:t>•</a:t>
            </a:r>
            <a:r>
              <a:rPr lang="pl-PL" sz="1400" dirty="0" smtClean="0"/>
              <a:t>      </a:t>
            </a:r>
            <a:r>
              <a:rPr lang="pl-PL" sz="1400" dirty="0" err="1" smtClean="0"/>
              <a:t>Transmission</a:t>
            </a:r>
            <a:r>
              <a:rPr lang="pl-PL" sz="1400" dirty="0" smtClean="0"/>
              <a:t> </a:t>
            </a:r>
            <a:r>
              <a:rPr lang="pl-PL" sz="1400" dirty="0" err="1" smtClean="0"/>
              <a:t>through</a:t>
            </a:r>
            <a:r>
              <a:rPr lang="pl-PL" sz="1400" dirty="0" smtClean="0"/>
              <a:t> </a:t>
            </a:r>
            <a:r>
              <a:rPr lang="pl-PL" sz="1400" dirty="0" err="1" smtClean="0"/>
              <a:t>uncorrelated</a:t>
            </a:r>
            <a:r>
              <a:rPr lang="pl-PL" sz="1400" dirty="0" smtClean="0"/>
              <a:t> Rayleigh fading channel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9A6C-0003-47D5-BFA8-F075FE93475D}" type="slidenum">
              <a:rPr lang="en-GB" altLang="en-US" smtClean="0"/>
              <a:pPr/>
              <a:t>19</a:t>
            </a:fld>
            <a:endParaRPr lang="en-GB" altLang="en-US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1841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Maciej Krasicki</a:t>
            </a:r>
            <a:r>
              <a:rPr lang="en-GB" dirty="0" smtClean="0"/>
              <a:t> (</a:t>
            </a:r>
            <a:r>
              <a:rPr lang="pl-PL" dirty="0" err="1" smtClean="0"/>
              <a:t>Poznan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of Technology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Outline</a:t>
            </a:r>
            <a:endParaRPr lang="pl-PL" dirty="0" smtClean="0"/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  <a:buSzPct val="100000"/>
              <a:buFont typeface="Arial" pitchFamily="34" charset="0"/>
              <a:buChar char="•"/>
            </a:pPr>
            <a:r>
              <a:rPr lang="pl-PL" b="0" dirty="0" err="1" smtClean="0"/>
              <a:t>Diversity</a:t>
            </a:r>
            <a:r>
              <a:rPr lang="pl-PL" b="0" dirty="0" smtClean="0"/>
              <a:t> </a:t>
            </a:r>
          </a:p>
          <a:p>
            <a:pPr eaLnBrk="1" hangingPunct="1">
              <a:spcAft>
                <a:spcPts val="1200"/>
              </a:spcAft>
              <a:buSzPct val="100000"/>
              <a:buFont typeface="Arial" pitchFamily="34" charset="0"/>
              <a:buChar char="•"/>
            </a:pPr>
            <a:r>
              <a:rPr lang="pl-PL" b="0" dirty="0" smtClean="0"/>
              <a:t>BI-STCM-ID</a:t>
            </a:r>
          </a:p>
          <a:p>
            <a:pPr eaLnBrk="1" hangingPunct="1">
              <a:spcAft>
                <a:spcPts val="1200"/>
              </a:spcAft>
              <a:buSzPct val="100000"/>
              <a:buFont typeface="Arial" pitchFamily="34" charset="0"/>
              <a:buChar char="•"/>
            </a:pPr>
            <a:r>
              <a:rPr lang="pl-PL" b="0" dirty="0" err="1" smtClean="0"/>
              <a:t>Labeling</a:t>
            </a:r>
            <a:r>
              <a:rPr lang="pl-PL" b="0" dirty="0" smtClean="0"/>
              <a:t> </a:t>
            </a:r>
            <a:r>
              <a:rPr lang="pl-PL" b="0" dirty="0" err="1" smtClean="0"/>
              <a:t>diversity</a:t>
            </a:r>
            <a:endParaRPr lang="en-US" b="0" dirty="0" smtClean="0"/>
          </a:p>
          <a:p>
            <a:pPr eaLnBrk="1" hangingPunct="1">
              <a:spcAft>
                <a:spcPts val="1200"/>
              </a:spcAft>
              <a:buSzPct val="100000"/>
              <a:buFont typeface="Arial" pitchFamily="34" charset="0"/>
              <a:buChar char="•"/>
            </a:pPr>
            <a:r>
              <a:rPr lang="pl-PL" b="0" dirty="0" err="1" smtClean="0"/>
              <a:t>Analytical</a:t>
            </a:r>
            <a:r>
              <a:rPr lang="pl-PL" b="0" dirty="0" smtClean="0"/>
              <a:t> &amp; </a:t>
            </a:r>
            <a:r>
              <a:rPr lang="pl-PL" b="0" dirty="0" err="1" smtClean="0"/>
              <a:t>simulation</a:t>
            </a:r>
            <a:r>
              <a:rPr lang="pl-PL" b="0" dirty="0" smtClean="0"/>
              <a:t> </a:t>
            </a:r>
            <a:r>
              <a:rPr lang="pl-PL" b="0" dirty="0" err="1" smtClean="0"/>
              <a:t>results</a:t>
            </a:r>
            <a:endParaRPr lang="en-US" b="0" i="1" dirty="0" smtClean="0"/>
          </a:p>
          <a:p>
            <a:pPr eaLnBrk="1" hangingPunct="1">
              <a:spcAft>
                <a:spcPts val="1200"/>
              </a:spcAft>
              <a:buSzPct val="100000"/>
              <a:buFont typeface="Arial" pitchFamily="34" charset="0"/>
              <a:buChar char="•"/>
            </a:pPr>
            <a:r>
              <a:rPr lang="pl-PL" b="0" dirty="0" err="1" smtClean="0"/>
              <a:t>Discussion</a:t>
            </a:r>
            <a:endParaRPr lang="en-US" b="0" dirty="0" smtClean="0"/>
          </a:p>
        </p:txBody>
      </p:sp>
      <p:sp>
        <p:nvSpPr>
          <p:cNvPr id="5124" name="Symbol zastępczy daty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l-PL" smtClean="0"/>
              <a:t>November</a:t>
            </a:r>
            <a:r>
              <a:rPr lang="en-US" smtClean="0"/>
              <a:t> 2013</a:t>
            </a:r>
            <a:endParaRPr lang="en-GB" smtClean="0"/>
          </a:p>
        </p:txBody>
      </p:sp>
      <p:sp>
        <p:nvSpPr>
          <p:cNvPr id="5125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</a:p>
        </p:txBody>
      </p:sp>
      <p:sp>
        <p:nvSpPr>
          <p:cNvPr id="51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CBD77114-B9FC-459D-B8C4-D70E0757D770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Towards</a:t>
            </a:r>
            <a:r>
              <a:rPr lang="pl-PL" dirty="0" smtClean="0"/>
              <a:t> </a:t>
            </a:r>
            <a:r>
              <a:rPr lang="pl-PL" dirty="0" err="1" smtClean="0"/>
              <a:t>higher</a:t>
            </a:r>
            <a:r>
              <a:rPr lang="pl-PL" dirty="0" smtClean="0"/>
              <a:t> </a:t>
            </a:r>
            <a:r>
              <a:rPr lang="pl-PL" dirty="0" err="1" smtClean="0"/>
              <a:t>spectral</a:t>
            </a:r>
            <a:r>
              <a:rPr lang="pl-PL" dirty="0" smtClean="0"/>
              <a:t> </a:t>
            </a:r>
            <a:r>
              <a:rPr lang="pl-PL" dirty="0" err="1" smtClean="0"/>
              <a:t>efficiency</a:t>
            </a:r>
            <a:r>
              <a:rPr lang="pl-PL" dirty="0" smtClean="0"/>
              <a:t>*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9A6C-0003-47D5-BFA8-F075FE93475D}" type="slidenum">
              <a:rPr lang="en-GB" altLang="en-US" smtClean="0"/>
              <a:pPr/>
              <a:t>20</a:t>
            </a:fld>
            <a:endParaRPr lang="en-GB" altLang="en-US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40350" y="6475413"/>
            <a:ext cx="3203575" cy="184150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Maciej Krasicki</a:t>
            </a:r>
            <a:r>
              <a:rPr lang="en-GB" dirty="0" smtClean="0"/>
              <a:t> (</a:t>
            </a:r>
            <a:r>
              <a:rPr lang="pl-PL" dirty="0" err="1" smtClean="0"/>
              <a:t>Poznan</a:t>
            </a:r>
            <a:r>
              <a:rPr lang="pl-PL" dirty="0" smtClean="0"/>
              <a:t> </a:t>
            </a:r>
            <a:r>
              <a:rPr lang="pl-PL" dirty="0" err="1" smtClean="0"/>
              <a:t>University</a:t>
            </a:r>
            <a:r>
              <a:rPr lang="pl-PL" dirty="0" smtClean="0"/>
              <a:t> of Technology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Prostokąt 2"/>
          <p:cNvSpPr/>
          <p:nvPr/>
        </p:nvSpPr>
        <p:spPr bwMode="auto">
          <a:xfrm>
            <a:off x="4612161" y="4581128"/>
            <a:ext cx="607911" cy="28803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788024" y="458112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LD</a:t>
            </a:r>
            <a:endParaRPr lang="pl-PL" sz="1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1485106"/>
            <a:ext cx="64103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7"/>
          <p:cNvSpPr txBox="1"/>
          <p:nvPr/>
        </p:nvSpPr>
        <p:spPr>
          <a:xfrm>
            <a:off x="683568" y="5847655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 M. </a:t>
            </a:r>
            <a:r>
              <a:rPr lang="en-US" dirty="0" err="1" smtClean="0"/>
              <a:t>Krasicki</a:t>
            </a:r>
            <a:r>
              <a:rPr lang="en-US" dirty="0"/>
              <a:t>, </a:t>
            </a:r>
            <a:r>
              <a:rPr lang="en-US" dirty="0" smtClean="0"/>
              <a:t>"</a:t>
            </a:r>
            <a:r>
              <a:rPr lang="en-US" dirty="0" err="1"/>
              <a:t>Labelling</a:t>
            </a:r>
            <a:r>
              <a:rPr lang="en-US" dirty="0"/>
              <a:t> diversity revisited: Towards higher throughput," </a:t>
            </a:r>
            <a:r>
              <a:rPr lang="en-US" i="1" dirty="0"/>
              <a:t>Wireless Communication Systems (ISWCS), 2012 International Symposium on</a:t>
            </a:r>
            <a:r>
              <a:rPr lang="en-US" dirty="0"/>
              <a:t> , vol., no., pp.696,700, 28-31 Aug. 2012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4199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850032"/>
            <a:ext cx="7772400" cy="1066800"/>
          </a:xfrm>
        </p:spPr>
        <p:txBody>
          <a:bodyPr/>
          <a:lstStyle/>
          <a:p>
            <a:r>
              <a:rPr lang="pl-PL" dirty="0" err="1" smtClean="0"/>
              <a:t>Discussion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Could</a:t>
            </a:r>
            <a:r>
              <a:rPr lang="pl-PL" dirty="0" smtClean="0"/>
              <a:t> </a:t>
            </a:r>
            <a:r>
              <a:rPr lang="pl-PL" dirty="0" err="1" smtClean="0"/>
              <a:t>WLANs</a:t>
            </a:r>
            <a:r>
              <a:rPr lang="pl-PL" dirty="0" smtClean="0"/>
              <a:t> benefit from LD?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84212" y="2349178"/>
            <a:ext cx="7920235" cy="3240062"/>
          </a:xfrm>
        </p:spPr>
        <p:txBody>
          <a:bodyPr/>
          <a:lstStyle/>
          <a:p>
            <a:r>
              <a:rPr lang="pl-PL" b="0" dirty="0" err="1" smtClean="0"/>
              <a:t>Modification</a:t>
            </a:r>
            <a:r>
              <a:rPr lang="pl-PL" b="0" dirty="0" smtClean="0"/>
              <a:t> of </a:t>
            </a:r>
            <a:r>
              <a:rPr lang="pl-PL" b="0" dirty="0" err="1" smtClean="0"/>
              <a:t>labeling</a:t>
            </a:r>
            <a:r>
              <a:rPr lang="pl-PL" b="0" dirty="0" smtClean="0"/>
              <a:t> </a:t>
            </a:r>
            <a:r>
              <a:rPr lang="pl-PL" b="0" dirty="0" err="1" smtClean="0"/>
              <a:t>maps</a:t>
            </a:r>
            <a:r>
              <a:rPr lang="pl-PL" b="0" dirty="0" smtClean="0"/>
              <a:t> </a:t>
            </a:r>
            <a:r>
              <a:rPr lang="pl-PL" b="0" dirty="0" err="1" smtClean="0"/>
              <a:t>required</a:t>
            </a:r>
            <a:endParaRPr lang="pl-PL" b="0" dirty="0" smtClean="0"/>
          </a:p>
          <a:p>
            <a:r>
              <a:rPr lang="pl-PL" b="0" dirty="0" err="1" smtClean="0"/>
              <a:t>Need</a:t>
            </a:r>
            <a:r>
              <a:rPr lang="pl-PL" b="0" dirty="0" smtClean="0"/>
              <a:t> for </a:t>
            </a:r>
            <a:r>
              <a:rPr lang="pl-PL" b="0" dirty="0" err="1" smtClean="0"/>
              <a:t>efficient</a:t>
            </a:r>
            <a:r>
              <a:rPr lang="pl-PL" b="0" dirty="0" smtClean="0"/>
              <a:t> </a:t>
            </a:r>
            <a:r>
              <a:rPr lang="pl-PL" b="0" dirty="0" err="1" smtClean="0"/>
              <a:t>receivers</a:t>
            </a:r>
            <a:r>
              <a:rPr lang="pl-PL" b="0" dirty="0" smtClean="0"/>
              <a:t> </a:t>
            </a:r>
            <a:r>
              <a:rPr lang="pl-PL" b="0" dirty="0" err="1" smtClean="0"/>
              <a:t>working</a:t>
            </a:r>
            <a:r>
              <a:rPr lang="pl-PL" b="0" dirty="0" smtClean="0"/>
              <a:t> on the real-</a:t>
            </a:r>
            <a:r>
              <a:rPr lang="pl-PL" b="0" dirty="0" err="1" smtClean="0"/>
              <a:t>time</a:t>
            </a:r>
            <a:r>
              <a:rPr lang="pl-PL" b="0" dirty="0" smtClean="0"/>
              <a:t> </a:t>
            </a:r>
            <a:r>
              <a:rPr lang="pl-PL" b="0" dirty="0" err="1" smtClean="0"/>
              <a:t>basis</a:t>
            </a:r>
            <a:endParaRPr lang="pl-PL" b="0" dirty="0" smtClean="0"/>
          </a:p>
          <a:p>
            <a:r>
              <a:rPr lang="pl-PL" b="0" dirty="0" err="1" smtClean="0"/>
              <a:t>Should</a:t>
            </a:r>
            <a:r>
              <a:rPr lang="pl-PL" b="0" dirty="0" smtClean="0"/>
              <a:t> be </a:t>
            </a:r>
            <a:r>
              <a:rPr lang="pl-PL" b="0" dirty="0" err="1" smtClean="0"/>
              <a:t>considered</a:t>
            </a:r>
            <a:r>
              <a:rPr lang="pl-PL" b="0" dirty="0" smtClean="0"/>
              <a:t> for </a:t>
            </a:r>
            <a:r>
              <a:rPr lang="pl-PL" b="0" dirty="0" err="1" smtClean="0"/>
              <a:t>different</a:t>
            </a:r>
            <a:r>
              <a:rPr lang="pl-PL" b="0" dirty="0" smtClean="0"/>
              <a:t> </a:t>
            </a:r>
            <a:r>
              <a:rPr lang="pl-PL" b="0" dirty="0" err="1" smtClean="0"/>
              <a:t>modulation</a:t>
            </a:r>
            <a:r>
              <a:rPr lang="pl-PL" b="0" dirty="0" smtClean="0"/>
              <a:t> </a:t>
            </a:r>
            <a:r>
              <a:rPr lang="pl-PL" b="0" dirty="0" err="1" smtClean="0"/>
              <a:t>orders</a:t>
            </a:r>
            <a:endParaRPr lang="pl-PL" dirty="0"/>
          </a:p>
          <a:p>
            <a:r>
              <a:rPr lang="pl-PL" b="0" dirty="0" err="1" smtClean="0"/>
              <a:t>Random</a:t>
            </a:r>
            <a:r>
              <a:rPr lang="pl-PL" b="0" dirty="0" smtClean="0"/>
              <a:t> bit </a:t>
            </a:r>
            <a:r>
              <a:rPr lang="pl-PL" b="0" dirty="0" err="1" smtClean="0"/>
              <a:t>interleaver</a:t>
            </a:r>
            <a:r>
              <a:rPr lang="pl-PL" b="0" dirty="0" smtClean="0"/>
              <a:t> with high </a:t>
            </a:r>
            <a:r>
              <a:rPr lang="pl-PL" b="0" dirty="0" err="1" smtClean="0"/>
              <a:t>interleaving</a:t>
            </a:r>
            <a:r>
              <a:rPr lang="pl-PL" b="0" dirty="0" smtClean="0"/>
              <a:t> </a:t>
            </a:r>
            <a:r>
              <a:rPr lang="pl-PL" b="0" dirty="0" err="1" smtClean="0"/>
              <a:t>depth</a:t>
            </a:r>
            <a:endParaRPr lang="pl-PL" b="0" dirty="0" smtClean="0"/>
          </a:p>
          <a:p>
            <a:r>
              <a:rPr lang="pl-PL" b="0" dirty="0" err="1" smtClean="0"/>
              <a:t>Short-constrained-length</a:t>
            </a:r>
            <a:r>
              <a:rPr lang="pl-PL" b="0" dirty="0" smtClean="0"/>
              <a:t> </a:t>
            </a:r>
            <a:r>
              <a:rPr lang="pl-PL" b="0" dirty="0" err="1" smtClean="0"/>
              <a:t>codes</a:t>
            </a:r>
            <a:r>
              <a:rPr lang="pl-PL" b="0" dirty="0" smtClean="0"/>
              <a:t> for </a:t>
            </a:r>
            <a:r>
              <a:rPr lang="pl-PL" b="0" dirty="0" err="1" smtClean="0"/>
              <a:t>early</a:t>
            </a:r>
            <a:r>
              <a:rPr lang="pl-PL" b="0" dirty="0" smtClean="0"/>
              <a:t> </a:t>
            </a:r>
            <a:r>
              <a:rPr lang="pl-PL" b="0" dirty="0" err="1" smtClean="0"/>
              <a:t>convergence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9A6C-0003-47D5-BFA8-F075FE93475D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885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Straw </a:t>
            </a:r>
            <a:r>
              <a:rPr lang="pl-PL" dirty="0" err="1" smtClean="0"/>
              <a:t>Poll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684212" y="1989138"/>
            <a:ext cx="7920235" cy="396014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/>
              <a:t>Do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think</a:t>
            </a:r>
            <a:r>
              <a:rPr lang="pl-PL" dirty="0" smtClean="0"/>
              <a:t> the </a:t>
            </a:r>
            <a:r>
              <a:rPr lang="pl-PL" dirty="0" err="1" smtClean="0"/>
              <a:t>next</a:t>
            </a:r>
            <a:r>
              <a:rPr lang="pl-PL" dirty="0" smtClean="0"/>
              <a:t> </a:t>
            </a:r>
            <a:r>
              <a:rPr lang="pl-PL" dirty="0" err="1" smtClean="0"/>
              <a:t>generation</a:t>
            </a:r>
            <a:r>
              <a:rPr lang="pl-PL" dirty="0" smtClean="0"/>
              <a:t> </a:t>
            </a:r>
            <a:r>
              <a:rPr lang="pl-PL" dirty="0" err="1" smtClean="0"/>
              <a:t>WLANs</a:t>
            </a:r>
            <a:r>
              <a:rPr lang="pl-PL" dirty="0" smtClean="0"/>
              <a:t> </a:t>
            </a:r>
            <a:r>
              <a:rPr lang="pl-PL" dirty="0" err="1" smtClean="0"/>
              <a:t>should</a:t>
            </a:r>
            <a:r>
              <a:rPr lang="pl-PL" dirty="0" smtClean="0"/>
              <a:t> be </a:t>
            </a:r>
            <a:r>
              <a:rPr lang="pl-PL" dirty="0" err="1" smtClean="0"/>
              <a:t>designed</a:t>
            </a:r>
            <a:r>
              <a:rPr lang="pl-PL" dirty="0" smtClean="0"/>
              <a:t> for </a:t>
            </a:r>
            <a:r>
              <a:rPr lang="pl-PL" dirty="0" err="1" smtClean="0"/>
              <a:t>iterative</a:t>
            </a:r>
            <a:r>
              <a:rPr lang="pl-PL" dirty="0" smtClean="0"/>
              <a:t> </a:t>
            </a:r>
            <a:r>
              <a:rPr lang="pl-PL" dirty="0" err="1" smtClean="0"/>
              <a:t>decoding</a:t>
            </a:r>
            <a:r>
              <a:rPr lang="pl-PL" dirty="0" smtClean="0"/>
              <a:t>?</a:t>
            </a:r>
          </a:p>
          <a:p>
            <a:pPr marL="400050" lvl="1" indent="0">
              <a:buNone/>
            </a:pPr>
            <a:endParaRPr lang="pl-PL" dirty="0" smtClean="0"/>
          </a:p>
          <a:p>
            <a:pPr marL="400050" lvl="1" indent="0">
              <a:buNone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Do </a:t>
            </a:r>
            <a:r>
              <a:rPr lang="pl-PL" dirty="0" err="1" smtClean="0"/>
              <a:t>you</a:t>
            </a:r>
            <a:r>
              <a:rPr lang="pl-PL" dirty="0" smtClean="0"/>
              <a:t> </a:t>
            </a:r>
            <a:r>
              <a:rPr lang="pl-PL" dirty="0" err="1" smtClean="0"/>
              <a:t>think</a:t>
            </a:r>
            <a:r>
              <a:rPr lang="pl-PL" dirty="0" smtClean="0"/>
              <a:t> </a:t>
            </a:r>
            <a:r>
              <a:rPr lang="pl-PL" dirty="0" err="1" smtClean="0"/>
              <a:t>labeling</a:t>
            </a:r>
            <a:r>
              <a:rPr lang="pl-PL" dirty="0" smtClean="0"/>
              <a:t> </a:t>
            </a:r>
            <a:r>
              <a:rPr lang="pl-PL" dirty="0" err="1" smtClean="0"/>
              <a:t>diversity</a:t>
            </a:r>
            <a:r>
              <a:rPr lang="pl-PL" dirty="0" smtClean="0"/>
              <a:t> </a:t>
            </a:r>
            <a:r>
              <a:rPr lang="pl-PL" dirty="0" err="1" smtClean="0"/>
              <a:t>merits</a:t>
            </a:r>
            <a:r>
              <a:rPr lang="pl-PL" dirty="0" smtClean="0"/>
              <a:t> </a:t>
            </a:r>
            <a:r>
              <a:rPr lang="pl-PL" dirty="0" err="1" smtClean="0"/>
              <a:t>further</a:t>
            </a:r>
            <a:r>
              <a:rPr lang="pl-PL" dirty="0" smtClean="0"/>
              <a:t> </a:t>
            </a:r>
            <a:r>
              <a:rPr lang="pl-PL" dirty="0" err="1" smtClean="0"/>
              <a:t>consideration</a:t>
            </a:r>
            <a:r>
              <a:rPr lang="pl-PL" dirty="0" smtClean="0"/>
              <a:t> for </a:t>
            </a:r>
            <a:r>
              <a:rPr lang="pl-PL" dirty="0" err="1" smtClean="0"/>
              <a:t>WLANs</a:t>
            </a:r>
            <a:r>
              <a:rPr lang="pl-PL" dirty="0" smtClean="0"/>
              <a:t>?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49A6C-0003-47D5-BFA8-F075FE93475D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7076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Diversity</a:t>
            </a:r>
            <a:r>
              <a:rPr lang="pl-PL" dirty="0" smtClean="0"/>
              <a:t> </a:t>
            </a:r>
          </a:p>
        </p:txBody>
      </p:sp>
      <p:sp>
        <p:nvSpPr>
          <p:cNvPr id="512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3672408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SzPct val="100000"/>
            </a:pPr>
            <a:r>
              <a:rPr lang="pl-PL" b="0" dirty="0" smtClean="0"/>
              <a:t>To </a:t>
            </a:r>
            <a:r>
              <a:rPr lang="pl-PL" b="0" dirty="0" err="1" smtClean="0"/>
              <a:t>protect</a:t>
            </a:r>
            <a:r>
              <a:rPr lang="pl-PL" b="0" dirty="0" smtClean="0"/>
              <a:t> </a:t>
            </a:r>
            <a:r>
              <a:rPr lang="pl-PL" b="0" dirty="0" err="1" smtClean="0"/>
              <a:t>signal</a:t>
            </a:r>
            <a:r>
              <a:rPr lang="pl-PL" b="0" dirty="0" smtClean="0"/>
              <a:t> </a:t>
            </a:r>
            <a:r>
              <a:rPr lang="pl-PL" b="0" dirty="0" err="1" smtClean="0"/>
              <a:t>against</a:t>
            </a:r>
            <a:r>
              <a:rPr lang="pl-PL" b="0" dirty="0" smtClean="0"/>
              <a:t> fading </a:t>
            </a:r>
            <a:r>
              <a:rPr lang="pl-PL" b="0" dirty="0" err="1" smtClean="0"/>
              <a:t>effects</a:t>
            </a:r>
            <a:endParaRPr lang="pl-PL" b="0" dirty="0" smtClean="0"/>
          </a:p>
          <a:p>
            <a:pPr eaLnBrk="1" hangingPunct="1">
              <a:spcAft>
                <a:spcPts val="1200"/>
              </a:spcAft>
              <a:buSzPct val="100000"/>
            </a:pPr>
            <a:r>
              <a:rPr lang="pl-PL" b="0" dirty="0" smtClean="0"/>
              <a:t>Information </a:t>
            </a:r>
            <a:r>
              <a:rPr lang="pl-PL" b="0" dirty="0" err="1" smtClean="0"/>
              <a:t>transmitted</a:t>
            </a:r>
            <a:r>
              <a:rPr lang="pl-PL" b="0" dirty="0" smtClean="0"/>
              <a:t> </a:t>
            </a:r>
            <a:r>
              <a:rPr lang="pl-PL" b="0" dirty="0" err="1" smtClean="0"/>
              <a:t>through</a:t>
            </a:r>
            <a:r>
              <a:rPr lang="pl-PL" b="0" dirty="0" smtClean="0"/>
              <a:t> a </a:t>
            </a:r>
            <a:r>
              <a:rPr lang="pl-PL" b="0" dirty="0" err="1" smtClean="0"/>
              <a:t>number</a:t>
            </a:r>
            <a:r>
              <a:rPr lang="pl-PL" b="0" dirty="0" smtClean="0"/>
              <a:t> of </a:t>
            </a:r>
            <a:r>
              <a:rPr lang="pl-PL" dirty="0" err="1" smtClean="0"/>
              <a:t>diversity</a:t>
            </a:r>
            <a:r>
              <a:rPr lang="pl-PL" dirty="0" smtClean="0"/>
              <a:t> </a:t>
            </a:r>
            <a:r>
              <a:rPr lang="pl-PL" dirty="0" err="1" smtClean="0"/>
              <a:t>branches</a:t>
            </a:r>
            <a:r>
              <a:rPr lang="pl-PL" b="0" dirty="0" smtClean="0"/>
              <a:t> to </a:t>
            </a:r>
            <a:r>
              <a:rPr lang="pl-PL" b="0" dirty="0" err="1" smtClean="0"/>
              <a:t>get</a:t>
            </a:r>
            <a:r>
              <a:rPr lang="pl-PL" b="0" dirty="0" smtClean="0"/>
              <a:t> independent </a:t>
            </a:r>
            <a:r>
              <a:rPr lang="pl-PL" b="0" dirty="0" err="1" smtClean="0"/>
              <a:t>replicas</a:t>
            </a:r>
            <a:r>
              <a:rPr lang="pl-PL" b="0" dirty="0" smtClean="0"/>
              <a:t> </a:t>
            </a:r>
          </a:p>
          <a:p>
            <a:pPr eaLnBrk="1" hangingPunct="1">
              <a:spcAft>
                <a:spcPts val="1200"/>
              </a:spcAft>
              <a:buSzPct val="100000"/>
            </a:pPr>
            <a:r>
              <a:rPr lang="pl-PL" b="0" dirty="0" err="1" smtClean="0"/>
              <a:t>Diversity</a:t>
            </a:r>
            <a:r>
              <a:rPr lang="pl-PL" b="0" dirty="0" smtClean="0"/>
              <a:t> </a:t>
            </a:r>
            <a:r>
              <a:rPr lang="pl-PL" b="0" dirty="0" err="1" smtClean="0"/>
              <a:t>branches</a:t>
            </a:r>
            <a:r>
              <a:rPr lang="pl-PL" b="0" dirty="0" smtClean="0"/>
              <a:t>: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pl-PL" dirty="0" err="1" smtClean="0"/>
              <a:t>time</a:t>
            </a:r>
            <a:endParaRPr lang="pl-PL" dirty="0" smtClean="0"/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pl-PL" dirty="0" err="1" smtClean="0"/>
              <a:t>frequency</a:t>
            </a:r>
            <a:r>
              <a:rPr lang="pl-PL" dirty="0" smtClean="0"/>
              <a:t> 	 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pl-PL" dirty="0" err="1" smtClean="0">
                <a:sym typeface="Wingdings" panose="05000000000000000000" pitchFamily="2" charset="2"/>
              </a:rPr>
              <a:t>polarization</a:t>
            </a:r>
            <a:r>
              <a:rPr lang="pl-PL" dirty="0" smtClean="0">
                <a:sym typeface="Wingdings" panose="05000000000000000000" pitchFamily="2" charset="2"/>
              </a:rPr>
              <a:t>	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	</a:t>
            </a:r>
            <a:endParaRPr lang="pl-PL" dirty="0" smtClean="0">
              <a:solidFill>
                <a:schemeClr val="accent2"/>
              </a:solidFill>
            </a:endParaRP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pl-PL" dirty="0" err="1" smtClean="0"/>
              <a:t>space</a:t>
            </a:r>
            <a:r>
              <a:rPr lang="pl-PL" dirty="0" smtClean="0"/>
              <a:t>	 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 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multi-antenna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transmission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and/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or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reception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			     (SC, EGC, MRC, etc.) , 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multi-path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pl-PL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transmission</a:t>
            </a:r>
            <a:r>
              <a:rPr lang="pl-PL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    </a:t>
            </a:r>
          </a:p>
        </p:txBody>
      </p:sp>
      <p:sp>
        <p:nvSpPr>
          <p:cNvPr id="5124" name="Symbol zastępczy daty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pl-PL" smtClean="0"/>
              <a:t>November</a:t>
            </a:r>
            <a:r>
              <a:rPr lang="en-US" smtClean="0"/>
              <a:t> 2013</a:t>
            </a:r>
            <a:endParaRPr lang="en-GB" smtClean="0"/>
          </a:p>
        </p:txBody>
      </p:sp>
      <p:sp>
        <p:nvSpPr>
          <p:cNvPr id="5125" name="Symbol zastępczy stopki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</a:p>
        </p:txBody>
      </p:sp>
      <p:sp>
        <p:nvSpPr>
          <p:cNvPr id="51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CBD77114-B9FC-459D-B8C4-D70E0757D770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 bwMode="auto">
          <a:xfrm>
            <a:off x="683568" y="5589240"/>
            <a:ext cx="777240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pl-PL" kern="0" dirty="0" err="1" smtClean="0">
                <a:solidFill>
                  <a:srgbClr val="FF0000"/>
                </a:solidFill>
              </a:rPr>
              <a:t>space-time</a:t>
            </a:r>
            <a:r>
              <a:rPr lang="pl-PL" kern="0" dirty="0" smtClean="0">
                <a:solidFill>
                  <a:srgbClr val="FF0000"/>
                </a:solidFill>
              </a:rPr>
              <a:t> </a:t>
            </a:r>
            <a:r>
              <a:rPr lang="pl-PL" kern="0" dirty="0" smtClean="0"/>
              <a:t>	</a:t>
            </a:r>
            <a:endParaRPr lang="pl-PL" kern="0" dirty="0" smtClean="0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6501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 bwMode="auto">
          <a:xfrm>
            <a:off x="5012432" y="2852936"/>
            <a:ext cx="1116707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Prostokąt 11"/>
          <p:cNvSpPr/>
          <p:nvPr/>
        </p:nvSpPr>
        <p:spPr bwMode="auto">
          <a:xfrm>
            <a:off x="4932040" y="2924944"/>
            <a:ext cx="1116707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 bwMode="auto">
          <a:xfrm>
            <a:off x="4860032" y="2996952"/>
            <a:ext cx="1116707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pl-PL" dirty="0" smtClean="0"/>
              <a:t>Bit-</a:t>
            </a:r>
            <a:r>
              <a:rPr lang="pl-PL" dirty="0" err="1" smtClean="0"/>
              <a:t>Interleaved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Space-Time </a:t>
            </a:r>
            <a:r>
              <a:rPr lang="pl-PL" dirty="0" err="1" smtClean="0"/>
              <a:t>Coded</a:t>
            </a:r>
            <a:r>
              <a:rPr lang="pl-PL" dirty="0" smtClean="0"/>
              <a:t> </a:t>
            </a:r>
            <a:r>
              <a:rPr lang="pl-PL" dirty="0" err="1" smtClean="0"/>
              <a:t>Modulation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7" name="Symbol zastępczy zawartości 13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pl-PL" b="0" dirty="0" err="1" smtClean="0"/>
              <a:t>Transmitter</a:t>
            </a:r>
            <a:endParaRPr lang="pl-PL" b="0" dirty="0"/>
          </a:p>
        </p:txBody>
      </p:sp>
      <p:sp>
        <p:nvSpPr>
          <p:cNvPr id="10" name="Prostokąt 9"/>
          <p:cNvSpPr/>
          <p:nvPr/>
        </p:nvSpPr>
        <p:spPr bwMode="auto">
          <a:xfrm>
            <a:off x="5976739" y="2852936"/>
            <a:ext cx="467469" cy="504056"/>
          </a:xfrm>
          <a:prstGeom prst="rect">
            <a:avLst/>
          </a:prstGeom>
          <a:solidFill>
            <a:schemeClr val="bg1">
              <a:alpha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0" b="52880"/>
          <a:stretch/>
        </p:blipFill>
        <p:spPr bwMode="auto">
          <a:xfrm>
            <a:off x="1115616" y="2686050"/>
            <a:ext cx="7559675" cy="1460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126370"/>
              </p:ext>
            </p:extLst>
          </p:nvPr>
        </p:nvGraphicFramePr>
        <p:xfrm>
          <a:off x="1619672" y="4869880"/>
          <a:ext cx="6803433" cy="1007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4" imgW="3429000" imgH="508000" progId="">
                  <p:embed/>
                </p:oleObj>
              </mc:Choice>
              <mc:Fallback>
                <p:oleObj name="Equation" r:id="rId4" imgW="3429000" imgH="508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869880"/>
                        <a:ext cx="6803433" cy="10073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07691">
            <a:off x="4571269" y="3984642"/>
            <a:ext cx="1134234" cy="43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1440160"/>
          </a:xfrm>
        </p:spPr>
        <p:txBody>
          <a:bodyPr/>
          <a:lstStyle/>
          <a:p>
            <a:r>
              <a:rPr lang="pl-PL" dirty="0" smtClean="0"/>
              <a:t>Bit-</a:t>
            </a:r>
            <a:r>
              <a:rPr lang="pl-PL" dirty="0" err="1" smtClean="0"/>
              <a:t>Interleaved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Space-Time </a:t>
            </a:r>
            <a:r>
              <a:rPr lang="pl-PL" dirty="0" err="1" smtClean="0"/>
              <a:t>Coded</a:t>
            </a:r>
            <a:r>
              <a:rPr lang="pl-PL" dirty="0" smtClean="0"/>
              <a:t> </a:t>
            </a:r>
            <a:r>
              <a:rPr lang="pl-PL" dirty="0" err="1" smtClean="0"/>
              <a:t>Modulation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>
                <a:solidFill>
                  <a:schemeClr val="accent2"/>
                </a:solidFill>
              </a:rPr>
              <a:t>(+ </a:t>
            </a:r>
            <a:r>
              <a:rPr lang="pl-PL" dirty="0" err="1" smtClean="0">
                <a:solidFill>
                  <a:schemeClr val="accent2"/>
                </a:solidFill>
              </a:rPr>
              <a:t>iterative</a:t>
            </a:r>
            <a:r>
              <a:rPr lang="pl-PL" dirty="0" smtClean="0">
                <a:solidFill>
                  <a:schemeClr val="accent2"/>
                </a:solidFill>
              </a:rPr>
              <a:t> </a:t>
            </a:r>
            <a:r>
              <a:rPr lang="pl-PL" dirty="0" err="1" smtClean="0">
                <a:solidFill>
                  <a:schemeClr val="accent2"/>
                </a:solidFill>
              </a:rPr>
              <a:t>decoding</a:t>
            </a:r>
            <a:r>
              <a:rPr lang="pl-PL" dirty="0" smtClean="0">
                <a:solidFill>
                  <a:schemeClr val="accent2"/>
                </a:solidFill>
              </a:rPr>
              <a:t>)</a:t>
            </a:r>
            <a:endParaRPr lang="pl-PL" u="sng" dirty="0">
              <a:solidFill>
                <a:schemeClr val="accent2"/>
              </a:solidFill>
            </a:endParaRP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683568" y="2348880"/>
            <a:ext cx="7772400" cy="3826768"/>
          </a:xfrm>
        </p:spPr>
        <p:txBody>
          <a:bodyPr/>
          <a:lstStyle/>
          <a:p>
            <a:r>
              <a:rPr lang="pl-PL" b="0" dirty="0" err="1" smtClean="0"/>
              <a:t>Receiver</a:t>
            </a:r>
            <a:endParaRPr lang="pl-PL" b="0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21"/>
          <a:stretch/>
        </p:blipFill>
        <p:spPr bwMode="auto">
          <a:xfrm>
            <a:off x="1187624" y="2671638"/>
            <a:ext cx="7559675" cy="248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Strzałka w prawo 11"/>
          <p:cNvSpPr/>
          <p:nvPr/>
        </p:nvSpPr>
        <p:spPr bwMode="auto">
          <a:xfrm>
            <a:off x="251520" y="3789040"/>
            <a:ext cx="1944216" cy="1368152"/>
          </a:xfrm>
          <a:prstGeom prst="rightArrow">
            <a:avLst>
              <a:gd name="adj1" fmla="val 59747"/>
              <a:gd name="adj2" fmla="val 49304"/>
            </a:avLst>
          </a:prstGeom>
          <a:solidFill>
            <a:srgbClr val="C00000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Information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800" b="1" dirty="0" smtClean="0">
                <a:solidFill>
                  <a:schemeClr val="bg1"/>
                </a:solidFill>
                <a:latin typeface="+mj-lt"/>
              </a:rPr>
              <a:t>from channel</a:t>
            </a:r>
            <a:endParaRPr kumimoji="0" lang="pl-PL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3" name="Strzałka w prawo 12"/>
          <p:cNvSpPr/>
          <p:nvPr/>
        </p:nvSpPr>
        <p:spPr bwMode="auto">
          <a:xfrm>
            <a:off x="3275856" y="4005064"/>
            <a:ext cx="1944216" cy="936104"/>
          </a:xfrm>
          <a:prstGeom prst="rightArrow">
            <a:avLst>
              <a:gd name="adj1" fmla="val 59747"/>
              <a:gd name="adj2" fmla="val 49304"/>
            </a:avLst>
          </a:prstGeom>
          <a:solidFill>
            <a:schemeClr val="accent2"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800" b="1" dirty="0" err="1" smtClean="0">
                <a:solidFill>
                  <a:schemeClr val="bg1"/>
                </a:solidFill>
              </a:rPr>
              <a:t>Extrinsic</a:t>
            </a:r>
            <a:r>
              <a:rPr lang="pl-PL" sz="1800" b="1" dirty="0" smtClean="0">
                <a:solidFill>
                  <a:schemeClr val="bg1"/>
                </a:solidFill>
              </a:rPr>
              <a:t> inf.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1800" b="1" dirty="0" smtClean="0">
                <a:solidFill>
                  <a:schemeClr val="bg1"/>
                </a:solidFill>
              </a:rPr>
              <a:t>of </a:t>
            </a:r>
            <a:r>
              <a:rPr lang="pl-PL" sz="1800" b="1" dirty="0" err="1" smtClean="0">
                <a:solidFill>
                  <a:schemeClr val="bg1"/>
                </a:solidFill>
              </a:rPr>
              <a:t>demapper</a:t>
            </a:r>
            <a:endParaRPr kumimoji="0" lang="pl-PL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5" name="Strzałka w prawo 14"/>
          <p:cNvSpPr/>
          <p:nvPr/>
        </p:nvSpPr>
        <p:spPr bwMode="auto">
          <a:xfrm>
            <a:off x="7199784" y="4221088"/>
            <a:ext cx="1547515" cy="936104"/>
          </a:xfrm>
          <a:prstGeom prst="rightArrow">
            <a:avLst>
              <a:gd name="adj1" fmla="val 59747"/>
              <a:gd name="adj2" fmla="val 49304"/>
            </a:avLst>
          </a:prstGeom>
          <a:solidFill>
            <a:schemeClr val="accent2">
              <a:lumMod val="50000"/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="1" dirty="0" err="1" smtClean="0">
                <a:solidFill>
                  <a:schemeClr val="bg1"/>
                </a:solidFill>
              </a:rPr>
              <a:t>Decisions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grpSp>
        <p:nvGrpSpPr>
          <p:cNvPr id="175" name="Grupa 174"/>
          <p:cNvGrpSpPr/>
          <p:nvPr/>
        </p:nvGrpSpPr>
        <p:grpSpPr>
          <a:xfrm>
            <a:off x="2555776" y="3212976"/>
            <a:ext cx="3600400" cy="1051542"/>
            <a:chOff x="2555776" y="3212976"/>
            <a:chExt cx="3600400" cy="1051542"/>
          </a:xfrm>
        </p:grpSpPr>
        <p:sp>
          <p:nvSpPr>
            <p:cNvPr id="172" name="Prostokąt 171"/>
            <p:cNvSpPr/>
            <p:nvPr/>
          </p:nvSpPr>
          <p:spPr bwMode="auto">
            <a:xfrm>
              <a:off x="2555776" y="3284984"/>
              <a:ext cx="1836000" cy="75818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3" name="Prostokąt 172"/>
            <p:cNvSpPr/>
            <p:nvPr/>
          </p:nvSpPr>
          <p:spPr bwMode="auto">
            <a:xfrm>
              <a:off x="5364088" y="3212976"/>
              <a:ext cx="720080" cy="83019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4" name="Prostokąt 173"/>
            <p:cNvSpPr/>
            <p:nvPr/>
          </p:nvSpPr>
          <p:spPr bwMode="auto">
            <a:xfrm>
              <a:off x="6012160" y="3976486"/>
              <a:ext cx="144016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77" name="Łącznik łamany 176"/>
          <p:cNvCxnSpPr/>
          <p:nvPr/>
        </p:nvCxnSpPr>
        <p:spPr bwMode="auto">
          <a:xfrm rot="10800000" flipV="1">
            <a:off x="2627784" y="3332694"/>
            <a:ext cx="1763992" cy="720000"/>
          </a:xfrm>
          <a:prstGeom prst="bentConnector3">
            <a:avLst>
              <a:gd name="adj1" fmla="val 99947"/>
            </a:avLst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0" name="Łącznik łamany 179"/>
          <p:cNvCxnSpPr/>
          <p:nvPr/>
        </p:nvCxnSpPr>
        <p:spPr bwMode="auto">
          <a:xfrm rot="16200000" flipV="1">
            <a:off x="5256089" y="3436517"/>
            <a:ext cx="936000" cy="720000"/>
          </a:xfrm>
          <a:prstGeom prst="bentConnector3">
            <a:avLst>
              <a:gd name="adj1" fmla="val 100078"/>
            </a:avLst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4" name="Strzałka w prawo 13"/>
          <p:cNvSpPr/>
          <p:nvPr/>
        </p:nvSpPr>
        <p:spPr bwMode="auto">
          <a:xfrm rot="10800000" flipV="1">
            <a:off x="3059832" y="2924942"/>
            <a:ext cx="1944216" cy="1008113"/>
          </a:xfrm>
          <a:prstGeom prst="rightArrow">
            <a:avLst>
              <a:gd name="adj1" fmla="val 59747"/>
              <a:gd name="adj2" fmla="val 49304"/>
            </a:avLst>
          </a:prstGeom>
          <a:solidFill>
            <a:srgbClr val="C00000">
              <a:alpha val="6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="1" dirty="0" err="1" smtClean="0">
                <a:solidFill>
                  <a:schemeClr val="bg1"/>
                </a:solidFill>
              </a:rPr>
              <a:t>Extrinsic</a:t>
            </a:r>
            <a:r>
              <a:rPr lang="pl-PL" sz="2000" b="1" dirty="0" smtClean="0">
                <a:solidFill>
                  <a:schemeClr val="bg1"/>
                </a:solidFill>
              </a:rPr>
              <a:t> inf.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000" b="1" dirty="0" smtClean="0">
                <a:solidFill>
                  <a:schemeClr val="bg1"/>
                </a:solidFill>
              </a:rPr>
              <a:t>of </a:t>
            </a:r>
            <a:r>
              <a:rPr lang="pl-PL" sz="2000" b="1" dirty="0" err="1" smtClean="0">
                <a:solidFill>
                  <a:schemeClr val="bg1"/>
                </a:solidFill>
              </a:rPr>
              <a:t>decoder</a:t>
            </a:r>
            <a:endParaRPr kumimoji="0" lang="pl-PL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 autoUpdateAnimBg="0"/>
      <p:bldP spid="13" grpId="1" animBg="1" autoUpdateAnimBg="0"/>
      <p:bldP spid="13" grpId="2" animBg="1"/>
      <p:bldP spid="15" grpId="0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Iteratively-decoded</a:t>
            </a:r>
            <a:r>
              <a:rPr lang="pl-PL" dirty="0" smtClean="0"/>
              <a:t> systems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sym typeface="Symbol"/>
              </a:rPr>
              <a:t></a:t>
            </a:r>
            <a:r>
              <a:rPr lang="pl-PL" dirty="0" smtClean="0"/>
              <a:t> </a:t>
            </a:r>
            <a:r>
              <a:rPr lang="pl-PL" dirty="0" err="1" smtClean="0"/>
              <a:t>error</a:t>
            </a:r>
            <a:r>
              <a:rPr lang="pl-PL" dirty="0" smtClean="0"/>
              <a:t> </a:t>
            </a:r>
            <a:r>
              <a:rPr lang="pl-PL" dirty="0" err="1" smtClean="0"/>
              <a:t>bounds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3" y="1834480"/>
            <a:ext cx="7772400" cy="4114800"/>
          </a:xfrm>
        </p:spPr>
        <p:txBody>
          <a:bodyPr/>
          <a:lstStyle/>
          <a:p>
            <a:r>
              <a:rPr lang="pl-PL" b="0" dirty="0" err="1" smtClean="0"/>
              <a:t>Error-free-feedback</a:t>
            </a:r>
            <a:r>
              <a:rPr lang="pl-PL" b="0" dirty="0" smtClean="0"/>
              <a:t> (EF) </a:t>
            </a:r>
            <a:r>
              <a:rPr lang="pl-PL" b="0" dirty="0" err="1" smtClean="0"/>
              <a:t>bound</a:t>
            </a:r>
            <a:endParaRPr lang="pl-PL" b="0" dirty="0" smtClean="0"/>
          </a:p>
          <a:p>
            <a:r>
              <a:rPr lang="pl-PL" b="0" dirty="0" err="1" smtClean="0"/>
              <a:t>Asymptotic</a:t>
            </a:r>
            <a:r>
              <a:rPr lang="pl-PL" b="0" dirty="0" smtClean="0"/>
              <a:t> BER performance and </a:t>
            </a:r>
            <a:r>
              <a:rPr lang="pl-PL" b="0" dirty="0" err="1" smtClean="0"/>
              <a:t>coding</a:t>
            </a:r>
            <a:r>
              <a:rPr lang="pl-PL" b="0" dirty="0" smtClean="0"/>
              <a:t> </a:t>
            </a:r>
            <a:r>
              <a:rPr lang="pl-PL" b="0" dirty="0" err="1" smtClean="0"/>
              <a:t>gain</a:t>
            </a:r>
            <a:endParaRPr lang="en-GB" b="0" dirty="0" smtClean="0"/>
          </a:p>
          <a:p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pSp>
        <p:nvGrpSpPr>
          <p:cNvPr id="7" name="Grupa 6"/>
          <p:cNvGrpSpPr/>
          <p:nvPr/>
        </p:nvGrpSpPr>
        <p:grpSpPr>
          <a:xfrm>
            <a:off x="288032" y="2881268"/>
            <a:ext cx="4572000" cy="3428052"/>
            <a:chOff x="152400" y="2571750"/>
            <a:chExt cx="4572000" cy="3428052"/>
          </a:xfrm>
        </p:grpSpPr>
        <p:pic>
          <p:nvPicPr>
            <p:cNvPr id="8" name="Picture 1031" descr="E:\Referat KKRRiT 2008\pusty wykres BER.bmp"/>
            <p:cNvPicPr>
              <a:picLocks noChangeAspect="1" noChangeArrowheads="1"/>
            </p:cNvPicPr>
            <p:nvPr/>
          </p:nvPicPr>
          <p:blipFill>
            <a:blip r:embed="rId2" cstate="print">
              <a:lum bright="4000"/>
            </a:blip>
            <a:srcRect/>
            <a:stretch>
              <a:fillRect/>
            </a:stretch>
          </p:blipFill>
          <p:spPr bwMode="auto">
            <a:xfrm>
              <a:off x="152400" y="2571750"/>
              <a:ext cx="4572000" cy="339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pole tekstowe 8"/>
            <p:cNvSpPr txBox="1"/>
            <p:nvPr/>
          </p:nvSpPr>
          <p:spPr>
            <a:xfrm>
              <a:off x="2438400" y="5661248"/>
              <a:ext cx="141352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pl-PL" sz="1600" b="0" dirty="0" err="1" smtClean="0"/>
                <a:t>E</a:t>
              </a:r>
              <a:r>
                <a:rPr lang="pl-PL" sz="1600" b="0" baseline="-25000" dirty="0" err="1" smtClean="0"/>
                <a:t>b</a:t>
              </a:r>
              <a:r>
                <a:rPr lang="pl-PL" sz="1600" b="0" dirty="0" smtClean="0"/>
                <a:t>/N</a:t>
              </a:r>
              <a:r>
                <a:rPr lang="pl-PL" sz="1600" b="0" baseline="-25000" dirty="0" smtClean="0"/>
                <a:t>0</a:t>
              </a:r>
              <a:r>
                <a:rPr lang="pl-PL" sz="1600" b="0" dirty="0" smtClean="0"/>
                <a:t> (</a:t>
              </a:r>
              <a:r>
                <a:rPr lang="pl-PL" sz="1600" b="0" dirty="0" err="1" smtClean="0"/>
                <a:t>dB</a:t>
              </a:r>
              <a:r>
                <a:rPr lang="pl-PL" sz="1600" b="0" dirty="0" smtClean="0"/>
                <a:t>)</a:t>
              </a:r>
              <a:endParaRPr lang="pl-PL" sz="1600" b="0" dirty="0"/>
            </a:p>
          </p:txBody>
        </p:sp>
        <p:sp>
          <p:nvSpPr>
            <p:cNvPr id="10" name="pole tekstowe 9"/>
            <p:cNvSpPr txBox="1"/>
            <p:nvPr/>
          </p:nvSpPr>
          <p:spPr>
            <a:xfrm rot="16200000">
              <a:off x="-65658" y="3874040"/>
              <a:ext cx="775394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0" dirty="0" smtClean="0"/>
                <a:t>BER</a:t>
              </a:r>
              <a:endParaRPr lang="pl-PL" sz="1400" b="0" dirty="0"/>
            </a:p>
          </p:txBody>
        </p:sp>
      </p:grpSp>
      <p:sp>
        <p:nvSpPr>
          <p:cNvPr id="11" name="Line 1033"/>
          <p:cNvSpPr>
            <a:spLocks noChangeShapeType="1"/>
          </p:cNvSpPr>
          <p:nvPr/>
        </p:nvSpPr>
        <p:spPr bwMode="auto">
          <a:xfrm rot="820937">
            <a:off x="2996067" y="3213941"/>
            <a:ext cx="2087563" cy="20129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2" name="Freeform 1035"/>
          <p:cNvSpPr>
            <a:spLocks/>
          </p:cNvSpPr>
          <p:nvPr/>
        </p:nvSpPr>
        <p:spPr bwMode="auto">
          <a:xfrm>
            <a:off x="1560876" y="3631844"/>
            <a:ext cx="2165049" cy="2006858"/>
          </a:xfrm>
          <a:custGeom>
            <a:avLst/>
            <a:gdLst>
              <a:gd name="T0" fmla="*/ 0 w 1008"/>
              <a:gd name="T1" fmla="*/ 0 h 1056"/>
              <a:gd name="T2" fmla="*/ 2147483647 w 1008"/>
              <a:gd name="T3" fmla="*/ 2147483647 h 1056"/>
              <a:gd name="T4" fmla="*/ 2147483647 w 1008"/>
              <a:gd name="T5" fmla="*/ 2147483647 h 1056"/>
              <a:gd name="T6" fmla="*/ 2147483647 w 1008"/>
              <a:gd name="T7" fmla="*/ 2147483647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1008"/>
              <a:gd name="T13" fmla="*/ 0 h 1056"/>
              <a:gd name="T14" fmla="*/ 1008 w 1008"/>
              <a:gd name="T15" fmla="*/ 1056 h 1056"/>
              <a:gd name="connsiteX0" fmla="*/ 0 w 10267"/>
              <a:gd name="connsiteY0" fmla="*/ 0 h 10645"/>
              <a:gd name="connsiteX1" fmla="*/ 2857 w 10267"/>
              <a:gd name="connsiteY1" fmla="*/ 1212 h 10645"/>
              <a:gd name="connsiteX2" fmla="*/ 6111 w 10267"/>
              <a:gd name="connsiteY2" fmla="*/ 4318 h 10645"/>
              <a:gd name="connsiteX3" fmla="*/ 10267 w 10267"/>
              <a:gd name="connsiteY3" fmla="*/ 10645 h 10645"/>
              <a:gd name="connsiteX0" fmla="*/ 0 w 7410"/>
              <a:gd name="connsiteY0" fmla="*/ 0 h 9433"/>
              <a:gd name="connsiteX1" fmla="*/ 3254 w 7410"/>
              <a:gd name="connsiteY1" fmla="*/ 3106 h 9433"/>
              <a:gd name="connsiteX2" fmla="*/ 7410 w 7410"/>
              <a:gd name="connsiteY2" fmla="*/ 9433 h 9433"/>
              <a:gd name="connsiteX0" fmla="*/ 0 w 10000"/>
              <a:gd name="connsiteY0" fmla="*/ 0 h 10000"/>
              <a:gd name="connsiteX1" fmla="*/ 4391 w 10000"/>
              <a:gd name="connsiteY1" fmla="*/ 3293 h 10000"/>
              <a:gd name="connsiteX2" fmla="*/ 10000 w 10000"/>
              <a:gd name="connsiteY2" fmla="*/ 10000 h 10000"/>
              <a:gd name="connsiteX0" fmla="*/ 0 w 10000"/>
              <a:gd name="connsiteY0" fmla="*/ 0 h 10000"/>
              <a:gd name="connsiteX1" fmla="*/ 4391 w 10000"/>
              <a:gd name="connsiteY1" fmla="*/ 3293 h 10000"/>
              <a:gd name="connsiteX2" fmla="*/ 10000 w 10000"/>
              <a:gd name="connsiteY2" fmla="*/ 10000 h 10000"/>
              <a:gd name="connsiteX0" fmla="*/ 0 w 10225"/>
              <a:gd name="connsiteY0" fmla="*/ 0 h 10293"/>
              <a:gd name="connsiteX1" fmla="*/ 4391 w 10225"/>
              <a:gd name="connsiteY1" fmla="*/ 3293 h 10293"/>
              <a:gd name="connsiteX2" fmla="*/ 10225 w 10225"/>
              <a:gd name="connsiteY2" fmla="*/ 10293 h 10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225" h="10293">
                <a:moveTo>
                  <a:pt x="0" y="0"/>
                </a:moveTo>
                <a:cubicBezTo>
                  <a:pt x="1379" y="763"/>
                  <a:pt x="2785" y="1747"/>
                  <a:pt x="4391" y="3293"/>
                </a:cubicBezTo>
                <a:cubicBezTo>
                  <a:pt x="5999" y="4839"/>
                  <a:pt x="9308" y="8647"/>
                  <a:pt x="10225" y="10293"/>
                </a:cubicBezTo>
              </a:path>
            </a:pathLst>
          </a:cu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3" name="Line 1043"/>
          <p:cNvSpPr>
            <a:spLocks noChangeShapeType="1"/>
          </p:cNvSpPr>
          <p:nvPr/>
        </p:nvSpPr>
        <p:spPr bwMode="auto">
          <a:xfrm rot="820937">
            <a:off x="1852769" y="3301831"/>
            <a:ext cx="2223431" cy="2120773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4" name="Line 1044"/>
          <p:cNvSpPr>
            <a:spLocks noChangeShapeType="1"/>
          </p:cNvSpPr>
          <p:nvPr/>
        </p:nvSpPr>
        <p:spPr bwMode="auto">
          <a:xfrm>
            <a:off x="3564632" y="5167268"/>
            <a:ext cx="1063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pl-PL"/>
          </a:p>
        </p:txBody>
      </p:sp>
      <p:pic>
        <p:nvPicPr>
          <p:cNvPr id="15" name="Picture 20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932040" y="2996952"/>
            <a:ext cx="40481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05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6070" y="5167268"/>
            <a:ext cx="9286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owolny kształt 16"/>
          <p:cNvSpPr>
            <a:spLocks/>
          </p:cNvSpPr>
          <p:nvPr/>
        </p:nvSpPr>
        <p:spPr bwMode="auto">
          <a:xfrm>
            <a:off x="1135013" y="3238456"/>
            <a:ext cx="1887537" cy="1571625"/>
          </a:xfrm>
          <a:custGeom>
            <a:avLst/>
            <a:gdLst>
              <a:gd name="T0" fmla="*/ 0 w 1887089"/>
              <a:gd name="T1" fmla="*/ 0 h 1829789"/>
              <a:gd name="T2" fmla="*/ 643689 w 1887089"/>
              <a:gd name="T3" fmla="*/ 100180 h 1829789"/>
              <a:gd name="T4" fmla="*/ 858480 w 1887089"/>
              <a:gd name="T5" fmla="*/ 300544 h 1829789"/>
              <a:gd name="T6" fmla="*/ 1359258 w 1887089"/>
              <a:gd name="T7" fmla="*/ 500907 h 1829789"/>
              <a:gd name="T8" fmla="*/ 1889778 w 1887089"/>
              <a:gd name="T9" fmla="*/ 734663 h 18297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87089"/>
              <a:gd name="T16" fmla="*/ 0 h 1829789"/>
              <a:gd name="T17" fmla="*/ 1887089 w 1887089"/>
              <a:gd name="T18" fmla="*/ 1829789 h 18297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87089" h="1829789">
                <a:moveTo>
                  <a:pt x="0" y="0"/>
                </a:moveTo>
                <a:cubicBezTo>
                  <a:pt x="82329" y="59296"/>
                  <a:pt x="499895" y="124754"/>
                  <a:pt x="642771" y="249512"/>
                </a:cubicBezTo>
                <a:cubicBezTo>
                  <a:pt x="785647" y="374270"/>
                  <a:pt x="713365" y="599916"/>
                  <a:pt x="857256" y="748550"/>
                </a:cubicBezTo>
                <a:cubicBezTo>
                  <a:pt x="1071570" y="959047"/>
                  <a:pt x="1185683" y="1067377"/>
                  <a:pt x="1357322" y="1247583"/>
                </a:cubicBezTo>
                <a:cubicBezTo>
                  <a:pt x="1528961" y="1427789"/>
                  <a:pt x="1761838" y="1711705"/>
                  <a:pt x="1887089" y="182978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1277888" y="3238456"/>
            <a:ext cx="1714500" cy="1571625"/>
          </a:xfrm>
          <a:custGeom>
            <a:avLst/>
            <a:gdLst>
              <a:gd name="T0" fmla="*/ 0 w 1714512"/>
              <a:gd name="T1" fmla="*/ 0 h 1829787"/>
              <a:gd name="T2" fmla="*/ 571468 w 1714512"/>
              <a:gd name="T3" fmla="*/ 54524 h 1829787"/>
              <a:gd name="T4" fmla="*/ 928631 w 1714512"/>
              <a:gd name="T5" fmla="*/ 199920 h 1829787"/>
              <a:gd name="T6" fmla="*/ 1357241 w 1714512"/>
              <a:gd name="T7" fmla="*/ 308969 h 1829787"/>
              <a:gd name="T8" fmla="*/ 1714404 w 1714512"/>
              <a:gd name="T9" fmla="*/ 399841 h 18297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14512"/>
              <a:gd name="T16" fmla="*/ 0 h 1829787"/>
              <a:gd name="T17" fmla="*/ 1714512 w 1714512"/>
              <a:gd name="T18" fmla="*/ 1829787 h 18297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14512" h="1829787">
                <a:moveTo>
                  <a:pt x="0" y="0"/>
                </a:moveTo>
                <a:cubicBezTo>
                  <a:pt x="72187" y="51352"/>
                  <a:pt x="416722" y="97033"/>
                  <a:pt x="571504" y="249515"/>
                </a:cubicBezTo>
                <a:cubicBezTo>
                  <a:pt x="726286" y="401997"/>
                  <a:pt x="774660" y="730590"/>
                  <a:pt x="928694" y="914893"/>
                </a:cubicBezTo>
                <a:cubicBezTo>
                  <a:pt x="1143008" y="1125390"/>
                  <a:pt x="1226352" y="1261444"/>
                  <a:pt x="1357322" y="1413926"/>
                </a:cubicBezTo>
                <a:cubicBezTo>
                  <a:pt x="1488292" y="1566408"/>
                  <a:pt x="1589261" y="1711703"/>
                  <a:pt x="1714512" y="182978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1492200" y="3238456"/>
            <a:ext cx="1571625" cy="1643062"/>
          </a:xfrm>
          <a:custGeom>
            <a:avLst/>
            <a:gdLst>
              <a:gd name="T0" fmla="*/ 0 w 1571636"/>
              <a:gd name="T1" fmla="*/ 0 h 1912960"/>
              <a:gd name="T2" fmla="*/ 571468 w 1571636"/>
              <a:gd name="T3" fmla="*/ 54524 h 1912960"/>
              <a:gd name="T4" fmla="*/ 928631 w 1571636"/>
              <a:gd name="T5" fmla="*/ 254443 h 1912960"/>
              <a:gd name="T6" fmla="*/ 1285803 w 1571636"/>
              <a:gd name="T7" fmla="*/ 345316 h 1912960"/>
              <a:gd name="T8" fmla="*/ 1571537 w 1571636"/>
              <a:gd name="T9" fmla="*/ 418014 h 19129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71636"/>
              <a:gd name="T16" fmla="*/ 0 h 1912960"/>
              <a:gd name="T17" fmla="*/ 1571636 w 1571636"/>
              <a:gd name="T18" fmla="*/ 1912960 h 19129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71636" h="1912960">
                <a:moveTo>
                  <a:pt x="0" y="0"/>
                </a:moveTo>
                <a:cubicBezTo>
                  <a:pt x="72187" y="51352"/>
                  <a:pt x="416722" y="55447"/>
                  <a:pt x="571504" y="249515"/>
                </a:cubicBezTo>
                <a:cubicBezTo>
                  <a:pt x="726286" y="443583"/>
                  <a:pt x="774660" y="980108"/>
                  <a:pt x="928694" y="1164411"/>
                </a:cubicBezTo>
                <a:cubicBezTo>
                  <a:pt x="1143008" y="1374908"/>
                  <a:pt x="1178727" y="1455512"/>
                  <a:pt x="1285884" y="1580270"/>
                </a:cubicBezTo>
                <a:cubicBezTo>
                  <a:pt x="1393041" y="1705028"/>
                  <a:pt x="1446385" y="1794876"/>
                  <a:pt x="1571636" y="191296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572726" y="2946430"/>
            <a:ext cx="562287" cy="325217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pl-PL" b="0" dirty="0" smtClean="0"/>
              <a:t>10</a:t>
            </a:r>
            <a:r>
              <a:rPr lang="pl-PL" b="0" baseline="30000" dirty="0" smtClean="0"/>
              <a:t> 0</a:t>
            </a:r>
          </a:p>
          <a:p>
            <a:endParaRPr lang="pl-PL" sz="3200" b="0" baseline="30000" dirty="0" smtClean="0"/>
          </a:p>
          <a:p>
            <a:r>
              <a:rPr lang="pl-PL" b="0" dirty="0" smtClean="0"/>
              <a:t>10</a:t>
            </a:r>
            <a:r>
              <a:rPr lang="pl-PL" b="0" baseline="30000" dirty="0" smtClean="0"/>
              <a:t>-4</a:t>
            </a:r>
          </a:p>
          <a:p>
            <a:endParaRPr lang="pl-PL" sz="2800" b="0" baseline="30000" dirty="0" smtClean="0"/>
          </a:p>
          <a:p>
            <a:r>
              <a:rPr lang="pl-PL" b="0" dirty="0" smtClean="0"/>
              <a:t>10</a:t>
            </a:r>
            <a:r>
              <a:rPr lang="pl-PL" b="0" baseline="30000" dirty="0" smtClean="0"/>
              <a:t>-8</a:t>
            </a:r>
          </a:p>
          <a:p>
            <a:endParaRPr lang="pl-PL" sz="3600" b="0" baseline="30000" dirty="0" smtClean="0"/>
          </a:p>
          <a:p>
            <a:r>
              <a:rPr lang="pl-PL" b="0" dirty="0" smtClean="0"/>
              <a:t>10</a:t>
            </a:r>
            <a:r>
              <a:rPr lang="pl-PL" b="0" baseline="30000" dirty="0" smtClean="0"/>
              <a:t>-12</a:t>
            </a:r>
          </a:p>
          <a:p>
            <a:endParaRPr lang="pl-PL" sz="3200" b="0" baseline="30000" dirty="0" smtClean="0"/>
          </a:p>
          <a:p>
            <a:r>
              <a:rPr lang="pl-PL" b="0" dirty="0" smtClean="0"/>
              <a:t>10</a:t>
            </a:r>
            <a:r>
              <a:rPr lang="pl-PL" b="0" baseline="30000" dirty="0" smtClean="0"/>
              <a:t>-16</a:t>
            </a:r>
          </a:p>
          <a:p>
            <a:endParaRPr lang="pl-PL" sz="3600" b="0" baseline="30000" dirty="0" smtClean="0"/>
          </a:p>
          <a:p>
            <a:r>
              <a:rPr lang="pl-PL" b="0" dirty="0" smtClean="0"/>
              <a:t>10</a:t>
            </a:r>
            <a:r>
              <a:rPr lang="pl-PL" b="0" baseline="30000" dirty="0" smtClean="0"/>
              <a:t>-20</a:t>
            </a:r>
          </a:p>
          <a:p>
            <a:endParaRPr lang="pl-PL" b="0" baseline="30000" dirty="0" smtClean="0"/>
          </a:p>
          <a:p>
            <a:endParaRPr lang="pl-PL" b="0" baseline="30000" dirty="0" smtClean="0"/>
          </a:p>
          <a:p>
            <a:endParaRPr lang="pl-PL" b="0" baseline="30000" dirty="0" smtClean="0"/>
          </a:p>
        </p:txBody>
      </p:sp>
      <p:sp>
        <p:nvSpPr>
          <p:cNvPr id="21" name="Text Box 1040"/>
          <p:cNvSpPr txBox="1">
            <a:spLocks noChangeArrowheads="1"/>
          </p:cNvSpPr>
          <p:nvPr/>
        </p:nvSpPr>
        <p:spPr bwMode="auto">
          <a:xfrm>
            <a:off x="5072066" y="4031193"/>
            <a:ext cx="407193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3300"/>
              </a:buClr>
              <a:tabLst>
                <a:tab pos="571500" algn="l"/>
              </a:tabLst>
            </a:pPr>
            <a:endParaRPr lang="pl-PL" i="1" baseline="30000" dirty="0"/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  <a:tabLst>
                <a:tab pos="571500" algn="l"/>
              </a:tabLst>
            </a:pPr>
            <a:r>
              <a:rPr lang="pl-PL" sz="2400" b="0" i="1" dirty="0">
                <a:latin typeface="Times New Roman" pitchFamily="18" charset="0"/>
              </a:rPr>
              <a:t>  </a:t>
            </a:r>
            <a:r>
              <a:rPr lang="pl-PL" sz="2400" b="0" i="1" dirty="0" smtClean="0">
                <a:latin typeface="Times New Roman" pitchFamily="18" charset="0"/>
              </a:rPr>
              <a:t>R</a:t>
            </a:r>
            <a:r>
              <a:rPr lang="pl-PL" i="1" dirty="0"/>
              <a:t> </a:t>
            </a:r>
            <a:r>
              <a:rPr lang="pl-PL" i="1" dirty="0" smtClean="0"/>
              <a:t> </a:t>
            </a:r>
            <a:r>
              <a:rPr lang="pl-PL" b="0" dirty="0" smtClean="0">
                <a:latin typeface="Times New Roman" pitchFamily="18" charset="0"/>
              </a:rPr>
              <a:t> </a:t>
            </a:r>
            <a:r>
              <a:rPr lang="pl-PL" sz="2400" dirty="0"/>
              <a:t>	</a:t>
            </a:r>
            <a:r>
              <a:rPr lang="pl-PL" sz="2400" dirty="0">
                <a:sym typeface="Symbol"/>
              </a:rPr>
              <a:t></a:t>
            </a:r>
            <a:r>
              <a:rPr lang="pl-PL" sz="2400" b="0" dirty="0" smtClean="0">
                <a:latin typeface="Times New Roman" pitchFamily="18" charset="0"/>
              </a:rPr>
              <a:t> data </a:t>
            </a:r>
            <a:r>
              <a:rPr lang="pl-PL" sz="2400" b="0" dirty="0" err="1" smtClean="0">
                <a:latin typeface="Times New Roman" pitchFamily="18" charset="0"/>
              </a:rPr>
              <a:t>rate</a:t>
            </a:r>
            <a:endParaRPr lang="pl-PL" sz="2400" b="0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  <a:tabLst>
                <a:tab pos="571500" algn="l"/>
              </a:tabLst>
            </a:pPr>
            <a:r>
              <a:rPr lang="pl-PL" sz="2400" b="0" dirty="0" smtClean="0">
                <a:latin typeface="Times New Roman" pitchFamily="18" charset="0"/>
              </a:rPr>
              <a:t>  </a:t>
            </a:r>
            <a:r>
              <a:rPr lang="pl-PL" sz="2400" b="0" i="1" dirty="0" smtClean="0">
                <a:latin typeface="Times New Roman" pitchFamily="18" charset="0"/>
              </a:rPr>
              <a:t>a 	</a:t>
            </a:r>
            <a:r>
              <a:rPr lang="pl-PL" sz="2400" b="0" i="1" dirty="0" smtClean="0">
                <a:latin typeface="Times New Roman" pitchFamily="18" charset="0"/>
                <a:sym typeface="Symbol" pitchFamily="18" charset="2"/>
              </a:rPr>
              <a:t> </a:t>
            </a:r>
            <a:r>
              <a:rPr lang="pl-PL" sz="2400" b="0" i="1" dirty="0" err="1">
                <a:latin typeface="Times New Roman" pitchFamily="18" charset="0"/>
                <a:sym typeface="Symbol" pitchFamily="18" charset="2"/>
              </a:rPr>
              <a:t>d</a:t>
            </a:r>
            <a:r>
              <a:rPr lang="pl-PL" sz="2400" b="0" i="1" baseline="-25000" dirty="0" err="1">
                <a:latin typeface="Times New Roman" pitchFamily="18" charset="0"/>
                <a:sym typeface="Symbol" pitchFamily="18" charset="2"/>
              </a:rPr>
              <a:t>f</a:t>
            </a:r>
            <a:r>
              <a:rPr lang="pl-PL" sz="2400" b="0" i="1" baseline="-25000" dirty="0">
                <a:latin typeface="Times New Roman" pitchFamily="18" charset="0"/>
                <a:sym typeface="Symbol" pitchFamily="18" charset="2"/>
              </a:rPr>
              <a:t> </a:t>
            </a:r>
            <a:endParaRPr lang="pl-PL" sz="2400" b="0" i="1" baseline="-25000" dirty="0" smtClean="0">
              <a:latin typeface="Times New Roman" pitchFamily="18" charset="0"/>
              <a:sym typeface="Symbol" pitchFamily="18" charset="2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  <a:tabLst>
                <a:tab pos="571500" algn="l"/>
              </a:tabLst>
            </a:pPr>
            <a:r>
              <a:rPr lang="pl-PL" sz="2400" b="0" i="1" dirty="0" smtClean="0">
                <a:latin typeface="Times New Roman" pitchFamily="18" charset="0"/>
                <a:sym typeface="Symbol" pitchFamily="18" charset="2"/>
              </a:rPr>
              <a:t>  c 	</a:t>
            </a:r>
            <a:r>
              <a:rPr lang="pl-PL" sz="2400" b="0" dirty="0" smtClean="0">
                <a:latin typeface="Times New Roman" pitchFamily="18" charset="0"/>
                <a:sym typeface="Symbol" pitchFamily="18" charset="2"/>
              </a:rPr>
              <a:t>= </a:t>
            </a:r>
            <a:r>
              <a:rPr lang="pl-PL" sz="2400" b="0" dirty="0" err="1">
                <a:latin typeface="Times New Roman" pitchFamily="18" charset="0"/>
                <a:sym typeface="Symbol" pitchFamily="18" charset="2"/>
              </a:rPr>
              <a:t>const</a:t>
            </a:r>
            <a:r>
              <a:rPr lang="pl-PL" sz="2400" b="0" dirty="0" smtClean="0">
                <a:latin typeface="Times New Roman" pitchFamily="18" charset="0"/>
                <a:sym typeface="Symbol" pitchFamily="18" charset="2"/>
              </a:rPr>
              <a:t>.</a:t>
            </a:r>
            <a:r>
              <a:rPr lang="pl-PL" b="0" dirty="0" smtClean="0">
                <a:latin typeface="Times New Roman" pitchFamily="18" charset="0"/>
                <a:sym typeface="Symbol" pitchFamily="18" charset="2"/>
              </a:rPr>
              <a:t> </a:t>
            </a:r>
            <a:endParaRPr lang="pl-PL" b="0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  <a:tabLst>
                <a:tab pos="571500" algn="l"/>
              </a:tabLst>
            </a:pPr>
            <a:endParaRPr lang="en-GB" i="1" baseline="30000" dirty="0"/>
          </a:p>
        </p:txBody>
      </p:sp>
      <p:sp>
        <p:nvSpPr>
          <p:cNvPr id="22" name="pole tekstowe 21"/>
          <p:cNvSpPr txBox="1"/>
          <p:nvPr/>
        </p:nvSpPr>
        <p:spPr>
          <a:xfrm rot="3480000">
            <a:off x="3411077" y="3670209"/>
            <a:ext cx="1309974" cy="338554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sz="1600" dirty="0" smtClean="0"/>
              <a:t>Gray </a:t>
            </a:r>
            <a:r>
              <a:rPr lang="pl-PL" sz="1600" dirty="0" err="1" smtClean="0"/>
              <a:t>labeling</a:t>
            </a:r>
            <a:endParaRPr lang="pl-PL" sz="1600" dirty="0"/>
          </a:p>
        </p:txBody>
      </p:sp>
      <p:sp>
        <p:nvSpPr>
          <p:cNvPr id="23" name="pole tekstowe 22"/>
          <p:cNvSpPr txBox="1"/>
          <p:nvPr/>
        </p:nvSpPr>
        <p:spPr>
          <a:xfrm rot="3480000">
            <a:off x="2221151" y="3854992"/>
            <a:ext cx="1529586" cy="338554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pl-PL" sz="1600" dirty="0" err="1" smtClean="0"/>
              <a:t>optimal</a:t>
            </a:r>
            <a:r>
              <a:rPr lang="pl-PL" sz="1600" dirty="0" smtClean="0"/>
              <a:t> </a:t>
            </a:r>
            <a:r>
              <a:rPr lang="pl-PL" sz="1600" dirty="0" err="1" smtClean="0"/>
              <a:t>labeling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  <p:bldP spid="21" grpId="0" autoUpdateAnimBg="0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wolny kształt 26"/>
          <p:cNvSpPr/>
          <p:nvPr/>
        </p:nvSpPr>
        <p:spPr bwMode="auto">
          <a:xfrm>
            <a:off x="614655" y="3332856"/>
            <a:ext cx="3647980" cy="3120480"/>
          </a:xfrm>
          <a:custGeom>
            <a:avLst/>
            <a:gdLst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58401 w 4272128"/>
              <a:gd name="connsiteY0" fmla="*/ 358507 h 3752760"/>
              <a:gd name="connsiteX1" fmla="*/ 1126574 w 4272128"/>
              <a:gd name="connsiteY1" fmla="*/ 62 h 3752760"/>
              <a:gd name="connsiteX2" fmla="*/ 1770312 w 4272128"/>
              <a:gd name="connsiteY2" fmla="*/ 387768 h 3752760"/>
              <a:gd name="connsiteX3" fmla="*/ 2640820 w 4272128"/>
              <a:gd name="connsiteY3" fmla="*/ 153681 h 3752760"/>
              <a:gd name="connsiteX4" fmla="*/ 3430862 w 4272128"/>
              <a:gd name="connsiteY4" fmla="*/ 270725 h 3752760"/>
              <a:gd name="connsiteX5" fmla="*/ 3994132 w 4272128"/>
              <a:gd name="connsiteY5" fmla="*/ 299421 h 3752760"/>
              <a:gd name="connsiteX6" fmla="*/ 4235534 w 4272128"/>
              <a:gd name="connsiteY6" fmla="*/ 731582 h 3752760"/>
              <a:gd name="connsiteX7" fmla="*/ 4001448 w 4272128"/>
              <a:gd name="connsiteY7" fmla="*/ 1280222 h 3752760"/>
              <a:gd name="connsiteX8" fmla="*/ 4272110 w 4272128"/>
              <a:gd name="connsiteY8" fmla="*/ 1631352 h 3752760"/>
              <a:gd name="connsiteX9" fmla="*/ 4016078 w 4272128"/>
              <a:gd name="connsiteY9" fmla="*/ 2340926 h 3752760"/>
              <a:gd name="connsiteX10" fmla="*/ 4206273 w 4272128"/>
              <a:gd name="connsiteY10" fmla="*/ 2940773 h 3752760"/>
              <a:gd name="connsiteX11" fmla="*/ 3928296 w 4272128"/>
              <a:gd name="connsiteY11" fmla="*/ 3233381 h 3752760"/>
              <a:gd name="connsiteX12" fmla="*/ 3167515 w 4272128"/>
              <a:gd name="connsiteY12" fmla="*/ 3752760 h 3752760"/>
              <a:gd name="connsiteX13" fmla="*/ 3160200 w 4272128"/>
              <a:gd name="connsiteY13" fmla="*/ 3745445 h 3752760"/>
              <a:gd name="connsiteX14" fmla="*/ 2765179 w 4272128"/>
              <a:gd name="connsiteY14" fmla="*/ 3343109 h 3752760"/>
              <a:gd name="connsiteX15" fmla="*/ 2099496 w 4272128"/>
              <a:gd name="connsiteY15" fmla="*/ 3672293 h 3752760"/>
              <a:gd name="connsiteX16" fmla="*/ 1850779 w 4272128"/>
              <a:gd name="connsiteY16" fmla="*/ 3328478 h 3752760"/>
              <a:gd name="connsiteX17" fmla="*/ 738868 w 4272128"/>
              <a:gd name="connsiteY17" fmla="*/ 3591825 h 3752760"/>
              <a:gd name="connsiteX18" fmla="*/ 417000 w 4272128"/>
              <a:gd name="connsiteY18" fmla="*/ 3248011 h 3752760"/>
              <a:gd name="connsiteX19" fmla="*/ 33 w 4272128"/>
              <a:gd name="connsiteY19" fmla="*/ 3065131 h 3752760"/>
              <a:gd name="connsiteX20" fmla="*/ 438945 w 4272128"/>
              <a:gd name="connsiteY20" fmla="*/ 2370187 h 3752760"/>
              <a:gd name="connsiteX21" fmla="*/ 124392 w 4272128"/>
              <a:gd name="connsiteY21" fmla="*/ 2194622 h 3752760"/>
              <a:gd name="connsiteX22" fmla="*/ 285326 w 4272128"/>
              <a:gd name="connsiteY22" fmla="*/ 1470417 h 3752760"/>
              <a:gd name="connsiteX23" fmla="*/ 95131 w 4272128"/>
              <a:gd name="connsiteY23" fmla="*/ 1133918 h 3752760"/>
              <a:gd name="connsiteX24" fmla="*/ 453576 w 4272128"/>
              <a:gd name="connsiteY24" fmla="*/ 658430 h 3752760"/>
              <a:gd name="connsiteX25" fmla="*/ 248750 w 4272128"/>
              <a:gd name="connsiteY25" fmla="*/ 453605 h 3752760"/>
              <a:gd name="connsiteX26" fmla="*/ 658401 w 4272128"/>
              <a:gd name="connsiteY26" fmla="*/ 358507 h 3752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272128" h="3752760">
                <a:moveTo>
                  <a:pt x="658401" y="358507"/>
                </a:moveTo>
                <a:cubicBezTo>
                  <a:pt x="804705" y="282917"/>
                  <a:pt x="941256" y="-4815"/>
                  <a:pt x="1126574" y="62"/>
                </a:cubicBezTo>
                <a:cubicBezTo>
                  <a:pt x="1311892" y="4939"/>
                  <a:pt x="1517938" y="362165"/>
                  <a:pt x="1770312" y="387768"/>
                </a:cubicBezTo>
                <a:cubicBezTo>
                  <a:pt x="2022686" y="413371"/>
                  <a:pt x="2364062" y="173188"/>
                  <a:pt x="2640820" y="153681"/>
                </a:cubicBezTo>
                <a:cubicBezTo>
                  <a:pt x="2917578" y="134174"/>
                  <a:pt x="3205310" y="246435"/>
                  <a:pt x="3430862" y="270725"/>
                </a:cubicBezTo>
                <a:cubicBezTo>
                  <a:pt x="3656414" y="295015"/>
                  <a:pt x="3860020" y="222612"/>
                  <a:pt x="3994132" y="299421"/>
                </a:cubicBezTo>
                <a:cubicBezTo>
                  <a:pt x="4128244" y="376230"/>
                  <a:pt x="4234315" y="568115"/>
                  <a:pt x="4235534" y="731582"/>
                </a:cubicBezTo>
                <a:cubicBezTo>
                  <a:pt x="4236753" y="895049"/>
                  <a:pt x="3995352" y="1130260"/>
                  <a:pt x="4001448" y="1280222"/>
                </a:cubicBezTo>
                <a:cubicBezTo>
                  <a:pt x="4007544" y="1430184"/>
                  <a:pt x="4269672" y="1454568"/>
                  <a:pt x="4272110" y="1631352"/>
                </a:cubicBezTo>
                <a:cubicBezTo>
                  <a:pt x="4274548" y="1808136"/>
                  <a:pt x="4027051" y="2122689"/>
                  <a:pt x="4016078" y="2340926"/>
                </a:cubicBezTo>
                <a:cubicBezTo>
                  <a:pt x="4005105" y="2559163"/>
                  <a:pt x="4220903" y="2792031"/>
                  <a:pt x="4206273" y="2940773"/>
                </a:cubicBezTo>
                <a:cubicBezTo>
                  <a:pt x="4191643" y="3089515"/>
                  <a:pt x="4101422" y="3098050"/>
                  <a:pt x="3928296" y="3233381"/>
                </a:cubicBezTo>
                <a:cubicBezTo>
                  <a:pt x="3755170" y="3368712"/>
                  <a:pt x="3295531" y="3667416"/>
                  <a:pt x="3167515" y="3752760"/>
                </a:cubicBezTo>
                <a:lnTo>
                  <a:pt x="3160200" y="3745445"/>
                </a:lnTo>
                <a:cubicBezTo>
                  <a:pt x="3093144" y="3677170"/>
                  <a:pt x="2941963" y="3355301"/>
                  <a:pt x="2765179" y="3343109"/>
                </a:cubicBezTo>
                <a:cubicBezTo>
                  <a:pt x="2588395" y="3330917"/>
                  <a:pt x="2251896" y="3674731"/>
                  <a:pt x="2099496" y="3672293"/>
                </a:cubicBezTo>
                <a:cubicBezTo>
                  <a:pt x="1947096" y="3669855"/>
                  <a:pt x="2077550" y="3341889"/>
                  <a:pt x="1850779" y="3328478"/>
                </a:cubicBezTo>
                <a:cubicBezTo>
                  <a:pt x="1624008" y="3315067"/>
                  <a:pt x="977831" y="3605236"/>
                  <a:pt x="738868" y="3591825"/>
                </a:cubicBezTo>
                <a:cubicBezTo>
                  <a:pt x="499905" y="3578414"/>
                  <a:pt x="540139" y="3335793"/>
                  <a:pt x="417000" y="3248011"/>
                </a:cubicBezTo>
                <a:cubicBezTo>
                  <a:pt x="293861" y="3160229"/>
                  <a:pt x="-3625" y="3211435"/>
                  <a:pt x="33" y="3065131"/>
                </a:cubicBezTo>
                <a:cubicBezTo>
                  <a:pt x="3691" y="2918827"/>
                  <a:pt x="418219" y="2515272"/>
                  <a:pt x="438945" y="2370187"/>
                </a:cubicBezTo>
                <a:cubicBezTo>
                  <a:pt x="459671" y="2225102"/>
                  <a:pt x="149995" y="2344584"/>
                  <a:pt x="124392" y="2194622"/>
                </a:cubicBezTo>
                <a:cubicBezTo>
                  <a:pt x="98789" y="2044660"/>
                  <a:pt x="290203" y="1647201"/>
                  <a:pt x="285326" y="1470417"/>
                </a:cubicBezTo>
                <a:cubicBezTo>
                  <a:pt x="280449" y="1293633"/>
                  <a:pt x="67089" y="1269249"/>
                  <a:pt x="95131" y="1133918"/>
                </a:cubicBezTo>
                <a:cubicBezTo>
                  <a:pt x="123173" y="998587"/>
                  <a:pt x="427973" y="771815"/>
                  <a:pt x="453576" y="658430"/>
                </a:cubicBezTo>
                <a:cubicBezTo>
                  <a:pt x="479179" y="545045"/>
                  <a:pt x="214613" y="503592"/>
                  <a:pt x="248750" y="453605"/>
                </a:cubicBezTo>
                <a:cubicBezTo>
                  <a:pt x="282888" y="403618"/>
                  <a:pt x="512097" y="434097"/>
                  <a:pt x="658401" y="358507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Asymptotic coding gain in BI-STCM-ID</a:t>
            </a:r>
            <a:endParaRPr lang="pl-PL" dirty="0"/>
          </a:p>
        </p:txBody>
      </p:sp>
      <p:sp>
        <p:nvSpPr>
          <p:cNvPr id="11" name="Symbol zastępczy zawartości 10"/>
          <p:cNvSpPr>
            <a:spLocks noGrp="1"/>
          </p:cNvSpPr>
          <p:nvPr>
            <p:ph idx="1"/>
          </p:nvPr>
        </p:nvSpPr>
        <p:spPr>
          <a:xfrm>
            <a:off x="4636857" y="4915687"/>
            <a:ext cx="1807351" cy="529537"/>
          </a:xfrm>
        </p:spPr>
        <p:txBody>
          <a:bodyPr/>
          <a:lstStyle/>
          <a:p>
            <a:r>
              <a:rPr lang="pl-PL" dirty="0" smtClean="0"/>
              <a:t>EF </a:t>
            </a:r>
            <a:r>
              <a:rPr lang="pl-PL" dirty="0" err="1" smtClean="0"/>
              <a:t>case</a:t>
            </a:r>
            <a:r>
              <a:rPr lang="pl-PL" dirty="0" smtClean="0"/>
              <a:t>!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558A28B8-0878-4F37-8EEE-3ADE49F28D81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21" name="Obraz 2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874" y="1701019"/>
            <a:ext cx="5277092" cy="1050610"/>
          </a:xfrm>
          <a:prstGeom prst="rect">
            <a:avLst/>
          </a:prstGeom>
        </p:spPr>
      </p:pic>
      <p:grpSp>
        <p:nvGrpSpPr>
          <p:cNvPr id="28" name="Group 4"/>
          <p:cNvGrpSpPr>
            <a:grpSpLocks noChangeAspect="1"/>
          </p:cNvGrpSpPr>
          <p:nvPr/>
        </p:nvGrpSpPr>
        <p:grpSpPr bwMode="auto">
          <a:xfrm>
            <a:off x="1135576" y="3900602"/>
            <a:ext cx="2375570" cy="1948530"/>
            <a:chOff x="1292" y="1253"/>
            <a:chExt cx="1769" cy="1451"/>
          </a:xfrm>
        </p:grpSpPr>
        <p:sp>
          <p:nvSpPr>
            <p:cNvPr id="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92" y="1253"/>
              <a:ext cx="1769" cy="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" name="Rectangle 41"/>
            <p:cNvSpPr>
              <a:spLocks noChangeArrowheads="1"/>
            </p:cNvSpPr>
            <p:nvPr/>
          </p:nvSpPr>
          <p:spPr bwMode="auto">
            <a:xfrm>
              <a:off x="1937" y="1794"/>
              <a:ext cx="41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sp>
        <p:nvSpPr>
          <p:cNvPr id="32" name="Elipsa 31"/>
          <p:cNvSpPr/>
          <p:nvPr/>
        </p:nvSpPr>
        <p:spPr bwMode="auto">
          <a:xfrm>
            <a:off x="2607540" y="449075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Elipsa 32"/>
          <p:cNvSpPr/>
          <p:nvPr/>
        </p:nvSpPr>
        <p:spPr bwMode="auto">
          <a:xfrm>
            <a:off x="3295816" y="448147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Elipsa 33"/>
          <p:cNvSpPr/>
          <p:nvPr/>
        </p:nvSpPr>
        <p:spPr bwMode="auto">
          <a:xfrm>
            <a:off x="1207584" y="449737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Elipsa 34"/>
          <p:cNvSpPr/>
          <p:nvPr/>
        </p:nvSpPr>
        <p:spPr bwMode="auto">
          <a:xfrm>
            <a:off x="1887460" y="391336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4" name="Obraz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790888"/>
            <a:ext cx="4932040" cy="870229"/>
          </a:xfrm>
          <a:prstGeom prst="rect">
            <a:avLst/>
          </a:prstGeom>
        </p:spPr>
      </p:pic>
      <p:sp>
        <p:nvSpPr>
          <p:cNvPr id="36" name="Elipsa 35"/>
          <p:cNvSpPr/>
          <p:nvPr/>
        </p:nvSpPr>
        <p:spPr bwMode="auto">
          <a:xfrm>
            <a:off x="2607540" y="391469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>
            <a:off x="3295816" y="390541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>
            <a:off x="1207584" y="392131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Elipsa 38"/>
          <p:cNvSpPr/>
          <p:nvPr/>
        </p:nvSpPr>
        <p:spPr bwMode="auto">
          <a:xfrm>
            <a:off x="1887460" y="562565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Elipsa 39"/>
          <p:cNvSpPr/>
          <p:nvPr/>
        </p:nvSpPr>
        <p:spPr bwMode="auto">
          <a:xfrm>
            <a:off x="2607540" y="562698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Elipsa 40"/>
          <p:cNvSpPr/>
          <p:nvPr/>
        </p:nvSpPr>
        <p:spPr bwMode="auto">
          <a:xfrm>
            <a:off x="3295816" y="56177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Elipsa 41"/>
          <p:cNvSpPr/>
          <p:nvPr/>
        </p:nvSpPr>
        <p:spPr bwMode="auto">
          <a:xfrm>
            <a:off x="1207584" y="56336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Elipsa 42"/>
          <p:cNvSpPr/>
          <p:nvPr/>
        </p:nvSpPr>
        <p:spPr bwMode="auto">
          <a:xfrm>
            <a:off x="1887460" y="504958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Elipsa 43"/>
          <p:cNvSpPr/>
          <p:nvPr/>
        </p:nvSpPr>
        <p:spPr bwMode="auto">
          <a:xfrm>
            <a:off x="2607540" y="505092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Elipsa 44"/>
          <p:cNvSpPr/>
          <p:nvPr/>
        </p:nvSpPr>
        <p:spPr bwMode="auto">
          <a:xfrm>
            <a:off x="3295816" y="504163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 rot="20334519">
            <a:off x="2477178" y="5220860"/>
            <a:ext cx="134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11</a:t>
            </a:r>
            <a:r>
              <a:rPr lang="pl-PL" sz="2000" b="1" dirty="0" smtClean="0"/>
              <a:t>1</a:t>
            </a:r>
            <a:r>
              <a:rPr lang="pl-PL" sz="2000" b="0" dirty="0" smtClean="0"/>
              <a:t>0)</a:t>
            </a:r>
            <a:endParaRPr lang="pl-PL" sz="2000" b="0" dirty="0"/>
          </a:p>
        </p:txBody>
      </p:sp>
      <p:sp>
        <p:nvSpPr>
          <p:cNvPr id="49" name="Elipsa 48"/>
          <p:cNvSpPr/>
          <p:nvPr/>
        </p:nvSpPr>
        <p:spPr bwMode="auto">
          <a:xfrm>
            <a:off x="1854962" y="449965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1" name="Łącznik prosty ze strzałką 50"/>
          <p:cNvCxnSpPr/>
          <p:nvPr/>
        </p:nvCxnSpPr>
        <p:spPr bwMode="auto">
          <a:xfrm>
            <a:off x="1351600" y="5185654"/>
            <a:ext cx="1255940" cy="51333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4" name="pole tekstowe 53"/>
          <p:cNvSpPr txBox="1"/>
          <p:nvPr/>
        </p:nvSpPr>
        <p:spPr>
          <a:xfrm rot="20334519">
            <a:off x="967424" y="3425865"/>
            <a:ext cx="134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1" dirty="0" smtClean="0"/>
              <a:t>0</a:t>
            </a:r>
            <a:r>
              <a:rPr lang="pl-PL" sz="2000" b="0" dirty="0" smtClean="0"/>
              <a:t>100)</a:t>
            </a:r>
            <a:endParaRPr lang="pl-PL" sz="2000" b="0" dirty="0"/>
          </a:p>
        </p:txBody>
      </p:sp>
      <p:sp>
        <p:nvSpPr>
          <p:cNvPr id="57" name="Nawias otwierający 56"/>
          <p:cNvSpPr/>
          <p:nvPr/>
        </p:nvSpPr>
        <p:spPr bwMode="auto">
          <a:xfrm>
            <a:off x="1063995" y="4065330"/>
            <a:ext cx="143589" cy="1064218"/>
          </a:xfrm>
          <a:prstGeom prst="leftBracke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8" name="Obraz 5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044" y="5270982"/>
            <a:ext cx="140970" cy="114300"/>
          </a:xfrm>
          <a:prstGeom prst="rect">
            <a:avLst/>
          </a:prstGeom>
        </p:spPr>
      </p:pic>
      <p:cxnSp>
        <p:nvCxnSpPr>
          <p:cNvPr id="61" name="Łącznik prosty ze strzałką 60"/>
          <p:cNvCxnSpPr>
            <a:endCxn id="39" idx="1"/>
          </p:cNvCxnSpPr>
          <p:nvPr/>
        </p:nvCxnSpPr>
        <p:spPr bwMode="auto">
          <a:xfrm>
            <a:off x="1299000" y="5220731"/>
            <a:ext cx="609551" cy="4260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3" name="pole tekstowe 62"/>
          <p:cNvSpPr txBox="1"/>
          <p:nvPr/>
        </p:nvSpPr>
        <p:spPr>
          <a:xfrm rot="20334519">
            <a:off x="972511" y="5816967"/>
            <a:ext cx="134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1</a:t>
            </a:r>
            <a:r>
              <a:rPr lang="pl-PL" sz="2000" b="1" dirty="0" smtClean="0"/>
              <a:t>0</a:t>
            </a:r>
            <a:r>
              <a:rPr lang="pl-PL" sz="2000" dirty="0" smtClean="0"/>
              <a:t>0</a:t>
            </a:r>
            <a:r>
              <a:rPr lang="pl-PL" sz="2000" b="0" dirty="0" smtClean="0"/>
              <a:t>0)</a:t>
            </a:r>
            <a:endParaRPr lang="pl-PL" sz="2000" b="0" dirty="0"/>
          </a:p>
        </p:txBody>
      </p:sp>
      <p:sp>
        <p:nvSpPr>
          <p:cNvPr id="47" name="pole tekstowe 46"/>
          <p:cNvSpPr txBox="1"/>
          <p:nvPr/>
        </p:nvSpPr>
        <p:spPr>
          <a:xfrm rot="20160493">
            <a:off x="887948" y="4622578"/>
            <a:ext cx="1147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1100)</a:t>
            </a:r>
            <a:endParaRPr lang="pl-PL" sz="2000" b="0" dirty="0"/>
          </a:p>
        </p:txBody>
      </p:sp>
      <p:cxnSp>
        <p:nvCxnSpPr>
          <p:cNvPr id="64" name="Łącznik prosty ze strzałką 63"/>
          <p:cNvCxnSpPr/>
          <p:nvPr/>
        </p:nvCxnSpPr>
        <p:spPr bwMode="auto">
          <a:xfrm flipV="1">
            <a:off x="1371008" y="4643666"/>
            <a:ext cx="1924808" cy="44631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6" name="pole tekstowe 65"/>
          <p:cNvSpPr txBox="1"/>
          <p:nvPr/>
        </p:nvSpPr>
        <p:spPr>
          <a:xfrm rot="20334519">
            <a:off x="3014926" y="4025299"/>
            <a:ext cx="134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11</a:t>
            </a:r>
            <a:r>
              <a:rPr lang="pl-PL" sz="2000" dirty="0" smtClean="0"/>
              <a:t>0</a:t>
            </a:r>
            <a:r>
              <a:rPr lang="pl-PL" sz="2000" b="1" dirty="0"/>
              <a:t>1</a:t>
            </a:r>
            <a:r>
              <a:rPr lang="pl-PL" sz="2000" b="0" dirty="0" smtClean="0"/>
              <a:t>)</a:t>
            </a:r>
            <a:endParaRPr lang="pl-PL" sz="2000" b="0" dirty="0"/>
          </a:p>
        </p:txBody>
      </p:sp>
      <p:sp>
        <p:nvSpPr>
          <p:cNvPr id="46" name="Elipsa 45"/>
          <p:cNvSpPr/>
          <p:nvPr/>
        </p:nvSpPr>
        <p:spPr bwMode="auto">
          <a:xfrm>
            <a:off x="1207584" y="50575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5148064" y="3785241"/>
            <a:ext cx="197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/>
              <a:t>- ’’point </a:t>
            </a:r>
            <a:r>
              <a:rPr lang="pl-PL" sz="2400" b="1" dirty="0" err="1" smtClean="0"/>
              <a:t>cost</a:t>
            </a:r>
            <a:r>
              <a:rPr lang="pl-PL" sz="2400" b="1" dirty="0" smtClean="0"/>
              <a:t>”</a:t>
            </a:r>
            <a:endParaRPr lang="pl-P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BCC"/>
                                      </p:to>
                                    </p:animClr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8" grpId="0"/>
      <p:bldP spid="54" grpId="0"/>
      <p:bldP spid="57" grpId="0" animBg="1"/>
      <p:bldP spid="63" grpId="0"/>
      <p:bldP spid="47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rostokąt 56"/>
          <p:cNvSpPr/>
          <p:nvPr/>
        </p:nvSpPr>
        <p:spPr bwMode="auto">
          <a:xfrm>
            <a:off x="3626240" y="1700808"/>
            <a:ext cx="2097888" cy="403908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Labeling</a:t>
            </a:r>
            <a:r>
              <a:rPr lang="pl-PL" dirty="0" smtClean="0"/>
              <a:t> </a:t>
            </a:r>
            <a:r>
              <a:rPr lang="pl-PL" dirty="0" err="1" smtClean="0"/>
              <a:t>diversity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Dowolny kształt 6"/>
          <p:cNvSpPr/>
          <p:nvPr/>
        </p:nvSpPr>
        <p:spPr bwMode="auto">
          <a:xfrm>
            <a:off x="4663274" y="2392748"/>
            <a:ext cx="3653142" cy="3124484"/>
          </a:xfrm>
          <a:custGeom>
            <a:avLst/>
            <a:gdLst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278173" h="3757575">
                <a:moveTo>
                  <a:pt x="662026" y="363322"/>
                </a:moveTo>
                <a:cubicBezTo>
                  <a:pt x="808330" y="287732"/>
                  <a:pt x="944881" y="0"/>
                  <a:pt x="1130199" y="4877"/>
                </a:cubicBezTo>
                <a:cubicBezTo>
                  <a:pt x="1315517" y="9754"/>
                  <a:pt x="1521563" y="366980"/>
                  <a:pt x="1773937" y="392583"/>
                </a:cubicBezTo>
                <a:cubicBezTo>
                  <a:pt x="2026311" y="418186"/>
                  <a:pt x="2367687" y="178003"/>
                  <a:pt x="2644445" y="158496"/>
                </a:cubicBezTo>
                <a:cubicBezTo>
                  <a:pt x="2921203" y="138989"/>
                  <a:pt x="3208935" y="277978"/>
                  <a:pt x="3434487" y="275540"/>
                </a:cubicBezTo>
                <a:cubicBezTo>
                  <a:pt x="3660039" y="273102"/>
                  <a:pt x="3863645" y="67057"/>
                  <a:pt x="3997757" y="143866"/>
                </a:cubicBezTo>
                <a:cubicBezTo>
                  <a:pt x="4131869" y="220675"/>
                  <a:pt x="4237940" y="546202"/>
                  <a:pt x="4239159" y="736397"/>
                </a:cubicBezTo>
                <a:cubicBezTo>
                  <a:pt x="4240378" y="926592"/>
                  <a:pt x="3998977" y="1135075"/>
                  <a:pt x="4005073" y="1285037"/>
                </a:cubicBezTo>
                <a:cubicBezTo>
                  <a:pt x="4011169" y="1434999"/>
                  <a:pt x="4273297" y="1459383"/>
                  <a:pt x="4275735" y="1636167"/>
                </a:cubicBezTo>
                <a:cubicBezTo>
                  <a:pt x="4278173" y="1812951"/>
                  <a:pt x="4030676" y="2127504"/>
                  <a:pt x="4019703" y="2345741"/>
                </a:cubicBezTo>
                <a:cubicBezTo>
                  <a:pt x="4008730" y="2563978"/>
                  <a:pt x="4224528" y="2796846"/>
                  <a:pt x="4209898" y="2945588"/>
                </a:cubicBezTo>
                <a:cubicBezTo>
                  <a:pt x="4195268" y="3094330"/>
                  <a:pt x="4105047" y="3102865"/>
                  <a:pt x="3931921" y="3238196"/>
                </a:cubicBezTo>
                <a:cubicBezTo>
                  <a:pt x="3758795" y="3373527"/>
                  <a:pt x="3299156" y="3672231"/>
                  <a:pt x="3171140" y="3757575"/>
                </a:cubicBezTo>
                <a:lnTo>
                  <a:pt x="3163825" y="3750260"/>
                </a:lnTo>
                <a:cubicBezTo>
                  <a:pt x="3096769" y="3681985"/>
                  <a:pt x="2945588" y="3360116"/>
                  <a:pt x="2768804" y="3347924"/>
                </a:cubicBezTo>
                <a:cubicBezTo>
                  <a:pt x="2592020" y="3335732"/>
                  <a:pt x="2255521" y="3679546"/>
                  <a:pt x="2103121" y="3677108"/>
                </a:cubicBezTo>
                <a:cubicBezTo>
                  <a:pt x="1950721" y="3674670"/>
                  <a:pt x="2081175" y="3346704"/>
                  <a:pt x="1854404" y="3333293"/>
                </a:cubicBezTo>
                <a:cubicBezTo>
                  <a:pt x="1627633" y="3319882"/>
                  <a:pt x="981456" y="3610051"/>
                  <a:pt x="742493" y="3596640"/>
                </a:cubicBezTo>
                <a:cubicBezTo>
                  <a:pt x="503530" y="3583229"/>
                  <a:pt x="543764" y="3340608"/>
                  <a:pt x="420625" y="3252826"/>
                </a:cubicBezTo>
                <a:cubicBezTo>
                  <a:pt x="297486" y="3165044"/>
                  <a:pt x="0" y="3216250"/>
                  <a:pt x="3658" y="3069946"/>
                </a:cubicBezTo>
                <a:cubicBezTo>
                  <a:pt x="7316" y="2923642"/>
                  <a:pt x="421844" y="2520087"/>
                  <a:pt x="442570" y="2375002"/>
                </a:cubicBezTo>
                <a:cubicBezTo>
                  <a:pt x="463296" y="2229917"/>
                  <a:pt x="153620" y="2349399"/>
                  <a:pt x="128017" y="2199437"/>
                </a:cubicBezTo>
                <a:cubicBezTo>
                  <a:pt x="102414" y="2049475"/>
                  <a:pt x="293828" y="1652016"/>
                  <a:pt x="288951" y="1475232"/>
                </a:cubicBezTo>
                <a:cubicBezTo>
                  <a:pt x="284074" y="1298448"/>
                  <a:pt x="70714" y="1274064"/>
                  <a:pt x="98756" y="1138733"/>
                </a:cubicBezTo>
                <a:cubicBezTo>
                  <a:pt x="126798" y="1003402"/>
                  <a:pt x="431598" y="776630"/>
                  <a:pt x="457201" y="663245"/>
                </a:cubicBezTo>
                <a:cubicBezTo>
                  <a:pt x="482804" y="549860"/>
                  <a:pt x="218238" y="508407"/>
                  <a:pt x="252375" y="458420"/>
                </a:cubicBezTo>
                <a:cubicBezTo>
                  <a:pt x="286513" y="408433"/>
                  <a:pt x="515722" y="438912"/>
                  <a:pt x="662026" y="363322"/>
                </a:cubicBezTo>
                <a:close/>
              </a:path>
            </a:pathLst>
          </a:cu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Dowolny kształt 7"/>
          <p:cNvSpPr/>
          <p:nvPr/>
        </p:nvSpPr>
        <p:spPr bwMode="auto">
          <a:xfrm>
            <a:off x="827584" y="2104716"/>
            <a:ext cx="3653142" cy="3124484"/>
          </a:xfrm>
          <a:custGeom>
            <a:avLst/>
            <a:gdLst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278173" h="3757575">
                <a:moveTo>
                  <a:pt x="662026" y="363322"/>
                </a:moveTo>
                <a:cubicBezTo>
                  <a:pt x="808330" y="287732"/>
                  <a:pt x="944881" y="0"/>
                  <a:pt x="1130199" y="4877"/>
                </a:cubicBezTo>
                <a:cubicBezTo>
                  <a:pt x="1315517" y="9754"/>
                  <a:pt x="1521563" y="366980"/>
                  <a:pt x="1773937" y="392583"/>
                </a:cubicBezTo>
                <a:cubicBezTo>
                  <a:pt x="2026311" y="418186"/>
                  <a:pt x="2367687" y="178003"/>
                  <a:pt x="2644445" y="158496"/>
                </a:cubicBezTo>
                <a:cubicBezTo>
                  <a:pt x="2921203" y="138989"/>
                  <a:pt x="3208935" y="277978"/>
                  <a:pt x="3434487" y="275540"/>
                </a:cubicBezTo>
                <a:cubicBezTo>
                  <a:pt x="3660039" y="273102"/>
                  <a:pt x="3863645" y="67057"/>
                  <a:pt x="3997757" y="143866"/>
                </a:cubicBezTo>
                <a:cubicBezTo>
                  <a:pt x="4131869" y="220675"/>
                  <a:pt x="4237940" y="546202"/>
                  <a:pt x="4239159" y="736397"/>
                </a:cubicBezTo>
                <a:cubicBezTo>
                  <a:pt x="4240378" y="926592"/>
                  <a:pt x="3998977" y="1135075"/>
                  <a:pt x="4005073" y="1285037"/>
                </a:cubicBezTo>
                <a:cubicBezTo>
                  <a:pt x="4011169" y="1434999"/>
                  <a:pt x="4273297" y="1459383"/>
                  <a:pt x="4275735" y="1636167"/>
                </a:cubicBezTo>
                <a:cubicBezTo>
                  <a:pt x="4278173" y="1812951"/>
                  <a:pt x="4030676" y="2127504"/>
                  <a:pt x="4019703" y="2345741"/>
                </a:cubicBezTo>
                <a:cubicBezTo>
                  <a:pt x="4008730" y="2563978"/>
                  <a:pt x="4224528" y="2796846"/>
                  <a:pt x="4209898" y="2945588"/>
                </a:cubicBezTo>
                <a:cubicBezTo>
                  <a:pt x="4195268" y="3094330"/>
                  <a:pt x="4105047" y="3102865"/>
                  <a:pt x="3931921" y="3238196"/>
                </a:cubicBezTo>
                <a:cubicBezTo>
                  <a:pt x="3758795" y="3373527"/>
                  <a:pt x="3299156" y="3672231"/>
                  <a:pt x="3171140" y="3757575"/>
                </a:cubicBezTo>
                <a:lnTo>
                  <a:pt x="3163825" y="3750260"/>
                </a:lnTo>
                <a:cubicBezTo>
                  <a:pt x="3096769" y="3681985"/>
                  <a:pt x="2945588" y="3360116"/>
                  <a:pt x="2768804" y="3347924"/>
                </a:cubicBezTo>
                <a:cubicBezTo>
                  <a:pt x="2592020" y="3335732"/>
                  <a:pt x="2255521" y="3679546"/>
                  <a:pt x="2103121" y="3677108"/>
                </a:cubicBezTo>
                <a:cubicBezTo>
                  <a:pt x="1950721" y="3674670"/>
                  <a:pt x="2081175" y="3346704"/>
                  <a:pt x="1854404" y="3333293"/>
                </a:cubicBezTo>
                <a:cubicBezTo>
                  <a:pt x="1627633" y="3319882"/>
                  <a:pt x="981456" y="3610051"/>
                  <a:pt x="742493" y="3596640"/>
                </a:cubicBezTo>
                <a:cubicBezTo>
                  <a:pt x="503530" y="3583229"/>
                  <a:pt x="543764" y="3340608"/>
                  <a:pt x="420625" y="3252826"/>
                </a:cubicBezTo>
                <a:cubicBezTo>
                  <a:pt x="297486" y="3165044"/>
                  <a:pt x="0" y="3216250"/>
                  <a:pt x="3658" y="3069946"/>
                </a:cubicBezTo>
                <a:cubicBezTo>
                  <a:pt x="7316" y="2923642"/>
                  <a:pt x="421844" y="2520087"/>
                  <a:pt x="442570" y="2375002"/>
                </a:cubicBezTo>
                <a:cubicBezTo>
                  <a:pt x="463296" y="2229917"/>
                  <a:pt x="153620" y="2349399"/>
                  <a:pt x="128017" y="2199437"/>
                </a:cubicBezTo>
                <a:cubicBezTo>
                  <a:pt x="102414" y="2049475"/>
                  <a:pt x="293828" y="1652016"/>
                  <a:pt x="288951" y="1475232"/>
                </a:cubicBezTo>
                <a:cubicBezTo>
                  <a:pt x="284074" y="1298448"/>
                  <a:pt x="70714" y="1274064"/>
                  <a:pt x="98756" y="1138733"/>
                </a:cubicBezTo>
                <a:cubicBezTo>
                  <a:pt x="126798" y="1003402"/>
                  <a:pt x="431598" y="776630"/>
                  <a:pt x="457201" y="663245"/>
                </a:cubicBezTo>
                <a:cubicBezTo>
                  <a:pt x="482804" y="549860"/>
                  <a:pt x="218238" y="508407"/>
                  <a:pt x="252375" y="458420"/>
                </a:cubicBezTo>
                <a:cubicBezTo>
                  <a:pt x="286513" y="408433"/>
                  <a:pt x="515722" y="438912"/>
                  <a:pt x="662026" y="363322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1548358" y="2676466"/>
            <a:ext cx="2375570" cy="1948530"/>
            <a:chOff x="1292" y="1253"/>
            <a:chExt cx="1769" cy="1451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92" y="1253"/>
              <a:ext cx="1769" cy="1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39"/>
            <p:cNvSpPr>
              <a:spLocks noEditPoints="1"/>
            </p:cNvSpPr>
            <p:nvPr/>
          </p:nvSpPr>
          <p:spPr bwMode="auto">
            <a:xfrm>
              <a:off x="1954" y="1708"/>
              <a:ext cx="445" cy="69"/>
            </a:xfrm>
            <a:custGeom>
              <a:avLst/>
              <a:gdLst/>
              <a:ahLst/>
              <a:cxnLst>
                <a:cxn ang="0">
                  <a:pos x="401" y="34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01" y="26"/>
                </a:cxn>
                <a:cxn ang="0">
                  <a:pos x="401" y="34"/>
                </a:cxn>
                <a:cxn ang="0">
                  <a:pos x="401" y="34"/>
                </a:cxn>
                <a:cxn ang="0">
                  <a:pos x="375" y="0"/>
                </a:cxn>
                <a:cxn ang="0">
                  <a:pos x="445" y="34"/>
                </a:cxn>
                <a:cxn ang="0">
                  <a:pos x="375" y="69"/>
                </a:cxn>
                <a:cxn ang="0">
                  <a:pos x="401" y="34"/>
                </a:cxn>
                <a:cxn ang="0">
                  <a:pos x="44" y="34"/>
                </a:cxn>
                <a:cxn ang="0">
                  <a:pos x="70" y="69"/>
                </a:cxn>
                <a:cxn ang="0">
                  <a:pos x="0" y="34"/>
                </a:cxn>
                <a:cxn ang="0">
                  <a:pos x="70" y="0"/>
                </a:cxn>
                <a:cxn ang="0">
                  <a:pos x="44" y="34"/>
                </a:cxn>
              </a:cxnLst>
              <a:rect l="0" t="0" r="r" b="b"/>
              <a:pathLst>
                <a:path w="445" h="69">
                  <a:moveTo>
                    <a:pt x="401" y="34"/>
                  </a:moveTo>
                  <a:lnTo>
                    <a:pt x="44" y="34"/>
                  </a:lnTo>
                  <a:lnTo>
                    <a:pt x="44" y="26"/>
                  </a:lnTo>
                  <a:lnTo>
                    <a:pt x="401" y="26"/>
                  </a:lnTo>
                  <a:lnTo>
                    <a:pt x="401" y="34"/>
                  </a:lnTo>
                  <a:close/>
                  <a:moveTo>
                    <a:pt x="401" y="34"/>
                  </a:moveTo>
                  <a:lnTo>
                    <a:pt x="375" y="0"/>
                  </a:lnTo>
                  <a:lnTo>
                    <a:pt x="445" y="34"/>
                  </a:lnTo>
                  <a:lnTo>
                    <a:pt x="375" y="69"/>
                  </a:lnTo>
                  <a:lnTo>
                    <a:pt x="401" y="34"/>
                  </a:lnTo>
                  <a:close/>
                  <a:moveTo>
                    <a:pt x="44" y="34"/>
                  </a:moveTo>
                  <a:lnTo>
                    <a:pt x="70" y="69"/>
                  </a:lnTo>
                  <a:lnTo>
                    <a:pt x="0" y="34"/>
                  </a:lnTo>
                  <a:lnTo>
                    <a:pt x="70" y="0"/>
                  </a:lnTo>
                  <a:lnTo>
                    <a:pt x="44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Rectangle 41"/>
            <p:cNvSpPr>
              <a:spLocks noChangeArrowheads="1"/>
            </p:cNvSpPr>
            <p:nvPr/>
          </p:nvSpPr>
          <p:spPr bwMode="auto">
            <a:xfrm>
              <a:off x="1937" y="1794"/>
              <a:ext cx="41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sp>
        <p:nvSpPr>
          <p:cNvPr id="13" name="Elipsa 12"/>
          <p:cNvSpPr/>
          <p:nvPr/>
        </p:nvSpPr>
        <p:spPr bwMode="auto">
          <a:xfrm>
            <a:off x="3020322" y="326662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Elipsa 13"/>
          <p:cNvSpPr/>
          <p:nvPr/>
        </p:nvSpPr>
        <p:spPr bwMode="auto">
          <a:xfrm>
            <a:off x="3708598" y="325734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Elipsa 14"/>
          <p:cNvSpPr/>
          <p:nvPr/>
        </p:nvSpPr>
        <p:spPr bwMode="auto">
          <a:xfrm>
            <a:off x="1620366" y="327324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Elipsa 15"/>
          <p:cNvSpPr/>
          <p:nvPr/>
        </p:nvSpPr>
        <p:spPr bwMode="auto">
          <a:xfrm>
            <a:off x="2300242" y="268922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Elipsa 16"/>
          <p:cNvSpPr/>
          <p:nvPr/>
        </p:nvSpPr>
        <p:spPr bwMode="auto">
          <a:xfrm>
            <a:off x="3020322" y="269055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Elipsa 17"/>
          <p:cNvSpPr/>
          <p:nvPr/>
        </p:nvSpPr>
        <p:spPr bwMode="auto">
          <a:xfrm>
            <a:off x="3708598" y="268127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Elipsa 18"/>
          <p:cNvSpPr/>
          <p:nvPr/>
        </p:nvSpPr>
        <p:spPr bwMode="auto">
          <a:xfrm>
            <a:off x="1620366" y="269717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Elipsa 19"/>
          <p:cNvSpPr/>
          <p:nvPr/>
        </p:nvSpPr>
        <p:spPr bwMode="auto">
          <a:xfrm>
            <a:off x="2300242" y="4401517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Elipsa 20"/>
          <p:cNvSpPr/>
          <p:nvPr/>
        </p:nvSpPr>
        <p:spPr bwMode="auto">
          <a:xfrm>
            <a:off x="3020322" y="440284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Elipsa 21"/>
          <p:cNvSpPr/>
          <p:nvPr/>
        </p:nvSpPr>
        <p:spPr bwMode="auto">
          <a:xfrm>
            <a:off x="3708598" y="439356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Elipsa 22"/>
          <p:cNvSpPr/>
          <p:nvPr/>
        </p:nvSpPr>
        <p:spPr bwMode="auto">
          <a:xfrm>
            <a:off x="1620366" y="440946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Elipsa 23"/>
          <p:cNvSpPr/>
          <p:nvPr/>
        </p:nvSpPr>
        <p:spPr bwMode="auto">
          <a:xfrm>
            <a:off x="2300242" y="3825453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Elipsa 24"/>
          <p:cNvSpPr/>
          <p:nvPr/>
        </p:nvSpPr>
        <p:spPr bwMode="auto">
          <a:xfrm>
            <a:off x="3020322" y="382678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Elipsa 25"/>
          <p:cNvSpPr/>
          <p:nvPr/>
        </p:nvSpPr>
        <p:spPr bwMode="auto">
          <a:xfrm>
            <a:off x="3708598" y="381750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Elipsa 26"/>
          <p:cNvSpPr/>
          <p:nvPr/>
        </p:nvSpPr>
        <p:spPr bwMode="auto">
          <a:xfrm>
            <a:off x="1620366" y="383340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pole tekstowe 27"/>
          <p:cNvSpPr txBox="1"/>
          <p:nvPr/>
        </p:nvSpPr>
        <p:spPr>
          <a:xfrm rot="20334519">
            <a:off x="2244374" y="2799941"/>
            <a:ext cx="1388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(1)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0000)</a:t>
            </a:r>
            <a:endParaRPr lang="pl-PL" sz="2000" b="0" dirty="0"/>
          </a:p>
        </p:txBody>
      </p:sp>
      <p:sp>
        <p:nvSpPr>
          <p:cNvPr id="29" name="pole tekstowe 28"/>
          <p:cNvSpPr txBox="1"/>
          <p:nvPr/>
        </p:nvSpPr>
        <p:spPr>
          <a:xfrm rot="20334519">
            <a:off x="2956171" y="2800158"/>
            <a:ext cx="1340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baseline="30000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(1)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0010)</a:t>
            </a:r>
            <a:endParaRPr lang="pl-PL" sz="2000" b="0" dirty="0"/>
          </a:p>
        </p:txBody>
      </p:sp>
      <p:sp>
        <p:nvSpPr>
          <p:cNvPr id="30" name="Dowolny kształt 29"/>
          <p:cNvSpPr/>
          <p:nvPr/>
        </p:nvSpPr>
        <p:spPr bwMode="auto">
          <a:xfrm>
            <a:off x="4661424" y="2392748"/>
            <a:ext cx="3653142" cy="3124484"/>
          </a:xfrm>
          <a:custGeom>
            <a:avLst/>
            <a:gdLst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58445 h 3752698"/>
              <a:gd name="connsiteX1" fmla="*/ 1126541 w 4272077"/>
              <a:gd name="connsiteY1" fmla="*/ 0 h 3752698"/>
              <a:gd name="connsiteX2" fmla="*/ 1770279 w 4272077"/>
              <a:gd name="connsiteY2" fmla="*/ 387706 h 3752698"/>
              <a:gd name="connsiteX3" fmla="*/ 2640787 w 4272077"/>
              <a:gd name="connsiteY3" fmla="*/ 153619 h 3752698"/>
              <a:gd name="connsiteX4" fmla="*/ 3430829 w 4272077"/>
              <a:gd name="connsiteY4" fmla="*/ 270663 h 3752698"/>
              <a:gd name="connsiteX5" fmla="*/ 3994099 w 4272077"/>
              <a:gd name="connsiteY5" fmla="*/ 138989 h 3752698"/>
              <a:gd name="connsiteX6" fmla="*/ 4235501 w 4272077"/>
              <a:gd name="connsiteY6" fmla="*/ 731520 h 3752698"/>
              <a:gd name="connsiteX7" fmla="*/ 4001415 w 4272077"/>
              <a:gd name="connsiteY7" fmla="*/ 1280160 h 3752698"/>
              <a:gd name="connsiteX8" fmla="*/ 4272077 w 4272077"/>
              <a:gd name="connsiteY8" fmla="*/ 1631290 h 3752698"/>
              <a:gd name="connsiteX9" fmla="*/ 4016045 w 4272077"/>
              <a:gd name="connsiteY9" fmla="*/ 2340864 h 3752698"/>
              <a:gd name="connsiteX10" fmla="*/ 4206240 w 4272077"/>
              <a:gd name="connsiteY10" fmla="*/ 2940711 h 3752698"/>
              <a:gd name="connsiteX11" fmla="*/ 3928263 w 4272077"/>
              <a:gd name="connsiteY11" fmla="*/ 3233319 h 3752698"/>
              <a:gd name="connsiteX12" fmla="*/ 3167482 w 4272077"/>
              <a:gd name="connsiteY12" fmla="*/ 3752698 h 3752698"/>
              <a:gd name="connsiteX13" fmla="*/ 3160167 w 4272077"/>
              <a:gd name="connsiteY13" fmla="*/ 3745383 h 3752698"/>
              <a:gd name="connsiteX14" fmla="*/ 2765146 w 4272077"/>
              <a:gd name="connsiteY14" fmla="*/ 3343047 h 3752698"/>
              <a:gd name="connsiteX15" fmla="*/ 2099463 w 4272077"/>
              <a:gd name="connsiteY15" fmla="*/ 3672231 h 3752698"/>
              <a:gd name="connsiteX16" fmla="*/ 1850746 w 4272077"/>
              <a:gd name="connsiteY16" fmla="*/ 3328416 h 3752698"/>
              <a:gd name="connsiteX17" fmla="*/ 738835 w 4272077"/>
              <a:gd name="connsiteY17" fmla="*/ 3591763 h 3752698"/>
              <a:gd name="connsiteX18" fmla="*/ 416967 w 4272077"/>
              <a:gd name="connsiteY18" fmla="*/ 3247949 h 3752698"/>
              <a:gd name="connsiteX19" fmla="*/ 0 w 4272077"/>
              <a:gd name="connsiteY19" fmla="*/ 3065069 h 3752698"/>
              <a:gd name="connsiteX20" fmla="*/ 438912 w 4272077"/>
              <a:gd name="connsiteY20" fmla="*/ 2370125 h 3752698"/>
              <a:gd name="connsiteX21" fmla="*/ 124359 w 4272077"/>
              <a:gd name="connsiteY21" fmla="*/ 2194560 h 3752698"/>
              <a:gd name="connsiteX22" fmla="*/ 285293 w 4272077"/>
              <a:gd name="connsiteY22" fmla="*/ 1470355 h 3752698"/>
              <a:gd name="connsiteX23" fmla="*/ 95098 w 4272077"/>
              <a:gd name="connsiteY23" fmla="*/ 1133856 h 3752698"/>
              <a:gd name="connsiteX24" fmla="*/ 453543 w 4272077"/>
              <a:gd name="connsiteY24" fmla="*/ 658368 h 3752698"/>
              <a:gd name="connsiteX25" fmla="*/ 248717 w 4272077"/>
              <a:gd name="connsiteY25" fmla="*/ 453543 h 3752698"/>
              <a:gd name="connsiteX26" fmla="*/ 658368 w 4272077"/>
              <a:gd name="connsiteY26" fmla="*/ 358445 h 3752698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2077"/>
              <a:gd name="connsiteY0" fmla="*/ 363322 h 3757575"/>
              <a:gd name="connsiteX1" fmla="*/ 1126541 w 4272077"/>
              <a:gd name="connsiteY1" fmla="*/ 4877 h 3757575"/>
              <a:gd name="connsiteX2" fmla="*/ 1770279 w 4272077"/>
              <a:gd name="connsiteY2" fmla="*/ 392583 h 3757575"/>
              <a:gd name="connsiteX3" fmla="*/ 2640787 w 4272077"/>
              <a:gd name="connsiteY3" fmla="*/ 158496 h 3757575"/>
              <a:gd name="connsiteX4" fmla="*/ 3430829 w 4272077"/>
              <a:gd name="connsiteY4" fmla="*/ 275540 h 3757575"/>
              <a:gd name="connsiteX5" fmla="*/ 3994099 w 4272077"/>
              <a:gd name="connsiteY5" fmla="*/ 143866 h 3757575"/>
              <a:gd name="connsiteX6" fmla="*/ 4235501 w 4272077"/>
              <a:gd name="connsiteY6" fmla="*/ 736397 h 3757575"/>
              <a:gd name="connsiteX7" fmla="*/ 4001415 w 4272077"/>
              <a:gd name="connsiteY7" fmla="*/ 1285037 h 3757575"/>
              <a:gd name="connsiteX8" fmla="*/ 4272077 w 4272077"/>
              <a:gd name="connsiteY8" fmla="*/ 1636167 h 3757575"/>
              <a:gd name="connsiteX9" fmla="*/ 4016045 w 4272077"/>
              <a:gd name="connsiteY9" fmla="*/ 2345741 h 3757575"/>
              <a:gd name="connsiteX10" fmla="*/ 4206240 w 4272077"/>
              <a:gd name="connsiteY10" fmla="*/ 2945588 h 3757575"/>
              <a:gd name="connsiteX11" fmla="*/ 3928263 w 4272077"/>
              <a:gd name="connsiteY11" fmla="*/ 3238196 h 3757575"/>
              <a:gd name="connsiteX12" fmla="*/ 3167482 w 4272077"/>
              <a:gd name="connsiteY12" fmla="*/ 3757575 h 3757575"/>
              <a:gd name="connsiteX13" fmla="*/ 3160167 w 4272077"/>
              <a:gd name="connsiteY13" fmla="*/ 3750260 h 3757575"/>
              <a:gd name="connsiteX14" fmla="*/ 2765146 w 4272077"/>
              <a:gd name="connsiteY14" fmla="*/ 3347924 h 3757575"/>
              <a:gd name="connsiteX15" fmla="*/ 2099463 w 4272077"/>
              <a:gd name="connsiteY15" fmla="*/ 3677108 h 3757575"/>
              <a:gd name="connsiteX16" fmla="*/ 1850746 w 4272077"/>
              <a:gd name="connsiteY16" fmla="*/ 3333293 h 3757575"/>
              <a:gd name="connsiteX17" fmla="*/ 738835 w 4272077"/>
              <a:gd name="connsiteY17" fmla="*/ 3596640 h 3757575"/>
              <a:gd name="connsiteX18" fmla="*/ 416967 w 4272077"/>
              <a:gd name="connsiteY18" fmla="*/ 3252826 h 3757575"/>
              <a:gd name="connsiteX19" fmla="*/ 0 w 4272077"/>
              <a:gd name="connsiteY19" fmla="*/ 3069946 h 3757575"/>
              <a:gd name="connsiteX20" fmla="*/ 438912 w 4272077"/>
              <a:gd name="connsiteY20" fmla="*/ 2375002 h 3757575"/>
              <a:gd name="connsiteX21" fmla="*/ 124359 w 4272077"/>
              <a:gd name="connsiteY21" fmla="*/ 2199437 h 3757575"/>
              <a:gd name="connsiteX22" fmla="*/ 285293 w 4272077"/>
              <a:gd name="connsiteY22" fmla="*/ 1475232 h 3757575"/>
              <a:gd name="connsiteX23" fmla="*/ 95098 w 4272077"/>
              <a:gd name="connsiteY23" fmla="*/ 1138733 h 3757575"/>
              <a:gd name="connsiteX24" fmla="*/ 453543 w 4272077"/>
              <a:gd name="connsiteY24" fmla="*/ 663245 h 3757575"/>
              <a:gd name="connsiteX25" fmla="*/ 248717 w 4272077"/>
              <a:gd name="connsiteY25" fmla="*/ 458420 h 3757575"/>
              <a:gd name="connsiteX26" fmla="*/ 658368 w 4272077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58368 w 4274515"/>
              <a:gd name="connsiteY0" fmla="*/ 363322 h 3757575"/>
              <a:gd name="connsiteX1" fmla="*/ 1126541 w 4274515"/>
              <a:gd name="connsiteY1" fmla="*/ 4877 h 3757575"/>
              <a:gd name="connsiteX2" fmla="*/ 1770279 w 4274515"/>
              <a:gd name="connsiteY2" fmla="*/ 392583 h 3757575"/>
              <a:gd name="connsiteX3" fmla="*/ 2640787 w 4274515"/>
              <a:gd name="connsiteY3" fmla="*/ 158496 h 3757575"/>
              <a:gd name="connsiteX4" fmla="*/ 3430829 w 4274515"/>
              <a:gd name="connsiteY4" fmla="*/ 275540 h 3757575"/>
              <a:gd name="connsiteX5" fmla="*/ 3994099 w 4274515"/>
              <a:gd name="connsiteY5" fmla="*/ 143866 h 3757575"/>
              <a:gd name="connsiteX6" fmla="*/ 4235501 w 4274515"/>
              <a:gd name="connsiteY6" fmla="*/ 736397 h 3757575"/>
              <a:gd name="connsiteX7" fmla="*/ 4001415 w 4274515"/>
              <a:gd name="connsiteY7" fmla="*/ 1285037 h 3757575"/>
              <a:gd name="connsiteX8" fmla="*/ 4272077 w 4274515"/>
              <a:gd name="connsiteY8" fmla="*/ 1636167 h 3757575"/>
              <a:gd name="connsiteX9" fmla="*/ 4016045 w 4274515"/>
              <a:gd name="connsiteY9" fmla="*/ 2345741 h 3757575"/>
              <a:gd name="connsiteX10" fmla="*/ 4206240 w 4274515"/>
              <a:gd name="connsiteY10" fmla="*/ 2945588 h 3757575"/>
              <a:gd name="connsiteX11" fmla="*/ 3928263 w 4274515"/>
              <a:gd name="connsiteY11" fmla="*/ 3238196 h 3757575"/>
              <a:gd name="connsiteX12" fmla="*/ 3167482 w 4274515"/>
              <a:gd name="connsiteY12" fmla="*/ 3757575 h 3757575"/>
              <a:gd name="connsiteX13" fmla="*/ 3160167 w 4274515"/>
              <a:gd name="connsiteY13" fmla="*/ 3750260 h 3757575"/>
              <a:gd name="connsiteX14" fmla="*/ 2765146 w 4274515"/>
              <a:gd name="connsiteY14" fmla="*/ 3347924 h 3757575"/>
              <a:gd name="connsiteX15" fmla="*/ 2099463 w 4274515"/>
              <a:gd name="connsiteY15" fmla="*/ 3677108 h 3757575"/>
              <a:gd name="connsiteX16" fmla="*/ 1850746 w 4274515"/>
              <a:gd name="connsiteY16" fmla="*/ 3333293 h 3757575"/>
              <a:gd name="connsiteX17" fmla="*/ 738835 w 4274515"/>
              <a:gd name="connsiteY17" fmla="*/ 3596640 h 3757575"/>
              <a:gd name="connsiteX18" fmla="*/ 416967 w 4274515"/>
              <a:gd name="connsiteY18" fmla="*/ 3252826 h 3757575"/>
              <a:gd name="connsiteX19" fmla="*/ 0 w 4274515"/>
              <a:gd name="connsiteY19" fmla="*/ 3069946 h 3757575"/>
              <a:gd name="connsiteX20" fmla="*/ 438912 w 4274515"/>
              <a:gd name="connsiteY20" fmla="*/ 2375002 h 3757575"/>
              <a:gd name="connsiteX21" fmla="*/ 124359 w 4274515"/>
              <a:gd name="connsiteY21" fmla="*/ 2199437 h 3757575"/>
              <a:gd name="connsiteX22" fmla="*/ 285293 w 4274515"/>
              <a:gd name="connsiteY22" fmla="*/ 1475232 h 3757575"/>
              <a:gd name="connsiteX23" fmla="*/ 95098 w 4274515"/>
              <a:gd name="connsiteY23" fmla="*/ 1138733 h 3757575"/>
              <a:gd name="connsiteX24" fmla="*/ 453543 w 4274515"/>
              <a:gd name="connsiteY24" fmla="*/ 663245 h 3757575"/>
              <a:gd name="connsiteX25" fmla="*/ 248717 w 4274515"/>
              <a:gd name="connsiteY25" fmla="*/ 458420 h 3757575"/>
              <a:gd name="connsiteX26" fmla="*/ 658368 w 4274515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  <a:gd name="connsiteX0" fmla="*/ 662026 w 4278173"/>
              <a:gd name="connsiteY0" fmla="*/ 363322 h 3757575"/>
              <a:gd name="connsiteX1" fmla="*/ 1130199 w 4278173"/>
              <a:gd name="connsiteY1" fmla="*/ 4877 h 3757575"/>
              <a:gd name="connsiteX2" fmla="*/ 1773937 w 4278173"/>
              <a:gd name="connsiteY2" fmla="*/ 392583 h 3757575"/>
              <a:gd name="connsiteX3" fmla="*/ 2644445 w 4278173"/>
              <a:gd name="connsiteY3" fmla="*/ 158496 h 3757575"/>
              <a:gd name="connsiteX4" fmla="*/ 3434487 w 4278173"/>
              <a:gd name="connsiteY4" fmla="*/ 275540 h 3757575"/>
              <a:gd name="connsiteX5" fmla="*/ 3997757 w 4278173"/>
              <a:gd name="connsiteY5" fmla="*/ 143866 h 3757575"/>
              <a:gd name="connsiteX6" fmla="*/ 4239159 w 4278173"/>
              <a:gd name="connsiteY6" fmla="*/ 736397 h 3757575"/>
              <a:gd name="connsiteX7" fmla="*/ 4005073 w 4278173"/>
              <a:gd name="connsiteY7" fmla="*/ 1285037 h 3757575"/>
              <a:gd name="connsiteX8" fmla="*/ 4275735 w 4278173"/>
              <a:gd name="connsiteY8" fmla="*/ 1636167 h 3757575"/>
              <a:gd name="connsiteX9" fmla="*/ 4019703 w 4278173"/>
              <a:gd name="connsiteY9" fmla="*/ 2345741 h 3757575"/>
              <a:gd name="connsiteX10" fmla="*/ 4209898 w 4278173"/>
              <a:gd name="connsiteY10" fmla="*/ 2945588 h 3757575"/>
              <a:gd name="connsiteX11" fmla="*/ 3931921 w 4278173"/>
              <a:gd name="connsiteY11" fmla="*/ 3238196 h 3757575"/>
              <a:gd name="connsiteX12" fmla="*/ 3171140 w 4278173"/>
              <a:gd name="connsiteY12" fmla="*/ 3757575 h 3757575"/>
              <a:gd name="connsiteX13" fmla="*/ 3163825 w 4278173"/>
              <a:gd name="connsiteY13" fmla="*/ 3750260 h 3757575"/>
              <a:gd name="connsiteX14" fmla="*/ 2768804 w 4278173"/>
              <a:gd name="connsiteY14" fmla="*/ 3347924 h 3757575"/>
              <a:gd name="connsiteX15" fmla="*/ 2103121 w 4278173"/>
              <a:gd name="connsiteY15" fmla="*/ 3677108 h 3757575"/>
              <a:gd name="connsiteX16" fmla="*/ 1854404 w 4278173"/>
              <a:gd name="connsiteY16" fmla="*/ 3333293 h 3757575"/>
              <a:gd name="connsiteX17" fmla="*/ 742493 w 4278173"/>
              <a:gd name="connsiteY17" fmla="*/ 3596640 h 3757575"/>
              <a:gd name="connsiteX18" fmla="*/ 420625 w 4278173"/>
              <a:gd name="connsiteY18" fmla="*/ 3252826 h 3757575"/>
              <a:gd name="connsiteX19" fmla="*/ 3658 w 4278173"/>
              <a:gd name="connsiteY19" fmla="*/ 3069946 h 3757575"/>
              <a:gd name="connsiteX20" fmla="*/ 442570 w 4278173"/>
              <a:gd name="connsiteY20" fmla="*/ 2375002 h 3757575"/>
              <a:gd name="connsiteX21" fmla="*/ 128017 w 4278173"/>
              <a:gd name="connsiteY21" fmla="*/ 2199437 h 3757575"/>
              <a:gd name="connsiteX22" fmla="*/ 288951 w 4278173"/>
              <a:gd name="connsiteY22" fmla="*/ 1475232 h 3757575"/>
              <a:gd name="connsiteX23" fmla="*/ 98756 w 4278173"/>
              <a:gd name="connsiteY23" fmla="*/ 1138733 h 3757575"/>
              <a:gd name="connsiteX24" fmla="*/ 457201 w 4278173"/>
              <a:gd name="connsiteY24" fmla="*/ 663245 h 3757575"/>
              <a:gd name="connsiteX25" fmla="*/ 252375 w 4278173"/>
              <a:gd name="connsiteY25" fmla="*/ 458420 h 3757575"/>
              <a:gd name="connsiteX26" fmla="*/ 662026 w 4278173"/>
              <a:gd name="connsiteY26" fmla="*/ 363322 h 3757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278173" h="3757575">
                <a:moveTo>
                  <a:pt x="662026" y="363322"/>
                </a:moveTo>
                <a:cubicBezTo>
                  <a:pt x="808330" y="287732"/>
                  <a:pt x="944881" y="0"/>
                  <a:pt x="1130199" y="4877"/>
                </a:cubicBezTo>
                <a:cubicBezTo>
                  <a:pt x="1315517" y="9754"/>
                  <a:pt x="1521563" y="366980"/>
                  <a:pt x="1773937" y="392583"/>
                </a:cubicBezTo>
                <a:cubicBezTo>
                  <a:pt x="2026311" y="418186"/>
                  <a:pt x="2367687" y="178003"/>
                  <a:pt x="2644445" y="158496"/>
                </a:cubicBezTo>
                <a:cubicBezTo>
                  <a:pt x="2921203" y="138989"/>
                  <a:pt x="3208935" y="277978"/>
                  <a:pt x="3434487" y="275540"/>
                </a:cubicBezTo>
                <a:cubicBezTo>
                  <a:pt x="3660039" y="273102"/>
                  <a:pt x="3863645" y="67057"/>
                  <a:pt x="3997757" y="143866"/>
                </a:cubicBezTo>
                <a:cubicBezTo>
                  <a:pt x="4131869" y="220675"/>
                  <a:pt x="4237940" y="546202"/>
                  <a:pt x="4239159" y="736397"/>
                </a:cubicBezTo>
                <a:cubicBezTo>
                  <a:pt x="4240378" y="926592"/>
                  <a:pt x="3998977" y="1135075"/>
                  <a:pt x="4005073" y="1285037"/>
                </a:cubicBezTo>
                <a:cubicBezTo>
                  <a:pt x="4011169" y="1434999"/>
                  <a:pt x="4273297" y="1459383"/>
                  <a:pt x="4275735" y="1636167"/>
                </a:cubicBezTo>
                <a:cubicBezTo>
                  <a:pt x="4278173" y="1812951"/>
                  <a:pt x="4030676" y="2127504"/>
                  <a:pt x="4019703" y="2345741"/>
                </a:cubicBezTo>
                <a:cubicBezTo>
                  <a:pt x="4008730" y="2563978"/>
                  <a:pt x="4224528" y="2796846"/>
                  <a:pt x="4209898" y="2945588"/>
                </a:cubicBezTo>
                <a:cubicBezTo>
                  <a:pt x="4195268" y="3094330"/>
                  <a:pt x="4105047" y="3102865"/>
                  <a:pt x="3931921" y="3238196"/>
                </a:cubicBezTo>
                <a:cubicBezTo>
                  <a:pt x="3758795" y="3373527"/>
                  <a:pt x="3299156" y="3672231"/>
                  <a:pt x="3171140" y="3757575"/>
                </a:cubicBezTo>
                <a:lnTo>
                  <a:pt x="3163825" y="3750260"/>
                </a:lnTo>
                <a:cubicBezTo>
                  <a:pt x="3096769" y="3681985"/>
                  <a:pt x="2945588" y="3360116"/>
                  <a:pt x="2768804" y="3347924"/>
                </a:cubicBezTo>
                <a:cubicBezTo>
                  <a:pt x="2592020" y="3335732"/>
                  <a:pt x="2255521" y="3679546"/>
                  <a:pt x="2103121" y="3677108"/>
                </a:cubicBezTo>
                <a:cubicBezTo>
                  <a:pt x="1950721" y="3674670"/>
                  <a:pt x="2081175" y="3346704"/>
                  <a:pt x="1854404" y="3333293"/>
                </a:cubicBezTo>
                <a:cubicBezTo>
                  <a:pt x="1627633" y="3319882"/>
                  <a:pt x="981456" y="3610051"/>
                  <a:pt x="742493" y="3596640"/>
                </a:cubicBezTo>
                <a:cubicBezTo>
                  <a:pt x="503530" y="3583229"/>
                  <a:pt x="543764" y="3340608"/>
                  <a:pt x="420625" y="3252826"/>
                </a:cubicBezTo>
                <a:cubicBezTo>
                  <a:pt x="297486" y="3165044"/>
                  <a:pt x="0" y="3216250"/>
                  <a:pt x="3658" y="3069946"/>
                </a:cubicBezTo>
                <a:cubicBezTo>
                  <a:pt x="7316" y="2923642"/>
                  <a:pt x="421844" y="2520087"/>
                  <a:pt x="442570" y="2375002"/>
                </a:cubicBezTo>
                <a:cubicBezTo>
                  <a:pt x="463296" y="2229917"/>
                  <a:pt x="153620" y="2349399"/>
                  <a:pt x="128017" y="2199437"/>
                </a:cubicBezTo>
                <a:cubicBezTo>
                  <a:pt x="102414" y="2049475"/>
                  <a:pt x="293828" y="1652016"/>
                  <a:pt x="288951" y="1475232"/>
                </a:cubicBezTo>
                <a:cubicBezTo>
                  <a:pt x="284074" y="1298448"/>
                  <a:pt x="70714" y="1274064"/>
                  <a:pt x="98756" y="1138733"/>
                </a:cubicBezTo>
                <a:cubicBezTo>
                  <a:pt x="126798" y="1003402"/>
                  <a:pt x="431598" y="776630"/>
                  <a:pt x="457201" y="663245"/>
                </a:cubicBezTo>
                <a:cubicBezTo>
                  <a:pt x="482804" y="549860"/>
                  <a:pt x="218238" y="508407"/>
                  <a:pt x="252375" y="458420"/>
                </a:cubicBezTo>
                <a:cubicBezTo>
                  <a:pt x="286513" y="408433"/>
                  <a:pt x="515722" y="438912"/>
                  <a:pt x="662026" y="36332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AutoShape 3"/>
          <p:cNvSpPr>
            <a:spLocks noChangeAspect="1" noChangeArrowheads="1" noTextEdit="1"/>
          </p:cNvSpPr>
          <p:nvPr/>
        </p:nvSpPr>
        <p:spPr bwMode="auto">
          <a:xfrm>
            <a:off x="5384048" y="2964498"/>
            <a:ext cx="2375570" cy="1948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" name="Freeform 39"/>
          <p:cNvSpPr>
            <a:spLocks noEditPoints="1"/>
          </p:cNvSpPr>
          <p:nvPr/>
        </p:nvSpPr>
        <p:spPr bwMode="auto">
          <a:xfrm>
            <a:off x="6273040" y="3575512"/>
            <a:ext cx="597585" cy="92659"/>
          </a:xfrm>
          <a:custGeom>
            <a:avLst/>
            <a:gdLst/>
            <a:ahLst/>
            <a:cxnLst>
              <a:cxn ang="0">
                <a:pos x="401" y="34"/>
              </a:cxn>
              <a:cxn ang="0">
                <a:pos x="44" y="34"/>
              </a:cxn>
              <a:cxn ang="0">
                <a:pos x="44" y="26"/>
              </a:cxn>
              <a:cxn ang="0">
                <a:pos x="401" y="26"/>
              </a:cxn>
              <a:cxn ang="0">
                <a:pos x="401" y="34"/>
              </a:cxn>
              <a:cxn ang="0">
                <a:pos x="401" y="34"/>
              </a:cxn>
              <a:cxn ang="0">
                <a:pos x="375" y="0"/>
              </a:cxn>
              <a:cxn ang="0">
                <a:pos x="445" y="34"/>
              </a:cxn>
              <a:cxn ang="0">
                <a:pos x="375" y="69"/>
              </a:cxn>
              <a:cxn ang="0">
                <a:pos x="401" y="34"/>
              </a:cxn>
              <a:cxn ang="0">
                <a:pos x="44" y="34"/>
              </a:cxn>
              <a:cxn ang="0">
                <a:pos x="70" y="69"/>
              </a:cxn>
              <a:cxn ang="0">
                <a:pos x="0" y="34"/>
              </a:cxn>
              <a:cxn ang="0">
                <a:pos x="70" y="0"/>
              </a:cxn>
              <a:cxn ang="0">
                <a:pos x="44" y="34"/>
              </a:cxn>
            </a:cxnLst>
            <a:rect l="0" t="0" r="r" b="b"/>
            <a:pathLst>
              <a:path w="445" h="69">
                <a:moveTo>
                  <a:pt x="401" y="34"/>
                </a:moveTo>
                <a:lnTo>
                  <a:pt x="44" y="34"/>
                </a:lnTo>
                <a:lnTo>
                  <a:pt x="44" y="26"/>
                </a:lnTo>
                <a:lnTo>
                  <a:pt x="401" y="26"/>
                </a:lnTo>
                <a:lnTo>
                  <a:pt x="401" y="34"/>
                </a:lnTo>
                <a:close/>
                <a:moveTo>
                  <a:pt x="401" y="34"/>
                </a:moveTo>
                <a:lnTo>
                  <a:pt x="375" y="0"/>
                </a:lnTo>
                <a:lnTo>
                  <a:pt x="445" y="34"/>
                </a:lnTo>
                <a:lnTo>
                  <a:pt x="375" y="69"/>
                </a:lnTo>
                <a:lnTo>
                  <a:pt x="401" y="34"/>
                </a:lnTo>
                <a:close/>
                <a:moveTo>
                  <a:pt x="44" y="34"/>
                </a:moveTo>
                <a:lnTo>
                  <a:pt x="70" y="69"/>
                </a:lnTo>
                <a:lnTo>
                  <a:pt x="0" y="34"/>
                </a:lnTo>
                <a:lnTo>
                  <a:pt x="70" y="0"/>
                </a:lnTo>
                <a:lnTo>
                  <a:pt x="44" y="3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3" name="Elipsa 32"/>
          <p:cNvSpPr/>
          <p:nvPr/>
        </p:nvSpPr>
        <p:spPr bwMode="auto">
          <a:xfrm>
            <a:off x="6856012" y="355465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Elipsa 33"/>
          <p:cNvSpPr/>
          <p:nvPr/>
        </p:nvSpPr>
        <p:spPr bwMode="auto">
          <a:xfrm>
            <a:off x="7544288" y="3545372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Elipsa 34"/>
          <p:cNvSpPr/>
          <p:nvPr/>
        </p:nvSpPr>
        <p:spPr bwMode="auto">
          <a:xfrm>
            <a:off x="5456056" y="356127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Elipsa 35"/>
          <p:cNvSpPr/>
          <p:nvPr/>
        </p:nvSpPr>
        <p:spPr bwMode="auto">
          <a:xfrm>
            <a:off x="6135932" y="297725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Elipsa 36"/>
          <p:cNvSpPr/>
          <p:nvPr/>
        </p:nvSpPr>
        <p:spPr bwMode="auto">
          <a:xfrm>
            <a:off x="6856012" y="297859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Elipsa 37"/>
          <p:cNvSpPr/>
          <p:nvPr/>
        </p:nvSpPr>
        <p:spPr bwMode="auto">
          <a:xfrm>
            <a:off x="7544288" y="296930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Elipsa 38"/>
          <p:cNvSpPr/>
          <p:nvPr/>
        </p:nvSpPr>
        <p:spPr bwMode="auto">
          <a:xfrm>
            <a:off x="5456056" y="298521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Elipsa 39"/>
          <p:cNvSpPr/>
          <p:nvPr/>
        </p:nvSpPr>
        <p:spPr bwMode="auto">
          <a:xfrm>
            <a:off x="6135932" y="4689549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Elipsa 40"/>
          <p:cNvSpPr/>
          <p:nvPr/>
        </p:nvSpPr>
        <p:spPr bwMode="auto">
          <a:xfrm>
            <a:off x="6856012" y="469088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Elipsa 41"/>
          <p:cNvSpPr/>
          <p:nvPr/>
        </p:nvSpPr>
        <p:spPr bwMode="auto">
          <a:xfrm>
            <a:off x="7544288" y="4681598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Elipsa 42"/>
          <p:cNvSpPr/>
          <p:nvPr/>
        </p:nvSpPr>
        <p:spPr bwMode="auto">
          <a:xfrm>
            <a:off x="5456056" y="4697500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Elipsa 43"/>
          <p:cNvSpPr/>
          <p:nvPr/>
        </p:nvSpPr>
        <p:spPr bwMode="auto">
          <a:xfrm>
            <a:off x="6135932" y="4113485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Elipsa 44"/>
          <p:cNvSpPr/>
          <p:nvPr/>
        </p:nvSpPr>
        <p:spPr bwMode="auto">
          <a:xfrm>
            <a:off x="6856012" y="411481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Elipsa 45"/>
          <p:cNvSpPr/>
          <p:nvPr/>
        </p:nvSpPr>
        <p:spPr bwMode="auto">
          <a:xfrm>
            <a:off x="7544288" y="410553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Elipsa 46"/>
          <p:cNvSpPr/>
          <p:nvPr/>
        </p:nvSpPr>
        <p:spPr bwMode="auto">
          <a:xfrm>
            <a:off x="5456056" y="412143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 rot="20334519">
            <a:off x="6109400" y="3065588"/>
            <a:ext cx="1395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i="1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(1)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0000)</a:t>
            </a:r>
            <a:endParaRPr lang="pl-PL" sz="2000" b="0" dirty="0"/>
          </a:p>
        </p:txBody>
      </p:sp>
      <p:sp>
        <p:nvSpPr>
          <p:cNvPr id="49" name="pole tekstowe 48"/>
          <p:cNvSpPr txBox="1"/>
          <p:nvPr/>
        </p:nvSpPr>
        <p:spPr>
          <a:xfrm rot="20334519">
            <a:off x="6784875" y="3050662"/>
            <a:ext cx="15487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1000" b="0" i="1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(1)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0010)</a:t>
            </a:r>
            <a:endParaRPr lang="pl-PL" sz="2000" b="0" dirty="0"/>
          </a:p>
        </p:txBody>
      </p:sp>
      <p:sp>
        <p:nvSpPr>
          <p:cNvPr id="50" name="Elipsa 49"/>
          <p:cNvSpPr/>
          <p:nvPr/>
        </p:nvSpPr>
        <p:spPr bwMode="auto">
          <a:xfrm>
            <a:off x="2267744" y="3275514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Elipsa 50"/>
          <p:cNvSpPr/>
          <p:nvPr/>
        </p:nvSpPr>
        <p:spPr bwMode="auto">
          <a:xfrm>
            <a:off x="6130730" y="3554756"/>
            <a:ext cx="144016" cy="144016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2" name="Łącznik prosty ze strzałką 51"/>
          <p:cNvCxnSpPr>
            <a:stCxn id="47" idx="6"/>
            <a:endCxn id="42" idx="2"/>
          </p:cNvCxnSpPr>
          <p:nvPr/>
        </p:nvCxnSpPr>
        <p:spPr bwMode="auto">
          <a:xfrm>
            <a:off x="5600072" y="4193444"/>
            <a:ext cx="1944216" cy="56016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53" name="pole tekstowe 52"/>
          <p:cNvSpPr txBox="1"/>
          <p:nvPr/>
        </p:nvSpPr>
        <p:spPr>
          <a:xfrm rot="20334519">
            <a:off x="4592439" y="3828977"/>
            <a:ext cx="1539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2000" b="0" i="1" baseline="30000" dirty="0" smtClean="0">
                <a:sym typeface="Symbol"/>
              </a:rPr>
              <a:t> </a:t>
            </a:r>
            <a:r>
              <a:rPr lang="pl-PL" sz="1000" b="0" i="1" baseline="30000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(2)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0000)</a:t>
            </a:r>
            <a:endParaRPr lang="pl-PL" sz="2000" b="0" dirty="0"/>
          </a:p>
        </p:txBody>
      </p:sp>
      <p:sp>
        <p:nvSpPr>
          <p:cNvPr id="54" name="pole tekstowe 53"/>
          <p:cNvSpPr txBox="1"/>
          <p:nvPr/>
        </p:nvSpPr>
        <p:spPr>
          <a:xfrm rot="20334519">
            <a:off x="7214595" y="4140566"/>
            <a:ext cx="1658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0" i="1" dirty="0" smtClean="0">
                <a:sym typeface="Symbol"/>
              </a:rPr>
              <a:t></a:t>
            </a:r>
            <a:r>
              <a:rPr lang="pl-PL" sz="2000" b="0" i="1" baseline="30000" dirty="0" smtClean="0">
                <a:sym typeface="Symbol"/>
              </a:rPr>
              <a:t> </a:t>
            </a:r>
            <a:r>
              <a:rPr lang="pl-PL" sz="2000" b="0" baseline="30000" dirty="0" smtClean="0">
                <a:sym typeface="Symbol"/>
              </a:rPr>
              <a:t>(2)</a:t>
            </a:r>
            <a:r>
              <a:rPr lang="pl-PL" sz="2000" b="0" dirty="0" smtClean="0">
                <a:sym typeface="Symbol"/>
              </a:rPr>
              <a:t>(</a:t>
            </a:r>
            <a:r>
              <a:rPr lang="pl-PL" sz="2000" b="0" dirty="0" smtClean="0"/>
              <a:t>0010)</a:t>
            </a:r>
            <a:endParaRPr lang="pl-PL" sz="2000" b="0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395536" y="2248732"/>
            <a:ext cx="1512168" cy="400110"/>
          </a:xfrm>
          <a:prstGeom prst="rect">
            <a:avLst/>
          </a:prstGeom>
          <a:solidFill>
            <a:srgbClr val="FFFFFF">
              <a:alpha val="36078"/>
            </a:srgbClr>
          </a:solidFill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Antenna</a:t>
            </a:r>
            <a:r>
              <a:rPr lang="pl-PL" sz="2000" dirty="0" smtClean="0"/>
              <a:t> #1</a:t>
            </a:r>
            <a:endParaRPr lang="pl-PL" sz="2000" dirty="0"/>
          </a:p>
        </p:txBody>
      </p:sp>
      <p:sp>
        <p:nvSpPr>
          <p:cNvPr id="56" name="pole tekstowe 55"/>
          <p:cNvSpPr txBox="1"/>
          <p:nvPr/>
        </p:nvSpPr>
        <p:spPr>
          <a:xfrm>
            <a:off x="4572000" y="2536764"/>
            <a:ext cx="1512168" cy="400110"/>
          </a:xfrm>
          <a:prstGeom prst="rect">
            <a:avLst/>
          </a:prstGeom>
          <a:solidFill>
            <a:srgbClr val="FFFFFF">
              <a:alpha val="36078"/>
            </a:srgbClr>
          </a:solidFill>
        </p:spPr>
        <p:txBody>
          <a:bodyPr wrap="square" rtlCol="0">
            <a:spAutoFit/>
          </a:bodyPr>
          <a:lstStyle/>
          <a:p>
            <a:r>
              <a:rPr lang="pl-PL" sz="2000" dirty="0" err="1" smtClean="0"/>
              <a:t>Antenna</a:t>
            </a:r>
            <a:r>
              <a:rPr lang="pl-PL" sz="2000" dirty="0" smtClean="0"/>
              <a:t> #2</a:t>
            </a:r>
            <a:endParaRPr lang="pl-PL" sz="2000" dirty="0"/>
          </a:p>
        </p:txBody>
      </p:sp>
      <p:pic>
        <p:nvPicPr>
          <p:cNvPr id="3" name="Obraz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841" y="1789197"/>
            <a:ext cx="1899285" cy="255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48" grpId="0"/>
      <p:bldP spid="49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5"/>
          <p:cNvGrpSpPr>
            <a:grpSpLocks noChangeAspect="1"/>
          </p:cNvGrpSpPr>
          <p:nvPr/>
        </p:nvGrpSpPr>
        <p:grpSpPr bwMode="auto">
          <a:xfrm>
            <a:off x="685874" y="548680"/>
            <a:ext cx="7702550" cy="3717925"/>
            <a:chOff x="204" y="1344"/>
            <a:chExt cx="4852" cy="2342"/>
          </a:xfrm>
        </p:grpSpPr>
        <p:sp>
          <p:nvSpPr>
            <p:cNvPr id="1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344"/>
              <a:ext cx="4852" cy="2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6"/>
            <p:cNvSpPr>
              <a:spLocks noEditPoints="1"/>
            </p:cNvSpPr>
            <p:nvPr/>
          </p:nvSpPr>
          <p:spPr bwMode="auto">
            <a:xfrm>
              <a:off x="221" y="2885"/>
              <a:ext cx="252" cy="99"/>
            </a:xfrm>
            <a:custGeom>
              <a:avLst/>
              <a:gdLst>
                <a:gd name="T0" fmla="*/ 0 w 463"/>
                <a:gd name="T1" fmla="*/ 75 h 167"/>
                <a:gd name="T2" fmla="*/ 447 w 463"/>
                <a:gd name="T3" fmla="*/ 75 h 167"/>
                <a:gd name="T4" fmla="*/ 447 w 463"/>
                <a:gd name="T5" fmla="*/ 91 h 167"/>
                <a:gd name="T6" fmla="*/ 0 w 463"/>
                <a:gd name="T7" fmla="*/ 91 h 167"/>
                <a:gd name="T8" fmla="*/ 0 w 463"/>
                <a:gd name="T9" fmla="*/ 75 h 167"/>
                <a:gd name="T10" fmla="*/ 323 w 463"/>
                <a:gd name="T11" fmla="*/ 2 h 167"/>
                <a:gd name="T12" fmla="*/ 463 w 463"/>
                <a:gd name="T13" fmla="*/ 83 h 167"/>
                <a:gd name="T14" fmla="*/ 323 w 463"/>
                <a:gd name="T15" fmla="*/ 165 h 167"/>
                <a:gd name="T16" fmla="*/ 312 w 463"/>
                <a:gd name="T17" fmla="*/ 162 h 167"/>
                <a:gd name="T18" fmla="*/ 315 w 463"/>
                <a:gd name="T19" fmla="*/ 151 h 167"/>
                <a:gd name="T20" fmla="*/ 443 w 463"/>
                <a:gd name="T21" fmla="*/ 77 h 167"/>
                <a:gd name="T22" fmla="*/ 443 w 463"/>
                <a:gd name="T23" fmla="*/ 90 h 167"/>
                <a:gd name="T24" fmla="*/ 315 w 463"/>
                <a:gd name="T25" fmla="*/ 16 h 167"/>
                <a:gd name="T26" fmla="*/ 312 w 463"/>
                <a:gd name="T27" fmla="*/ 5 h 167"/>
                <a:gd name="T28" fmla="*/ 323 w 463"/>
                <a:gd name="T29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63" h="167">
                  <a:moveTo>
                    <a:pt x="0" y="75"/>
                  </a:moveTo>
                  <a:lnTo>
                    <a:pt x="447" y="75"/>
                  </a:lnTo>
                  <a:lnTo>
                    <a:pt x="447" y="91"/>
                  </a:lnTo>
                  <a:lnTo>
                    <a:pt x="0" y="91"/>
                  </a:lnTo>
                  <a:lnTo>
                    <a:pt x="0" y="75"/>
                  </a:lnTo>
                  <a:close/>
                  <a:moveTo>
                    <a:pt x="323" y="2"/>
                  </a:moveTo>
                  <a:lnTo>
                    <a:pt x="463" y="83"/>
                  </a:lnTo>
                  <a:lnTo>
                    <a:pt x="323" y="165"/>
                  </a:lnTo>
                  <a:cubicBezTo>
                    <a:pt x="319" y="167"/>
                    <a:pt x="314" y="166"/>
                    <a:pt x="312" y="162"/>
                  </a:cubicBezTo>
                  <a:cubicBezTo>
                    <a:pt x="310" y="158"/>
                    <a:pt x="311" y="154"/>
                    <a:pt x="315" y="151"/>
                  </a:cubicBezTo>
                  <a:lnTo>
                    <a:pt x="443" y="77"/>
                  </a:lnTo>
                  <a:lnTo>
                    <a:pt x="443" y="90"/>
                  </a:lnTo>
                  <a:lnTo>
                    <a:pt x="315" y="16"/>
                  </a:lnTo>
                  <a:cubicBezTo>
                    <a:pt x="311" y="13"/>
                    <a:pt x="310" y="9"/>
                    <a:pt x="312" y="5"/>
                  </a:cubicBezTo>
                  <a:cubicBezTo>
                    <a:pt x="314" y="1"/>
                    <a:pt x="319" y="0"/>
                    <a:pt x="323" y="2"/>
                  </a:cubicBez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474" y="2705"/>
              <a:ext cx="678" cy="4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8"/>
            <p:cNvSpPr>
              <a:spLocks noEditPoints="1"/>
            </p:cNvSpPr>
            <p:nvPr/>
          </p:nvSpPr>
          <p:spPr bwMode="auto">
            <a:xfrm>
              <a:off x="469" y="2701"/>
              <a:ext cx="687" cy="457"/>
            </a:xfrm>
            <a:custGeom>
              <a:avLst/>
              <a:gdLst>
                <a:gd name="T0" fmla="*/ 0 w 1264"/>
                <a:gd name="T1" fmla="*/ 8 h 768"/>
                <a:gd name="T2" fmla="*/ 8 w 1264"/>
                <a:gd name="T3" fmla="*/ 0 h 768"/>
                <a:gd name="T4" fmla="*/ 1256 w 1264"/>
                <a:gd name="T5" fmla="*/ 0 h 768"/>
                <a:gd name="T6" fmla="*/ 1264 w 1264"/>
                <a:gd name="T7" fmla="*/ 8 h 768"/>
                <a:gd name="T8" fmla="*/ 1264 w 1264"/>
                <a:gd name="T9" fmla="*/ 760 h 768"/>
                <a:gd name="T10" fmla="*/ 1256 w 1264"/>
                <a:gd name="T11" fmla="*/ 768 h 768"/>
                <a:gd name="T12" fmla="*/ 8 w 1264"/>
                <a:gd name="T13" fmla="*/ 768 h 768"/>
                <a:gd name="T14" fmla="*/ 0 w 1264"/>
                <a:gd name="T15" fmla="*/ 760 h 768"/>
                <a:gd name="T16" fmla="*/ 0 w 1264"/>
                <a:gd name="T17" fmla="*/ 8 h 768"/>
                <a:gd name="T18" fmla="*/ 16 w 1264"/>
                <a:gd name="T19" fmla="*/ 760 h 768"/>
                <a:gd name="T20" fmla="*/ 8 w 1264"/>
                <a:gd name="T21" fmla="*/ 752 h 768"/>
                <a:gd name="T22" fmla="*/ 1256 w 1264"/>
                <a:gd name="T23" fmla="*/ 752 h 768"/>
                <a:gd name="T24" fmla="*/ 1248 w 1264"/>
                <a:gd name="T25" fmla="*/ 760 h 768"/>
                <a:gd name="T26" fmla="*/ 1248 w 1264"/>
                <a:gd name="T27" fmla="*/ 8 h 768"/>
                <a:gd name="T28" fmla="*/ 1256 w 1264"/>
                <a:gd name="T29" fmla="*/ 16 h 768"/>
                <a:gd name="T30" fmla="*/ 8 w 1264"/>
                <a:gd name="T31" fmla="*/ 16 h 768"/>
                <a:gd name="T32" fmla="*/ 16 w 1264"/>
                <a:gd name="T33" fmla="*/ 8 h 768"/>
                <a:gd name="T34" fmla="*/ 16 w 1264"/>
                <a:gd name="T35" fmla="*/ 76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64" h="76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256" y="0"/>
                  </a:lnTo>
                  <a:cubicBezTo>
                    <a:pt x="1261" y="0"/>
                    <a:pt x="1264" y="4"/>
                    <a:pt x="1264" y="8"/>
                  </a:cubicBezTo>
                  <a:lnTo>
                    <a:pt x="1264" y="760"/>
                  </a:lnTo>
                  <a:cubicBezTo>
                    <a:pt x="1264" y="765"/>
                    <a:pt x="1261" y="768"/>
                    <a:pt x="1256" y="768"/>
                  </a:cubicBezTo>
                  <a:lnTo>
                    <a:pt x="8" y="768"/>
                  </a:lnTo>
                  <a:cubicBezTo>
                    <a:pt x="4" y="768"/>
                    <a:pt x="0" y="765"/>
                    <a:pt x="0" y="760"/>
                  </a:cubicBezTo>
                  <a:lnTo>
                    <a:pt x="0" y="8"/>
                  </a:lnTo>
                  <a:close/>
                  <a:moveTo>
                    <a:pt x="16" y="760"/>
                  </a:moveTo>
                  <a:lnTo>
                    <a:pt x="8" y="752"/>
                  </a:lnTo>
                  <a:lnTo>
                    <a:pt x="1256" y="752"/>
                  </a:lnTo>
                  <a:lnTo>
                    <a:pt x="1248" y="760"/>
                  </a:lnTo>
                  <a:lnTo>
                    <a:pt x="1248" y="8"/>
                  </a:lnTo>
                  <a:lnTo>
                    <a:pt x="125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76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644" y="2773"/>
              <a:ext cx="399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Conv</a:t>
              </a: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.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549" y="2934"/>
              <a:ext cx="547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Encoder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1447" y="2744"/>
              <a:ext cx="392" cy="3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12"/>
            <p:cNvSpPr>
              <a:spLocks noEditPoints="1"/>
            </p:cNvSpPr>
            <p:nvPr/>
          </p:nvSpPr>
          <p:spPr bwMode="auto">
            <a:xfrm>
              <a:off x="1443" y="2739"/>
              <a:ext cx="400" cy="342"/>
            </a:xfrm>
            <a:custGeom>
              <a:avLst/>
              <a:gdLst>
                <a:gd name="T0" fmla="*/ 0 w 736"/>
                <a:gd name="T1" fmla="*/ 8 h 576"/>
                <a:gd name="T2" fmla="*/ 8 w 736"/>
                <a:gd name="T3" fmla="*/ 0 h 576"/>
                <a:gd name="T4" fmla="*/ 728 w 736"/>
                <a:gd name="T5" fmla="*/ 0 h 576"/>
                <a:gd name="T6" fmla="*/ 736 w 736"/>
                <a:gd name="T7" fmla="*/ 8 h 576"/>
                <a:gd name="T8" fmla="*/ 736 w 736"/>
                <a:gd name="T9" fmla="*/ 568 h 576"/>
                <a:gd name="T10" fmla="*/ 728 w 736"/>
                <a:gd name="T11" fmla="*/ 576 h 576"/>
                <a:gd name="T12" fmla="*/ 8 w 736"/>
                <a:gd name="T13" fmla="*/ 576 h 576"/>
                <a:gd name="T14" fmla="*/ 0 w 736"/>
                <a:gd name="T15" fmla="*/ 568 h 576"/>
                <a:gd name="T16" fmla="*/ 0 w 736"/>
                <a:gd name="T17" fmla="*/ 8 h 576"/>
                <a:gd name="T18" fmla="*/ 16 w 736"/>
                <a:gd name="T19" fmla="*/ 568 h 576"/>
                <a:gd name="T20" fmla="*/ 8 w 736"/>
                <a:gd name="T21" fmla="*/ 560 h 576"/>
                <a:gd name="T22" fmla="*/ 728 w 736"/>
                <a:gd name="T23" fmla="*/ 560 h 576"/>
                <a:gd name="T24" fmla="*/ 720 w 736"/>
                <a:gd name="T25" fmla="*/ 568 h 576"/>
                <a:gd name="T26" fmla="*/ 720 w 736"/>
                <a:gd name="T27" fmla="*/ 8 h 576"/>
                <a:gd name="T28" fmla="*/ 728 w 736"/>
                <a:gd name="T29" fmla="*/ 16 h 576"/>
                <a:gd name="T30" fmla="*/ 8 w 736"/>
                <a:gd name="T31" fmla="*/ 16 h 576"/>
                <a:gd name="T32" fmla="*/ 16 w 736"/>
                <a:gd name="T33" fmla="*/ 8 h 576"/>
                <a:gd name="T34" fmla="*/ 16 w 736"/>
                <a:gd name="T35" fmla="*/ 568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6" h="5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lnTo>
                    <a:pt x="736" y="568"/>
                  </a:lnTo>
                  <a:cubicBezTo>
                    <a:pt x="736" y="573"/>
                    <a:pt x="733" y="576"/>
                    <a:pt x="728" y="576"/>
                  </a:cubicBezTo>
                  <a:lnTo>
                    <a:pt x="8" y="576"/>
                  </a:lnTo>
                  <a:cubicBezTo>
                    <a:pt x="4" y="576"/>
                    <a:pt x="0" y="573"/>
                    <a:pt x="0" y="568"/>
                  </a:cubicBezTo>
                  <a:lnTo>
                    <a:pt x="0" y="8"/>
                  </a:lnTo>
                  <a:close/>
                  <a:moveTo>
                    <a:pt x="16" y="568"/>
                  </a:moveTo>
                  <a:lnTo>
                    <a:pt x="8" y="560"/>
                  </a:lnTo>
                  <a:lnTo>
                    <a:pt x="728" y="560"/>
                  </a:lnTo>
                  <a:lnTo>
                    <a:pt x="720" y="568"/>
                  </a:lnTo>
                  <a:lnTo>
                    <a:pt x="720" y="8"/>
                  </a:lnTo>
                  <a:lnTo>
                    <a:pt x="72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6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1599" y="2803"/>
              <a:ext cx="183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2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p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14"/>
            <p:cNvSpPr>
              <a:spLocks noEditPoints="1"/>
            </p:cNvSpPr>
            <p:nvPr/>
          </p:nvSpPr>
          <p:spPr bwMode="auto">
            <a:xfrm>
              <a:off x="1160" y="2875"/>
              <a:ext cx="297" cy="99"/>
            </a:xfrm>
            <a:custGeom>
              <a:avLst/>
              <a:gdLst>
                <a:gd name="T0" fmla="*/ 0 w 546"/>
                <a:gd name="T1" fmla="*/ 75 h 167"/>
                <a:gd name="T2" fmla="*/ 530 w 546"/>
                <a:gd name="T3" fmla="*/ 75 h 167"/>
                <a:gd name="T4" fmla="*/ 530 w 546"/>
                <a:gd name="T5" fmla="*/ 91 h 167"/>
                <a:gd name="T6" fmla="*/ 0 w 546"/>
                <a:gd name="T7" fmla="*/ 91 h 167"/>
                <a:gd name="T8" fmla="*/ 0 w 546"/>
                <a:gd name="T9" fmla="*/ 75 h 167"/>
                <a:gd name="T10" fmla="*/ 406 w 546"/>
                <a:gd name="T11" fmla="*/ 2 h 167"/>
                <a:gd name="T12" fmla="*/ 546 w 546"/>
                <a:gd name="T13" fmla="*/ 83 h 167"/>
                <a:gd name="T14" fmla="*/ 406 w 546"/>
                <a:gd name="T15" fmla="*/ 165 h 167"/>
                <a:gd name="T16" fmla="*/ 395 w 546"/>
                <a:gd name="T17" fmla="*/ 162 h 167"/>
                <a:gd name="T18" fmla="*/ 398 w 546"/>
                <a:gd name="T19" fmla="*/ 151 h 167"/>
                <a:gd name="T20" fmla="*/ 526 w 546"/>
                <a:gd name="T21" fmla="*/ 77 h 167"/>
                <a:gd name="T22" fmla="*/ 526 w 546"/>
                <a:gd name="T23" fmla="*/ 90 h 167"/>
                <a:gd name="T24" fmla="*/ 398 w 546"/>
                <a:gd name="T25" fmla="*/ 16 h 167"/>
                <a:gd name="T26" fmla="*/ 395 w 546"/>
                <a:gd name="T27" fmla="*/ 5 h 167"/>
                <a:gd name="T28" fmla="*/ 406 w 546"/>
                <a:gd name="T29" fmla="*/ 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46" h="167">
                  <a:moveTo>
                    <a:pt x="0" y="75"/>
                  </a:moveTo>
                  <a:lnTo>
                    <a:pt x="530" y="75"/>
                  </a:lnTo>
                  <a:lnTo>
                    <a:pt x="530" y="91"/>
                  </a:lnTo>
                  <a:lnTo>
                    <a:pt x="0" y="91"/>
                  </a:lnTo>
                  <a:lnTo>
                    <a:pt x="0" y="75"/>
                  </a:lnTo>
                  <a:close/>
                  <a:moveTo>
                    <a:pt x="406" y="2"/>
                  </a:moveTo>
                  <a:lnTo>
                    <a:pt x="546" y="83"/>
                  </a:lnTo>
                  <a:lnTo>
                    <a:pt x="406" y="165"/>
                  </a:lnTo>
                  <a:cubicBezTo>
                    <a:pt x="402" y="167"/>
                    <a:pt x="397" y="166"/>
                    <a:pt x="395" y="162"/>
                  </a:cubicBezTo>
                  <a:cubicBezTo>
                    <a:pt x="393" y="158"/>
                    <a:pt x="394" y="154"/>
                    <a:pt x="398" y="151"/>
                  </a:cubicBezTo>
                  <a:lnTo>
                    <a:pt x="526" y="77"/>
                  </a:lnTo>
                  <a:lnTo>
                    <a:pt x="526" y="90"/>
                  </a:lnTo>
                  <a:lnTo>
                    <a:pt x="398" y="16"/>
                  </a:lnTo>
                  <a:cubicBezTo>
                    <a:pt x="394" y="13"/>
                    <a:pt x="393" y="9"/>
                    <a:pt x="395" y="5"/>
                  </a:cubicBezTo>
                  <a:cubicBezTo>
                    <a:pt x="397" y="1"/>
                    <a:pt x="402" y="0"/>
                    <a:pt x="406" y="2"/>
                  </a:cubicBez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16"/>
            <p:cNvSpPr>
              <a:spLocks noEditPoints="1"/>
            </p:cNvSpPr>
            <p:nvPr/>
          </p:nvSpPr>
          <p:spPr bwMode="auto">
            <a:xfrm>
              <a:off x="2594" y="2399"/>
              <a:ext cx="698" cy="516"/>
            </a:xfrm>
            <a:custGeom>
              <a:avLst/>
              <a:gdLst>
                <a:gd name="T0" fmla="*/ 2 w 1285"/>
                <a:gd name="T1" fmla="*/ 852 h 868"/>
                <a:gd name="T2" fmla="*/ 8 w 1285"/>
                <a:gd name="T3" fmla="*/ 852 h 868"/>
                <a:gd name="T4" fmla="*/ 0 w 1285"/>
                <a:gd name="T5" fmla="*/ 860 h 868"/>
                <a:gd name="T6" fmla="*/ 0 w 1285"/>
                <a:gd name="T7" fmla="*/ 83 h 868"/>
                <a:gd name="T8" fmla="*/ 8 w 1285"/>
                <a:gd name="T9" fmla="*/ 75 h 868"/>
                <a:gd name="T10" fmla="*/ 1269 w 1285"/>
                <a:gd name="T11" fmla="*/ 75 h 868"/>
                <a:gd name="T12" fmla="*/ 1269 w 1285"/>
                <a:gd name="T13" fmla="*/ 91 h 868"/>
                <a:gd name="T14" fmla="*/ 8 w 1285"/>
                <a:gd name="T15" fmla="*/ 91 h 868"/>
                <a:gd name="T16" fmla="*/ 16 w 1285"/>
                <a:gd name="T17" fmla="*/ 83 h 868"/>
                <a:gd name="T18" fmla="*/ 16 w 1285"/>
                <a:gd name="T19" fmla="*/ 860 h 868"/>
                <a:gd name="T20" fmla="*/ 8 w 1285"/>
                <a:gd name="T21" fmla="*/ 868 h 868"/>
                <a:gd name="T22" fmla="*/ 2 w 1285"/>
                <a:gd name="T23" fmla="*/ 868 h 868"/>
                <a:gd name="T24" fmla="*/ 2 w 1285"/>
                <a:gd name="T25" fmla="*/ 852 h 868"/>
                <a:gd name="T26" fmla="*/ 1145 w 1285"/>
                <a:gd name="T27" fmla="*/ 2 h 868"/>
                <a:gd name="T28" fmla="*/ 1285 w 1285"/>
                <a:gd name="T29" fmla="*/ 83 h 868"/>
                <a:gd name="T30" fmla="*/ 1145 w 1285"/>
                <a:gd name="T31" fmla="*/ 165 h 868"/>
                <a:gd name="T32" fmla="*/ 1134 w 1285"/>
                <a:gd name="T33" fmla="*/ 162 h 868"/>
                <a:gd name="T34" fmla="*/ 1137 w 1285"/>
                <a:gd name="T35" fmla="*/ 151 h 868"/>
                <a:gd name="T36" fmla="*/ 1265 w 1285"/>
                <a:gd name="T37" fmla="*/ 77 h 868"/>
                <a:gd name="T38" fmla="*/ 1265 w 1285"/>
                <a:gd name="T39" fmla="*/ 90 h 868"/>
                <a:gd name="T40" fmla="*/ 1137 w 1285"/>
                <a:gd name="T41" fmla="*/ 16 h 868"/>
                <a:gd name="T42" fmla="*/ 1134 w 1285"/>
                <a:gd name="T43" fmla="*/ 5 h 868"/>
                <a:gd name="T44" fmla="*/ 1145 w 1285"/>
                <a:gd name="T45" fmla="*/ 2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85" h="868">
                  <a:moveTo>
                    <a:pt x="2" y="852"/>
                  </a:moveTo>
                  <a:lnTo>
                    <a:pt x="8" y="852"/>
                  </a:lnTo>
                  <a:lnTo>
                    <a:pt x="0" y="860"/>
                  </a:lnTo>
                  <a:lnTo>
                    <a:pt x="0" y="83"/>
                  </a:lnTo>
                  <a:cubicBezTo>
                    <a:pt x="0" y="79"/>
                    <a:pt x="4" y="75"/>
                    <a:pt x="8" y="75"/>
                  </a:cubicBezTo>
                  <a:lnTo>
                    <a:pt x="1269" y="75"/>
                  </a:lnTo>
                  <a:lnTo>
                    <a:pt x="1269" y="91"/>
                  </a:lnTo>
                  <a:lnTo>
                    <a:pt x="8" y="91"/>
                  </a:lnTo>
                  <a:lnTo>
                    <a:pt x="16" y="83"/>
                  </a:lnTo>
                  <a:lnTo>
                    <a:pt x="16" y="860"/>
                  </a:lnTo>
                  <a:cubicBezTo>
                    <a:pt x="16" y="864"/>
                    <a:pt x="13" y="868"/>
                    <a:pt x="8" y="868"/>
                  </a:cubicBezTo>
                  <a:lnTo>
                    <a:pt x="2" y="868"/>
                  </a:lnTo>
                  <a:lnTo>
                    <a:pt x="2" y="852"/>
                  </a:lnTo>
                  <a:close/>
                  <a:moveTo>
                    <a:pt x="1145" y="2"/>
                  </a:moveTo>
                  <a:lnTo>
                    <a:pt x="1285" y="83"/>
                  </a:lnTo>
                  <a:lnTo>
                    <a:pt x="1145" y="165"/>
                  </a:lnTo>
                  <a:cubicBezTo>
                    <a:pt x="1141" y="167"/>
                    <a:pt x="1136" y="166"/>
                    <a:pt x="1134" y="162"/>
                  </a:cubicBezTo>
                  <a:cubicBezTo>
                    <a:pt x="1132" y="158"/>
                    <a:pt x="1133" y="154"/>
                    <a:pt x="1137" y="151"/>
                  </a:cubicBezTo>
                  <a:lnTo>
                    <a:pt x="1265" y="77"/>
                  </a:lnTo>
                  <a:lnTo>
                    <a:pt x="1265" y="90"/>
                  </a:lnTo>
                  <a:lnTo>
                    <a:pt x="1137" y="16"/>
                  </a:lnTo>
                  <a:cubicBezTo>
                    <a:pt x="1133" y="13"/>
                    <a:pt x="1132" y="9"/>
                    <a:pt x="1134" y="5"/>
                  </a:cubicBezTo>
                  <a:cubicBezTo>
                    <a:pt x="1136" y="1"/>
                    <a:pt x="1141" y="0"/>
                    <a:pt x="1145" y="2"/>
                  </a:cubicBez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Rectangle 17"/>
            <p:cNvSpPr>
              <a:spLocks noChangeArrowheads="1"/>
            </p:cNvSpPr>
            <p:nvPr/>
          </p:nvSpPr>
          <p:spPr bwMode="auto">
            <a:xfrm>
              <a:off x="3291" y="2229"/>
              <a:ext cx="634" cy="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6" name="Freeform 18"/>
            <p:cNvSpPr>
              <a:spLocks noEditPoints="1"/>
            </p:cNvSpPr>
            <p:nvPr/>
          </p:nvSpPr>
          <p:spPr bwMode="auto">
            <a:xfrm>
              <a:off x="3286" y="2225"/>
              <a:ext cx="644" cy="447"/>
            </a:xfrm>
            <a:custGeom>
              <a:avLst/>
              <a:gdLst>
                <a:gd name="T0" fmla="*/ 0 w 1184"/>
                <a:gd name="T1" fmla="*/ 8 h 752"/>
                <a:gd name="T2" fmla="*/ 8 w 1184"/>
                <a:gd name="T3" fmla="*/ 0 h 752"/>
                <a:gd name="T4" fmla="*/ 1176 w 1184"/>
                <a:gd name="T5" fmla="*/ 0 h 752"/>
                <a:gd name="T6" fmla="*/ 1184 w 1184"/>
                <a:gd name="T7" fmla="*/ 8 h 752"/>
                <a:gd name="T8" fmla="*/ 1184 w 1184"/>
                <a:gd name="T9" fmla="*/ 744 h 752"/>
                <a:gd name="T10" fmla="*/ 1176 w 1184"/>
                <a:gd name="T11" fmla="*/ 752 h 752"/>
                <a:gd name="T12" fmla="*/ 8 w 1184"/>
                <a:gd name="T13" fmla="*/ 752 h 752"/>
                <a:gd name="T14" fmla="*/ 0 w 1184"/>
                <a:gd name="T15" fmla="*/ 744 h 752"/>
                <a:gd name="T16" fmla="*/ 0 w 1184"/>
                <a:gd name="T17" fmla="*/ 8 h 752"/>
                <a:gd name="T18" fmla="*/ 16 w 1184"/>
                <a:gd name="T19" fmla="*/ 744 h 752"/>
                <a:gd name="T20" fmla="*/ 8 w 1184"/>
                <a:gd name="T21" fmla="*/ 736 h 752"/>
                <a:gd name="T22" fmla="*/ 1176 w 1184"/>
                <a:gd name="T23" fmla="*/ 736 h 752"/>
                <a:gd name="T24" fmla="*/ 1168 w 1184"/>
                <a:gd name="T25" fmla="*/ 744 h 752"/>
                <a:gd name="T26" fmla="*/ 1168 w 1184"/>
                <a:gd name="T27" fmla="*/ 8 h 752"/>
                <a:gd name="T28" fmla="*/ 1176 w 1184"/>
                <a:gd name="T29" fmla="*/ 16 h 752"/>
                <a:gd name="T30" fmla="*/ 8 w 1184"/>
                <a:gd name="T31" fmla="*/ 16 h 752"/>
                <a:gd name="T32" fmla="*/ 16 w 1184"/>
                <a:gd name="T33" fmla="*/ 8 h 752"/>
                <a:gd name="T34" fmla="*/ 16 w 1184"/>
                <a:gd name="T35" fmla="*/ 744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4" h="75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176" y="0"/>
                  </a:lnTo>
                  <a:cubicBezTo>
                    <a:pt x="1181" y="0"/>
                    <a:pt x="1184" y="4"/>
                    <a:pt x="1184" y="8"/>
                  </a:cubicBezTo>
                  <a:lnTo>
                    <a:pt x="1184" y="744"/>
                  </a:lnTo>
                  <a:cubicBezTo>
                    <a:pt x="1184" y="749"/>
                    <a:pt x="1181" y="752"/>
                    <a:pt x="1176" y="752"/>
                  </a:cubicBezTo>
                  <a:lnTo>
                    <a:pt x="8" y="752"/>
                  </a:lnTo>
                  <a:cubicBezTo>
                    <a:pt x="4" y="752"/>
                    <a:pt x="0" y="749"/>
                    <a:pt x="0" y="744"/>
                  </a:cubicBezTo>
                  <a:lnTo>
                    <a:pt x="0" y="8"/>
                  </a:lnTo>
                  <a:close/>
                  <a:moveTo>
                    <a:pt x="16" y="744"/>
                  </a:moveTo>
                  <a:lnTo>
                    <a:pt x="8" y="736"/>
                  </a:lnTo>
                  <a:lnTo>
                    <a:pt x="1176" y="736"/>
                  </a:lnTo>
                  <a:lnTo>
                    <a:pt x="1168" y="744"/>
                  </a:lnTo>
                  <a:lnTo>
                    <a:pt x="1168" y="8"/>
                  </a:lnTo>
                  <a:lnTo>
                    <a:pt x="117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744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7" name="Rectangle 19"/>
            <p:cNvSpPr>
              <a:spLocks noChangeArrowheads="1"/>
            </p:cNvSpPr>
            <p:nvPr/>
          </p:nvSpPr>
          <p:spPr bwMode="auto">
            <a:xfrm>
              <a:off x="3390" y="2283"/>
              <a:ext cx="5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mapper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3494" y="2454"/>
              <a:ext cx="1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1"/>
            <p:cNvSpPr>
              <a:spLocks noChangeArrowheads="1"/>
            </p:cNvSpPr>
            <p:nvPr/>
          </p:nvSpPr>
          <p:spPr bwMode="auto">
            <a:xfrm>
              <a:off x="3538" y="2445"/>
              <a:ext cx="165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w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3625" y="2464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3"/>
            <p:cNvSpPr>
              <a:spLocks noChangeArrowheads="1"/>
            </p:cNvSpPr>
            <p:nvPr/>
          </p:nvSpPr>
          <p:spPr bwMode="auto">
            <a:xfrm>
              <a:off x="3677" y="2454"/>
              <a:ext cx="1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5"/>
            <p:cNvSpPr>
              <a:spLocks noChangeArrowheads="1"/>
            </p:cNvSpPr>
            <p:nvPr/>
          </p:nvSpPr>
          <p:spPr bwMode="auto">
            <a:xfrm>
              <a:off x="1839" y="2910"/>
              <a:ext cx="749" cy="10"/>
            </a:xfrm>
            <a:prstGeom prst="rect">
              <a:avLst/>
            </a:pr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2" name="Rectangle 24"/>
            <p:cNvSpPr>
              <a:spLocks noChangeArrowheads="1"/>
            </p:cNvSpPr>
            <p:nvPr/>
          </p:nvSpPr>
          <p:spPr bwMode="auto">
            <a:xfrm>
              <a:off x="2795" y="3229"/>
              <a:ext cx="635" cy="4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3" name="Freeform 25"/>
            <p:cNvSpPr>
              <a:spLocks noEditPoints="1"/>
            </p:cNvSpPr>
            <p:nvPr/>
          </p:nvSpPr>
          <p:spPr bwMode="auto">
            <a:xfrm>
              <a:off x="2791" y="3224"/>
              <a:ext cx="643" cy="457"/>
            </a:xfrm>
            <a:custGeom>
              <a:avLst/>
              <a:gdLst>
                <a:gd name="T0" fmla="*/ 0 w 1184"/>
                <a:gd name="T1" fmla="*/ 8 h 768"/>
                <a:gd name="T2" fmla="*/ 8 w 1184"/>
                <a:gd name="T3" fmla="*/ 0 h 768"/>
                <a:gd name="T4" fmla="*/ 1176 w 1184"/>
                <a:gd name="T5" fmla="*/ 0 h 768"/>
                <a:gd name="T6" fmla="*/ 1184 w 1184"/>
                <a:gd name="T7" fmla="*/ 8 h 768"/>
                <a:gd name="T8" fmla="*/ 1184 w 1184"/>
                <a:gd name="T9" fmla="*/ 760 h 768"/>
                <a:gd name="T10" fmla="*/ 1176 w 1184"/>
                <a:gd name="T11" fmla="*/ 768 h 768"/>
                <a:gd name="T12" fmla="*/ 8 w 1184"/>
                <a:gd name="T13" fmla="*/ 768 h 768"/>
                <a:gd name="T14" fmla="*/ 0 w 1184"/>
                <a:gd name="T15" fmla="*/ 760 h 768"/>
                <a:gd name="T16" fmla="*/ 0 w 1184"/>
                <a:gd name="T17" fmla="*/ 8 h 768"/>
                <a:gd name="T18" fmla="*/ 16 w 1184"/>
                <a:gd name="T19" fmla="*/ 760 h 768"/>
                <a:gd name="T20" fmla="*/ 8 w 1184"/>
                <a:gd name="T21" fmla="*/ 752 h 768"/>
                <a:gd name="T22" fmla="*/ 1176 w 1184"/>
                <a:gd name="T23" fmla="*/ 752 h 768"/>
                <a:gd name="T24" fmla="*/ 1168 w 1184"/>
                <a:gd name="T25" fmla="*/ 760 h 768"/>
                <a:gd name="T26" fmla="*/ 1168 w 1184"/>
                <a:gd name="T27" fmla="*/ 8 h 768"/>
                <a:gd name="T28" fmla="*/ 1176 w 1184"/>
                <a:gd name="T29" fmla="*/ 16 h 768"/>
                <a:gd name="T30" fmla="*/ 8 w 1184"/>
                <a:gd name="T31" fmla="*/ 16 h 768"/>
                <a:gd name="T32" fmla="*/ 16 w 1184"/>
                <a:gd name="T33" fmla="*/ 8 h 768"/>
                <a:gd name="T34" fmla="*/ 16 w 1184"/>
                <a:gd name="T35" fmla="*/ 76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4" h="76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176" y="0"/>
                  </a:lnTo>
                  <a:cubicBezTo>
                    <a:pt x="1181" y="0"/>
                    <a:pt x="1184" y="4"/>
                    <a:pt x="1184" y="8"/>
                  </a:cubicBezTo>
                  <a:lnTo>
                    <a:pt x="1184" y="760"/>
                  </a:lnTo>
                  <a:cubicBezTo>
                    <a:pt x="1184" y="765"/>
                    <a:pt x="1181" y="768"/>
                    <a:pt x="1176" y="768"/>
                  </a:cubicBezTo>
                  <a:lnTo>
                    <a:pt x="8" y="768"/>
                  </a:lnTo>
                  <a:cubicBezTo>
                    <a:pt x="4" y="768"/>
                    <a:pt x="0" y="765"/>
                    <a:pt x="0" y="760"/>
                  </a:cubicBezTo>
                  <a:lnTo>
                    <a:pt x="0" y="8"/>
                  </a:lnTo>
                  <a:close/>
                  <a:moveTo>
                    <a:pt x="16" y="760"/>
                  </a:moveTo>
                  <a:lnTo>
                    <a:pt x="8" y="752"/>
                  </a:lnTo>
                  <a:lnTo>
                    <a:pt x="1176" y="752"/>
                  </a:lnTo>
                  <a:lnTo>
                    <a:pt x="1168" y="760"/>
                  </a:lnTo>
                  <a:lnTo>
                    <a:pt x="1168" y="8"/>
                  </a:lnTo>
                  <a:lnTo>
                    <a:pt x="117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76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4" name="Rectangle 26"/>
            <p:cNvSpPr>
              <a:spLocks noChangeArrowheads="1"/>
            </p:cNvSpPr>
            <p:nvPr/>
          </p:nvSpPr>
          <p:spPr bwMode="auto">
            <a:xfrm>
              <a:off x="2893" y="3288"/>
              <a:ext cx="5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mapper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2997" y="3459"/>
              <a:ext cx="1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3041" y="3450"/>
              <a:ext cx="165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w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3128" y="3469"/>
              <a:ext cx="8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3180" y="3459"/>
              <a:ext cx="104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2591" y="2905"/>
              <a:ext cx="204" cy="601"/>
            </a:xfrm>
            <a:custGeom>
              <a:avLst/>
              <a:gdLst>
                <a:gd name="T0" fmla="*/ 16 w 376"/>
                <a:gd name="T1" fmla="*/ 0 h 1010"/>
                <a:gd name="T2" fmla="*/ 16 w 376"/>
                <a:gd name="T3" fmla="*/ 926 h 1010"/>
                <a:gd name="T4" fmla="*/ 8 w 376"/>
                <a:gd name="T5" fmla="*/ 918 h 1010"/>
                <a:gd name="T6" fmla="*/ 360 w 376"/>
                <a:gd name="T7" fmla="*/ 918 h 1010"/>
                <a:gd name="T8" fmla="*/ 360 w 376"/>
                <a:gd name="T9" fmla="*/ 934 h 1010"/>
                <a:gd name="T10" fmla="*/ 8 w 376"/>
                <a:gd name="T11" fmla="*/ 934 h 1010"/>
                <a:gd name="T12" fmla="*/ 0 w 376"/>
                <a:gd name="T13" fmla="*/ 926 h 1010"/>
                <a:gd name="T14" fmla="*/ 0 w 376"/>
                <a:gd name="T15" fmla="*/ 0 h 1010"/>
                <a:gd name="T16" fmla="*/ 16 w 376"/>
                <a:gd name="T17" fmla="*/ 0 h 1010"/>
                <a:gd name="T18" fmla="*/ 236 w 376"/>
                <a:gd name="T19" fmla="*/ 844 h 1010"/>
                <a:gd name="T20" fmla="*/ 376 w 376"/>
                <a:gd name="T21" fmla="*/ 926 h 1010"/>
                <a:gd name="T22" fmla="*/ 236 w 376"/>
                <a:gd name="T23" fmla="*/ 1008 h 1010"/>
                <a:gd name="T24" fmla="*/ 225 w 376"/>
                <a:gd name="T25" fmla="*/ 1005 h 1010"/>
                <a:gd name="T26" fmla="*/ 228 w 376"/>
                <a:gd name="T27" fmla="*/ 994 h 1010"/>
                <a:gd name="T28" fmla="*/ 356 w 376"/>
                <a:gd name="T29" fmla="*/ 919 h 1010"/>
                <a:gd name="T30" fmla="*/ 356 w 376"/>
                <a:gd name="T31" fmla="*/ 933 h 1010"/>
                <a:gd name="T32" fmla="*/ 228 w 376"/>
                <a:gd name="T33" fmla="*/ 858 h 1010"/>
                <a:gd name="T34" fmla="*/ 225 w 376"/>
                <a:gd name="T35" fmla="*/ 847 h 1010"/>
                <a:gd name="T36" fmla="*/ 236 w 376"/>
                <a:gd name="T37" fmla="*/ 844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6" h="1010">
                  <a:moveTo>
                    <a:pt x="16" y="0"/>
                  </a:moveTo>
                  <a:lnTo>
                    <a:pt x="16" y="926"/>
                  </a:lnTo>
                  <a:lnTo>
                    <a:pt x="8" y="918"/>
                  </a:lnTo>
                  <a:lnTo>
                    <a:pt x="360" y="918"/>
                  </a:lnTo>
                  <a:lnTo>
                    <a:pt x="360" y="934"/>
                  </a:lnTo>
                  <a:lnTo>
                    <a:pt x="8" y="934"/>
                  </a:lnTo>
                  <a:cubicBezTo>
                    <a:pt x="4" y="934"/>
                    <a:pt x="0" y="930"/>
                    <a:pt x="0" y="926"/>
                  </a:cubicBezTo>
                  <a:lnTo>
                    <a:pt x="0" y="0"/>
                  </a:lnTo>
                  <a:lnTo>
                    <a:pt x="16" y="0"/>
                  </a:lnTo>
                  <a:close/>
                  <a:moveTo>
                    <a:pt x="236" y="844"/>
                  </a:moveTo>
                  <a:lnTo>
                    <a:pt x="376" y="926"/>
                  </a:lnTo>
                  <a:lnTo>
                    <a:pt x="236" y="1008"/>
                  </a:lnTo>
                  <a:cubicBezTo>
                    <a:pt x="232" y="1010"/>
                    <a:pt x="228" y="1009"/>
                    <a:pt x="225" y="1005"/>
                  </a:cubicBezTo>
                  <a:cubicBezTo>
                    <a:pt x="223" y="1001"/>
                    <a:pt x="224" y="996"/>
                    <a:pt x="228" y="994"/>
                  </a:cubicBezTo>
                  <a:lnTo>
                    <a:pt x="356" y="919"/>
                  </a:lnTo>
                  <a:lnTo>
                    <a:pt x="356" y="933"/>
                  </a:lnTo>
                  <a:lnTo>
                    <a:pt x="228" y="858"/>
                  </a:lnTo>
                  <a:cubicBezTo>
                    <a:pt x="224" y="856"/>
                    <a:pt x="223" y="851"/>
                    <a:pt x="225" y="847"/>
                  </a:cubicBezTo>
                  <a:cubicBezTo>
                    <a:pt x="228" y="843"/>
                    <a:pt x="232" y="842"/>
                    <a:pt x="236" y="844"/>
                  </a:cubicBez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" name="Freeform 32"/>
            <p:cNvSpPr>
              <a:spLocks noEditPoints="1"/>
            </p:cNvSpPr>
            <p:nvPr/>
          </p:nvSpPr>
          <p:spPr bwMode="auto">
            <a:xfrm>
              <a:off x="3430" y="3400"/>
              <a:ext cx="375" cy="100"/>
            </a:xfrm>
            <a:custGeom>
              <a:avLst/>
              <a:gdLst>
                <a:gd name="T0" fmla="*/ 0 w 690"/>
                <a:gd name="T1" fmla="*/ 88 h 168"/>
                <a:gd name="T2" fmla="*/ 674 w 690"/>
                <a:gd name="T3" fmla="*/ 73 h 168"/>
                <a:gd name="T4" fmla="*/ 675 w 690"/>
                <a:gd name="T5" fmla="*/ 89 h 168"/>
                <a:gd name="T6" fmla="*/ 1 w 690"/>
                <a:gd name="T7" fmla="*/ 104 h 168"/>
                <a:gd name="T8" fmla="*/ 0 w 690"/>
                <a:gd name="T9" fmla="*/ 88 h 168"/>
                <a:gd name="T10" fmla="*/ 549 w 690"/>
                <a:gd name="T11" fmla="*/ 2 h 168"/>
                <a:gd name="T12" fmla="*/ 690 w 690"/>
                <a:gd name="T13" fmla="*/ 80 h 168"/>
                <a:gd name="T14" fmla="*/ 552 w 690"/>
                <a:gd name="T15" fmla="*/ 165 h 168"/>
                <a:gd name="T16" fmla="*/ 541 w 690"/>
                <a:gd name="T17" fmla="*/ 163 h 168"/>
                <a:gd name="T18" fmla="*/ 544 w 690"/>
                <a:gd name="T19" fmla="*/ 152 h 168"/>
                <a:gd name="T20" fmla="*/ 670 w 690"/>
                <a:gd name="T21" fmla="*/ 74 h 168"/>
                <a:gd name="T22" fmla="*/ 671 w 690"/>
                <a:gd name="T23" fmla="*/ 88 h 168"/>
                <a:gd name="T24" fmla="*/ 541 w 690"/>
                <a:gd name="T25" fmla="*/ 16 h 168"/>
                <a:gd name="T26" fmla="*/ 538 w 690"/>
                <a:gd name="T27" fmla="*/ 5 h 168"/>
                <a:gd name="T28" fmla="*/ 549 w 690"/>
                <a:gd name="T29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0" h="168">
                  <a:moveTo>
                    <a:pt x="0" y="88"/>
                  </a:moveTo>
                  <a:lnTo>
                    <a:pt x="674" y="73"/>
                  </a:lnTo>
                  <a:lnTo>
                    <a:pt x="675" y="89"/>
                  </a:lnTo>
                  <a:lnTo>
                    <a:pt x="1" y="104"/>
                  </a:lnTo>
                  <a:lnTo>
                    <a:pt x="0" y="88"/>
                  </a:lnTo>
                  <a:close/>
                  <a:moveTo>
                    <a:pt x="549" y="2"/>
                  </a:moveTo>
                  <a:lnTo>
                    <a:pt x="690" y="80"/>
                  </a:lnTo>
                  <a:lnTo>
                    <a:pt x="552" y="165"/>
                  </a:lnTo>
                  <a:cubicBezTo>
                    <a:pt x="549" y="168"/>
                    <a:pt x="544" y="166"/>
                    <a:pt x="541" y="163"/>
                  </a:cubicBezTo>
                  <a:cubicBezTo>
                    <a:pt x="539" y="159"/>
                    <a:pt x="540" y="154"/>
                    <a:pt x="544" y="152"/>
                  </a:cubicBezTo>
                  <a:lnTo>
                    <a:pt x="670" y="74"/>
                  </a:lnTo>
                  <a:lnTo>
                    <a:pt x="671" y="88"/>
                  </a:lnTo>
                  <a:lnTo>
                    <a:pt x="541" y="16"/>
                  </a:lnTo>
                  <a:cubicBezTo>
                    <a:pt x="537" y="14"/>
                    <a:pt x="536" y="9"/>
                    <a:pt x="538" y="5"/>
                  </a:cubicBezTo>
                  <a:cubicBezTo>
                    <a:pt x="540" y="1"/>
                    <a:pt x="545" y="0"/>
                    <a:pt x="549" y="2"/>
                  </a:cubicBez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Rectangle 33"/>
            <p:cNvSpPr>
              <a:spLocks noChangeArrowheads="1"/>
            </p:cNvSpPr>
            <p:nvPr/>
          </p:nvSpPr>
          <p:spPr bwMode="auto">
            <a:xfrm>
              <a:off x="3804" y="3296"/>
              <a:ext cx="391" cy="3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Freeform 34"/>
            <p:cNvSpPr>
              <a:spLocks noEditPoints="1"/>
            </p:cNvSpPr>
            <p:nvPr/>
          </p:nvSpPr>
          <p:spPr bwMode="auto">
            <a:xfrm>
              <a:off x="3799" y="3291"/>
              <a:ext cx="400" cy="343"/>
            </a:xfrm>
            <a:custGeom>
              <a:avLst/>
              <a:gdLst>
                <a:gd name="T0" fmla="*/ 0 w 736"/>
                <a:gd name="T1" fmla="*/ 8 h 576"/>
                <a:gd name="T2" fmla="*/ 8 w 736"/>
                <a:gd name="T3" fmla="*/ 0 h 576"/>
                <a:gd name="T4" fmla="*/ 728 w 736"/>
                <a:gd name="T5" fmla="*/ 0 h 576"/>
                <a:gd name="T6" fmla="*/ 736 w 736"/>
                <a:gd name="T7" fmla="*/ 8 h 576"/>
                <a:gd name="T8" fmla="*/ 736 w 736"/>
                <a:gd name="T9" fmla="*/ 568 h 576"/>
                <a:gd name="T10" fmla="*/ 728 w 736"/>
                <a:gd name="T11" fmla="*/ 576 h 576"/>
                <a:gd name="T12" fmla="*/ 8 w 736"/>
                <a:gd name="T13" fmla="*/ 576 h 576"/>
                <a:gd name="T14" fmla="*/ 0 w 736"/>
                <a:gd name="T15" fmla="*/ 568 h 576"/>
                <a:gd name="T16" fmla="*/ 0 w 736"/>
                <a:gd name="T17" fmla="*/ 8 h 576"/>
                <a:gd name="T18" fmla="*/ 16 w 736"/>
                <a:gd name="T19" fmla="*/ 568 h 576"/>
                <a:gd name="T20" fmla="*/ 8 w 736"/>
                <a:gd name="T21" fmla="*/ 560 h 576"/>
                <a:gd name="T22" fmla="*/ 728 w 736"/>
                <a:gd name="T23" fmla="*/ 560 h 576"/>
                <a:gd name="T24" fmla="*/ 720 w 736"/>
                <a:gd name="T25" fmla="*/ 568 h 576"/>
                <a:gd name="T26" fmla="*/ 720 w 736"/>
                <a:gd name="T27" fmla="*/ 8 h 576"/>
                <a:gd name="T28" fmla="*/ 728 w 736"/>
                <a:gd name="T29" fmla="*/ 16 h 576"/>
                <a:gd name="T30" fmla="*/ 8 w 736"/>
                <a:gd name="T31" fmla="*/ 16 h 576"/>
                <a:gd name="T32" fmla="*/ 16 w 736"/>
                <a:gd name="T33" fmla="*/ 8 h 576"/>
                <a:gd name="T34" fmla="*/ 16 w 736"/>
                <a:gd name="T35" fmla="*/ 568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6" h="5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28" y="0"/>
                  </a:lnTo>
                  <a:cubicBezTo>
                    <a:pt x="733" y="0"/>
                    <a:pt x="736" y="4"/>
                    <a:pt x="736" y="8"/>
                  </a:cubicBezTo>
                  <a:lnTo>
                    <a:pt x="736" y="568"/>
                  </a:lnTo>
                  <a:cubicBezTo>
                    <a:pt x="736" y="573"/>
                    <a:pt x="733" y="576"/>
                    <a:pt x="728" y="576"/>
                  </a:cubicBezTo>
                  <a:lnTo>
                    <a:pt x="8" y="576"/>
                  </a:lnTo>
                  <a:cubicBezTo>
                    <a:pt x="4" y="576"/>
                    <a:pt x="0" y="573"/>
                    <a:pt x="0" y="568"/>
                  </a:cubicBezTo>
                  <a:lnTo>
                    <a:pt x="0" y="8"/>
                  </a:lnTo>
                  <a:close/>
                  <a:moveTo>
                    <a:pt x="16" y="568"/>
                  </a:moveTo>
                  <a:lnTo>
                    <a:pt x="8" y="560"/>
                  </a:lnTo>
                  <a:lnTo>
                    <a:pt x="728" y="560"/>
                  </a:lnTo>
                  <a:lnTo>
                    <a:pt x="720" y="568"/>
                  </a:lnTo>
                  <a:lnTo>
                    <a:pt x="720" y="8"/>
                  </a:lnTo>
                  <a:lnTo>
                    <a:pt x="72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56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3933" y="3354"/>
              <a:ext cx="226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2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  <a:cs typeface="Arial" pitchFamily="34" charset="0"/>
                </a:rPr>
                <a:t>P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Freeform 36"/>
            <p:cNvSpPr>
              <a:spLocks/>
            </p:cNvSpPr>
            <p:nvPr/>
          </p:nvSpPr>
          <p:spPr bwMode="auto">
            <a:xfrm>
              <a:off x="4486" y="2187"/>
              <a:ext cx="113" cy="123"/>
            </a:xfrm>
            <a:custGeom>
              <a:avLst/>
              <a:gdLst>
                <a:gd name="T0" fmla="*/ 0 w 113"/>
                <a:gd name="T1" fmla="*/ 123 h 123"/>
                <a:gd name="T2" fmla="*/ 57 w 113"/>
                <a:gd name="T3" fmla="*/ 0 h 123"/>
                <a:gd name="T4" fmla="*/ 113 w 113"/>
                <a:gd name="T5" fmla="*/ 123 h 123"/>
                <a:gd name="T6" fmla="*/ 0 w 113"/>
                <a:gd name="T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123">
                  <a:moveTo>
                    <a:pt x="0" y="123"/>
                  </a:moveTo>
                  <a:lnTo>
                    <a:pt x="57" y="0"/>
                  </a:lnTo>
                  <a:lnTo>
                    <a:pt x="113" y="123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Freeform 37"/>
            <p:cNvSpPr>
              <a:spLocks noEditPoints="1"/>
            </p:cNvSpPr>
            <p:nvPr/>
          </p:nvSpPr>
          <p:spPr bwMode="auto">
            <a:xfrm>
              <a:off x="4478" y="2177"/>
              <a:ext cx="131" cy="143"/>
            </a:xfrm>
            <a:custGeom>
              <a:avLst/>
              <a:gdLst>
                <a:gd name="T0" fmla="*/ 16 w 241"/>
                <a:gd name="T1" fmla="*/ 240 h 240"/>
                <a:gd name="T2" fmla="*/ 3 w 241"/>
                <a:gd name="T3" fmla="*/ 233 h 240"/>
                <a:gd name="T4" fmla="*/ 2 w 241"/>
                <a:gd name="T5" fmla="*/ 217 h 240"/>
                <a:gd name="T6" fmla="*/ 106 w 241"/>
                <a:gd name="T7" fmla="*/ 9 h 240"/>
                <a:gd name="T8" fmla="*/ 120 w 241"/>
                <a:gd name="T9" fmla="*/ 0 h 240"/>
                <a:gd name="T10" fmla="*/ 135 w 241"/>
                <a:gd name="T11" fmla="*/ 9 h 240"/>
                <a:gd name="T12" fmla="*/ 239 w 241"/>
                <a:gd name="T13" fmla="*/ 217 h 240"/>
                <a:gd name="T14" fmla="*/ 238 w 241"/>
                <a:gd name="T15" fmla="*/ 233 h 240"/>
                <a:gd name="T16" fmla="*/ 224 w 241"/>
                <a:gd name="T17" fmla="*/ 240 h 240"/>
                <a:gd name="T18" fmla="*/ 16 w 241"/>
                <a:gd name="T19" fmla="*/ 240 h 240"/>
                <a:gd name="T20" fmla="*/ 224 w 241"/>
                <a:gd name="T21" fmla="*/ 208 h 240"/>
                <a:gd name="T22" fmla="*/ 210 w 241"/>
                <a:gd name="T23" fmla="*/ 232 h 240"/>
                <a:gd name="T24" fmla="*/ 106 w 241"/>
                <a:gd name="T25" fmla="*/ 24 h 240"/>
                <a:gd name="T26" fmla="*/ 135 w 241"/>
                <a:gd name="T27" fmla="*/ 24 h 240"/>
                <a:gd name="T28" fmla="*/ 31 w 241"/>
                <a:gd name="T29" fmla="*/ 232 h 240"/>
                <a:gd name="T30" fmla="*/ 16 w 241"/>
                <a:gd name="T31" fmla="*/ 208 h 240"/>
                <a:gd name="T32" fmla="*/ 224 w 241"/>
                <a:gd name="T33" fmla="*/ 208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1" h="240">
                  <a:moveTo>
                    <a:pt x="16" y="240"/>
                  </a:moveTo>
                  <a:cubicBezTo>
                    <a:pt x="11" y="240"/>
                    <a:pt x="6" y="238"/>
                    <a:pt x="3" y="233"/>
                  </a:cubicBezTo>
                  <a:cubicBezTo>
                    <a:pt x="0" y="228"/>
                    <a:pt x="0" y="222"/>
                    <a:pt x="2" y="217"/>
                  </a:cubicBezTo>
                  <a:lnTo>
                    <a:pt x="106" y="9"/>
                  </a:lnTo>
                  <a:cubicBezTo>
                    <a:pt x="109" y="4"/>
                    <a:pt x="114" y="0"/>
                    <a:pt x="120" y="0"/>
                  </a:cubicBezTo>
                  <a:cubicBezTo>
                    <a:pt x="127" y="0"/>
                    <a:pt x="132" y="4"/>
                    <a:pt x="135" y="9"/>
                  </a:cubicBezTo>
                  <a:lnTo>
                    <a:pt x="239" y="217"/>
                  </a:lnTo>
                  <a:cubicBezTo>
                    <a:pt x="241" y="222"/>
                    <a:pt x="241" y="228"/>
                    <a:pt x="238" y="233"/>
                  </a:cubicBezTo>
                  <a:cubicBezTo>
                    <a:pt x="235" y="238"/>
                    <a:pt x="230" y="240"/>
                    <a:pt x="224" y="240"/>
                  </a:cubicBezTo>
                  <a:lnTo>
                    <a:pt x="16" y="240"/>
                  </a:lnTo>
                  <a:close/>
                  <a:moveTo>
                    <a:pt x="224" y="208"/>
                  </a:moveTo>
                  <a:lnTo>
                    <a:pt x="210" y="232"/>
                  </a:lnTo>
                  <a:lnTo>
                    <a:pt x="106" y="24"/>
                  </a:lnTo>
                  <a:lnTo>
                    <a:pt x="135" y="24"/>
                  </a:lnTo>
                  <a:lnTo>
                    <a:pt x="31" y="232"/>
                  </a:lnTo>
                  <a:lnTo>
                    <a:pt x="16" y="208"/>
                  </a:lnTo>
                  <a:lnTo>
                    <a:pt x="224" y="20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Freeform 38"/>
            <p:cNvSpPr>
              <a:spLocks/>
            </p:cNvSpPr>
            <p:nvPr/>
          </p:nvSpPr>
          <p:spPr bwMode="auto">
            <a:xfrm>
              <a:off x="3921" y="2301"/>
              <a:ext cx="637" cy="157"/>
            </a:xfrm>
            <a:custGeom>
              <a:avLst/>
              <a:gdLst>
                <a:gd name="T0" fmla="*/ 1141 w 1172"/>
                <a:gd name="T1" fmla="*/ 0 h 265"/>
                <a:gd name="T2" fmla="*/ 1156 w 1172"/>
                <a:gd name="T3" fmla="*/ 0 h 265"/>
                <a:gd name="T4" fmla="*/ 1172 w 1172"/>
                <a:gd name="T5" fmla="*/ 16 h 265"/>
                <a:gd name="T6" fmla="*/ 1172 w 1172"/>
                <a:gd name="T7" fmla="*/ 249 h 265"/>
                <a:gd name="T8" fmla="*/ 1156 w 1172"/>
                <a:gd name="T9" fmla="*/ 265 h 265"/>
                <a:gd name="T10" fmla="*/ 0 w 1172"/>
                <a:gd name="T11" fmla="*/ 265 h 265"/>
                <a:gd name="T12" fmla="*/ 0 w 1172"/>
                <a:gd name="T13" fmla="*/ 233 h 265"/>
                <a:gd name="T14" fmla="*/ 1156 w 1172"/>
                <a:gd name="T15" fmla="*/ 233 h 265"/>
                <a:gd name="T16" fmla="*/ 1140 w 1172"/>
                <a:gd name="T17" fmla="*/ 249 h 265"/>
                <a:gd name="T18" fmla="*/ 1140 w 1172"/>
                <a:gd name="T19" fmla="*/ 16 h 265"/>
                <a:gd name="T20" fmla="*/ 1156 w 1172"/>
                <a:gd name="T21" fmla="*/ 32 h 265"/>
                <a:gd name="T22" fmla="*/ 1141 w 1172"/>
                <a:gd name="T23" fmla="*/ 32 h 265"/>
                <a:gd name="T24" fmla="*/ 1141 w 1172"/>
                <a:gd name="T25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72" h="265">
                  <a:moveTo>
                    <a:pt x="1141" y="0"/>
                  </a:moveTo>
                  <a:lnTo>
                    <a:pt x="1156" y="0"/>
                  </a:lnTo>
                  <a:cubicBezTo>
                    <a:pt x="1165" y="0"/>
                    <a:pt x="1172" y="8"/>
                    <a:pt x="1172" y="16"/>
                  </a:cubicBezTo>
                  <a:lnTo>
                    <a:pt x="1172" y="249"/>
                  </a:lnTo>
                  <a:cubicBezTo>
                    <a:pt x="1172" y="258"/>
                    <a:pt x="1165" y="265"/>
                    <a:pt x="1156" y="265"/>
                  </a:cubicBezTo>
                  <a:lnTo>
                    <a:pt x="0" y="265"/>
                  </a:lnTo>
                  <a:lnTo>
                    <a:pt x="0" y="233"/>
                  </a:lnTo>
                  <a:lnTo>
                    <a:pt x="1156" y="233"/>
                  </a:lnTo>
                  <a:lnTo>
                    <a:pt x="1140" y="249"/>
                  </a:lnTo>
                  <a:lnTo>
                    <a:pt x="1140" y="16"/>
                  </a:lnTo>
                  <a:lnTo>
                    <a:pt x="1156" y="32"/>
                  </a:lnTo>
                  <a:lnTo>
                    <a:pt x="1141" y="32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Freeform 39"/>
            <p:cNvSpPr>
              <a:spLocks/>
            </p:cNvSpPr>
            <p:nvPr/>
          </p:nvSpPr>
          <p:spPr bwMode="auto">
            <a:xfrm>
              <a:off x="4643" y="3215"/>
              <a:ext cx="113" cy="105"/>
            </a:xfrm>
            <a:custGeom>
              <a:avLst/>
              <a:gdLst>
                <a:gd name="T0" fmla="*/ 113 w 113"/>
                <a:gd name="T1" fmla="*/ 105 h 105"/>
                <a:gd name="T2" fmla="*/ 56 w 113"/>
                <a:gd name="T3" fmla="*/ 0 h 105"/>
                <a:gd name="T4" fmla="*/ 0 w 113"/>
                <a:gd name="T5" fmla="*/ 105 h 105"/>
                <a:gd name="T6" fmla="*/ 113 w 113"/>
                <a:gd name="T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105">
                  <a:moveTo>
                    <a:pt x="113" y="105"/>
                  </a:moveTo>
                  <a:lnTo>
                    <a:pt x="56" y="0"/>
                  </a:lnTo>
                  <a:lnTo>
                    <a:pt x="0" y="105"/>
                  </a:lnTo>
                  <a:lnTo>
                    <a:pt x="113" y="105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Freeform 40"/>
            <p:cNvSpPr>
              <a:spLocks noEditPoints="1"/>
            </p:cNvSpPr>
            <p:nvPr/>
          </p:nvSpPr>
          <p:spPr bwMode="auto">
            <a:xfrm>
              <a:off x="4634" y="3205"/>
              <a:ext cx="131" cy="124"/>
            </a:xfrm>
            <a:custGeom>
              <a:avLst/>
              <a:gdLst>
                <a:gd name="T0" fmla="*/ 224 w 241"/>
                <a:gd name="T1" fmla="*/ 176 h 208"/>
                <a:gd name="T2" fmla="*/ 211 w 241"/>
                <a:gd name="T3" fmla="*/ 201 h 208"/>
                <a:gd name="T4" fmla="*/ 107 w 241"/>
                <a:gd name="T5" fmla="*/ 25 h 208"/>
                <a:gd name="T6" fmla="*/ 134 w 241"/>
                <a:gd name="T7" fmla="*/ 25 h 208"/>
                <a:gd name="T8" fmla="*/ 30 w 241"/>
                <a:gd name="T9" fmla="*/ 201 h 208"/>
                <a:gd name="T10" fmla="*/ 16 w 241"/>
                <a:gd name="T11" fmla="*/ 176 h 208"/>
                <a:gd name="T12" fmla="*/ 224 w 241"/>
                <a:gd name="T13" fmla="*/ 176 h 208"/>
                <a:gd name="T14" fmla="*/ 16 w 241"/>
                <a:gd name="T15" fmla="*/ 208 h 208"/>
                <a:gd name="T16" fmla="*/ 3 w 241"/>
                <a:gd name="T17" fmla="*/ 200 h 208"/>
                <a:gd name="T18" fmla="*/ 3 w 241"/>
                <a:gd name="T19" fmla="*/ 184 h 208"/>
                <a:gd name="T20" fmla="*/ 107 w 241"/>
                <a:gd name="T21" fmla="*/ 8 h 208"/>
                <a:gd name="T22" fmla="*/ 120 w 241"/>
                <a:gd name="T23" fmla="*/ 0 h 208"/>
                <a:gd name="T24" fmla="*/ 134 w 241"/>
                <a:gd name="T25" fmla="*/ 8 h 208"/>
                <a:gd name="T26" fmla="*/ 238 w 241"/>
                <a:gd name="T27" fmla="*/ 184 h 208"/>
                <a:gd name="T28" fmla="*/ 238 w 241"/>
                <a:gd name="T29" fmla="*/ 200 h 208"/>
                <a:gd name="T30" fmla="*/ 224 w 241"/>
                <a:gd name="T31" fmla="*/ 208 h 208"/>
                <a:gd name="T32" fmla="*/ 16 w 241"/>
                <a:gd name="T33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1" h="208">
                  <a:moveTo>
                    <a:pt x="224" y="176"/>
                  </a:moveTo>
                  <a:lnTo>
                    <a:pt x="211" y="201"/>
                  </a:lnTo>
                  <a:lnTo>
                    <a:pt x="107" y="25"/>
                  </a:lnTo>
                  <a:lnTo>
                    <a:pt x="134" y="25"/>
                  </a:lnTo>
                  <a:lnTo>
                    <a:pt x="30" y="201"/>
                  </a:lnTo>
                  <a:lnTo>
                    <a:pt x="16" y="176"/>
                  </a:lnTo>
                  <a:lnTo>
                    <a:pt x="224" y="176"/>
                  </a:lnTo>
                  <a:close/>
                  <a:moveTo>
                    <a:pt x="16" y="208"/>
                  </a:moveTo>
                  <a:cubicBezTo>
                    <a:pt x="11" y="208"/>
                    <a:pt x="5" y="205"/>
                    <a:pt x="3" y="200"/>
                  </a:cubicBezTo>
                  <a:cubicBezTo>
                    <a:pt x="0" y="195"/>
                    <a:pt x="0" y="189"/>
                    <a:pt x="3" y="184"/>
                  </a:cubicBezTo>
                  <a:lnTo>
                    <a:pt x="107" y="8"/>
                  </a:lnTo>
                  <a:cubicBezTo>
                    <a:pt x="110" y="3"/>
                    <a:pt x="115" y="0"/>
                    <a:pt x="120" y="0"/>
                  </a:cubicBezTo>
                  <a:cubicBezTo>
                    <a:pt x="126" y="0"/>
                    <a:pt x="131" y="3"/>
                    <a:pt x="134" y="8"/>
                  </a:cubicBezTo>
                  <a:lnTo>
                    <a:pt x="238" y="184"/>
                  </a:lnTo>
                  <a:cubicBezTo>
                    <a:pt x="241" y="189"/>
                    <a:pt x="241" y="195"/>
                    <a:pt x="238" y="200"/>
                  </a:cubicBezTo>
                  <a:cubicBezTo>
                    <a:pt x="236" y="205"/>
                    <a:pt x="230" y="208"/>
                    <a:pt x="224" y="208"/>
                  </a:cubicBezTo>
                  <a:lnTo>
                    <a:pt x="16" y="208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Freeform 41"/>
            <p:cNvSpPr>
              <a:spLocks/>
            </p:cNvSpPr>
            <p:nvPr/>
          </p:nvSpPr>
          <p:spPr bwMode="auto">
            <a:xfrm>
              <a:off x="4208" y="3320"/>
              <a:ext cx="502" cy="138"/>
            </a:xfrm>
            <a:custGeom>
              <a:avLst/>
              <a:gdLst>
                <a:gd name="T0" fmla="*/ 924 w 924"/>
                <a:gd name="T1" fmla="*/ 0 h 233"/>
                <a:gd name="T2" fmla="*/ 924 w 924"/>
                <a:gd name="T3" fmla="*/ 217 h 233"/>
                <a:gd name="T4" fmla="*/ 908 w 924"/>
                <a:gd name="T5" fmla="*/ 233 h 233"/>
                <a:gd name="T6" fmla="*/ 0 w 924"/>
                <a:gd name="T7" fmla="*/ 233 h 233"/>
                <a:gd name="T8" fmla="*/ 0 w 924"/>
                <a:gd name="T9" fmla="*/ 201 h 233"/>
                <a:gd name="T10" fmla="*/ 908 w 924"/>
                <a:gd name="T11" fmla="*/ 201 h 233"/>
                <a:gd name="T12" fmla="*/ 892 w 924"/>
                <a:gd name="T13" fmla="*/ 217 h 233"/>
                <a:gd name="T14" fmla="*/ 892 w 924"/>
                <a:gd name="T15" fmla="*/ 0 h 233"/>
                <a:gd name="T16" fmla="*/ 924 w 924"/>
                <a:gd name="T17" fmla="*/ 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4" h="233">
                  <a:moveTo>
                    <a:pt x="924" y="0"/>
                  </a:moveTo>
                  <a:lnTo>
                    <a:pt x="924" y="217"/>
                  </a:lnTo>
                  <a:cubicBezTo>
                    <a:pt x="924" y="226"/>
                    <a:pt x="917" y="233"/>
                    <a:pt x="908" y="233"/>
                  </a:cubicBezTo>
                  <a:lnTo>
                    <a:pt x="0" y="233"/>
                  </a:lnTo>
                  <a:lnTo>
                    <a:pt x="0" y="201"/>
                  </a:lnTo>
                  <a:lnTo>
                    <a:pt x="908" y="201"/>
                  </a:lnTo>
                  <a:lnTo>
                    <a:pt x="892" y="217"/>
                  </a:lnTo>
                  <a:lnTo>
                    <a:pt x="892" y="0"/>
                  </a:lnTo>
                  <a:lnTo>
                    <a:pt x="924" y="0"/>
                  </a:lnTo>
                  <a:close/>
                </a:path>
              </a:pathLst>
            </a:custGeom>
            <a:solidFill>
              <a:srgbClr val="000000"/>
            </a:solidFill>
            <a:ln w="1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Rectangle 42"/>
            <p:cNvSpPr>
              <a:spLocks noChangeArrowheads="1"/>
            </p:cNvSpPr>
            <p:nvPr/>
          </p:nvSpPr>
          <p:spPr bwMode="auto">
            <a:xfrm>
              <a:off x="4069" y="1939"/>
              <a:ext cx="96" cy="47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" name="Rectangle 43"/>
            <p:cNvSpPr>
              <a:spLocks noChangeArrowheads="1"/>
            </p:cNvSpPr>
            <p:nvPr/>
          </p:nvSpPr>
          <p:spPr bwMode="auto">
            <a:xfrm>
              <a:off x="4071" y="2002"/>
              <a:ext cx="13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44"/>
            <p:cNvSpPr>
              <a:spLocks noChangeArrowheads="1"/>
            </p:cNvSpPr>
            <p:nvPr/>
          </p:nvSpPr>
          <p:spPr bwMode="auto">
            <a:xfrm>
              <a:off x="4071" y="2202"/>
              <a:ext cx="13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45"/>
            <p:cNvSpPr>
              <a:spLocks noChangeArrowheads="1"/>
            </p:cNvSpPr>
            <p:nvPr/>
          </p:nvSpPr>
          <p:spPr bwMode="auto">
            <a:xfrm>
              <a:off x="4150" y="1949"/>
              <a:ext cx="12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(1)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46"/>
            <p:cNvSpPr>
              <a:spLocks noChangeArrowheads="1"/>
            </p:cNvSpPr>
            <p:nvPr/>
          </p:nvSpPr>
          <p:spPr bwMode="auto">
            <a:xfrm>
              <a:off x="4150" y="2063"/>
              <a:ext cx="9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47"/>
            <p:cNvSpPr>
              <a:spLocks noChangeArrowheads="1"/>
            </p:cNvSpPr>
            <p:nvPr/>
          </p:nvSpPr>
          <p:spPr bwMode="auto">
            <a:xfrm>
              <a:off x="4202" y="2063"/>
              <a:ext cx="69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48"/>
            <p:cNvSpPr>
              <a:spLocks noChangeArrowheads="1"/>
            </p:cNvSpPr>
            <p:nvPr/>
          </p:nvSpPr>
          <p:spPr bwMode="auto">
            <a:xfrm>
              <a:off x="4150" y="2177"/>
              <a:ext cx="2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(1)   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49"/>
            <p:cNvSpPr>
              <a:spLocks noChangeArrowheads="1"/>
            </p:cNvSpPr>
            <p:nvPr/>
          </p:nvSpPr>
          <p:spPr bwMode="auto">
            <a:xfrm>
              <a:off x="4150" y="2301"/>
              <a:ext cx="95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0"/>
            <p:cNvSpPr>
              <a:spLocks noChangeArrowheads="1"/>
            </p:cNvSpPr>
            <p:nvPr/>
          </p:nvSpPr>
          <p:spPr bwMode="auto">
            <a:xfrm>
              <a:off x="4202" y="2301"/>
              <a:ext cx="69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1"/>
            <p:cNvSpPr>
              <a:spLocks noChangeArrowheads="1"/>
            </p:cNvSpPr>
            <p:nvPr/>
          </p:nvSpPr>
          <p:spPr bwMode="auto">
            <a:xfrm>
              <a:off x="4228" y="2301"/>
              <a:ext cx="15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+1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3469" y="2939"/>
              <a:ext cx="104" cy="47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3469" y="3001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3469" y="3201"/>
              <a:ext cx="13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3532" y="2975"/>
              <a:ext cx="12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(2)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3550" y="3075"/>
              <a:ext cx="8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3602" y="3075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3550" y="3183"/>
              <a:ext cx="2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(2)   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3550" y="3289"/>
              <a:ext cx="8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0"/>
            <p:cNvSpPr>
              <a:spLocks noChangeArrowheads="1"/>
            </p:cNvSpPr>
            <p:nvPr/>
          </p:nvSpPr>
          <p:spPr bwMode="auto">
            <a:xfrm>
              <a:off x="3602" y="3289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1"/>
            <p:cNvSpPr>
              <a:spLocks noChangeArrowheads="1"/>
            </p:cNvSpPr>
            <p:nvPr/>
          </p:nvSpPr>
          <p:spPr bwMode="auto">
            <a:xfrm>
              <a:off x="3629" y="3289"/>
              <a:ext cx="13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+1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2"/>
            <p:cNvSpPr>
              <a:spLocks noChangeArrowheads="1"/>
            </p:cNvSpPr>
            <p:nvPr/>
          </p:nvSpPr>
          <p:spPr bwMode="auto">
            <a:xfrm>
              <a:off x="4260" y="2958"/>
              <a:ext cx="105" cy="4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4263" y="3004"/>
              <a:ext cx="113" cy="2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64"/>
            <p:cNvSpPr>
              <a:spLocks noChangeArrowheads="1"/>
            </p:cNvSpPr>
            <p:nvPr/>
          </p:nvSpPr>
          <p:spPr bwMode="auto">
            <a:xfrm>
              <a:off x="4263" y="3204"/>
              <a:ext cx="113" cy="2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65"/>
            <p:cNvSpPr>
              <a:spLocks noChangeArrowheads="1"/>
            </p:cNvSpPr>
            <p:nvPr/>
          </p:nvSpPr>
          <p:spPr bwMode="auto">
            <a:xfrm>
              <a:off x="4341" y="2947"/>
              <a:ext cx="12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(2)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66"/>
            <p:cNvSpPr>
              <a:spLocks noChangeArrowheads="1"/>
            </p:cNvSpPr>
            <p:nvPr/>
          </p:nvSpPr>
          <p:spPr bwMode="auto">
            <a:xfrm>
              <a:off x="4341" y="3061"/>
              <a:ext cx="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67"/>
            <p:cNvSpPr>
              <a:spLocks noChangeArrowheads="1"/>
            </p:cNvSpPr>
            <p:nvPr/>
          </p:nvSpPr>
          <p:spPr bwMode="auto">
            <a:xfrm>
              <a:off x="4394" y="3061"/>
              <a:ext cx="7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68"/>
            <p:cNvSpPr>
              <a:spLocks noChangeArrowheads="1"/>
            </p:cNvSpPr>
            <p:nvPr/>
          </p:nvSpPr>
          <p:spPr bwMode="auto">
            <a:xfrm>
              <a:off x="4420" y="3061"/>
              <a:ext cx="157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+1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69"/>
            <p:cNvSpPr>
              <a:spLocks noChangeArrowheads="1"/>
            </p:cNvSpPr>
            <p:nvPr/>
          </p:nvSpPr>
          <p:spPr bwMode="auto">
            <a:xfrm>
              <a:off x="4341" y="3176"/>
              <a:ext cx="20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(2)   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0"/>
            <p:cNvSpPr>
              <a:spLocks noChangeArrowheads="1"/>
            </p:cNvSpPr>
            <p:nvPr/>
          </p:nvSpPr>
          <p:spPr bwMode="auto">
            <a:xfrm>
              <a:off x="4341" y="3299"/>
              <a:ext cx="9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1"/>
            <p:cNvSpPr>
              <a:spLocks noChangeArrowheads="1"/>
            </p:cNvSpPr>
            <p:nvPr/>
          </p:nvSpPr>
          <p:spPr bwMode="auto">
            <a:xfrm>
              <a:off x="4394" y="3299"/>
              <a:ext cx="17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    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2"/>
            <p:cNvSpPr>
              <a:spLocks noChangeArrowheads="1"/>
            </p:cNvSpPr>
            <p:nvPr/>
          </p:nvSpPr>
          <p:spPr bwMode="auto">
            <a:xfrm>
              <a:off x="290" y="2697"/>
              <a:ext cx="139" cy="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d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73"/>
            <p:cNvSpPr>
              <a:spLocks noChangeArrowheads="1"/>
            </p:cNvSpPr>
            <p:nvPr/>
          </p:nvSpPr>
          <p:spPr bwMode="auto">
            <a:xfrm>
              <a:off x="1232" y="2695"/>
              <a:ext cx="139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u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74"/>
            <p:cNvSpPr>
              <a:spLocks noChangeArrowheads="1"/>
            </p:cNvSpPr>
            <p:nvPr/>
          </p:nvSpPr>
          <p:spPr bwMode="auto">
            <a:xfrm>
              <a:off x="4701" y="2605"/>
              <a:ext cx="191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2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75"/>
            <p:cNvSpPr>
              <a:spLocks noChangeArrowheads="1"/>
            </p:cNvSpPr>
            <p:nvPr/>
          </p:nvSpPr>
          <p:spPr bwMode="auto">
            <a:xfrm>
              <a:off x="4822" y="2700"/>
              <a:ext cx="78" cy="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76"/>
            <p:cNvSpPr>
              <a:spLocks noChangeArrowheads="1"/>
            </p:cNvSpPr>
            <p:nvPr/>
          </p:nvSpPr>
          <p:spPr bwMode="auto">
            <a:xfrm>
              <a:off x="1956" y="2377"/>
              <a:ext cx="113" cy="4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5" name="Rectangle 77"/>
            <p:cNvSpPr>
              <a:spLocks noChangeArrowheads="1"/>
            </p:cNvSpPr>
            <p:nvPr/>
          </p:nvSpPr>
          <p:spPr bwMode="auto">
            <a:xfrm>
              <a:off x="1926" y="2523"/>
              <a:ext cx="139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v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78"/>
            <p:cNvSpPr>
              <a:spLocks noChangeArrowheads="1"/>
            </p:cNvSpPr>
            <p:nvPr/>
          </p:nvSpPr>
          <p:spPr bwMode="auto">
            <a:xfrm>
              <a:off x="1926" y="2677"/>
              <a:ext cx="139" cy="2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v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80"/>
            <p:cNvSpPr>
              <a:spLocks noChangeArrowheads="1"/>
            </p:cNvSpPr>
            <p:nvPr/>
          </p:nvSpPr>
          <p:spPr bwMode="auto">
            <a:xfrm>
              <a:off x="1997" y="2603"/>
              <a:ext cx="8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r>
                <a:rPr kumimoji="0" lang="pl-PL" sz="13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1"/>
            <p:cNvSpPr>
              <a:spLocks noChangeArrowheads="1"/>
            </p:cNvSpPr>
            <p:nvPr/>
          </p:nvSpPr>
          <p:spPr bwMode="auto">
            <a:xfrm>
              <a:off x="1993" y="2773"/>
              <a:ext cx="194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r>
                <a:rPr kumimoji="0" lang="pl-PL" sz="13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t</a:t>
              </a:r>
              <a:r>
                <a:rPr kumimoji="0" lang="pl-PL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+1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85"/>
            <p:cNvSpPr>
              <a:spLocks noChangeArrowheads="1"/>
            </p:cNvSpPr>
            <p:nvPr/>
          </p:nvSpPr>
          <p:spPr bwMode="auto">
            <a:xfrm>
              <a:off x="2591" y="1349"/>
              <a:ext cx="1869" cy="32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pl-PL" dirty="0" err="1" smtClean="0"/>
              <a:t>Transmitter</a:t>
            </a:r>
            <a:r>
              <a:rPr lang="pl-PL" dirty="0" smtClean="0"/>
              <a:t> </a:t>
            </a:r>
            <a:r>
              <a:rPr lang="pl-PL" dirty="0" err="1" smtClean="0"/>
              <a:t>exploiting</a:t>
            </a:r>
            <a:r>
              <a:rPr lang="pl-PL" dirty="0" smtClean="0"/>
              <a:t> labelling </a:t>
            </a:r>
            <a:r>
              <a:rPr lang="pl-PL" dirty="0" err="1" smtClean="0"/>
              <a:t>diversity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November</a:t>
            </a:r>
            <a:r>
              <a:rPr lang="en-US" smtClean="0"/>
              <a:t> 2013</a:t>
            </a:r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Maciej Krasicki</a:t>
            </a:r>
            <a:r>
              <a:rPr lang="en-GB" smtClean="0"/>
              <a:t> (</a:t>
            </a:r>
            <a:r>
              <a:rPr lang="pl-PL" smtClean="0"/>
              <a:t>Poznan University of Technology</a:t>
            </a:r>
            <a:r>
              <a:rPr lang="en-GB" smtClean="0"/>
              <a:t>)</a:t>
            </a: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58A28B8-0878-4F37-8EEE-3ADE49F28D81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9" name="Prostokąt 8"/>
          <p:cNvSpPr/>
          <p:nvPr/>
        </p:nvSpPr>
        <p:spPr bwMode="auto">
          <a:xfrm>
            <a:off x="5580112" y="1905119"/>
            <a:ext cx="1044000" cy="8280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Mapper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400" b="0" i="1" dirty="0" smtClean="0">
                <a:solidFill>
                  <a:schemeClr val="bg1"/>
                </a:solidFill>
                <a:sym typeface="Symbol"/>
              </a:rPr>
              <a:t></a:t>
            </a:r>
            <a:r>
              <a:rPr lang="pl-PL" sz="1100" b="0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pl-PL" sz="2400" b="0" baseline="30000" dirty="0" smtClean="0">
                <a:solidFill>
                  <a:schemeClr val="bg1"/>
                </a:solidFill>
                <a:sym typeface="Symbol"/>
              </a:rPr>
              <a:t>(1)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Prostokąt 9"/>
          <p:cNvSpPr/>
          <p:nvPr/>
        </p:nvSpPr>
        <p:spPr bwMode="auto">
          <a:xfrm>
            <a:off x="4788024" y="3494628"/>
            <a:ext cx="1044000" cy="828000"/>
          </a:xfrm>
          <a:prstGeom prst="rect">
            <a:avLst/>
          </a:prstGeom>
          <a:solidFill>
            <a:srgbClr val="0D108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Mapper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400" b="0" i="1" dirty="0" smtClean="0">
                <a:solidFill>
                  <a:schemeClr val="bg1"/>
                </a:solidFill>
                <a:sym typeface="Symbol"/>
              </a:rPr>
              <a:t></a:t>
            </a:r>
            <a:r>
              <a:rPr lang="pl-PL" sz="1000" b="0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pl-PL" sz="2400" b="0" baseline="30000" dirty="0" smtClean="0">
                <a:solidFill>
                  <a:schemeClr val="bg1"/>
                </a:solidFill>
                <a:sym typeface="Symbol"/>
              </a:rPr>
              <a:t>(2)</a:t>
            </a:r>
            <a:endParaRPr kumimoji="0" lang="pl-PL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Objaśnienie w chmurce 10"/>
          <p:cNvSpPr/>
          <p:nvPr/>
        </p:nvSpPr>
        <p:spPr bwMode="auto">
          <a:xfrm>
            <a:off x="314654" y="4149080"/>
            <a:ext cx="2889194" cy="1296144"/>
          </a:xfrm>
          <a:prstGeom prst="cloudCallout">
            <a:avLst/>
          </a:prstGeom>
          <a:solidFill>
            <a:srgbClr val="0D1081">
              <a:alpha val="6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36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</a:t>
            </a:r>
            <a:r>
              <a:rPr kumimoji="0" lang="pl-PL" sz="10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Symbol"/>
              </a:rPr>
              <a:t>(1)</a:t>
            </a:r>
            <a:r>
              <a:rPr kumimoji="0" lang="pl-PL" sz="3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 </a:t>
            </a:r>
            <a:r>
              <a:rPr kumimoji="0" lang="pl-PL" sz="36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</a:t>
            </a:r>
            <a:r>
              <a:rPr kumimoji="0" lang="pl-PL" sz="105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sym typeface="Symbol"/>
              </a:rPr>
              <a:t>(2)</a:t>
            </a:r>
            <a:r>
              <a:rPr kumimoji="0" lang="pl-PL" sz="36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  </a:t>
            </a:r>
            <a:r>
              <a:rPr kumimoji="0" lang="pl-PL" sz="660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sym typeface="Symbol"/>
              </a:rPr>
              <a:t>?</a:t>
            </a:r>
            <a:endParaRPr kumimoji="0" lang="pl-PL" sz="6600" i="0" u="none" strike="noStrike" cap="none" normalizeH="0" baseline="3000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pic>
        <p:nvPicPr>
          <p:cNvPr id="96" name="Obraz 9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166" y="5373216"/>
            <a:ext cx="6139815" cy="760095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067944" y="4653136"/>
            <a:ext cx="432048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800" b="1" dirty="0" err="1" smtClean="0"/>
              <a:t>Labeling</a:t>
            </a:r>
            <a:r>
              <a:rPr lang="pl-PL" sz="1800" b="1" dirty="0" smtClean="0"/>
              <a:t> </a:t>
            </a:r>
            <a:r>
              <a:rPr lang="pl-PL" sz="1800" b="1" dirty="0" err="1" smtClean="0"/>
              <a:t>diversity</a:t>
            </a:r>
            <a:r>
              <a:rPr lang="pl-PL" sz="1800" b="1" dirty="0" smtClean="0"/>
              <a:t> </a:t>
            </a:r>
            <a:r>
              <a:rPr lang="pl-PL" sz="1800" b="1" dirty="0" smtClean="0">
                <a:sym typeface="Symbol"/>
              </a:rPr>
              <a:t> </a:t>
            </a:r>
            <a:r>
              <a:rPr lang="pl-PL" sz="1800" b="1" dirty="0" err="1" smtClean="0">
                <a:sym typeface="Symbol"/>
              </a:rPr>
              <a:t>modulation</a:t>
            </a:r>
            <a:r>
              <a:rPr lang="pl-PL" sz="1800" b="1" dirty="0" smtClean="0">
                <a:sym typeface="Symbol"/>
              </a:rPr>
              <a:t> doping</a:t>
            </a:r>
            <a:endParaRPr lang="pl-PL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&#10;\widetilde{\Omega}^{2}\left(\omega\right)=\left(\frac{1}{M2^{M}}\sum_{\mathbf{v}\in\mathcal{V}}\Psi\left(\mathbf{v},\omega\right)\right)^{-1/\tilde{r}N_{r}}&#10;\]&#10;&#10;&#10;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&#10;\Psi\left(\mathbf{v},\omega\right)=\sum_{k=1}^{M}\left(\left|\omega\left(\mathbf{v}\right)-\omega\left(\widetilde{\mathbf{v}}_{k}\right)\right|^{2\tilde{r}}\right)^{-N_{r}}&#10;\]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color}&#10;\pagestyle{empty}&#10;\begin{document}&#10;&#10;\[   \mathbf{v}&#10;\]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$\mathbf{v}=(0000),k=3$&#10;&#10;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color}&#10;\pagestyle{empty}&#10;\begin{document}&#10;&#10;\[&#10;\mathbf{X}_{t}=\left[\begin{array}{cc}&#10;x_{2t}^{\left(1\right)} &amp; x_{2t+1}^{\left(1\right)}\\&#10;x_{2t+1}^{\left(2\right)} &amp; x_{2t}^{\left(2\right)}&#10;\end{array}\right]\equiv\left[\begin{array}{cc}&#10;\omega^{\left(1\right)}\color{red}{\left(\mathbf{v}_{2t}\right)} &amp; \omega^{\left(1\right)}\color{red}{\left(\mathbf{v}_{2t+1}\right)}\\&#10;\omega^{\left(2\right)}\color{blue}{\left(\mathbf{v}_{2t+1}\right)} &amp; \omega^{\left(2\right)}\color{blue}{\left(\mathbf{v}_{2t}\right)}&#10;\end{array}\right]&#10;\]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&#10;\[&#10;\Psi\left(\mathbf{v},\omega\right)=\sum_{k=1}^{M}\left(\left|\omega\left(\mathbf{v}\right)-\omega\left(\widetilde{\mathbf{v}}_{k}\right)\right|^{2\tilde{r}}\right)^{-N_{r}}&#10;\]&#10;\end{document}"/>
  <p:tag name="IGUANATEXSIZE" val="20"/>
</p:tagLst>
</file>

<file path=ppt/theme/theme1.xml><?xml version="1.0" encoding="utf-8"?>
<a:theme xmlns:a="http://schemas.openxmlformats.org/drawingml/2006/main" name="802-11-Submission">
  <a:themeElements>
    <a:clrScheme name="Niestandardowy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0000"/>
      </a:accent1>
      <a:accent2>
        <a:srgbClr val="2D2DB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KR</Template>
  <TotalTime>18933</TotalTime>
  <Words>783</Words>
  <Application>Microsoft Office PowerPoint</Application>
  <PresentationFormat>Pokaz na ekranie (4:3)</PresentationFormat>
  <Paragraphs>236</Paragraphs>
  <Slides>22</Slides>
  <Notes>9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22</vt:i4>
      </vt:variant>
    </vt:vector>
  </HeadingPairs>
  <TitlesOfParts>
    <vt:vector size="25" baseType="lpstr">
      <vt:lpstr>802-11-Submission</vt:lpstr>
      <vt:lpstr>Document</vt:lpstr>
      <vt:lpstr>Equation</vt:lpstr>
      <vt:lpstr>Labeling Diversity</vt:lpstr>
      <vt:lpstr>Outline</vt:lpstr>
      <vt:lpstr>Diversity </vt:lpstr>
      <vt:lpstr>Bit-Interleaved  Space-Time Coded Modulation </vt:lpstr>
      <vt:lpstr>Bit-Interleaved  Space-Time Coded Modulation  (+ iterative decoding)</vt:lpstr>
      <vt:lpstr>Iteratively-decoded systems   error bounds</vt:lpstr>
      <vt:lpstr>Asymptotic coding gain in BI-STCM-ID</vt:lpstr>
      <vt:lpstr>Labeling diversity</vt:lpstr>
      <vt:lpstr>Transmitter exploiting labelling diversity</vt:lpstr>
      <vt:lpstr>Transmitter exploiting labeling diversity</vt:lpstr>
      <vt:lpstr>Improved 16-QAM labeling pair</vt:lpstr>
      <vt:lpstr>Asymptotic coding gain</vt:lpstr>
      <vt:lpstr>Joint optimization of labeling map pairs*</vt:lpstr>
      <vt:lpstr>Point-wise distance spectrum - categorization of const. points</vt:lpstr>
      <vt:lpstr>Prezentacja programu PowerPoint</vt:lpstr>
      <vt:lpstr>Prezentacja programu PowerPoint</vt:lpstr>
      <vt:lpstr>EXIT chart analysis </vt:lpstr>
      <vt:lpstr>EXIT chart analysis </vt:lpstr>
      <vt:lpstr>BER simulation results</vt:lpstr>
      <vt:lpstr>Towards higher spectral efficiency*</vt:lpstr>
      <vt:lpstr>Discussion Could WLANs benefit from LD?</vt:lpstr>
      <vt:lpstr>Straw Poll</vt:lpstr>
    </vt:vector>
  </TitlesOfParts>
  <Company>Samsung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Clint Chaplin, Chair</dc:creator>
  <cp:lastModifiedBy>mk</cp:lastModifiedBy>
  <cp:revision>1014</cp:revision>
  <cp:lastPrinted>1998-02-10T13:28:06Z</cp:lastPrinted>
  <dcterms:created xsi:type="dcterms:W3CDTF">2004-12-02T14:01:45Z</dcterms:created>
  <dcterms:modified xsi:type="dcterms:W3CDTF">2013-11-12T04:17:15Z</dcterms:modified>
</cp:coreProperties>
</file>