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" r:id="rId2"/>
    <p:sldId id="332" r:id="rId3"/>
    <p:sldId id="359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7" r:id="rId12"/>
    <p:sldId id="342" r:id="rId13"/>
    <p:sldId id="353" r:id="rId14"/>
    <p:sldId id="354" r:id="rId15"/>
    <p:sldId id="358" r:id="rId16"/>
    <p:sldId id="355" r:id="rId17"/>
    <p:sldId id="356" r:id="rId18"/>
    <p:sldId id="343" r:id="rId19"/>
    <p:sldId id="344" r:id="rId20"/>
    <p:sldId id="345" r:id="rId21"/>
    <p:sldId id="361" r:id="rId22"/>
    <p:sldId id="360" r:id="rId23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6" autoAdjust="0"/>
    <p:restoredTop sz="93848" autoAdjust="0"/>
  </p:normalViewPr>
  <p:slideViewPr>
    <p:cSldViewPr>
      <p:cViewPr>
        <p:scale>
          <a:sx n="50" d="100"/>
          <a:sy n="50" d="100"/>
        </p:scale>
        <p:origin x="-1920" y="-12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11007" y="9615488"/>
            <a:ext cx="148181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800" i="1" u="sng" dirty="0" smtClean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32313" y="331788"/>
            <a:ext cx="38798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 smtClean="0"/>
              <a:t>doc.: IEEE </a:t>
            </a:r>
            <a:r>
              <a:rPr lang="pl-PL" sz="1800" b="1" dirty="0" err="1" smtClean="0"/>
              <a:t>11-13-1308-00-0wng-r0</a:t>
            </a:r>
            <a:endParaRPr lang="en-GB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49/el.2012.427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altLang="en-US" dirty="0" err="1" smtClean="0"/>
              <a:t>Labeling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diversity</a:t>
            </a:r>
            <a:endParaRPr lang="en-GB" altLang="en-US" dirty="0" smtClean="0"/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2013-</a:t>
            </a:r>
            <a:r>
              <a:rPr lang="pl-PL" altLang="en-US" sz="2000" b="0" smtClean="0"/>
              <a:t>11-12</a:t>
            </a:r>
            <a:endParaRPr lang="en-GB" altLang="en-US" sz="2000" b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3375"/>
            <a:ext cx="1539875" cy="276225"/>
          </a:xfrm>
          <a:noFill/>
        </p:spPr>
        <p:txBody>
          <a:bodyPr/>
          <a:lstStyle/>
          <a:p>
            <a:r>
              <a:rPr lang="pl-PL" altLang="en-US" smtClean="0"/>
              <a:t>November</a:t>
            </a:r>
            <a:r>
              <a:rPr lang="en-US" altLang="en-US" smtClean="0"/>
              <a:t> 2013</a:t>
            </a:r>
            <a:endParaRPr lang="en-GB" alt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42925" y="2273300"/>
          <a:ext cx="76866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5" imgW="8133565" imgH="2296595" progId="Word.Document.8">
                  <p:embed/>
                </p:oleObj>
              </mc:Choice>
              <mc:Fallback>
                <p:oleObj name="Document" r:id="rId5" imgW="8133565" imgH="229659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273300"/>
                        <a:ext cx="7686675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/>
              <a:t>Authors:</a:t>
            </a:r>
            <a:endParaRPr lang="en-GB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</a:t>
            </a:r>
            <a:r>
              <a:rPr lang="pl-PL" dirty="0" err="1" smtClean="0"/>
              <a:t>exploiting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diversity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Objaśnienie w chmurce 6"/>
          <p:cNvSpPr/>
          <p:nvPr/>
        </p:nvSpPr>
        <p:spPr bwMode="auto">
          <a:xfrm>
            <a:off x="314654" y="4063575"/>
            <a:ext cx="2889194" cy="1296144"/>
          </a:xfrm>
          <a:prstGeom prst="cloudCallout">
            <a:avLst/>
          </a:prstGeom>
          <a:solidFill>
            <a:srgbClr val="0D1081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(1)</a:t>
            </a: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(2)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660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?</a:t>
            </a:r>
            <a:endParaRPr kumimoji="0" lang="pl-PL" sz="660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03460"/>
              </p:ext>
            </p:extLst>
          </p:nvPr>
        </p:nvGraphicFramePr>
        <p:xfrm>
          <a:off x="3275856" y="1712882"/>
          <a:ext cx="5328592" cy="19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58395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/>
                        <a:t>Intuitive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labeling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diversity</a:t>
                      </a:r>
                      <a:r>
                        <a:rPr lang="pl-PL" sz="2400" baseline="0" dirty="0" smtClean="0"/>
                        <a:t>*</a:t>
                      </a:r>
                      <a:endParaRPr lang="pl-PL" sz="2400" dirty="0"/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algn="l"/>
                      <a:r>
                        <a:rPr kumimoji="0" lang="pl-PL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</a:t>
                      </a:r>
                      <a:r>
                        <a:rPr kumimoji="0" lang="pl-PL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(1) 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–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optimal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BI-STCM-ID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labeling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</a:t>
                      </a:r>
                      <a:r>
                        <a:rPr kumimoji="0" lang="pl-PL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(2) 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–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improved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BI-STCM-ID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labeling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Symbol"/>
                      </a:endParaRPr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*  	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M. Krasicki, „</a:t>
                      </a:r>
                      <a:r>
                        <a:rPr lang="en-US" sz="1400" dirty="0" smtClean="0">
                          <a:latin typeface="+mj-lt"/>
                        </a:rPr>
                        <a:t>Labelling diversity for MIMO systems</a:t>
                      </a:r>
                      <a:r>
                        <a:rPr lang="pl-PL" sz="1400" dirty="0" smtClean="0">
                          <a:latin typeface="+mj-lt"/>
                        </a:rPr>
                        <a:t>”,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  	</a:t>
                      </a:r>
                      <a:r>
                        <a:rPr kumimoji="0" 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Proc. </a:t>
                      </a:r>
                      <a:r>
                        <a:rPr kumimoji="0" lang="pl-PL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European</a:t>
                      </a:r>
                      <a:r>
                        <a:rPr kumimoji="0" 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Wireless 2011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, Wien, </a:t>
                      </a:r>
                      <a:r>
                        <a:rPr kumimoji="0" lang="pl-P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April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27-29, 2011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11379"/>
              </p:ext>
            </p:extLst>
          </p:nvPr>
        </p:nvGraphicFramePr>
        <p:xfrm>
          <a:off x="3275856" y="4176608"/>
          <a:ext cx="5400600" cy="213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0600"/>
              </a:tblGrid>
              <a:tr h="58395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/>
                        <a:t>Improved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labeling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diversity</a:t>
                      </a:r>
                      <a:r>
                        <a:rPr lang="pl-PL" sz="2400" baseline="0" dirty="0" smtClean="0"/>
                        <a:t>**</a:t>
                      </a:r>
                      <a:endParaRPr lang="pl-PL" sz="2400" dirty="0"/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algn="l"/>
                      <a:r>
                        <a:rPr kumimoji="0" lang="pl-PL" sz="2400" i="1" u="none" strike="noStrike" cap="none" normalizeH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</a:t>
                      </a:r>
                      <a:r>
                        <a:rPr kumimoji="0" lang="pl-PL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(1) 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– </a:t>
                      </a:r>
                      <a:r>
                        <a:rPr kumimoji="0" lang="pl-PL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optimal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BI-STCM-ID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labeling</a:t>
                      </a:r>
                      <a:endParaRPr kumimoji="0" lang="pl-PL" sz="2400" u="none" strike="noStrike" cap="none" normalizeH="0" baseline="0" dirty="0" smtClean="0">
                        <a:ln>
                          <a:noFill/>
                        </a:ln>
                        <a:effectLst/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i="1" u="none" strike="noStrike" cap="none" normalizeH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</a:t>
                      </a:r>
                      <a:r>
                        <a:rPr kumimoji="0" lang="pl-PL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(2) 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–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found</a:t>
                      </a:r>
                      <a:r>
                        <a:rPr kumimoji="0" lang="pl-PL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by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Binary</a:t>
                      </a:r>
                      <a:r>
                        <a:rPr kumimoji="0" lang="pl-PL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Switching</a:t>
                      </a:r>
                      <a:r>
                        <a:rPr kumimoji="0" lang="pl-PL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Algorithm</a:t>
                      </a:r>
                      <a:endParaRPr kumimoji="0" lang="pl-P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/>
                      </a:endParaRPr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**  	</a:t>
                      </a: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M. Krasicki, „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belling </a:t>
                      </a:r>
                      <a:r>
                        <a:rPr lang="pl-PL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	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Proc.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Int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.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Wireless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Comm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. and Mobile Computing 2011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Conf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.</a:t>
                      </a: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,         	Istanbul, </a:t>
                      </a:r>
                      <a:r>
                        <a:rPr kumimoji="0" lang="pl-P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April</a:t>
                      </a: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27-29, 2011 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Improved</a:t>
            </a:r>
            <a:r>
              <a:rPr lang="pl-PL" dirty="0" smtClean="0"/>
              <a:t> </a:t>
            </a:r>
            <a:r>
              <a:rPr lang="pl-PL" dirty="0" err="1" smtClean="0"/>
              <a:t>16-QAM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pair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pSp>
        <p:nvGrpSpPr>
          <p:cNvPr id="41" name="Grupa 40"/>
          <p:cNvGrpSpPr/>
          <p:nvPr/>
        </p:nvGrpSpPr>
        <p:grpSpPr>
          <a:xfrm>
            <a:off x="827584" y="1772816"/>
            <a:ext cx="7775848" cy="3344357"/>
            <a:chOff x="827584" y="1772816"/>
            <a:chExt cx="7775848" cy="33443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827584" y="1772816"/>
              <a:ext cx="7775848" cy="334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lipsa 8"/>
            <p:cNvSpPr/>
            <p:nvPr/>
          </p:nvSpPr>
          <p:spPr bwMode="auto">
            <a:xfrm>
              <a:off x="1221532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Elipsa 9"/>
            <p:cNvSpPr/>
            <p:nvPr/>
          </p:nvSpPr>
          <p:spPr bwMode="auto">
            <a:xfrm>
              <a:off x="2039844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Elipsa 10"/>
            <p:cNvSpPr/>
            <p:nvPr/>
          </p:nvSpPr>
          <p:spPr bwMode="auto">
            <a:xfrm>
              <a:off x="2843808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Elipsa 11"/>
            <p:cNvSpPr/>
            <p:nvPr/>
          </p:nvSpPr>
          <p:spPr bwMode="auto">
            <a:xfrm>
              <a:off x="3635896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Elipsa 12"/>
            <p:cNvSpPr/>
            <p:nvPr/>
          </p:nvSpPr>
          <p:spPr bwMode="auto">
            <a:xfrm>
              <a:off x="1238488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Elipsa 13"/>
            <p:cNvSpPr/>
            <p:nvPr/>
          </p:nvSpPr>
          <p:spPr bwMode="auto">
            <a:xfrm>
              <a:off x="2030576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Elipsa 14"/>
            <p:cNvSpPr/>
            <p:nvPr/>
          </p:nvSpPr>
          <p:spPr bwMode="auto">
            <a:xfrm>
              <a:off x="2822664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Elipsa 15"/>
            <p:cNvSpPr/>
            <p:nvPr/>
          </p:nvSpPr>
          <p:spPr bwMode="auto">
            <a:xfrm>
              <a:off x="3635896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1212058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Elipsa 17"/>
            <p:cNvSpPr/>
            <p:nvPr/>
          </p:nvSpPr>
          <p:spPr bwMode="auto">
            <a:xfrm>
              <a:off x="2042246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Elipsa 18"/>
            <p:cNvSpPr/>
            <p:nvPr/>
          </p:nvSpPr>
          <p:spPr bwMode="auto">
            <a:xfrm>
              <a:off x="2834334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Elipsa 19"/>
            <p:cNvSpPr/>
            <p:nvPr/>
          </p:nvSpPr>
          <p:spPr bwMode="auto">
            <a:xfrm>
              <a:off x="3626422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Elipsa 20"/>
            <p:cNvSpPr/>
            <p:nvPr/>
          </p:nvSpPr>
          <p:spPr bwMode="auto">
            <a:xfrm>
              <a:off x="1229014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Elipsa 21"/>
            <p:cNvSpPr/>
            <p:nvPr/>
          </p:nvSpPr>
          <p:spPr bwMode="auto">
            <a:xfrm>
              <a:off x="2021102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Elipsa 22"/>
            <p:cNvSpPr/>
            <p:nvPr/>
          </p:nvSpPr>
          <p:spPr bwMode="auto">
            <a:xfrm>
              <a:off x="2813190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Elipsa 23"/>
            <p:cNvSpPr/>
            <p:nvPr/>
          </p:nvSpPr>
          <p:spPr bwMode="auto">
            <a:xfrm>
              <a:off x="3626422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Elipsa 24"/>
            <p:cNvSpPr/>
            <p:nvPr/>
          </p:nvSpPr>
          <p:spPr bwMode="auto">
            <a:xfrm>
              <a:off x="5190382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Elipsa 25"/>
            <p:cNvSpPr/>
            <p:nvPr/>
          </p:nvSpPr>
          <p:spPr bwMode="auto">
            <a:xfrm>
              <a:off x="6008694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Elipsa 26"/>
            <p:cNvSpPr/>
            <p:nvPr/>
          </p:nvSpPr>
          <p:spPr bwMode="auto">
            <a:xfrm>
              <a:off x="6812658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Elipsa 27"/>
            <p:cNvSpPr/>
            <p:nvPr/>
          </p:nvSpPr>
          <p:spPr bwMode="auto">
            <a:xfrm>
              <a:off x="7604746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Elipsa 28"/>
            <p:cNvSpPr/>
            <p:nvPr/>
          </p:nvSpPr>
          <p:spPr bwMode="auto">
            <a:xfrm>
              <a:off x="5207338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Elipsa 29"/>
            <p:cNvSpPr/>
            <p:nvPr/>
          </p:nvSpPr>
          <p:spPr bwMode="auto">
            <a:xfrm>
              <a:off x="5999426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Elipsa 30"/>
            <p:cNvSpPr/>
            <p:nvPr/>
          </p:nvSpPr>
          <p:spPr bwMode="auto">
            <a:xfrm>
              <a:off x="6791514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Elipsa 31"/>
            <p:cNvSpPr/>
            <p:nvPr/>
          </p:nvSpPr>
          <p:spPr bwMode="auto">
            <a:xfrm>
              <a:off x="7604746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Elipsa 32"/>
            <p:cNvSpPr/>
            <p:nvPr/>
          </p:nvSpPr>
          <p:spPr bwMode="auto">
            <a:xfrm>
              <a:off x="5180908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Elipsa 33"/>
            <p:cNvSpPr/>
            <p:nvPr/>
          </p:nvSpPr>
          <p:spPr bwMode="auto">
            <a:xfrm>
              <a:off x="6011096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Elipsa 34"/>
            <p:cNvSpPr/>
            <p:nvPr/>
          </p:nvSpPr>
          <p:spPr bwMode="auto">
            <a:xfrm>
              <a:off x="6803184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Elipsa 35"/>
            <p:cNvSpPr/>
            <p:nvPr/>
          </p:nvSpPr>
          <p:spPr bwMode="auto">
            <a:xfrm>
              <a:off x="7595272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5197864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5989952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6782040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7595272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Asymptotic</a:t>
            </a:r>
            <a:r>
              <a:rPr lang="pl-PL" dirty="0" smtClean="0"/>
              <a:t> </a:t>
            </a:r>
            <a:r>
              <a:rPr lang="pl-PL" dirty="0" err="1" smtClean="0"/>
              <a:t>coding</a:t>
            </a:r>
            <a:r>
              <a:rPr lang="pl-PL" dirty="0" smtClean="0"/>
              <a:t> </a:t>
            </a:r>
            <a:r>
              <a:rPr lang="pl-PL" dirty="0" err="1" smtClean="0"/>
              <a:t>gain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9A6C-0003-47D5-BFA8-F075FE93475D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52273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7675"/>
            <a:ext cx="737552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9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Joint </a:t>
            </a:r>
            <a:r>
              <a:rPr lang="pl-PL" dirty="0" err="1" smtClean="0"/>
              <a:t>optimization</a:t>
            </a:r>
            <a:r>
              <a:rPr lang="pl-PL" dirty="0" smtClean="0"/>
              <a:t> of </a:t>
            </a:r>
            <a:r>
              <a:rPr lang="pl-PL" dirty="0" err="1" smtClean="0"/>
              <a:t>labeling</a:t>
            </a:r>
            <a:r>
              <a:rPr lang="pl-PL" dirty="0" smtClean="0"/>
              <a:t> map </a:t>
            </a:r>
            <a:r>
              <a:rPr lang="pl-PL" dirty="0" err="1" smtClean="0"/>
              <a:t>pairs</a:t>
            </a:r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452320" cy="13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386" y="3429000"/>
            <a:ext cx="73419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403648" y="55892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* M. Krasicki, „Essence of labelling </a:t>
            </a:r>
            <a:r>
              <a:rPr lang="pl-PL" dirty="0" err="1" smtClean="0"/>
              <a:t>diversity</a:t>
            </a:r>
            <a:r>
              <a:rPr lang="pl-PL" dirty="0" smtClean="0"/>
              <a:t>”, Electronics </a:t>
            </a:r>
            <a:r>
              <a:rPr lang="pl-PL" dirty="0" err="1" smtClean="0"/>
              <a:t>Letters</a:t>
            </a:r>
            <a:r>
              <a:rPr lang="pl-PL" dirty="0" smtClean="0"/>
              <a:t>, vol. 49, </a:t>
            </a:r>
            <a:r>
              <a:rPr lang="pl-PL" dirty="0" err="1" smtClean="0"/>
              <a:t>Issue</a:t>
            </a:r>
            <a:r>
              <a:rPr lang="pl-PL" dirty="0" smtClean="0"/>
              <a:t>: 8, </a:t>
            </a:r>
            <a:r>
              <a:rPr lang="pl-PL" dirty="0" err="1" smtClean="0"/>
              <a:t>April</a:t>
            </a:r>
            <a:r>
              <a:rPr lang="pl-PL" dirty="0" smtClean="0"/>
              <a:t> 2013, pp. 567-569, </a:t>
            </a:r>
            <a:r>
              <a:rPr lang="pl-PL" dirty="0" smtClean="0">
                <a:hlinkClick r:id="rId4"/>
              </a:rPr>
              <a:t>http://</a:t>
            </a:r>
            <a:r>
              <a:rPr lang="pl-PL" dirty="0" err="1" smtClean="0">
                <a:hlinkClick r:id="rId4"/>
              </a:rPr>
              <a:t>dx.doi.org</a:t>
            </a:r>
            <a:r>
              <a:rPr lang="pl-PL" dirty="0" smtClean="0">
                <a:hlinkClick r:id="rId4"/>
              </a:rPr>
              <a:t>/10.1049/</a:t>
            </a:r>
            <a:r>
              <a:rPr lang="pl-PL" dirty="0" err="1" smtClean="0">
                <a:hlinkClick r:id="rId4"/>
              </a:rPr>
              <a:t>el.2012.4275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1845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Point-</a:t>
            </a:r>
            <a:r>
              <a:rPr lang="pl-PL" dirty="0" err="1" smtClean="0"/>
              <a:t>wise</a:t>
            </a:r>
            <a:r>
              <a:rPr lang="pl-PL" dirty="0" smtClean="0"/>
              <a:t> </a:t>
            </a:r>
            <a:r>
              <a:rPr lang="pl-PL" dirty="0" err="1" smtClean="0"/>
              <a:t>distance</a:t>
            </a:r>
            <a:r>
              <a:rPr lang="pl-PL" dirty="0" smtClean="0"/>
              <a:t> spectrum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 err="1" smtClean="0"/>
              <a:t>categorization</a:t>
            </a:r>
            <a:r>
              <a:rPr lang="pl-PL" dirty="0" smtClean="0"/>
              <a:t> of </a:t>
            </a:r>
            <a:r>
              <a:rPr lang="pl-PL" dirty="0" err="1" smtClean="0"/>
              <a:t>const</a:t>
            </a:r>
            <a:r>
              <a:rPr lang="pl-PL" dirty="0" smtClean="0"/>
              <a:t>. </a:t>
            </a:r>
            <a:r>
              <a:rPr lang="pl-PL" dirty="0" err="1"/>
              <a:t>p</a:t>
            </a:r>
            <a:r>
              <a:rPr lang="pl-PL" dirty="0" err="1" smtClean="0"/>
              <a:t>oints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2564904"/>
            <a:ext cx="7775848" cy="33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 bwMode="auto">
          <a:xfrm>
            <a:off x="1221532" y="321297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2039844" y="321297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2843808" y="321297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3635896" y="321297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1238488" y="387162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2030576" y="387162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2822664" y="387162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3635896" y="387162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1212058" y="459698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2042246" y="459698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2834334" y="459698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3626422" y="4596986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1229014" y="525563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2021102" y="525563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2813190" y="525563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3626422" y="5255630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5190382" y="321891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6008694" y="321891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6812658" y="321891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Elipsa 27"/>
          <p:cNvSpPr/>
          <p:nvPr/>
        </p:nvSpPr>
        <p:spPr bwMode="auto">
          <a:xfrm>
            <a:off x="7604746" y="321891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Elipsa 28"/>
          <p:cNvSpPr/>
          <p:nvPr/>
        </p:nvSpPr>
        <p:spPr bwMode="auto">
          <a:xfrm>
            <a:off x="5207338" y="387755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5999426" y="387755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Elipsa 30"/>
          <p:cNvSpPr/>
          <p:nvPr/>
        </p:nvSpPr>
        <p:spPr bwMode="auto">
          <a:xfrm>
            <a:off x="6791514" y="387755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ipsa 31"/>
          <p:cNvSpPr/>
          <p:nvPr/>
        </p:nvSpPr>
        <p:spPr bwMode="auto">
          <a:xfrm>
            <a:off x="7604746" y="387755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5180908" y="460292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Elipsa 33"/>
          <p:cNvSpPr/>
          <p:nvPr/>
        </p:nvSpPr>
        <p:spPr bwMode="auto">
          <a:xfrm>
            <a:off x="6011096" y="460292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Elipsa 34"/>
          <p:cNvSpPr/>
          <p:nvPr/>
        </p:nvSpPr>
        <p:spPr bwMode="auto">
          <a:xfrm>
            <a:off x="6803184" y="460292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Elipsa 35"/>
          <p:cNvSpPr/>
          <p:nvPr/>
        </p:nvSpPr>
        <p:spPr bwMode="auto">
          <a:xfrm>
            <a:off x="7595272" y="4602924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Elipsa 36"/>
          <p:cNvSpPr/>
          <p:nvPr/>
        </p:nvSpPr>
        <p:spPr bwMode="auto">
          <a:xfrm>
            <a:off x="5197864" y="526156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Elipsa 37"/>
          <p:cNvSpPr/>
          <p:nvPr/>
        </p:nvSpPr>
        <p:spPr bwMode="auto">
          <a:xfrm>
            <a:off x="5989952" y="526156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6782040" y="526156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Elipsa 39"/>
          <p:cNvSpPr/>
          <p:nvPr/>
        </p:nvSpPr>
        <p:spPr bwMode="auto">
          <a:xfrm>
            <a:off x="7595272" y="5261568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4277"/>
            <a:ext cx="8208912" cy="8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764704"/>
            <a:ext cx="7775848" cy="33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 bwMode="auto">
          <a:xfrm>
            <a:off x="1054180" y="1583222"/>
            <a:ext cx="576064" cy="288000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089" r="49846"/>
          <a:stretch/>
        </p:blipFill>
        <p:spPr bwMode="auto">
          <a:xfrm>
            <a:off x="2854379" y="4437112"/>
            <a:ext cx="33813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11"/>
          <p:cNvCxnSpPr/>
          <p:nvPr/>
        </p:nvCxnSpPr>
        <p:spPr bwMode="auto">
          <a:xfrm>
            <a:off x="2751406" y="3895667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Łącznik prosty 13"/>
          <p:cNvCxnSpPr/>
          <p:nvPr/>
        </p:nvCxnSpPr>
        <p:spPr bwMode="auto">
          <a:xfrm>
            <a:off x="2854380" y="32129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Łącznik prosty 14"/>
          <p:cNvCxnSpPr/>
          <p:nvPr/>
        </p:nvCxnSpPr>
        <p:spPr bwMode="auto">
          <a:xfrm>
            <a:off x="2961394" y="2498182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Łącznik prosty 15"/>
          <p:cNvCxnSpPr/>
          <p:nvPr/>
        </p:nvCxnSpPr>
        <p:spPr bwMode="auto">
          <a:xfrm>
            <a:off x="3822200" y="3223548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660232" y="2981094"/>
            <a:ext cx="576064" cy="288000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 bwMode="auto">
          <a:xfrm>
            <a:off x="5086628" y="2503468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Łącznik prosty 18"/>
          <p:cNvCxnSpPr/>
          <p:nvPr/>
        </p:nvCxnSpPr>
        <p:spPr bwMode="auto">
          <a:xfrm>
            <a:off x="5198928" y="389276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Łącznik prosty 19"/>
          <p:cNvCxnSpPr/>
          <p:nvPr/>
        </p:nvCxnSpPr>
        <p:spPr bwMode="auto">
          <a:xfrm>
            <a:off x="5307938" y="18256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Łącznik prosty 20"/>
          <p:cNvCxnSpPr/>
          <p:nvPr/>
        </p:nvCxnSpPr>
        <p:spPr bwMode="auto">
          <a:xfrm>
            <a:off x="6212326" y="182896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Łącznik prosty ze strzałką 22"/>
          <p:cNvCxnSpPr/>
          <p:nvPr/>
        </p:nvCxnSpPr>
        <p:spPr bwMode="auto">
          <a:xfrm>
            <a:off x="1633961" y="1580607"/>
            <a:ext cx="1224136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Łącznik prosty ze strzałką 24"/>
          <p:cNvCxnSpPr/>
          <p:nvPr/>
        </p:nvCxnSpPr>
        <p:spPr bwMode="auto">
          <a:xfrm>
            <a:off x="1619672" y="1628800"/>
            <a:ext cx="2016224" cy="13681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Łącznik prosty ze strzałką 26"/>
          <p:cNvCxnSpPr/>
          <p:nvPr/>
        </p:nvCxnSpPr>
        <p:spPr bwMode="auto">
          <a:xfrm>
            <a:off x="1619672" y="1700808"/>
            <a:ext cx="1224136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Łącznik prosty ze strzałką 28"/>
          <p:cNvCxnSpPr/>
          <p:nvPr/>
        </p:nvCxnSpPr>
        <p:spPr bwMode="auto">
          <a:xfrm>
            <a:off x="1619672" y="1844824"/>
            <a:ext cx="1152128" cy="1800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Łącznik prosty ze strzałką 30"/>
          <p:cNvCxnSpPr/>
          <p:nvPr/>
        </p:nvCxnSpPr>
        <p:spPr bwMode="auto">
          <a:xfrm flipH="1">
            <a:off x="5503341" y="3261169"/>
            <a:ext cx="115212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Łącznik prosty ze strzałką 33"/>
          <p:cNvCxnSpPr/>
          <p:nvPr/>
        </p:nvCxnSpPr>
        <p:spPr bwMode="auto">
          <a:xfrm flipH="1" flipV="1">
            <a:off x="5436096" y="2531000"/>
            <a:ext cx="122413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Łącznik prosty ze strzałką 37"/>
          <p:cNvCxnSpPr/>
          <p:nvPr/>
        </p:nvCxnSpPr>
        <p:spPr bwMode="auto">
          <a:xfrm flipH="1" flipV="1">
            <a:off x="5508104" y="1940647"/>
            <a:ext cx="1152128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Łącznik prosty ze strzałką 39"/>
          <p:cNvCxnSpPr/>
          <p:nvPr/>
        </p:nvCxnSpPr>
        <p:spPr bwMode="auto">
          <a:xfrm flipH="1" flipV="1">
            <a:off x="6156176" y="1844824"/>
            <a:ext cx="504056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ipsa 25"/>
          <p:cNvSpPr/>
          <p:nvPr/>
        </p:nvSpPr>
        <p:spPr bwMode="auto">
          <a:xfrm>
            <a:off x="3011294" y="505706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Elipsa 27"/>
          <p:cNvSpPr/>
          <p:nvPr/>
        </p:nvSpPr>
        <p:spPr bwMode="auto">
          <a:xfrm>
            <a:off x="3008627" y="5319191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3001312" y="5621853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ipsa 31"/>
          <p:cNvSpPr/>
          <p:nvPr/>
        </p:nvSpPr>
        <p:spPr bwMode="auto">
          <a:xfrm>
            <a:off x="2995139" y="5898608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764704"/>
            <a:ext cx="7775848" cy="33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 bwMode="auto">
          <a:xfrm>
            <a:off x="1043608" y="2276904"/>
            <a:ext cx="576064" cy="2880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1200" r="-1"/>
          <a:stretch/>
        </p:blipFill>
        <p:spPr bwMode="auto">
          <a:xfrm>
            <a:off x="2915816" y="4293096"/>
            <a:ext cx="3363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11"/>
          <p:cNvCxnSpPr/>
          <p:nvPr/>
        </p:nvCxnSpPr>
        <p:spPr bwMode="auto">
          <a:xfrm>
            <a:off x="3491880" y="393305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Łącznik prosty 14"/>
          <p:cNvCxnSpPr/>
          <p:nvPr/>
        </p:nvCxnSpPr>
        <p:spPr bwMode="auto">
          <a:xfrm>
            <a:off x="3607321" y="323202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7418412" y="2267347"/>
            <a:ext cx="576064" cy="2880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 bwMode="auto">
          <a:xfrm>
            <a:off x="5292080" y="32129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Łącznik prosty 18"/>
          <p:cNvCxnSpPr/>
          <p:nvPr/>
        </p:nvCxnSpPr>
        <p:spPr bwMode="auto">
          <a:xfrm>
            <a:off x="5411713" y="389276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Łącznik prosty 19"/>
          <p:cNvCxnSpPr/>
          <p:nvPr/>
        </p:nvCxnSpPr>
        <p:spPr bwMode="auto">
          <a:xfrm>
            <a:off x="5887194" y="322783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Łącznik prosty 20"/>
          <p:cNvCxnSpPr/>
          <p:nvPr/>
        </p:nvCxnSpPr>
        <p:spPr bwMode="auto">
          <a:xfrm>
            <a:off x="6012160" y="182896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Łącznik prosty 21"/>
          <p:cNvCxnSpPr/>
          <p:nvPr/>
        </p:nvCxnSpPr>
        <p:spPr bwMode="auto">
          <a:xfrm>
            <a:off x="2953916" y="182577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Łącznik prosty 22"/>
          <p:cNvCxnSpPr/>
          <p:nvPr/>
        </p:nvCxnSpPr>
        <p:spPr bwMode="auto">
          <a:xfrm>
            <a:off x="3059832" y="32129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Łącznik prosty ze strzałką 24"/>
          <p:cNvCxnSpPr/>
          <p:nvPr/>
        </p:nvCxnSpPr>
        <p:spPr bwMode="auto">
          <a:xfrm flipV="1">
            <a:off x="1619672" y="1844824"/>
            <a:ext cx="1296144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Łącznik prosty ze strzałką 25"/>
          <p:cNvCxnSpPr/>
          <p:nvPr/>
        </p:nvCxnSpPr>
        <p:spPr bwMode="auto">
          <a:xfrm>
            <a:off x="1619672" y="2420888"/>
            <a:ext cx="144016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Łącznik prosty ze strzałką 27"/>
          <p:cNvCxnSpPr/>
          <p:nvPr/>
        </p:nvCxnSpPr>
        <p:spPr bwMode="auto">
          <a:xfrm>
            <a:off x="1619672" y="2348880"/>
            <a:ext cx="2016224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Łącznik prosty ze strzałką 32"/>
          <p:cNvCxnSpPr/>
          <p:nvPr/>
        </p:nvCxnSpPr>
        <p:spPr bwMode="auto">
          <a:xfrm>
            <a:off x="1619672" y="2492896"/>
            <a:ext cx="1944216" cy="1224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Łącznik prosty ze strzałką 34"/>
          <p:cNvCxnSpPr/>
          <p:nvPr/>
        </p:nvCxnSpPr>
        <p:spPr bwMode="auto">
          <a:xfrm flipH="1" flipV="1">
            <a:off x="6137124" y="1849587"/>
            <a:ext cx="1296144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Łącznik prosty ze strzałką 35"/>
          <p:cNvCxnSpPr/>
          <p:nvPr/>
        </p:nvCxnSpPr>
        <p:spPr bwMode="auto">
          <a:xfrm flipH="1">
            <a:off x="5397429" y="2348880"/>
            <a:ext cx="2016224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Łącznik prosty ze strzałką 36"/>
          <p:cNvCxnSpPr/>
          <p:nvPr/>
        </p:nvCxnSpPr>
        <p:spPr bwMode="auto">
          <a:xfrm flipH="1">
            <a:off x="5983582" y="2425651"/>
            <a:ext cx="144016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Łącznik prosty ze strzałką 37"/>
          <p:cNvCxnSpPr/>
          <p:nvPr/>
        </p:nvCxnSpPr>
        <p:spPr bwMode="auto">
          <a:xfrm flipH="1">
            <a:off x="5479526" y="2507185"/>
            <a:ext cx="1944216" cy="1224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Elipsa 1"/>
          <p:cNvSpPr/>
          <p:nvPr/>
        </p:nvSpPr>
        <p:spPr bwMode="auto">
          <a:xfrm>
            <a:off x="3025924" y="4932784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3031714" y="517692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Elipsa 28"/>
          <p:cNvSpPr/>
          <p:nvPr/>
        </p:nvSpPr>
        <p:spPr bwMode="auto">
          <a:xfrm>
            <a:off x="3037814" y="5453681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3043914" y="573043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EXIT chart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9A6C-0003-47D5-BFA8-F075FE93475D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1" name="Obraz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"/>
          <a:stretch/>
        </p:blipFill>
        <p:spPr bwMode="auto">
          <a:xfrm>
            <a:off x="1619673" y="1556792"/>
            <a:ext cx="5553024" cy="45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olny kształt 11"/>
          <p:cNvSpPr/>
          <p:nvPr/>
        </p:nvSpPr>
        <p:spPr bwMode="auto">
          <a:xfrm rot="20847759">
            <a:off x="2318929" y="2587716"/>
            <a:ext cx="4750018" cy="718941"/>
          </a:xfrm>
          <a:custGeom>
            <a:avLst/>
            <a:gdLst>
              <a:gd name="connsiteX0" fmla="*/ 0 w 2422566"/>
              <a:gd name="connsiteY0" fmla="*/ 475013 h 481610"/>
              <a:gd name="connsiteX1" fmla="*/ 878774 w 2422566"/>
              <a:gd name="connsiteY1" fmla="*/ 415636 h 481610"/>
              <a:gd name="connsiteX2" fmla="*/ 2422566 w 2422566"/>
              <a:gd name="connsiteY2" fmla="*/ 0 h 481610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395300"/>
              <a:gd name="connsiteY0" fmla="*/ 656893 h 672272"/>
              <a:gd name="connsiteX1" fmla="*/ 878774 w 2395300"/>
              <a:gd name="connsiteY1" fmla="*/ 597516 h 672272"/>
              <a:gd name="connsiteX2" fmla="*/ 2395300 w 2395300"/>
              <a:gd name="connsiteY2" fmla="*/ 0 h 6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300" h="672272">
                <a:moveTo>
                  <a:pt x="0" y="656893"/>
                </a:moveTo>
                <a:cubicBezTo>
                  <a:pt x="237506" y="666789"/>
                  <a:pt x="479557" y="706998"/>
                  <a:pt x="878774" y="597516"/>
                </a:cubicBezTo>
                <a:cubicBezTo>
                  <a:pt x="1277991" y="488034"/>
                  <a:pt x="1842417" y="334453"/>
                  <a:pt x="2395300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olny kształt 14"/>
          <p:cNvSpPr/>
          <p:nvPr/>
        </p:nvSpPr>
        <p:spPr bwMode="auto">
          <a:xfrm rot="20847759">
            <a:off x="2325146" y="2659107"/>
            <a:ext cx="4752212" cy="830135"/>
          </a:xfrm>
          <a:custGeom>
            <a:avLst/>
            <a:gdLst>
              <a:gd name="connsiteX0" fmla="*/ 0 w 2422566"/>
              <a:gd name="connsiteY0" fmla="*/ 475013 h 481610"/>
              <a:gd name="connsiteX1" fmla="*/ 878774 w 2422566"/>
              <a:gd name="connsiteY1" fmla="*/ 415636 h 481610"/>
              <a:gd name="connsiteX2" fmla="*/ 2422566 w 2422566"/>
              <a:gd name="connsiteY2" fmla="*/ 0 h 481610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7861"/>
              <a:gd name="connsiteY0" fmla="*/ 723128 h 742394"/>
              <a:gd name="connsiteX1" fmla="*/ 878774 w 2427861"/>
              <a:gd name="connsiteY1" fmla="*/ 663751 h 742394"/>
              <a:gd name="connsiteX2" fmla="*/ 2427861 w 2427861"/>
              <a:gd name="connsiteY2" fmla="*/ 0 h 742394"/>
              <a:gd name="connsiteX0" fmla="*/ 0 w 2433140"/>
              <a:gd name="connsiteY0" fmla="*/ 766487 h 788415"/>
              <a:gd name="connsiteX1" fmla="*/ 878774 w 2433140"/>
              <a:gd name="connsiteY1" fmla="*/ 707110 h 788415"/>
              <a:gd name="connsiteX2" fmla="*/ 2433140 w 2433140"/>
              <a:gd name="connsiteY2" fmla="*/ 0 h 78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140" h="788415">
                <a:moveTo>
                  <a:pt x="0" y="766487"/>
                </a:moveTo>
                <a:cubicBezTo>
                  <a:pt x="237506" y="776383"/>
                  <a:pt x="473251" y="834858"/>
                  <a:pt x="878774" y="707110"/>
                </a:cubicBezTo>
                <a:cubicBezTo>
                  <a:pt x="1284297" y="579362"/>
                  <a:pt x="1880257" y="334453"/>
                  <a:pt x="2433140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olny kształt 15"/>
          <p:cNvSpPr/>
          <p:nvPr/>
        </p:nvSpPr>
        <p:spPr bwMode="auto">
          <a:xfrm rot="20847759">
            <a:off x="2319426" y="2737957"/>
            <a:ext cx="4779272" cy="914367"/>
          </a:xfrm>
          <a:custGeom>
            <a:avLst/>
            <a:gdLst>
              <a:gd name="connsiteX0" fmla="*/ 0 w 2422566"/>
              <a:gd name="connsiteY0" fmla="*/ 475013 h 481610"/>
              <a:gd name="connsiteX1" fmla="*/ 878774 w 2422566"/>
              <a:gd name="connsiteY1" fmla="*/ 415636 h 481610"/>
              <a:gd name="connsiteX2" fmla="*/ 2422566 w 2422566"/>
              <a:gd name="connsiteY2" fmla="*/ 0 h 481610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7861"/>
              <a:gd name="connsiteY0" fmla="*/ 723128 h 742394"/>
              <a:gd name="connsiteX1" fmla="*/ 878774 w 2427861"/>
              <a:gd name="connsiteY1" fmla="*/ 663751 h 742394"/>
              <a:gd name="connsiteX2" fmla="*/ 2427861 w 2427861"/>
              <a:gd name="connsiteY2" fmla="*/ 0 h 742394"/>
              <a:gd name="connsiteX0" fmla="*/ 0 w 2446995"/>
              <a:gd name="connsiteY0" fmla="*/ 829114 h 855012"/>
              <a:gd name="connsiteX1" fmla="*/ 878774 w 2446995"/>
              <a:gd name="connsiteY1" fmla="*/ 769737 h 855012"/>
              <a:gd name="connsiteX2" fmla="*/ 2446995 w 2446995"/>
              <a:gd name="connsiteY2" fmla="*/ 0 h 85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6995" h="855012">
                <a:moveTo>
                  <a:pt x="0" y="829114"/>
                </a:moveTo>
                <a:cubicBezTo>
                  <a:pt x="237506" y="839010"/>
                  <a:pt x="470942" y="907923"/>
                  <a:pt x="878774" y="769737"/>
                </a:cubicBezTo>
                <a:cubicBezTo>
                  <a:pt x="1286607" y="631551"/>
                  <a:pt x="1894112" y="334453"/>
                  <a:pt x="2446995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91" y="2569358"/>
            <a:ext cx="1017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9935E-6 L 0.01927 0.078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39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EXIT chart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9A6C-0003-47D5-BFA8-F075FE93475D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3304"/>
            <a:ext cx="5943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1938318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0" dirty="0" err="1" smtClean="0"/>
              <a:t>E</a:t>
            </a:r>
            <a:r>
              <a:rPr lang="pl-PL" sz="1600" b="0" baseline="-25000" dirty="0" err="1" smtClean="0"/>
              <a:t>b</a:t>
            </a:r>
            <a:r>
              <a:rPr lang="pl-PL" sz="1600" b="0" dirty="0" smtClean="0"/>
              <a:t>/N</a:t>
            </a:r>
            <a:r>
              <a:rPr lang="pl-PL" sz="1600" b="0" baseline="-25000" dirty="0" smtClean="0"/>
              <a:t>0 </a:t>
            </a:r>
            <a:r>
              <a:rPr lang="pl-PL" sz="1600" b="0" dirty="0" smtClean="0"/>
              <a:t>= 1dB</a:t>
            </a:r>
            <a:endParaRPr lang="pl-PL" sz="1600" b="0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78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Diversity</a:t>
            </a:r>
            <a:r>
              <a:rPr lang="pl-PL" b="0" dirty="0" smtClean="0"/>
              <a:t> </a:t>
            </a:r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BI-STCM-ID</a:t>
            </a:r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Labelling</a:t>
            </a:r>
            <a:r>
              <a:rPr lang="pl-PL" b="0" dirty="0" smtClean="0"/>
              <a:t> </a:t>
            </a:r>
            <a:r>
              <a:rPr lang="pl-PL" b="0" dirty="0" err="1" smtClean="0"/>
              <a:t>diversity</a:t>
            </a:r>
            <a:endParaRPr lang="en-US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Analytical</a:t>
            </a:r>
            <a:r>
              <a:rPr lang="pl-PL" b="0" dirty="0" smtClean="0"/>
              <a:t> </a:t>
            </a:r>
            <a:r>
              <a:rPr lang="pl-PL" b="0" dirty="0" smtClean="0"/>
              <a:t>&amp; </a:t>
            </a:r>
            <a:r>
              <a:rPr lang="pl-PL" b="0" dirty="0" err="1" smtClean="0"/>
              <a:t>simulation</a:t>
            </a:r>
            <a:r>
              <a:rPr lang="pl-PL" b="0" dirty="0" smtClean="0"/>
              <a:t> </a:t>
            </a:r>
            <a:r>
              <a:rPr lang="pl-PL" b="0" dirty="0" err="1" smtClean="0"/>
              <a:t>results</a:t>
            </a:r>
            <a:endParaRPr lang="en-US" b="0" i="1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Discussion</a:t>
            </a:r>
            <a:endParaRPr lang="en-US" b="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smtClean="0"/>
              <a:t>November</a:t>
            </a:r>
            <a:r>
              <a:rPr lang="en-US" smtClean="0"/>
              <a:t> 2013</a:t>
            </a:r>
            <a:endParaRPr lang="en-GB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4581"/>
            <a:ext cx="6277709" cy="466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BER simulation results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43608" y="6021288"/>
            <a:ext cx="7776864" cy="360040"/>
          </a:xfrm>
        </p:spPr>
        <p:txBody>
          <a:bodyPr/>
          <a:lstStyle/>
          <a:p>
            <a:r>
              <a:rPr lang="pl-PL" sz="1400" dirty="0"/>
              <a:t>2000 data </a:t>
            </a:r>
            <a:r>
              <a:rPr lang="pl-PL" sz="1400" dirty="0" err="1"/>
              <a:t>bits</a:t>
            </a:r>
            <a:r>
              <a:rPr lang="pl-PL" sz="1400" dirty="0"/>
              <a:t> per </a:t>
            </a:r>
            <a:r>
              <a:rPr lang="pl-PL" sz="1400" dirty="0" err="1" smtClean="0"/>
              <a:t>frame</a:t>
            </a:r>
            <a:r>
              <a:rPr lang="pl-PL" sz="1400" dirty="0" smtClean="0"/>
              <a:t>       </a:t>
            </a:r>
            <a:r>
              <a:rPr lang="pl-PL" sz="1400" dirty="0" smtClean="0">
                <a:latin typeface="Times New Roman"/>
                <a:cs typeface="Times New Roman"/>
                <a:sym typeface="Symbol"/>
              </a:rPr>
              <a:t>•</a:t>
            </a:r>
            <a:r>
              <a:rPr lang="pl-PL" sz="1400" dirty="0" smtClean="0"/>
              <a:t>      </a:t>
            </a:r>
            <a:r>
              <a:rPr lang="pl-PL" sz="1400" dirty="0" err="1" smtClean="0"/>
              <a:t>Transmission</a:t>
            </a:r>
            <a:r>
              <a:rPr lang="pl-PL" sz="1400" dirty="0" smtClean="0"/>
              <a:t> </a:t>
            </a:r>
            <a:r>
              <a:rPr lang="pl-PL" sz="1400" dirty="0" err="1" smtClean="0"/>
              <a:t>through</a:t>
            </a:r>
            <a:r>
              <a:rPr lang="pl-PL" sz="1400" dirty="0" smtClean="0"/>
              <a:t> </a:t>
            </a:r>
            <a:r>
              <a:rPr lang="pl-PL" sz="1400" dirty="0" err="1" smtClean="0"/>
              <a:t>uncorrelated</a:t>
            </a:r>
            <a:r>
              <a:rPr lang="pl-PL" sz="1400" dirty="0" smtClean="0"/>
              <a:t> Rayleigh fading channel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Towards</a:t>
            </a:r>
            <a:r>
              <a:rPr lang="pl-PL" dirty="0" smtClean="0"/>
              <a:t>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spectral</a:t>
            </a:r>
            <a:r>
              <a:rPr lang="pl-PL" dirty="0" smtClean="0"/>
              <a:t> </a:t>
            </a:r>
            <a:r>
              <a:rPr lang="pl-PL" dirty="0" err="1" smtClean="0"/>
              <a:t>efficiency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 bwMode="auto">
          <a:xfrm>
            <a:off x="4612161" y="4581128"/>
            <a:ext cx="607911" cy="2880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8024" y="458112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LD</a:t>
            </a:r>
            <a:endParaRPr lang="pl-PL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24" y="1628800"/>
            <a:ext cx="640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19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Discussion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 benefit from LD?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1989138"/>
            <a:ext cx="7920235" cy="3240062"/>
          </a:xfrm>
        </p:spPr>
        <p:txBody>
          <a:bodyPr/>
          <a:lstStyle/>
          <a:p>
            <a:r>
              <a:rPr lang="pl-PL" b="0" dirty="0" err="1" smtClean="0"/>
              <a:t>Modification</a:t>
            </a:r>
            <a:r>
              <a:rPr lang="pl-PL" b="0" dirty="0" smtClean="0"/>
              <a:t> of </a:t>
            </a:r>
            <a:r>
              <a:rPr lang="pl-PL" b="0" dirty="0" err="1" smtClean="0"/>
              <a:t>labeling</a:t>
            </a:r>
            <a:r>
              <a:rPr lang="pl-PL" b="0" dirty="0" smtClean="0"/>
              <a:t> </a:t>
            </a:r>
            <a:r>
              <a:rPr lang="pl-PL" b="0" dirty="0" err="1" smtClean="0"/>
              <a:t>maps</a:t>
            </a:r>
            <a:r>
              <a:rPr lang="pl-PL" b="0" dirty="0" smtClean="0"/>
              <a:t> </a:t>
            </a:r>
            <a:r>
              <a:rPr lang="pl-PL" b="0" dirty="0" err="1" smtClean="0"/>
              <a:t>required</a:t>
            </a:r>
            <a:endParaRPr lang="pl-PL" b="0" dirty="0" smtClean="0"/>
          </a:p>
          <a:p>
            <a:r>
              <a:rPr lang="pl-PL" b="0" dirty="0" err="1" smtClean="0"/>
              <a:t>Need</a:t>
            </a:r>
            <a:r>
              <a:rPr lang="pl-PL" b="0" dirty="0" smtClean="0"/>
              <a:t> for </a:t>
            </a:r>
            <a:r>
              <a:rPr lang="pl-PL" b="0" dirty="0" err="1" smtClean="0"/>
              <a:t>efficient</a:t>
            </a:r>
            <a:r>
              <a:rPr lang="pl-PL" b="0" dirty="0" smtClean="0"/>
              <a:t> real-</a:t>
            </a:r>
            <a:r>
              <a:rPr lang="pl-PL" b="0" dirty="0" err="1" smtClean="0"/>
              <a:t>time</a:t>
            </a:r>
            <a:r>
              <a:rPr lang="pl-PL" b="0" dirty="0" smtClean="0"/>
              <a:t> </a:t>
            </a:r>
            <a:r>
              <a:rPr lang="pl-PL" b="0" dirty="0" err="1" smtClean="0"/>
              <a:t>receivers</a:t>
            </a:r>
            <a:endParaRPr lang="pl-PL" b="0" dirty="0" smtClean="0"/>
          </a:p>
          <a:p>
            <a:r>
              <a:rPr lang="pl-PL" b="0" dirty="0" err="1" smtClean="0"/>
              <a:t>Should</a:t>
            </a:r>
            <a:r>
              <a:rPr lang="pl-PL" b="0" dirty="0" smtClean="0"/>
              <a:t> be </a:t>
            </a:r>
            <a:r>
              <a:rPr lang="pl-PL" b="0" dirty="0" err="1" smtClean="0"/>
              <a:t>considered</a:t>
            </a:r>
            <a:r>
              <a:rPr lang="pl-PL" b="0" dirty="0" smtClean="0"/>
              <a:t> for </a:t>
            </a:r>
            <a:r>
              <a:rPr lang="pl-PL" b="0" dirty="0" err="1" smtClean="0"/>
              <a:t>different</a:t>
            </a:r>
            <a:r>
              <a:rPr lang="pl-PL" b="0" dirty="0" smtClean="0"/>
              <a:t> </a:t>
            </a:r>
            <a:r>
              <a:rPr lang="pl-PL" b="0" dirty="0" err="1" smtClean="0"/>
              <a:t>modulation</a:t>
            </a:r>
            <a:r>
              <a:rPr lang="pl-PL" b="0" dirty="0" smtClean="0"/>
              <a:t> </a:t>
            </a:r>
            <a:r>
              <a:rPr lang="pl-PL" b="0" dirty="0" err="1" smtClean="0"/>
              <a:t>orders</a:t>
            </a:r>
            <a:endParaRPr lang="pl-PL" b="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 smtClean="0"/>
              <a:t>Desired</a:t>
            </a:r>
            <a:r>
              <a:rPr lang="pl-PL" dirty="0" smtClean="0"/>
              <a:t> for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iteratively-decoded</a:t>
            </a:r>
            <a:r>
              <a:rPr lang="pl-PL" dirty="0" smtClean="0"/>
              <a:t> BI-STCM:</a:t>
            </a:r>
          </a:p>
          <a:p>
            <a:r>
              <a:rPr lang="pl-PL" b="0" dirty="0" err="1" smtClean="0"/>
              <a:t>Random</a:t>
            </a:r>
            <a:r>
              <a:rPr lang="pl-PL" b="0" dirty="0" smtClean="0"/>
              <a:t> bit </a:t>
            </a:r>
            <a:r>
              <a:rPr lang="pl-PL" b="0" dirty="0" err="1" smtClean="0"/>
              <a:t>interleaver</a:t>
            </a:r>
            <a:r>
              <a:rPr lang="pl-PL" b="0" dirty="0" smtClean="0"/>
              <a:t> with high </a:t>
            </a:r>
            <a:r>
              <a:rPr lang="pl-PL" b="0" dirty="0" err="1" smtClean="0"/>
              <a:t>interleaving</a:t>
            </a:r>
            <a:r>
              <a:rPr lang="pl-PL" b="0" dirty="0" smtClean="0"/>
              <a:t> </a:t>
            </a:r>
            <a:r>
              <a:rPr lang="pl-PL" b="0" dirty="0" err="1" smtClean="0"/>
              <a:t>depth</a:t>
            </a:r>
            <a:endParaRPr lang="pl-PL" b="0" dirty="0" smtClean="0"/>
          </a:p>
          <a:p>
            <a:r>
              <a:rPr lang="pl-PL" b="0" dirty="0" err="1" smtClean="0"/>
              <a:t>Short-constrained-length</a:t>
            </a:r>
            <a:r>
              <a:rPr lang="pl-PL" b="0" dirty="0" smtClean="0"/>
              <a:t> </a:t>
            </a:r>
            <a:r>
              <a:rPr lang="pl-PL" b="0" dirty="0" err="1" smtClean="0"/>
              <a:t>codes</a:t>
            </a:r>
            <a:r>
              <a:rPr lang="pl-PL" b="0" dirty="0" smtClean="0"/>
              <a:t> for </a:t>
            </a:r>
            <a:r>
              <a:rPr lang="pl-PL" b="0" dirty="0" err="1" smtClean="0"/>
              <a:t>early</a:t>
            </a:r>
            <a:r>
              <a:rPr lang="pl-PL" b="0" dirty="0" smtClean="0"/>
              <a:t> </a:t>
            </a:r>
            <a:r>
              <a:rPr lang="pl-PL" b="0" smtClean="0"/>
              <a:t>convergence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88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Diversity</a:t>
            </a:r>
            <a:r>
              <a:rPr lang="pl-PL" dirty="0" smtClean="0"/>
              <a:t> 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3672408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100000"/>
            </a:pPr>
            <a:r>
              <a:rPr lang="pl-PL" b="0" dirty="0" smtClean="0"/>
              <a:t>To </a:t>
            </a:r>
            <a:r>
              <a:rPr lang="pl-PL" b="0" dirty="0" err="1" smtClean="0"/>
              <a:t>protect</a:t>
            </a:r>
            <a:r>
              <a:rPr lang="pl-PL" b="0" dirty="0" smtClean="0"/>
              <a:t> </a:t>
            </a:r>
            <a:r>
              <a:rPr lang="pl-PL" b="0" dirty="0" err="1" smtClean="0"/>
              <a:t>signal</a:t>
            </a:r>
            <a:r>
              <a:rPr lang="pl-PL" b="0" dirty="0" smtClean="0"/>
              <a:t> </a:t>
            </a:r>
            <a:r>
              <a:rPr lang="pl-PL" b="0" dirty="0" err="1" smtClean="0"/>
              <a:t>against</a:t>
            </a:r>
            <a:r>
              <a:rPr lang="pl-PL" b="0" dirty="0" smtClean="0"/>
              <a:t> fading </a:t>
            </a:r>
            <a:r>
              <a:rPr lang="pl-PL" b="0" dirty="0" err="1" smtClean="0"/>
              <a:t>effects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pl-PL" b="0" dirty="0" smtClean="0"/>
              <a:t>Information </a:t>
            </a:r>
            <a:r>
              <a:rPr lang="pl-PL" b="0" dirty="0" err="1" smtClean="0"/>
              <a:t>transmitted</a:t>
            </a:r>
            <a:r>
              <a:rPr lang="pl-PL" b="0" dirty="0" smtClean="0"/>
              <a:t> </a:t>
            </a:r>
            <a:r>
              <a:rPr lang="pl-PL" b="0" dirty="0" err="1" smtClean="0"/>
              <a:t>through</a:t>
            </a:r>
            <a:r>
              <a:rPr lang="pl-PL" b="0" dirty="0" smtClean="0"/>
              <a:t> a </a:t>
            </a:r>
            <a:r>
              <a:rPr lang="pl-PL" b="0" dirty="0" err="1" smtClean="0"/>
              <a:t>number</a:t>
            </a:r>
            <a:r>
              <a:rPr lang="pl-PL" b="0" dirty="0" smtClean="0"/>
              <a:t> of </a:t>
            </a:r>
            <a:r>
              <a:rPr lang="pl-PL" dirty="0" err="1" smtClean="0"/>
              <a:t>diversity</a:t>
            </a:r>
            <a:r>
              <a:rPr lang="pl-PL" dirty="0" smtClean="0"/>
              <a:t> </a:t>
            </a:r>
            <a:r>
              <a:rPr lang="pl-PL" dirty="0" err="1" smtClean="0"/>
              <a:t>branches</a:t>
            </a:r>
            <a:r>
              <a:rPr lang="pl-PL" b="0" dirty="0" smtClean="0"/>
              <a:t> to </a:t>
            </a:r>
            <a:r>
              <a:rPr lang="pl-PL" b="0" dirty="0" err="1" smtClean="0"/>
              <a:t>get</a:t>
            </a:r>
            <a:r>
              <a:rPr lang="pl-PL" b="0" dirty="0" smtClean="0"/>
              <a:t> independent </a:t>
            </a:r>
            <a:r>
              <a:rPr lang="pl-PL" b="0" dirty="0" err="1" smtClean="0"/>
              <a:t>replicas</a:t>
            </a:r>
            <a:r>
              <a:rPr lang="pl-PL" b="0" dirty="0" smtClean="0"/>
              <a:t> 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pl-PL" b="0" dirty="0" err="1" smtClean="0"/>
              <a:t>Diversity</a:t>
            </a:r>
            <a:r>
              <a:rPr lang="pl-PL" b="0" dirty="0" smtClean="0"/>
              <a:t> </a:t>
            </a:r>
            <a:r>
              <a:rPr lang="pl-PL" b="0" dirty="0" err="1" smtClean="0"/>
              <a:t>branches</a:t>
            </a:r>
            <a:r>
              <a:rPr lang="pl-PL" b="0" dirty="0" smtClean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/>
              <a:t>time</a:t>
            </a:r>
            <a:endParaRPr lang="pl-PL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/>
              <a:t>frequency</a:t>
            </a:r>
            <a:r>
              <a:rPr lang="pl-PL" dirty="0" smtClean="0"/>
              <a:t> 	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>
                <a:sym typeface="Wingdings" panose="05000000000000000000" pitchFamily="2" charset="2"/>
              </a:rPr>
              <a:t>polarization</a:t>
            </a:r>
            <a:r>
              <a:rPr lang="pl-PL" dirty="0" smtClean="0">
                <a:sym typeface="Wingdings" panose="05000000000000000000" pitchFamily="2" charset="2"/>
              </a:rPr>
              <a:t>	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endParaRPr lang="pl-PL" dirty="0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/>
              <a:t>space</a:t>
            </a:r>
            <a:r>
              <a:rPr lang="pl-PL" dirty="0" smtClean="0"/>
              <a:t>	 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multi-antenna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transmission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and/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or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reception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			     (SC, EGC, MRC, etc.) ,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multi-path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transmission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    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smtClean="0"/>
              <a:t>November</a:t>
            </a:r>
            <a:r>
              <a:rPr lang="en-US" smtClean="0"/>
              <a:t> 2013</a:t>
            </a:r>
            <a:endParaRPr lang="en-GB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83568" y="5589240"/>
            <a:ext cx="77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kern="0" dirty="0" err="1" smtClean="0">
                <a:solidFill>
                  <a:srgbClr val="FF0000"/>
                </a:solidFill>
              </a:rPr>
              <a:t>space-time</a:t>
            </a:r>
            <a:r>
              <a:rPr lang="pl-PL" kern="0" dirty="0" smtClean="0">
                <a:solidFill>
                  <a:srgbClr val="FF0000"/>
                </a:solidFill>
              </a:rPr>
              <a:t> </a:t>
            </a:r>
            <a:r>
              <a:rPr lang="pl-PL" kern="0" dirty="0" smtClean="0"/>
              <a:t>	</a:t>
            </a:r>
            <a:endParaRPr lang="pl-PL" kern="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650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 bwMode="auto">
          <a:xfrm>
            <a:off x="5012432" y="2852936"/>
            <a:ext cx="1116707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4932040" y="2924944"/>
            <a:ext cx="1116707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 bwMode="auto">
          <a:xfrm>
            <a:off x="4860032" y="2996952"/>
            <a:ext cx="1116707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34008"/>
            <a:ext cx="7772400" cy="1066800"/>
          </a:xfrm>
        </p:spPr>
        <p:txBody>
          <a:bodyPr/>
          <a:lstStyle/>
          <a:p>
            <a:r>
              <a:rPr lang="pl-PL" dirty="0" smtClean="0"/>
              <a:t>Bit-</a:t>
            </a:r>
            <a:r>
              <a:rPr lang="pl-PL" dirty="0" err="1" smtClean="0"/>
              <a:t>Interleaved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Space-Time </a:t>
            </a:r>
            <a:r>
              <a:rPr lang="pl-PL" dirty="0" err="1" smtClean="0"/>
              <a:t>Coded</a:t>
            </a:r>
            <a:r>
              <a:rPr lang="pl-PL" dirty="0" smtClean="0"/>
              <a:t> </a:t>
            </a:r>
            <a:r>
              <a:rPr lang="pl-PL" dirty="0" err="1" smtClean="0"/>
              <a:t>Modulation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Symbol zastępczy zawartości 13"/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pl-PL" b="0" dirty="0" err="1" smtClean="0"/>
              <a:t>Transmitter</a:t>
            </a:r>
            <a:endParaRPr lang="pl-PL" b="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b="52880"/>
          <a:stretch/>
        </p:blipFill>
        <p:spPr bwMode="auto">
          <a:xfrm>
            <a:off x="1115616" y="2058008"/>
            <a:ext cx="75596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26370"/>
              </p:ext>
            </p:extLst>
          </p:nvPr>
        </p:nvGraphicFramePr>
        <p:xfrm>
          <a:off x="1619672" y="4869880"/>
          <a:ext cx="6803433" cy="100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4" imgW="3429000" imgH="508000" progId="">
                  <p:embed/>
                </p:oleObj>
              </mc:Choice>
              <mc:Fallback>
                <p:oleObj name="Equation" r:id="rId4" imgW="3429000" imgH="508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869880"/>
                        <a:ext cx="6803433" cy="100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7691">
            <a:off x="4571269" y="3984642"/>
            <a:ext cx="1134234" cy="4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440160"/>
          </a:xfrm>
        </p:spPr>
        <p:txBody>
          <a:bodyPr/>
          <a:lstStyle/>
          <a:p>
            <a:r>
              <a:rPr lang="pl-PL" dirty="0" smtClean="0"/>
              <a:t>Bit-</a:t>
            </a:r>
            <a:r>
              <a:rPr lang="pl-PL" dirty="0" err="1" smtClean="0"/>
              <a:t>Interleaved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Space-Time </a:t>
            </a:r>
            <a:r>
              <a:rPr lang="pl-PL" dirty="0" err="1" smtClean="0"/>
              <a:t>Coded</a:t>
            </a:r>
            <a:r>
              <a:rPr lang="pl-PL" dirty="0" smtClean="0"/>
              <a:t> </a:t>
            </a:r>
            <a:r>
              <a:rPr lang="pl-PL" dirty="0" err="1" smtClean="0"/>
              <a:t>Modulation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(+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)</a:t>
            </a:r>
            <a:endParaRPr lang="pl-PL" u="sng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826768"/>
          </a:xfrm>
        </p:spPr>
        <p:txBody>
          <a:bodyPr/>
          <a:lstStyle/>
          <a:p>
            <a:r>
              <a:rPr lang="pl-PL" b="0" dirty="0" err="1" smtClean="0"/>
              <a:t>Receiver</a:t>
            </a:r>
            <a:endParaRPr lang="pl-PL" b="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1"/>
          <a:stretch/>
        </p:blipFill>
        <p:spPr bwMode="auto">
          <a:xfrm>
            <a:off x="1187624" y="2671638"/>
            <a:ext cx="7559675" cy="248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rzałka w prawo 11"/>
          <p:cNvSpPr/>
          <p:nvPr/>
        </p:nvSpPr>
        <p:spPr bwMode="auto">
          <a:xfrm>
            <a:off x="251520" y="3789040"/>
            <a:ext cx="1944216" cy="1368152"/>
          </a:xfrm>
          <a:prstGeom prst="rightArrow">
            <a:avLst>
              <a:gd name="adj1" fmla="val 59747"/>
              <a:gd name="adj2" fmla="val 49304"/>
            </a:avLst>
          </a:prstGeom>
          <a:solidFill>
            <a:srgbClr val="C00000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Information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smtClean="0">
                <a:solidFill>
                  <a:schemeClr val="bg1"/>
                </a:solidFill>
                <a:latin typeface="+mj-lt"/>
              </a:rPr>
              <a:t>from channel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Strzałka w prawo 12"/>
          <p:cNvSpPr/>
          <p:nvPr/>
        </p:nvSpPr>
        <p:spPr bwMode="auto">
          <a:xfrm>
            <a:off x="3275856" y="4005064"/>
            <a:ext cx="1944216" cy="936104"/>
          </a:xfrm>
          <a:prstGeom prst="rightArrow">
            <a:avLst>
              <a:gd name="adj1" fmla="val 59747"/>
              <a:gd name="adj2" fmla="val 49304"/>
            </a:avLst>
          </a:prstGeom>
          <a:solidFill>
            <a:schemeClr val="accent2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solidFill>
                  <a:schemeClr val="bg1"/>
                </a:solidFill>
              </a:rPr>
              <a:t>Extrinsic</a:t>
            </a:r>
            <a:r>
              <a:rPr lang="pl-PL" sz="1800" b="1" dirty="0" smtClean="0">
                <a:solidFill>
                  <a:schemeClr val="bg1"/>
                </a:solidFill>
              </a:rPr>
              <a:t> inf.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smtClean="0">
                <a:solidFill>
                  <a:schemeClr val="bg1"/>
                </a:solidFill>
              </a:rPr>
              <a:t>of </a:t>
            </a:r>
            <a:r>
              <a:rPr lang="pl-PL" sz="1800" b="1" dirty="0" err="1" smtClean="0">
                <a:solidFill>
                  <a:schemeClr val="bg1"/>
                </a:solidFill>
              </a:rPr>
              <a:t>demapper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Strzałka w prawo 13"/>
          <p:cNvSpPr/>
          <p:nvPr/>
        </p:nvSpPr>
        <p:spPr bwMode="auto">
          <a:xfrm rot="10800000" flipV="1">
            <a:off x="3059832" y="2780928"/>
            <a:ext cx="1944216" cy="1008113"/>
          </a:xfrm>
          <a:prstGeom prst="rightArrow">
            <a:avLst>
              <a:gd name="adj1" fmla="val 59747"/>
              <a:gd name="adj2" fmla="val 49304"/>
            </a:avLst>
          </a:prstGeom>
          <a:solidFill>
            <a:srgbClr val="C00000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err="1" smtClean="0">
                <a:solidFill>
                  <a:schemeClr val="bg1"/>
                </a:solidFill>
              </a:rPr>
              <a:t>Extrinsic</a:t>
            </a:r>
            <a:r>
              <a:rPr lang="pl-PL" sz="2000" b="1" dirty="0" smtClean="0">
                <a:solidFill>
                  <a:schemeClr val="bg1"/>
                </a:solidFill>
              </a:rPr>
              <a:t> inf.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chemeClr val="bg1"/>
                </a:solidFill>
              </a:rPr>
              <a:t>of </a:t>
            </a:r>
            <a:r>
              <a:rPr lang="pl-PL" sz="2000" b="1" dirty="0" err="1" smtClean="0">
                <a:solidFill>
                  <a:schemeClr val="bg1"/>
                </a:solidFill>
              </a:rPr>
              <a:t>decoder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Strzałka w prawo 14"/>
          <p:cNvSpPr/>
          <p:nvPr/>
        </p:nvSpPr>
        <p:spPr bwMode="auto">
          <a:xfrm>
            <a:off x="7199784" y="4221088"/>
            <a:ext cx="1547515" cy="936104"/>
          </a:xfrm>
          <a:prstGeom prst="rightArrow">
            <a:avLst>
              <a:gd name="adj1" fmla="val 59747"/>
              <a:gd name="adj2" fmla="val 49304"/>
            </a:avLst>
          </a:prstGeom>
          <a:solidFill>
            <a:schemeClr val="accent2">
              <a:lumMod val="5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err="1" smtClean="0">
                <a:solidFill>
                  <a:schemeClr val="bg1"/>
                </a:solidFill>
              </a:rPr>
              <a:t>Decisions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 autoUpdateAnimBg="0"/>
      <p:bldP spid="13" grpId="1" animBg="1" autoUpdateAnimBg="0"/>
      <p:bldP spid="13" grpId="2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Iteratively-decoded</a:t>
            </a:r>
            <a:r>
              <a:rPr lang="pl-PL" dirty="0" smtClean="0"/>
              <a:t> systems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</a:t>
            </a:r>
            <a:r>
              <a:rPr lang="pl-PL" dirty="0" smtClean="0"/>
              <a:t> </a:t>
            </a:r>
            <a:r>
              <a:rPr lang="pl-PL" dirty="0" err="1" smtClean="0"/>
              <a:t>error</a:t>
            </a:r>
            <a:r>
              <a:rPr lang="pl-PL" dirty="0" smtClean="0"/>
              <a:t> </a:t>
            </a:r>
            <a:r>
              <a:rPr lang="pl-PL" dirty="0" err="1" smtClean="0"/>
              <a:t>bounds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834480"/>
            <a:ext cx="7772400" cy="4114800"/>
          </a:xfrm>
        </p:spPr>
        <p:txBody>
          <a:bodyPr/>
          <a:lstStyle/>
          <a:p>
            <a:r>
              <a:rPr lang="pl-PL" b="0" dirty="0" err="1" smtClean="0"/>
              <a:t>Error-free-feedback</a:t>
            </a:r>
            <a:r>
              <a:rPr lang="pl-PL" b="0" dirty="0" smtClean="0"/>
              <a:t> (EF) </a:t>
            </a:r>
            <a:r>
              <a:rPr lang="pl-PL" b="0" dirty="0" err="1" smtClean="0"/>
              <a:t>bound</a:t>
            </a:r>
            <a:endParaRPr lang="pl-PL" b="0" dirty="0" smtClean="0"/>
          </a:p>
          <a:p>
            <a:r>
              <a:rPr lang="pl-PL" b="0" dirty="0" err="1" smtClean="0"/>
              <a:t>Asymptotic</a:t>
            </a:r>
            <a:r>
              <a:rPr lang="pl-PL" b="0" dirty="0" smtClean="0"/>
              <a:t> BER performance and </a:t>
            </a:r>
            <a:r>
              <a:rPr lang="pl-PL" b="0" dirty="0" err="1" smtClean="0"/>
              <a:t>coding</a:t>
            </a:r>
            <a:r>
              <a:rPr lang="pl-PL" b="0" dirty="0" smtClean="0"/>
              <a:t> </a:t>
            </a:r>
            <a:r>
              <a:rPr lang="pl-PL" b="0" dirty="0" err="1" smtClean="0"/>
              <a:t>gain</a:t>
            </a:r>
            <a:endParaRPr lang="en-GB" b="0" dirty="0" smtClean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7" name="Grupa 6"/>
          <p:cNvGrpSpPr/>
          <p:nvPr/>
        </p:nvGrpSpPr>
        <p:grpSpPr>
          <a:xfrm>
            <a:off x="264948" y="2881268"/>
            <a:ext cx="4595084" cy="3428052"/>
            <a:chOff x="129316" y="2571750"/>
            <a:chExt cx="4595084" cy="3428052"/>
          </a:xfrm>
        </p:grpSpPr>
        <p:pic>
          <p:nvPicPr>
            <p:cNvPr id="8" name="Picture 1031" descr="E:\Referat KKRRiT 2008\pusty wykres BER.bmp"/>
            <p:cNvPicPr>
              <a:picLocks noChangeAspect="1" noChangeArrowheads="1"/>
            </p:cNvPicPr>
            <p:nvPr/>
          </p:nvPicPr>
          <p:blipFill>
            <a:blip r:embed="rId2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152400" y="2571750"/>
              <a:ext cx="4572000" cy="339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2438400" y="5661248"/>
              <a:ext cx="14135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0" dirty="0" err="1" smtClean="0"/>
                <a:t>E</a:t>
              </a:r>
              <a:r>
                <a:rPr lang="pl-PL" sz="1600" b="0" baseline="-25000" dirty="0" err="1" smtClean="0"/>
                <a:t>b</a:t>
              </a:r>
              <a:r>
                <a:rPr lang="pl-PL" sz="1600" b="0" dirty="0" smtClean="0"/>
                <a:t>/N</a:t>
              </a:r>
              <a:r>
                <a:rPr lang="pl-PL" sz="1600" b="0" baseline="-25000" dirty="0" smtClean="0"/>
                <a:t>0</a:t>
              </a:r>
              <a:r>
                <a:rPr lang="pl-PL" sz="1600" b="0" dirty="0" smtClean="0"/>
                <a:t> (</a:t>
              </a:r>
              <a:r>
                <a:rPr lang="pl-PL" sz="1600" b="0" dirty="0" err="1" smtClean="0"/>
                <a:t>dB</a:t>
              </a:r>
              <a:r>
                <a:rPr lang="pl-PL" sz="1600" b="0" dirty="0" smtClean="0"/>
                <a:t>)</a:t>
              </a:r>
              <a:endParaRPr lang="pl-PL" sz="1600" b="0" dirty="0"/>
            </a:p>
          </p:txBody>
        </p:sp>
        <p:sp>
          <p:nvSpPr>
            <p:cNvPr id="10" name="pole tekstowe 9"/>
            <p:cNvSpPr txBox="1"/>
            <p:nvPr/>
          </p:nvSpPr>
          <p:spPr>
            <a:xfrm rot="16200000">
              <a:off x="-104492" y="3734816"/>
              <a:ext cx="7753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0" dirty="0" smtClean="0"/>
                <a:t>BER</a:t>
              </a:r>
              <a:endParaRPr lang="pl-PL" sz="1400" b="0" dirty="0"/>
            </a:p>
          </p:txBody>
        </p:sp>
      </p:grpSp>
      <p:sp>
        <p:nvSpPr>
          <p:cNvPr id="11" name="Line 1033"/>
          <p:cNvSpPr>
            <a:spLocks noChangeShapeType="1"/>
          </p:cNvSpPr>
          <p:nvPr/>
        </p:nvSpPr>
        <p:spPr bwMode="auto">
          <a:xfrm rot="820937">
            <a:off x="2996067" y="3213941"/>
            <a:ext cx="2087563" cy="2012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1035"/>
          <p:cNvSpPr>
            <a:spLocks/>
          </p:cNvSpPr>
          <p:nvPr/>
        </p:nvSpPr>
        <p:spPr bwMode="auto">
          <a:xfrm>
            <a:off x="1778695" y="3381331"/>
            <a:ext cx="2857500" cy="2066925"/>
          </a:xfrm>
          <a:custGeom>
            <a:avLst/>
            <a:gdLst>
              <a:gd name="T0" fmla="*/ 0 w 1008"/>
              <a:gd name="T1" fmla="*/ 0 h 1056"/>
              <a:gd name="T2" fmla="*/ 2147483647 w 1008"/>
              <a:gd name="T3" fmla="*/ 2147483647 h 1056"/>
              <a:gd name="T4" fmla="*/ 2147483647 w 1008"/>
              <a:gd name="T5" fmla="*/ 2147483647 h 1056"/>
              <a:gd name="T6" fmla="*/ 2147483647 w 100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0"/>
                </a:moveTo>
                <a:cubicBezTo>
                  <a:pt x="48" y="21"/>
                  <a:pt x="185" y="52"/>
                  <a:pt x="288" y="128"/>
                </a:cubicBezTo>
                <a:cubicBezTo>
                  <a:pt x="391" y="204"/>
                  <a:pt x="496" y="302"/>
                  <a:pt x="616" y="456"/>
                </a:cubicBezTo>
                <a:cubicBezTo>
                  <a:pt x="736" y="610"/>
                  <a:pt x="926" y="931"/>
                  <a:pt x="1008" y="1056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Line 1043"/>
          <p:cNvSpPr>
            <a:spLocks noChangeShapeType="1"/>
          </p:cNvSpPr>
          <p:nvPr/>
        </p:nvSpPr>
        <p:spPr bwMode="auto">
          <a:xfrm rot="820937">
            <a:off x="1964432" y="3262268"/>
            <a:ext cx="2087563" cy="2012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" name="Line 1044"/>
          <p:cNvSpPr>
            <a:spLocks noChangeShapeType="1"/>
          </p:cNvSpPr>
          <p:nvPr/>
        </p:nvSpPr>
        <p:spPr bwMode="auto">
          <a:xfrm>
            <a:off x="3564632" y="5167268"/>
            <a:ext cx="1063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Picture 2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404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05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6070" y="5167268"/>
            <a:ext cx="92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olny kształt 16"/>
          <p:cNvSpPr>
            <a:spLocks/>
          </p:cNvSpPr>
          <p:nvPr/>
        </p:nvSpPr>
        <p:spPr bwMode="auto">
          <a:xfrm>
            <a:off x="2207320" y="3238456"/>
            <a:ext cx="1887537" cy="1571625"/>
          </a:xfrm>
          <a:custGeom>
            <a:avLst/>
            <a:gdLst>
              <a:gd name="T0" fmla="*/ 0 w 1887089"/>
              <a:gd name="T1" fmla="*/ 0 h 1829789"/>
              <a:gd name="T2" fmla="*/ 643689 w 1887089"/>
              <a:gd name="T3" fmla="*/ 100180 h 1829789"/>
              <a:gd name="T4" fmla="*/ 858480 w 1887089"/>
              <a:gd name="T5" fmla="*/ 300544 h 1829789"/>
              <a:gd name="T6" fmla="*/ 1359258 w 1887089"/>
              <a:gd name="T7" fmla="*/ 500907 h 1829789"/>
              <a:gd name="T8" fmla="*/ 1889778 w 1887089"/>
              <a:gd name="T9" fmla="*/ 734663 h 1829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7089"/>
              <a:gd name="T16" fmla="*/ 0 h 1829789"/>
              <a:gd name="T17" fmla="*/ 1887089 w 1887089"/>
              <a:gd name="T18" fmla="*/ 1829789 h 18297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7089" h="1829789">
                <a:moveTo>
                  <a:pt x="0" y="0"/>
                </a:moveTo>
                <a:cubicBezTo>
                  <a:pt x="82329" y="59296"/>
                  <a:pt x="499895" y="124754"/>
                  <a:pt x="642771" y="249512"/>
                </a:cubicBezTo>
                <a:cubicBezTo>
                  <a:pt x="785647" y="374270"/>
                  <a:pt x="713365" y="599916"/>
                  <a:pt x="857256" y="748550"/>
                </a:cubicBezTo>
                <a:cubicBezTo>
                  <a:pt x="1071570" y="959047"/>
                  <a:pt x="1185683" y="1067377"/>
                  <a:pt x="1357322" y="1247583"/>
                </a:cubicBezTo>
                <a:cubicBezTo>
                  <a:pt x="1528961" y="1427789"/>
                  <a:pt x="1761838" y="1711705"/>
                  <a:pt x="1887089" y="182978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2350195" y="3238456"/>
            <a:ext cx="1714500" cy="1571625"/>
          </a:xfrm>
          <a:custGeom>
            <a:avLst/>
            <a:gdLst>
              <a:gd name="T0" fmla="*/ 0 w 1714512"/>
              <a:gd name="T1" fmla="*/ 0 h 1829787"/>
              <a:gd name="T2" fmla="*/ 571468 w 1714512"/>
              <a:gd name="T3" fmla="*/ 54524 h 1829787"/>
              <a:gd name="T4" fmla="*/ 928631 w 1714512"/>
              <a:gd name="T5" fmla="*/ 199920 h 1829787"/>
              <a:gd name="T6" fmla="*/ 1357241 w 1714512"/>
              <a:gd name="T7" fmla="*/ 308969 h 1829787"/>
              <a:gd name="T8" fmla="*/ 1714404 w 1714512"/>
              <a:gd name="T9" fmla="*/ 399841 h 18297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4512"/>
              <a:gd name="T16" fmla="*/ 0 h 1829787"/>
              <a:gd name="T17" fmla="*/ 1714512 w 1714512"/>
              <a:gd name="T18" fmla="*/ 1829787 h 18297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4512" h="1829787">
                <a:moveTo>
                  <a:pt x="0" y="0"/>
                </a:moveTo>
                <a:cubicBezTo>
                  <a:pt x="72187" y="51352"/>
                  <a:pt x="416722" y="97033"/>
                  <a:pt x="571504" y="249515"/>
                </a:cubicBezTo>
                <a:cubicBezTo>
                  <a:pt x="726286" y="401997"/>
                  <a:pt x="774660" y="730590"/>
                  <a:pt x="928694" y="914893"/>
                </a:cubicBezTo>
                <a:cubicBezTo>
                  <a:pt x="1143008" y="1125390"/>
                  <a:pt x="1226352" y="1261444"/>
                  <a:pt x="1357322" y="1413926"/>
                </a:cubicBezTo>
                <a:cubicBezTo>
                  <a:pt x="1488292" y="1566408"/>
                  <a:pt x="1589261" y="1711703"/>
                  <a:pt x="1714512" y="182978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2564507" y="3238456"/>
            <a:ext cx="1571625" cy="1643062"/>
          </a:xfrm>
          <a:custGeom>
            <a:avLst/>
            <a:gdLst>
              <a:gd name="T0" fmla="*/ 0 w 1571636"/>
              <a:gd name="T1" fmla="*/ 0 h 1912960"/>
              <a:gd name="T2" fmla="*/ 571468 w 1571636"/>
              <a:gd name="T3" fmla="*/ 54524 h 1912960"/>
              <a:gd name="T4" fmla="*/ 928631 w 1571636"/>
              <a:gd name="T5" fmla="*/ 254443 h 1912960"/>
              <a:gd name="T6" fmla="*/ 1285803 w 1571636"/>
              <a:gd name="T7" fmla="*/ 345316 h 1912960"/>
              <a:gd name="T8" fmla="*/ 1571537 w 1571636"/>
              <a:gd name="T9" fmla="*/ 418014 h 1912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1636"/>
              <a:gd name="T16" fmla="*/ 0 h 1912960"/>
              <a:gd name="T17" fmla="*/ 1571636 w 1571636"/>
              <a:gd name="T18" fmla="*/ 1912960 h 1912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1636" h="1912960">
                <a:moveTo>
                  <a:pt x="0" y="0"/>
                </a:moveTo>
                <a:cubicBezTo>
                  <a:pt x="72187" y="51352"/>
                  <a:pt x="416722" y="55447"/>
                  <a:pt x="571504" y="249515"/>
                </a:cubicBezTo>
                <a:cubicBezTo>
                  <a:pt x="726286" y="443583"/>
                  <a:pt x="774660" y="980108"/>
                  <a:pt x="928694" y="1164411"/>
                </a:cubicBezTo>
                <a:cubicBezTo>
                  <a:pt x="1143008" y="1374908"/>
                  <a:pt x="1178727" y="1455512"/>
                  <a:pt x="1285884" y="1580270"/>
                </a:cubicBezTo>
                <a:cubicBezTo>
                  <a:pt x="1393041" y="1705028"/>
                  <a:pt x="1446385" y="1794876"/>
                  <a:pt x="1571636" y="191296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531168" y="2946430"/>
            <a:ext cx="648072" cy="33547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pl-PL" b="0" dirty="0" smtClean="0"/>
              <a:t>10</a:t>
            </a:r>
            <a:r>
              <a:rPr lang="pl-PL" b="0" baseline="30000" dirty="0" smtClean="0"/>
              <a:t> 0</a:t>
            </a:r>
          </a:p>
          <a:p>
            <a:endParaRPr lang="pl-PL" sz="24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-1</a:t>
            </a:r>
          </a:p>
          <a:p>
            <a:endParaRPr lang="pl-PL" sz="24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-2</a:t>
            </a:r>
          </a:p>
          <a:p>
            <a:endParaRPr lang="pl-PL" sz="24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-3</a:t>
            </a:r>
          </a:p>
          <a:p>
            <a:endParaRPr lang="pl-PL" sz="24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-4</a:t>
            </a:r>
          </a:p>
          <a:p>
            <a:endParaRPr lang="pl-PL" sz="24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-5</a:t>
            </a:r>
          </a:p>
          <a:p>
            <a:endParaRPr lang="pl-PL" b="0" baseline="30000" dirty="0" smtClean="0"/>
          </a:p>
          <a:p>
            <a:endParaRPr lang="pl-PL" b="0" baseline="30000" dirty="0" smtClean="0"/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5072066" y="4031193"/>
            <a:ext cx="40719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tabLst>
                <a:tab pos="571500" algn="l"/>
              </a:tabLst>
            </a:pPr>
            <a:endParaRPr lang="pl-PL" i="1" baseline="30000" dirty="0"/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r>
              <a:rPr lang="pl-PL" sz="2400" b="0" i="1" dirty="0">
                <a:latin typeface="Times New Roman" pitchFamily="18" charset="0"/>
              </a:rPr>
              <a:t>  </a:t>
            </a:r>
            <a:r>
              <a:rPr lang="pl-PL" sz="2400" b="0" i="1" dirty="0" smtClean="0">
                <a:latin typeface="Times New Roman" pitchFamily="18" charset="0"/>
              </a:rPr>
              <a:t>R</a:t>
            </a:r>
            <a:r>
              <a:rPr lang="pl-PL" i="1" dirty="0"/>
              <a:t> </a:t>
            </a:r>
            <a:r>
              <a:rPr lang="pl-PL" i="1" dirty="0" smtClean="0"/>
              <a:t> </a:t>
            </a:r>
            <a:r>
              <a:rPr lang="pl-PL" b="0" dirty="0" smtClean="0">
                <a:latin typeface="Times New Roman" pitchFamily="18" charset="0"/>
              </a:rPr>
              <a:t> </a:t>
            </a:r>
            <a:r>
              <a:rPr lang="pl-PL" sz="2400" dirty="0"/>
              <a:t>	</a:t>
            </a:r>
            <a:r>
              <a:rPr lang="pl-PL" sz="2400" dirty="0">
                <a:sym typeface="Symbol"/>
              </a:rPr>
              <a:t></a:t>
            </a:r>
            <a:r>
              <a:rPr lang="pl-PL" sz="2400" b="0" dirty="0" smtClean="0">
                <a:latin typeface="Times New Roman" pitchFamily="18" charset="0"/>
              </a:rPr>
              <a:t> data </a:t>
            </a:r>
            <a:r>
              <a:rPr lang="pl-PL" sz="2400" b="0" dirty="0" err="1" smtClean="0">
                <a:latin typeface="Times New Roman" pitchFamily="18" charset="0"/>
              </a:rPr>
              <a:t>rate</a:t>
            </a:r>
            <a:endParaRPr lang="pl-PL" sz="2400" b="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r>
              <a:rPr lang="pl-PL" sz="2400" b="0" dirty="0" smtClean="0">
                <a:latin typeface="Times New Roman" pitchFamily="18" charset="0"/>
              </a:rPr>
              <a:t>  </a:t>
            </a:r>
            <a:r>
              <a:rPr lang="pl-PL" sz="2400" b="0" i="1" dirty="0" smtClean="0">
                <a:latin typeface="Times New Roman" pitchFamily="18" charset="0"/>
              </a:rPr>
              <a:t>a 	</a:t>
            </a:r>
            <a:r>
              <a:rPr lang="pl-PL" sz="2400" b="0" i="1" dirty="0" smtClean="0">
                <a:latin typeface="Times New Roman" pitchFamily="18" charset="0"/>
                <a:sym typeface="Symbol" pitchFamily="18" charset="2"/>
              </a:rPr>
              <a:t> </a:t>
            </a:r>
            <a:r>
              <a:rPr lang="pl-PL" sz="2400" b="0" i="1" dirty="0" err="1">
                <a:latin typeface="Times New Roman" pitchFamily="18" charset="0"/>
                <a:sym typeface="Symbol" pitchFamily="18" charset="2"/>
              </a:rPr>
              <a:t>d</a:t>
            </a:r>
            <a:r>
              <a:rPr lang="pl-PL" sz="2400" b="0" i="1" baseline="-25000" dirty="0" err="1">
                <a:latin typeface="Times New Roman" pitchFamily="18" charset="0"/>
                <a:sym typeface="Symbol" pitchFamily="18" charset="2"/>
              </a:rPr>
              <a:t>f</a:t>
            </a:r>
            <a:r>
              <a:rPr lang="pl-PL" sz="2400" b="0" i="1" baseline="-25000" dirty="0">
                <a:latin typeface="Times New Roman" pitchFamily="18" charset="0"/>
                <a:sym typeface="Symbol" pitchFamily="18" charset="2"/>
              </a:rPr>
              <a:t> </a:t>
            </a:r>
            <a:endParaRPr lang="pl-PL" sz="2400" b="0" i="1" baseline="-25000" dirty="0" smtClean="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r>
              <a:rPr lang="pl-PL" sz="2400" b="0" i="1" dirty="0" smtClean="0">
                <a:latin typeface="Times New Roman" pitchFamily="18" charset="0"/>
                <a:sym typeface="Symbol" pitchFamily="18" charset="2"/>
              </a:rPr>
              <a:t>  c 	</a:t>
            </a:r>
            <a:r>
              <a:rPr lang="pl-PL" sz="2400" b="0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pl-PL" sz="2400" b="0" dirty="0" err="1">
                <a:latin typeface="Times New Roman" pitchFamily="18" charset="0"/>
                <a:sym typeface="Symbol" pitchFamily="18" charset="2"/>
              </a:rPr>
              <a:t>const</a:t>
            </a:r>
            <a:r>
              <a:rPr lang="pl-PL" sz="2400" b="0" dirty="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pl-PL" b="0" dirty="0" smtClean="0">
                <a:latin typeface="Times New Roman" pitchFamily="18" charset="0"/>
                <a:sym typeface="Symbol" pitchFamily="18" charset="2"/>
              </a:rPr>
              <a:t> </a:t>
            </a:r>
            <a:endParaRPr lang="pl-PL" b="0" i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endParaRPr lang="en-GB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err="1" smtClean="0"/>
              <a:t>Asymptotic</a:t>
            </a:r>
            <a:r>
              <a:rPr lang="pl-PL" sz="2800" dirty="0" smtClean="0"/>
              <a:t> </a:t>
            </a:r>
            <a:r>
              <a:rPr lang="pl-PL" sz="2800" dirty="0" err="1" smtClean="0"/>
              <a:t>coding</a:t>
            </a:r>
            <a:r>
              <a:rPr lang="pl-PL" sz="2800" dirty="0" smtClean="0"/>
              <a:t> </a:t>
            </a:r>
            <a:r>
              <a:rPr lang="pl-PL" sz="2800" dirty="0" err="1" smtClean="0"/>
              <a:t>gain</a:t>
            </a:r>
            <a:r>
              <a:rPr lang="pl-PL" sz="2800" dirty="0" smtClean="0"/>
              <a:t>, </a:t>
            </a:r>
            <a:r>
              <a:rPr lang="pl-PL" sz="2800" dirty="0" err="1" smtClean="0"/>
              <a:t>distance</a:t>
            </a:r>
            <a:r>
              <a:rPr lang="pl-PL" sz="2800" dirty="0" smtClean="0"/>
              <a:t> </a:t>
            </a:r>
            <a:r>
              <a:rPr lang="pl-PL" sz="2800" dirty="0" err="1" smtClean="0"/>
              <a:t>between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err="1" smtClean="0"/>
              <a:t>space-time</a:t>
            </a:r>
            <a:r>
              <a:rPr lang="pl-PL" sz="2800" dirty="0" smtClean="0"/>
              <a:t> </a:t>
            </a:r>
            <a:r>
              <a:rPr lang="pl-PL" sz="2800" dirty="0" err="1" smtClean="0"/>
              <a:t>codewords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BI-STCM-ID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 err="1" smtClean="0"/>
              <a:t>Asymptotic</a:t>
            </a:r>
            <a:r>
              <a:rPr lang="pl-PL" b="0" dirty="0" smtClean="0"/>
              <a:t> </a:t>
            </a:r>
            <a:r>
              <a:rPr lang="pl-PL" b="0" dirty="0" err="1" smtClean="0"/>
              <a:t>coding</a:t>
            </a:r>
            <a:r>
              <a:rPr lang="pl-PL" b="0" dirty="0" smtClean="0"/>
              <a:t> </a:t>
            </a:r>
            <a:r>
              <a:rPr lang="pl-PL" b="0" dirty="0" err="1" smtClean="0"/>
              <a:t>gain</a:t>
            </a:r>
            <a:endParaRPr lang="pl-PL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7" name="Obraz 6" descr="Obraz1.emf"/>
          <p:cNvPicPr>
            <a:picLocks noChangeAspect="1"/>
          </p:cNvPicPr>
          <p:nvPr/>
        </p:nvPicPr>
        <p:blipFill>
          <a:blip r:embed="rId2" cstate="print"/>
          <a:srcRect t="33159"/>
          <a:stretch>
            <a:fillRect/>
          </a:stretch>
        </p:blipFill>
        <p:spPr>
          <a:xfrm>
            <a:off x="467544" y="2420888"/>
            <a:ext cx="8363574" cy="116123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6020"/>
          <a:stretch>
            <a:fillRect/>
          </a:stretch>
        </p:blipFill>
        <p:spPr bwMode="auto">
          <a:xfrm>
            <a:off x="899592" y="3573016"/>
            <a:ext cx="786841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183689" y="4725144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|</a:t>
            </a:r>
            <a:r>
              <a:rPr lang="pl-PL" sz="28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(0000)-</a:t>
            </a:r>
            <a:r>
              <a:rPr lang="pl-PL" sz="28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l-PL" sz="28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(0000)|</a:t>
            </a:r>
            <a:r>
              <a:rPr lang="pl-PL" sz="2800" b="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pl-PL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088103" y="5373216"/>
            <a:ext cx="3143844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|</a:t>
            </a:r>
            <a:r>
              <a:rPr lang="pl-PL" sz="28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(0000)-</a:t>
            </a:r>
            <a:r>
              <a:rPr lang="pl-PL" sz="28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l-PL" sz="28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(0000)|</a:t>
            </a:r>
            <a:r>
              <a:rPr lang="pl-PL" sz="2800" b="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pl-PL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3995935" y="4869160"/>
            <a:ext cx="720081" cy="432048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7092280" y="5420716"/>
            <a:ext cx="792088" cy="432048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2771800" y="3861048"/>
            <a:ext cx="792088" cy="432048"/>
          </a:xfrm>
          <a:prstGeom prst="rect">
            <a:avLst/>
          </a:prstGeom>
          <a:solidFill>
            <a:srgbClr val="FF0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rostokąt 13"/>
          <p:cNvSpPr/>
          <p:nvPr/>
        </p:nvSpPr>
        <p:spPr bwMode="auto">
          <a:xfrm>
            <a:off x="5868144" y="3861048"/>
            <a:ext cx="792088" cy="432048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5652120" y="5445224"/>
            <a:ext cx="792088" cy="432048"/>
          </a:xfrm>
          <a:prstGeom prst="rect">
            <a:avLst/>
          </a:prstGeom>
          <a:solidFill>
            <a:srgbClr val="FF0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2555776" y="4869160"/>
            <a:ext cx="720080" cy="432048"/>
          </a:xfrm>
          <a:prstGeom prst="rect">
            <a:avLst/>
          </a:prstGeom>
          <a:solidFill>
            <a:srgbClr val="FF0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olny kształt 16"/>
          <p:cNvSpPr/>
          <p:nvPr/>
        </p:nvSpPr>
        <p:spPr bwMode="auto">
          <a:xfrm rot="467197">
            <a:off x="3641770" y="4206798"/>
            <a:ext cx="858330" cy="145112"/>
          </a:xfrm>
          <a:custGeom>
            <a:avLst/>
            <a:gdLst>
              <a:gd name="connsiteX0" fmla="*/ 0 w 819397"/>
              <a:gd name="connsiteY0" fmla="*/ 189395 h 189395"/>
              <a:gd name="connsiteX1" fmla="*/ 35626 w 819397"/>
              <a:gd name="connsiteY1" fmla="*/ 165645 h 189395"/>
              <a:gd name="connsiteX2" fmla="*/ 154379 w 819397"/>
              <a:gd name="connsiteY2" fmla="*/ 141894 h 189395"/>
              <a:gd name="connsiteX3" fmla="*/ 225631 w 819397"/>
              <a:gd name="connsiteY3" fmla="*/ 118143 h 189395"/>
              <a:gd name="connsiteX4" fmla="*/ 261257 w 819397"/>
              <a:gd name="connsiteY4" fmla="*/ 106268 h 189395"/>
              <a:gd name="connsiteX5" fmla="*/ 344384 w 819397"/>
              <a:gd name="connsiteY5" fmla="*/ 94393 h 189395"/>
              <a:gd name="connsiteX6" fmla="*/ 534390 w 819397"/>
              <a:gd name="connsiteY6" fmla="*/ 70642 h 189395"/>
              <a:gd name="connsiteX7" fmla="*/ 581891 w 819397"/>
              <a:gd name="connsiteY7" fmla="*/ 46891 h 189395"/>
              <a:gd name="connsiteX8" fmla="*/ 641268 w 819397"/>
              <a:gd name="connsiteY8" fmla="*/ 35016 h 189395"/>
              <a:gd name="connsiteX9" fmla="*/ 819397 w 819397"/>
              <a:gd name="connsiteY9" fmla="*/ 11266 h 189395"/>
              <a:gd name="connsiteX0" fmla="*/ 0 w 819397"/>
              <a:gd name="connsiteY0" fmla="*/ 189395 h 189395"/>
              <a:gd name="connsiteX1" fmla="*/ 35626 w 819397"/>
              <a:gd name="connsiteY1" fmla="*/ 165645 h 189395"/>
              <a:gd name="connsiteX2" fmla="*/ 154379 w 819397"/>
              <a:gd name="connsiteY2" fmla="*/ 141894 h 189395"/>
              <a:gd name="connsiteX3" fmla="*/ 225631 w 819397"/>
              <a:gd name="connsiteY3" fmla="*/ 118143 h 189395"/>
              <a:gd name="connsiteX4" fmla="*/ 261257 w 819397"/>
              <a:gd name="connsiteY4" fmla="*/ 106268 h 189395"/>
              <a:gd name="connsiteX5" fmla="*/ 534390 w 819397"/>
              <a:gd name="connsiteY5" fmla="*/ 70642 h 189395"/>
              <a:gd name="connsiteX6" fmla="*/ 581891 w 819397"/>
              <a:gd name="connsiteY6" fmla="*/ 46891 h 189395"/>
              <a:gd name="connsiteX7" fmla="*/ 641268 w 819397"/>
              <a:gd name="connsiteY7" fmla="*/ 35016 h 189395"/>
              <a:gd name="connsiteX8" fmla="*/ 819397 w 819397"/>
              <a:gd name="connsiteY8" fmla="*/ 11266 h 189395"/>
              <a:gd name="connsiteX0" fmla="*/ 0 w 819397"/>
              <a:gd name="connsiteY0" fmla="*/ 189395 h 189395"/>
              <a:gd name="connsiteX1" fmla="*/ 35626 w 819397"/>
              <a:gd name="connsiteY1" fmla="*/ 165645 h 189395"/>
              <a:gd name="connsiteX2" fmla="*/ 154379 w 819397"/>
              <a:gd name="connsiteY2" fmla="*/ 141894 h 189395"/>
              <a:gd name="connsiteX3" fmla="*/ 225631 w 819397"/>
              <a:gd name="connsiteY3" fmla="*/ 118143 h 189395"/>
              <a:gd name="connsiteX4" fmla="*/ 261257 w 819397"/>
              <a:gd name="connsiteY4" fmla="*/ 106268 h 189395"/>
              <a:gd name="connsiteX5" fmla="*/ 581891 w 819397"/>
              <a:gd name="connsiteY5" fmla="*/ 46891 h 189395"/>
              <a:gd name="connsiteX6" fmla="*/ 641268 w 819397"/>
              <a:gd name="connsiteY6" fmla="*/ 35016 h 189395"/>
              <a:gd name="connsiteX7" fmla="*/ 819397 w 819397"/>
              <a:gd name="connsiteY7" fmla="*/ 11266 h 189395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154379 w 819397"/>
              <a:gd name="connsiteY2" fmla="*/ 130628 h 178129"/>
              <a:gd name="connsiteX3" fmla="*/ 225631 w 819397"/>
              <a:gd name="connsiteY3" fmla="*/ 106877 h 178129"/>
              <a:gd name="connsiteX4" fmla="*/ 261257 w 819397"/>
              <a:gd name="connsiteY4" fmla="*/ 95002 h 178129"/>
              <a:gd name="connsiteX5" fmla="*/ 581891 w 819397"/>
              <a:gd name="connsiteY5" fmla="*/ 35625 h 178129"/>
              <a:gd name="connsiteX6" fmla="*/ 819397 w 819397"/>
              <a:gd name="connsiteY6" fmla="*/ 0 h 178129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154379 w 819397"/>
              <a:gd name="connsiteY2" fmla="*/ 130628 h 178129"/>
              <a:gd name="connsiteX3" fmla="*/ 225631 w 819397"/>
              <a:gd name="connsiteY3" fmla="*/ 106877 h 178129"/>
              <a:gd name="connsiteX4" fmla="*/ 261257 w 819397"/>
              <a:gd name="connsiteY4" fmla="*/ 95002 h 178129"/>
              <a:gd name="connsiteX5" fmla="*/ 819397 w 819397"/>
              <a:gd name="connsiteY5" fmla="*/ 0 h 178129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225631 w 819397"/>
              <a:gd name="connsiteY2" fmla="*/ 106877 h 178129"/>
              <a:gd name="connsiteX3" fmla="*/ 261257 w 819397"/>
              <a:gd name="connsiteY3" fmla="*/ 95002 h 178129"/>
              <a:gd name="connsiteX4" fmla="*/ 819397 w 819397"/>
              <a:gd name="connsiteY4" fmla="*/ 0 h 178129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225631 w 819397"/>
              <a:gd name="connsiteY2" fmla="*/ 106877 h 178129"/>
              <a:gd name="connsiteX3" fmla="*/ 819397 w 819397"/>
              <a:gd name="connsiteY3" fmla="*/ 0 h 178129"/>
              <a:gd name="connsiteX0" fmla="*/ 0 w 819397"/>
              <a:gd name="connsiteY0" fmla="*/ 178129 h 178129"/>
              <a:gd name="connsiteX1" fmla="*/ 225631 w 819397"/>
              <a:gd name="connsiteY1" fmla="*/ 106877 h 178129"/>
              <a:gd name="connsiteX2" fmla="*/ 819397 w 819397"/>
              <a:gd name="connsiteY2" fmla="*/ 0 h 178129"/>
              <a:gd name="connsiteX0" fmla="*/ 0 w 819397"/>
              <a:gd name="connsiteY0" fmla="*/ 178129 h 178129"/>
              <a:gd name="connsiteX1" fmla="*/ 193564 w 819397"/>
              <a:gd name="connsiteY1" fmla="*/ 73575 h 178129"/>
              <a:gd name="connsiteX2" fmla="*/ 819397 w 819397"/>
              <a:gd name="connsiteY2" fmla="*/ 0 h 178129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216024 w 841857"/>
              <a:gd name="connsiteY2" fmla="*/ 73575 h 145583"/>
              <a:gd name="connsiteX3" fmla="*/ 841857 w 841857"/>
              <a:gd name="connsiteY3" fmla="*/ 0 h 145583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288032 w 841857"/>
              <a:gd name="connsiteY2" fmla="*/ 73575 h 145583"/>
              <a:gd name="connsiteX3" fmla="*/ 841857 w 841857"/>
              <a:gd name="connsiteY3" fmla="*/ 0 h 145583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0 w 841857"/>
              <a:gd name="connsiteY1" fmla="*/ 145583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0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144016 w 841857"/>
              <a:gd name="connsiteY1" fmla="*/ 145583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144016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60116"/>
              <a:gd name="connsiteY0" fmla="*/ 132057 h 132057"/>
              <a:gd name="connsiteX1" fmla="*/ 860116 w 860116"/>
              <a:gd name="connsiteY1" fmla="*/ 0 h 132057"/>
              <a:gd name="connsiteX0" fmla="*/ 0 w 860116"/>
              <a:gd name="connsiteY0" fmla="*/ 132057 h 132057"/>
              <a:gd name="connsiteX1" fmla="*/ 860116 w 860116"/>
              <a:gd name="connsiteY1" fmla="*/ 0 h 132057"/>
              <a:gd name="connsiteX0" fmla="*/ 0 w 858330"/>
              <a:gd name="connsiteY0" fmla="*/ 145112 h 145112"/>
              <a:gd name="connsiteX1" fmla="*/ 858330 w 858330"/>
              <a:gd name="connsiteY1" fmla="*/ 0 h 145112"/>
              <a:gd name="connsiteX0" fmla="*/ 0 w 858330"/>
              <a:gd name="connsiteY0" fmla="*/ 145112 h 145112"/>
              <a:gd name="connsiteX1" fmla="*/ 858330 w 858330"/>
              <a:gd name="connsiteY1" fmla="*/ 0 h 145112"/>
              <a:gd name="connsiteX0" fmla="*/ 0 w 858330"/>
              <a:gd name="connsiteY0" fmla="*/ 145112 h 145112"/>
              <a:gd name="connsiteX1" fmla="*/ 858330 w 858330"/>
              <a:gd name="connsiteY1" fmla="*/ 0 h 145112"/>
              <a:gd name="connsiteX0" fmla="*/ 0 w 858330"/>
              <a:gd name="connsiteY0" fmla="*/ 145112 h 145112"/>
              <a:gd name="connsiteX1" fmla="*/ 858330 w 858330"/>
              <a:gd name="connsiteY1" fmla="*/ 0 h 1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8330" h="145112">
                <a:moveTo>
                  <a:pt x="0" y="145112"/>
                </a:moveTo>
                <a:cubicBezTo>
                  <a:pt x="158352" y="55137"/>
                  <a:pt x="538300" y="118501"/>
                  <a:pt x="858330" y="0"/>
                </a:cubicBezTo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olny kształt 17"/>
          <p:cNvSpPr/>
          <p:nvPr/>
        </p:nvSpPr>
        <p:spPr bwMode="auto">
          <a:xfrm rot="467197">
            <a:off x="6737219" y="4206737"/>
            <a:ext cx="860116" cy="132057"/>
          </a:xfrm>
          <a:custGeom>
            <a:avLst/>
            <a:gdLst>
              <a:gd name="connsiteX0" fmla="*/ 0 w 819397"/>
              <a:gd name="connsiteY0" fmla="*/ 189395 h 189395"/>
              <a:gd name="connsiteX1" fmla="*/ 35626 w 819397"/>
              <a:gd name="connsiteY1" fmla="*/ 165645 h 189395"/>
              <a:gd name="connsiteX2" fmla="*/ 154379 w 819397"/>
              <a:gd name="connsiteY2" fmla="*/ 141894 h 189395"/>
              <a:gd name="connsiteX3" fmla="*/ 225631 w 819397"/>
              <a:gd name="connsiteY3" fmla="*/ 118143 h 189395"/>
              <a:gd name="connsiteX4" fmla="*/ 261257 w 819397"/>
              <a:gd name="connsiteY4" fmla="*/ 106268 h 189395"/>
              <a:gd name="connsiteX5" fmla="*/ 344384 w 819397"/>
              <a:gd name="connsiteY5" fmla="*/ 94393 h 189395"/>
              <a:gd name="connsiteX6" fmla="*/ 534390 w 819397"/>
              <a:gd name="connsiteY6" fmla="*/ 70642 h 189395"/>
              <a:gd name="connsiteX7" fmla="*/ 581891 w 819397"/>
              <a:gd name="connsiteY7" fmla="*/ 46891 h 189395"/>
              <a:gd name="connsiteX8" fmla="*/ 641268 w 819397"/>
              <a:gd name="connsiteY8" fmla="*/ 35016 h 189395"/>
              <a:gd name="connsiteX9" fmla="*/ 819397 w 819397"/>
              <a:gd name="connsiteY9" fmla="*/ 11266 h 189395"/>
              <a:gd name="connsiteX0" fmla="*/ 0 w 819397"/>
              <a:gd name="connsiteY0" fmla="*/ 189395 h 189395"/>
              <a:gd name="connsiteX1" fmla="*/ 35626 w 819397"/>
              <a:gd name="connsiteY1" fmla="*/ 165645 h 189395"/>
              <a:gd name="connsiteX2" fmla="*/ 154379 w 819397"/>
              <a:gd name="connsiteY2" fmla="*/ 141894 h 189395"/>
              <a:gd name="connsiteX3" fmla="*/ 225631 w 819397"/>
              <a:gd name="connsiteY3" fmla="*/ 118143 h 189395"/>
              <a:gd name="connsiteX4" fmla="*/ 261257 w 819397"/>
              <a:gd name="connsiteY4" fmla="*/ 106268 h 189395"/>
              <a:gd name="connsiteX5" fmla="*/ 534390 w 819397"/>
              <a:gd name="connsiteY5" fmla="*/ 70642 h 189395"/>
              <a:gd name="connsiteX6" fmla="*/ 581891 w 819397"/>
              <a:gd name="connsiteY6" fmla="*/ 46891 h 189395"/>
              <a:gd name="connsiteX7" fmla="*/ 641268 w 819397"/>
              <a:gd name="connsiteY7" fmla="*/ 35016 h 189395"/>
              <a:gd name="connsiteX8" fmla="*/ 819397 w 819397"/>
              <a:gd name="connsiteY8" fmla="*/ 11266 h 189395"/>
              <a:gd name="connsiteX0" fmla="*/ 0 w 819397"/>
              <a:gd name="connsiteY0" fmla="*/ 189395 h 189395"/>
              <a:gd name="connsiteX1" fmla="*/ 35626 w 819397"/>
              <a:gd name="connsiteY1" fmla="*/ 165645 h 189395"/>
              <a:gd name="connsiteX2" fmla="*/ 154379 w 819397"/>
              <a:gd name="connsiteY2" fmla="*/ 141894 h 189395"/>
              <a:gd name="connsiteX3" fmla="*/ 225631 w 819397"/>
              <a:gd name="connsiteY3" fmla="*/ 118143 h 189395"/>
              <a:gd name="connsiteX4" fmla="*/ 261257 w 819397"/>
              <a:gd name="connsiteY4" fmla="*/ 106268 h 189395"/>
              <a:gd name="connsiteX5" fmla="*/ 581891 w 819397"/>
              <a:gd name="connsiteY5" fmla="*/ 46891 h 189395"/>
              <a:gd name="connsiteX6" fmla="*/ 641268 w 819397"/>
              <a:gd name="connsiteY6" fmla="*/ 35016 h 189395"/>
              <a:gd name="connsiteX7" fmla="*/ 819397 w 819397"/>
              <a:gd name="connsiteY7" fmla="*/ 11266 h 189395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154379 w 819397"/>
              <a:gd name="connsiteY2" fmla="*/ 130628 h 178129"/>
              <a:gd name="connsiteX3" fmla="*/ 225631 w 819397"/>
              <a:gd name="connsiteY3" fmla="*/ 106877 h 178129"/>
              <a:gd name="connsiteX4" fmla="*/ 261257 w 819397"/>
              <a:gd name="connsiteY4" fmla="*/ 95002 h 178129"/>
              <a:gd name="connsiteX5" fmla="*/ 581891 w 819397"/>
              <a:gd name="connsiteY5" fmla="*/ 35625 h 178129"/>
              <a:gd name="connsiteX6" fmla="*/ 819397 w 819397"/>
              <a:gd name="connsiteY6" fmla="*/ 0 h 178129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154379 w 819397"/>
              <a:gd name="connsiteY2" fmla="*/ 130628 h 178129"/>
              <a:gd name="connsiteX3" fmla="*/ 225631 w 819397"/>
              <a:gd name="connsiteY3" fmla="*/ 106877 h 178129"/>
              <a:gd name="connsiteX4" fmla="*/ 261257 w 819397"/>
              <a:gd name="connsiteY4" fmla="*/ 95002 h 178129"/>
              <a:gd name="connsiteX5" fmla="*/ 819397 w 819397"/>
              <a:gd name="connsiteY5" fmla="*/ 0 h 178129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225631 w 819397"/>
              <a:gd name="connsiteY2" fmla="*/ 106877 h 178129"/>
              <a:gd name="connsiteX3" fmla="*/ 261257 w 819397"/>
              <a:gd name="connsiteY3" fmla="*/ 95002 h 178129"/>
              <a:gd name="connsiteX4" fmla="*/ 819397 w 819397"/>
              <a:gd name="connsiteY4" fmla="*/ 0 h 178129"/>
              <a:gd name="connsiteX0" fmla="*/ 0 w 819397"/>
              <a:gd name="connsiteY0" fmla="*/ 178129 h 178129"/>
              <a:gd name="connsiteX1" fmla="*/ 35626 w 819397"/>
              <a:gd name="connsiteY1" fmla="*/ 154379 h 178129"/>
              <a:gd name="connsiteX2" fmla="*/ 225631 w 819397"/>
              <a:gd name="connsiteY2" fmla="*/ 106877 h 178129"/>
              <a:gd name="connsiteX3" fmla="*/ 819397 w 819397"/>
              <a:gd name="connsiteY3" fmla="*/ 0 h 178129"/>
              <a:gd name="connsiteX0" fmla="*/ 0 w 819397"/>
              <a:gd name="connsiteY0" fmla="*/ 178129 h 178129"/>
              <a:gd name="connsiteX1" fmla="*/ 225631 w 819397"/>
              <a:gd name="connsiteY1" fmla="*/ 106877 h 178129"/>
              <a:gd name="connsiteX2" fmla="*/ 819397 w 819397"/>
              <a:gd name="connsiteY2" fmla="*/ 0 h 178129"/>
              <a:gd name="connsiteX0" fmla="*/ 0 w 819397"/>
              <a:gd name="connsiteY0" fmla="*/ 178129 h 178129"/>
              <a:gd name="connsiteX1" fmla="*/ 193564 w 819397"/>
              <a:gd name="connsiteY1" fmla="*/ 73575 h 178129"/>
              <a:gd name="connsiteX2" fmla="*/ 819397 w 819397"/>
              <a:gd name="connsiteY2" fmla="*/ 0 h 178129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216024 w 841857"/>
              <a:gd name="connsiteY2" fmla="*/ 73575 h 145583"/>
              <a:gd name="connsiteX3" fmla="*/ 841857 w 841857"/>
              <a:gd name="connsiteY3" fmla="*/ 0 h 145583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288032 w 841857"/>
              <a:gd name="connsiteY2" fmla="*/ 73575 h 145583"/>
              <a:gd name="connsiteX3" fmla="*/ 841857 w 841857"/>
              <a:gd name="connsiteY3" fmla="*/ 0 h 145583"/>
              <a:gd name="connsiteX0" fmla="*/ 0 w 841857"/>
              <a:gd name="connsiteY0" fmla="*/ 145583 h 145583"/>
              <a:gd name="connsiteX1" fmla="*/ 216024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0 w 841857"/>
              <a:gd name="connsiteY1" fmla="*/ 145583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0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144016 w 841857"/>
              <a:gd name="connsiteY1" fmla="*/ 145583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144016 w 841857"/>
              <a:gd name="connsiteY1" fmla="*/ 73575 h 145583"/>
              <a:gd name="connsiteX2" fmla="*/ 841857 w 841857"/>
              <a:gd name="connsiteY2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41857"/>
              <a:gd name="connsiteY0" fmla="*/ 145583 h 145583"/>
              <a:gd name="connsiteX1" fmla="*/ 841857 w 841857"/>
              <a:gd name="connsiteY1" fmla="*/ 0 h 145583"/>
              <a:gd name="connsiteX0" fmla="*/ 0 w 860116"/>
              <a:gd name="connsiteY0" fmla="*/ 132057 h 132057"/>
              <a:gd name="connsiteX1" fmla="*/ 860116 w 860116"/>
              <a:gd name="connsiteY1" fmla="*/ 0 h 132057"/>
              <a:gd name="connsiteX0" fmla="*/ 0 w 860116"/>
              <a:gd name="connsiteY0" fmla="*/ 132057 h 132057"/>
              <a:gd name="connsiteX1" fmla="*/ 860116 w 860116"/>
              <a:gd name="connsiteY1" fmla="*/ 0 h 13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0116" h="132057">
                <a:moveTo>
                  <a:pt x="0" y="132057"/>
                </a:moveTo>
                <a:cubicBezTo>
                  <a:pt x="171031" y="26964"/>
                  <a:pt x="584000" y="97719"/>
                  <a:pt x="860116" y="0"/>
                </a:cubicBezTo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611560" y="3645024"/>
            <a:ext cx="8208912" cy="25202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diversity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Dowolny kształt 6"/>
          <p:cNvSpPr/>
          <p:nvPr/>
        </p:nvSpPr>
        <p:spPr bwMode="auto">
          <a:xfrm>
            <a:off x="4375242" y="1896244"/>
            <a:ext cx="3653142" cy="3124484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8173" h="3757575">
                <a:moveTo>
                  <a:pt x="662026" y="363322"/>
                </a:moveTo>
                <a:cubicBezTo>
                  <a:pt x="808330" y="287732"/>
                  <a:pt x="944881" y="0"/>
                  <a:pt x="1130199" y="4877"/>
                </a:cubicBezTo>
                <a:cubicBezTo>
                  <a:pt x="1315517" y="9754"/>
                  <a:pt x="1521563" y="366980"/>
                  <a:pt x="1773937" y="392583"/>
                </a:cubicBezTo>
                <a:cubicBezTo>
                  <a:pt x="2026311" y="418186"/>
                  <a:pt x="2367687" y="178003"/>
                  <a:pt x="2644445" y="158496"/>
                </a:cubicBezTo>
                <a:cubicBezTo>
                  <a:pt x="2921203" y="138989"/>
                  <a:pt x="3208935" y="277978"/>
                  <a:pt x="3434487" y="275540"/>
                </a:cubicBezTo>
                <a:cubicBezTo>
                  <a:pt x="3660039" y="273102"/>
                  <a:pt x="3863645" y="67057"/>
                  <a:pt x="3997757" y="143866"/>
                </a:cubicBezTo>
                <a:cubicBezTo>
                  <a:pt x="4131869" y="220675"/>
                  <a:pt x="4237940" y="546202"/>
                  <a:pt x="4239159" y="736397"/>
                </a:cubicBezTo>
                <a:cubicBezTo>
                  <a:pt x="4240378" y="926592"/>
                  <a:pt x="3998977" y="1135075"/>
                  <a:pt x="4005073" y="1285037"/>
                </a:cubicBezTo>
                <a:cubicBezTo>
                  <a:pt x="4011169" y="1434999"/>
                  <a:pt x="4273297" y="1459383"/>
                  <a:pt x="4275735" y="1636167"/>
                </a:cubicBezTo>
                <a:cubicBezTo>
                  <a:pt x="4278173" y="1812951"/>
                  <a:pt x="4030676" y="2127504"/>
                  <a:pt x="4019703" y="2345741"/>
                </a:cubicBezTo>
                <a:cubicBezTo>
                  <a:pt x="4008730" y="2563978"/>
                  <a:pt x="4224528" y="2796846"/>
                  <a:pt x="4209898" y="2945588"/>
                </a:cubicBezTo>
                <a:cubicBezTo>
                  <a:pt x="4195268" y="3094330"/>
                  <a:pt x="4105047" y="3102865"/>
                  <a:pt x="3931921" y="3238196"/>
                </a:cubicBezTo>
                <a:cubicBezTo>
                  <a:pt x="3758795" y="3373527"/>
                  <a:pt x="3299156" y="3672231"/>
                  <a:pt x="3171140" y="3757575"/>
                </a:cubicBezTo>
                <a:lnTo>
                  <a:pt x="3163825" y="3750260"/>
                </a:lnTo>
                <a:cubicBezTo>
                  <a:pt x="3096769" y="3681985"/>
                  <a:pt x="2945588" y="3360116"/>
                  <a:pt x="2768804" y="3347924"/>
                </a:cubicBezTo>
                <a:cubicBezTo>
                  <a:pt x="2592020" y="3335732"/>
                  <a:pt x="2255521" y="3679546"/>
                  <a:pt x="2103121" y="3677108"/>
                </a:cubicBezTo>
                <a:cubicBezTo>
                  <a:pt x="1950721" y="3674670"/>
                  <a:pt x="2081175" y="3346704"/>
                  <a:pt x="1854404" y="3333293"/>
                </a:cubicBezTo>
                <a:cubicBezTo>
                  <a:pt x="1627633" y="3319882"/>
                  <a:pt x="981456" y="3610051"/>
                  <a:pt x="742493" y="3596640"/>
                </a:cubicBezTo>
                <a:cubicBezTo>
                  <a:pt x="503530" y="3583229"/>
                  <a:pt x="543764" y="3340608"/>
                  <a:pt x="420625" y="3252826"/>
                </a:cubicBezTo>
                <a:cubicBezTo>
                  <a:pt x="297486" y="3165044"/>
                  <a:pt x="0" y="3216250"/>
                  <a:pt x="3658" y="3069946"/>
                </a:cubicBezTo>
                <a:cubicBezTo>
                  <a:pt x="7316" y="2923642"/>
                  <a:pt x="421844" y="2520087"/>
                  <a:pt x="442570" y="2375002"/>
                </a:cubicBezTo>
                <a:cubicBezTo>
                  <a:pt x="463296" y="2229917"/>
                  <a:pt x="153620" y="2349399"/>
                  <a:pt x="128017" y="2199437"/>
                </a:cubicBezTo>
                <a:cubicBezTo>
                  <a:pt x="102414" y="2049475"/>
                  <a:pt x="293828" y="1652016"/>
                  <a:pt x="288951" y="1475232"/>
                </a:cubicBezTo>
                <a:cubicBezTo>
                  <a:pt x="284074" y="1298448"/>
                  <a:pt x="70714" y="1274064"/>
                  <a:pt x="98756" y="1138733"/>
                </a:cubicBezTo>
                <a:cubicBezTo>
                  <a:pt x="126798" y="1003402"/>
                  <a:pt x="431598" y="776630"/>
                  <a:pt x="457201" y="663245"/>
                </a:cubicBezTo>
                <a:cubicBezTo>
                  <a:pt x="482804" y="549860"/>
                  <a:pt x="218238" y="508407"/>
                  <a:pt x="252375" y="458420"/>
                </a:cubicBezTo>
                <a:cubicBezTo>
                  <a:pt x="286513" y="408433"/>
                  <a:pt x="515722" y="438912"/>
                  <a:pt x="662026" y="363322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olny kształt 7"/>
          <p:cNvSpPr/>
          <p:nvPr/>
        </p:nvSpPr>
        <p:spPr bwMode="auto">
          <a:xfrm>
            <a:off x="539552" y="1608212"/>
            <a:ext cx="3653142" cy="3124484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8173" h="3757575">
                <a:moveTo>
                  <a:pt x="662026" y="363322"/>
                </a:moveTo>
                <a:cubicBezTo>
                  <a:pt x="808330" y="287732"/>
                  <a:pt x="944881" y="0"/>
                  <a:pt x="1130199" y="4877"/>
                </a:cubicBezTo>
                <a:cubicBezTo>
                  <a:pt x="1315517" y="9754"/>
                  <a:pt x="1521563" y="366980"/>
                  <a:pt x="1773937" y="392583"/>
                </a:cubicBezTo>
                <a:cubicBezTo>
                  <a:pt x="2026311" y="418186"/>
                  <a:pt x="2367687" y="178003"/>
                  <a:pt x="2644445" y="158496"/>
                </a:cubicBezTo>
                <a:cubicBezTo>
                  <a:pt x="2921203" y="138989"/>
                  <a:pt x="3208935" y="277978"/>
                  <a:pt x="3434487" y="275540"/>
                </a:cubicBezTo>
                <a:cubicBezTo>
                  <a:pt x="3660039" y="273102"/>
                  <a:pt x="3863645" y="67057"/>
                  <a:pt x="3997757" y="143866"/>
                </a:cubicBezTo>
                <a:cubicBezTo>
                  <a:pt x="4131869" y="220675"/>
                  <a:pt x="4237940" y="546202"/>
                  <a:pt x="4239159" y="736397"/>
                </a:cubicBezTo>
                <a:cubicBezTo>
                  <a:pt x="4240378" y="926592"/>
                  <a:pt x="3998977" y="1135075"/>
                  <a:pt x="4005073" y="1285037"/>
                </a:cubicBezTo>
                <a:cubicBezTo>
                  <a:pt x="4011169" y="1434999"/>
                  <a:pt x="4273297" y="1459383"/>
                  <a:pt x="4275735" y="1636167"/>
                </a:cubicBezTo>
                <a:cubicBezTo>
                  <a:pt x="4278173" y="1812951"/>
                  <a:pt x="4030676" y="2127504"/>
                  <a:pt x="4019703" y="2345741"/>
                </a:cubicBezTo>
                <a:cubicBezTo>
                  <a:pt x="4008730" y="2563978"/>
                  <a:pt x="4224528" y="2796846"/>
                  <a:pt x="4209898" y="2945588"/>
                </a:cubicBezTo>
                <a:cubicBezTo>
                  <a:pt x="4195268" y="3094330"/>
                  <a:pt x="4105047" y="3102865"/>
                  <a:pt x="3931921" y="3238196"/>
                </a:cubicBezTo>
                <a:cubicBezTo>
                  <a:pt x="3758795" y="3373527"/>
                  <a:pt x="3299156" y="3672231"/>
                  <a:pt x="3171140" y="3757575"/>
                </a:cubicBezTo>
                <a:lnTo>
                  <a:pt x="3163825" y="3750260"/>
                </a:lnTo>
                <a:cubicBezTo>
                  <a:pt x="3096769" y="3681985"/>
                  <a:pt x="2945588" y="3360116"/>
                  <a:pt x="2768804" y="3347924"/>
                </a:cubicBezTo>
                <a:cubicBezTo>
                  <a:pt x="2592020" y="3335732"/>
                  <a:pt x="2255521" y="3679546"/>
                  <a:pt x="2103121" y="3677108"/>
                </a:cubicBezTo>
                <a:cubicBezTo>
                  <a:pt x="1950721" y="3674670"/>
                  <a:pt x="2081175" y="3346704"/>
                  <a:pt x="1854404" y="3333293"/>
                </a:cubicBezTo>
                <a:cubicBezTo>
                  <a:pt x="1627633" y="3319882"/>
                  <a:pt x="981456" y="3610051"/>
                  <a:pt x="742493" y="3596640"/>
                </a:cubicBezTo>
                <a:cubicBezTo>
                  <a:pt x="503530" y="3583229"/>
                  <a:pt x="543764" y="3340608"/>
                  <a:pt x="420625" y="3252826"/>
                </a:cubicBezTo>
                <a:cubicBezTo>
                  <a:pt x="297486" y="3165044"/>
                  <a:pt x="0" y="3216250"/>
                  <a:pt x="3658" y="3069946"/>
                </a:cubicBezTo>
                <a:cubicBezTo>
                  <a:pt x="7316" y="2923642"/>
                  <a:pt x="421844" y="2520087"/>
                  <a:pt x="442570" y="2375002"/>
                </a:cubicBezTo>
                <a:cubicBezTo>
                  <a:pt x="463296" y="2229917"/>
                  <a:pt x="153620" y="2349399"/>
                  <a:pt x="128017" y="2199437"/>
                </a:cubicBezTo>
                <a:cubicBezTo>
                  <a:pt x="102414" y="2049475"/>
                  <a:pt x="293828" y="1652016"/>
                  <a:pt x="288951" y="1475232"/>
                </a:cubicBezTo>
                <a:cubicBezTo>
                  <a:pt x="284074" y="1298448"/>
                  <a:pt x="70714" y="1274064"/>
                  <a:pt x="98756" y="1138733"/>
                </a:cubicBezTo>
                <a:cubicBezTo>
                  <a:pt x="126798" y="1003402"/>
                  <a:pt x="431598" y="776630"/>
                  <a:pt x="457201" y="663245"/>
                </a:cubicBezTo>
                <a:cubicBezTo>
                  <a:pt x="482804" y="549860"/>
                  <a:pt x="218238" y="508407"/>
                  <a:pt x="252375" y="458420"/>
                </a:cubicBezTo>
                <a:cubicBezTo>
                  <a:pt x="286513" y="408433"/>
                  <a:pt x="515722" y="438912"/>
                  <a:pt x="662026" y="3633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60326" y="2179962"/>
            <a:ext cx="2375570" cy="1948530"/>
            <a:chOff x="1292" y="1253"/>
            <a:chExt cx="1769" cy="14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2" y="1253"/>
              <a:ext cx="1769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1954" y="1708"/>
              <a:ext cx="445" cy="69"/>
            </a:xfrm>
            <a:custGeom>
              <a:avLst/>
              <a:gdLst/>
              <a:ahLst/>
              <a:cxnLst>
                <a:cxn ang="0">
                  <a:pos x="401" y="34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01" y="26"/>
                </a:cxn>
                <a:cxn ang="0">
                  <a:pos x="401" y="34"/>
                </a:cxn>
                <a:cxn ang="0">
                  <a:pos x="401" y="34"/>
                </a:cxn>
                <a:cxn ang="0">
                  <a:pos x="375" y="0"/>
                </a:cxn>
                <a:cxn ang="0">
                  <a:pos x="445" y="34"/>
                </a:cxn>
                <a:cxn ang="0">
                  <a:pos x="375" y="69"/>
                </a:cxn>
                <a:cxn ang="0">
                  <a:pos x="401" y="34"/>
                </a:cxn>
                <a:cxn ang="0">
                  <a:pos x="44" y="34"/>
                </a:cxn>
                <a:cxn ang="0">
                  <a:pos x="70" y="69"/>
                </a:cxn>
                <a:cxn ang="0">
                  <a:pos x="0" y="34"/>
                </a:cxn>
                <a:cxn ang="0">
                  <a:pos x="70" y="0"/>
                </a:cxn>
                <a:cxn ang="0">
                  <a:pos x="44" y="34"/>
                </a:cxn>
              </a:cxnLst>
              <a:rect l="0" t="0" r="r" b="b"/>
              <a:pathLst>
                <a:path w="445" h="69">
                  <a:moveTo>
                    <a:pt x="401" y="34"/>
                  </a:moveTo>
                  <a:lnTo>
                    <a:pt x="44" y="34"/>
                  </a:lnTo>
                  <a:lnTo>
                    <a:pt x="44" y="26"/>
                  </a:lnTo>
                  <a:lnTo>
                    <a:pt x="401" y="26"/>
                  </a:lnTo>
                  <a:lnTo>
                    <a:pt x="401" y="34"/>
                  </a:lnTo>
                  <a:close/>
                  <a:moveTo>
                    <a:pt x="401" y="34"/>
                  </a:moveTo>
                  <a:lnTo>
                    <a:pt x="375" y="0"/>
                  </a:lnTo>
                  <a:lnTo>
                    <a:pt x="445" y="34"/>
                  </a:lnTo>
                  <a:lnTo>
                    <a:pt x="375" y="69"/>
                  </a:lnTo>
                  <a:lnTo>
                    <a:pt x="401" y="34"/>
                  </a:lnTo>
                  <a:close/>
                  <a:moveTo>
                    <a:pt x="44" y="34"/>
                  </a:moveTo>
                  <a:lnTo>
                    <a:pt x="70" y="69"/>
                  </a:lnTo>
                  <a:lnTo>
                    <a:pt x="0" y="34"/>
                  </a:lnTo>
                  <a:lnTo>
                    <a:pt x="70" y="0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1937" y="1794"/>
              <a:ext cx="41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3" name="Elipsa 12"/>
          <p:cNvSpPr/>
          <p:nvPr/>
        </p:nvSpPr>
        <p:spPr bwMode="auto">
          <a:xfrm>
            <a:off x="2732290" y="277011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3420566" y="276083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1332334" y="277673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2012210" y="219272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2732290" y="219405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3420566" y="218477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1332334" y="220067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2012210" y="390501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2732290" y="390634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3420566" y="389706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332334" y="391296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2012210" y="3328949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2732290" y="333028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3420566" y="332099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1332334" y="333690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 rot="20334519">
            <a:off x="1960428" y="2325384"/>
            <a:ext cx="126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baseline="30000" dirty="0" smtClean="0">
                <a:sym typeface="Symbol"/>
              </a:rPr>
              <a:t>1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0000)</a:t>
            </a:r>
            <a:endParaRPr lang="pl-PL" sz="2000" b="0" dirty="0"/>
          </a:p>
        </p:txBody>
      </p:sp>
      <p:sp>
        <p:nvSpPr>
          <p:cNvPr id="29" name="pole tekstowe 28"/>
          <p:cNvSpPr txBox="1"/>
          <p:nvPr/>
        </p:nvSpPr>
        <p:spPr>
          <a:xfrm rot="20334519">
            <a:off x="2671796" y="2323292"/>
            <a:ext cx="123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baseline="30000" dirty="0" smtClean="0">
                <a:sym typeface="Symbol"/>
              </a:rPr>
              <a:t>1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0010)</a:t>
            </a:r>
            <a:endParaRPr lang="pl-PL" sz="2000" b="0" dirty="0"/>
          </a:p>
        </p:txBody>
      </p:sp>
      <p:sp>
        <p:nvSpPr>
          <p:cNvPr id="30" name="Dowolny kształt 29"/>
          <p:cNvSpPr/>
          <p:nvPr/>
        </p:nvSpPr>
        <p:spPr bwMode="auto">
          <a:xfrm>
            <a:off x="4373392" y="1896244"/>
            <a:ext cx="3653142" cy="3124484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8173" h="3757575">
                <a:moveTo>
                  <a:pt x="662026" y="363322"/>
                </a:moveTo>
                <a:cubicBezTo>
                  <a:pt x="808330" y="287732"/>
                  <a:pt x="944881" y="0"/>
                  <a:pt x="1130199" y="4877"/>
                </a:cubicBezTo>
                <a:cubicBezTo>
                  <a:pt x="1315517" y="9754"/>
                  <a:pt x="1521563" y="366980"/>
                  <a:pt x="1773937" y="392583"/>
                </a:cubicBezTo>
                <a:cubicBezTo>
                  <a:pt x="2026311" y="418186"/>
                  <a:pt x="2367687" y="178003"/>
                  <a:pt x="2644445" y="158496"/>
                </a:cubicBezTo>
                <a:cubicBezTo>
                  <a:pt x="2921203" y="138989"/>
                  <a:pt x="3208935" y="277978"/>
                  <a:pt x="3434487" y="275540"/>
                </a:cubicBezTo>
                <a:cubicBezTo>
                  <a:pt x="3660039" y="273102"/>
                  <a:pt x="3863645" y="67057"/>
                  <a:pt x="3997757" y="143866"/>
                </a:cubicBezTo>
                <a:cubicBezTo>
                  <a:pt x="4131869" y="220675"/>
                  <a:pt x="4237940" y="546202"/>
                  <a:pt x="4239159" y="736397"/>
                </a:cubicBezTo>
                <a:cubicBezTo>
                  <a:pt x="4240378" y="926592"/>
                  <a:pt x="3998977" y="1135075"/>
                  <a:pt x="4005073" y="1285037"/>
                </a:cubicBezTo>
                <a:cubicBezTo>
                  <a:pt x="4011169" y="1434999"/>
                  <a:pt x="4273297" y="1459383"/>
                  <a:pt x="4275735" y="1636167"/>
                </a:cubicBezTo>
                <a:cubicBezTo>
                  <a:pt x="4278173" y="1812951"/>
                  <a:pt x="4030676" y="2127504"/>
                  <a:pt x="4019703" y="2345741"/>
                </a:cubicBezTo>
                <a:cubicBezTo>
                  <a:pt x="4008730" y="2563978"/>
                  <a:pt x="4224528" y="2796846"/>
                  <a:pt x="4209898" y="2945588"/>
                </a:cubicBezTo>
                <a:cubicBezTo>
                  <a:pt x="4195268" y="3094330"/>
                  <a:pt x="4105047" y="3102865"/>
                  <a:pt x="3931921" y="3238196"/>
                </a:cubicBezTo>
                <a:cubicBezTo>
                  <a:pt x="3758795" y="3373527"/>
                  <a:pt x="3299156" y="3672231"/>
                  <a:pt x="3171140" y="3757575"/>
                </a:cubicBezTo>
                <a:lnTo>
                  <a:pt x="3163825" y="3750260"/>
                </a:lnTo>
                <a:cubicBezTo>
                  <a:pt x="3096769" y="3681985"/>
                  <a:pt x="2945588" y="3360116"/>
                  <a:pt x="2768804" y="3347924"/>
                </a:cubicBezTo>
                <a:cubicBezTo>
                  <a:pt x="2592020" y="3335732"/>
                  <a:pt x="2255521" y="3679546"/>
                  <a:pt x="2103121" y="3677108"/>
                </a:cubicBezTo>
                <a:cubicBezTo>
                  <a:pt x="1950721" y="3674670"/>
                  <a:pt x="2081175" y="3346704"/>
                  <a:pt x="1854404" y="3333293"/>
                </a:cubicBezTo>
                <a:cubicBezTo>
                  <a:pt x="1627633" y="3319882"/>
                  <a:pt x="981456" y="3610051"/>
                  <a:pt x="742493" y="3596640"/>
                </a:cubicBezTo>
                <a:cubicBezTo>
                  <a:pt x="503530" y="3583229"/>
                  <a:pt x="543764" y="3340608"/>
                  <a:pt x="420625" y="3252826"/>
                </a:cubicBezTo>
                <a:cubicBezTo>
                  <a:pt x="297486" y="3165044"/>
                  <a:pt x="0" y="3216250"/>
                  <a:pt x="3658" y="3069946"/>
                </a:cubicBezTo>
                <a:cubicBezTo>
                  <a:pt x="7316" y="2923642"/>
                  <a:pt x="421844" y="2520087"/>
                  <a:pt x="442570" y="2375002"/>
                </a:cubicBezTo>
                <a:cubicBezTo>
                  <a:pt x="463296" y="2229917"/>
                  <a:pt x="153620" y="2349399"/>
                  <a:pt x="128017" y="2199437"/>
                </a:cubicBezTo>
                <a:cubicBezTo>
                  <a:pt x="102414" y="2049475"/>
                  <a:pt x="293828" y="1652016"/>
                  <a:pt x="288951" y="1475232"/>
                </a:cubicBezTo>
                <a:cubicBezTo>
                  <a:pt x="284074" y="1298448"/>
                  <a:pt x="70714" y="1274064"/>
                  <a:pt x="98756" y="1138733"/>
                </a:cubicBezTo>
                <a:cubicBezTo>
                  <a:pt x="126798" y="1003402"/>
                  <a:pt x="431598" y="776630"/>
                  <a:pt x="457201" y="663245"/>
                </a:cubicBezTo>
                <a:cubicBezTo>
                  <a:pt x="482804" y="549860"/>
                  <a:pt x="218238" y="508407"/>
                  <a:pt x="252375" y="458420"/>
                </a:cubicBezTo>
                <a:cubicBezTo>
                  <a:pt x="286513" y="408433"/>
                  <a:pt x="515722" y="438912"/>
                  <a:pt x="662026" y="3633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AutoShape 3"/>
          <p:cNvSpPr>
            <a:spLocks noChangeAspect="1" noChangeArrowheads="1" noTextEdit="1"/>
          </p:cNvSpPr>
          <p:nvPr/>
        </p:nvSpPr>
        <p:spPr bwMode="auto">
          <a:xfrm>
            <a:off x="5096016" y="2467994"/>
            <a:ext cx="2375570" cy="19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Freeform 39"/>
          <p:cNvSpPr>
            <a:spLocks noEditPoints="1"/>
          </p:cNvSpPr>
          <p:nvPr/>
        </p:nvSpPr>
        <p:spPr bwMode="auto">
          <a:xfrm>
            <a:off x="5985008" y="3079008"/>
            <a:ext cx="597585" cy="92659"/>
          </a:xfrm>
          <a:custGeom>
            <a:avLst/>
            <a:gdLst/>
            <a:ahLst/>
            <a:cxnLst>
              <a:cxn ang="0">
                <a:pos x="401" y="34"/>
              </a:cxn>
              <a:cxn ang="0">
                <a:pos x="44" y="34"/>
              </a:cxn>
              <a:cxn ang="0">
                <a:pos x="44" y="26"/>
              </a:cxn>
              <a:cxn ang="0">
                <a:pos x="401" y="26"/>
              </a:cxn>
              <a:cxn ang="0">
                <a:pos x="401" y="34"/>
              </a:cxn>
              <a:cxn ang="0">
                <a:pos x="401" y="34"/>
              </a:cxn>
              <a:cxn ang="0">
                <a:pos x="375" y="0"/>
              </a:cxn>
              <a:cxn ang="0">
                <a:pos x="445" y="34"/>
              </a:cxn>
              <a:cxn ang="0">
                <a:pos x="375" y="69"/>
              </a:cxn>
              <a:cxn ang="0">
                <a:pos x="401" y="34"/>
              </a:cxn>
              <a:cxn ang="0">
                <a:pos x="44" y="34"/>
              </a:cxn>
              <a:cxn ang="0">
                <a:pos x="70" y="69"/>
              </a:cxn>
              <a:cxn ang="0">
                <a:pos x="0" y="34"/>
              </a:cxn>
              <a:cxn ang="0">
                <a:pos x="70" y="0"/>
              </a:cxn>
              <a:cxn ang="0">
                <a:pos x="44" y="34"/>
              </a:cxn>
            </a:cxnLst>
            <a:rect l="0" t="0" r="r" b="b"/>
            <a:pathLst>
              <a:path w="445" h="69">
                <a:moveTo>
                  <a:pt x="401" y="34"/>
                </a:moveTo>
                <a:lnTo>
                  <a:pt x="44" y="34"/>
                </a:lnTo>
                <a:lnTo>
                  <a:pt x="44" y="26"/>
                </a:lnTo>
                <a:lnTo>
                  <a:pt x="401" y="26"/>
                </a:lnTo>
                <a:lnTo>
                  <a:pt x="401" y="34"/>
                </a:lnTo>
                <a:close/>
                <a:moveTo>
                  <a:pt x="401" y="34"/>
                </a:moveTo>
                <a:lnTo>
                  <a:pt x="375" y="0"/>
                </a:lnTo>
                <a:lnTo>
                  <a:pt x="445" y="34"/>
                </a:lnTo>
                <a:lnTo>
                  <a:pt x="375" y="69"/>
                </a:lnTo>
                <a:lnTo>
                  <a:pt x="401" y="34"/>
                </a:lnTo>
                <a:close/>
                <a:moveTo>
                  <a:pt x="44" y="34"/>
                </a:moveTo>
                <a:lnTo>
                  <a:pt x="70" y="69"/>
                </a:lnTo>
                <a:lnTo>
                  <a:pt x="0" y="34"/>
                </a:lnTo>
                <a:lnTo>
                  <a:pt x="70" y="0"/>
                </a:lnTo>
                <a:lnTo>
                  <a:pt x="44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Elipsa 32"/>
          <p:cNvSpPr/>
          <p:nvPr/>
        </p:nvSpPr>
        <p:spPr bwMode="auto">
          <a:xfrm>
            <a:off x="6567980" y="305815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ipsa 33"/>
          <p:cNvSpPr/>
          <p:nvPr/>
        </p:nvSpPr>
        <p:spPr bwMode="auto">
          <a:xfrm>
            <a:off x="7256256" y="304886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ipsa 34"/>
          <p:cNvSpPr/>
          <p:nvPr/>
        </p:nvSpPr>
        <p:spPr bwMode="auto">
          <a:xfrm>
            <a:off x="5168024" y="306477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ipsa 35"/>
          <p:cNvSpPr/>
          <p:nvPr/>
        </p:nvSpPr>
        <p:spPr bwMode="auto">
          <a:xfrm>
            <a:off x="5847900" y="2480755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ipsa 36"/>
          <p:cNvSpPr/>
          <p:nvPr/>
        </p:nvSpPr>
        <p:spPr bwMode="auto">
          <a:xfrm>
            <a:off x="6567980" y="248208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ipsa 37"/>
          <p:cNvSpPr/>
          <p:nvPr/>
        </p:nvSpPr>
        <p:spPr bwMode="auto">
          <a:xfrm>
            <a:off x="7256256" y="247280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5168024" y="248870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ipsa 39"/>
          <p:cNvSpPr/>
          <p:nvPr/>
        </p:nvSpPr>
        <p:spPr bwMode="auto">
          <a:xfrm>
            <a:off x="5847900" y="4193045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ipsa 40"/>
          <p:cNvSpPr/>
          <p:nvPr/>
        </p:nvSpPr>
        <p:spPr bwMode="auto">
          <a:xfrm>
            <a:off x="6567980" y="419437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ipsa 41"/>
          <p:cNvSpPr/>
          <p:nvPr/>
        </p:nvSpPr>
        <p:spPr bwMode="auto">
          <a:xfrm>
            <a:off x="7256256" y="418509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ipsa 42"/>
          <p:cNvSpPr/>
          <p:nvPr/>
        </p:nvSpPr>
        <p:spPr bwMode="auto">
          <a:xfrm>
            <a:off x="5168024" y="420099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ipsa 43"/>
          <p:cNvSpPr/>
          <p:nvPr/>
        </p:nvSpPr>
        <p:spPr bwMode="auto">
          <a:xfrm>
            <a:off x="5847900" y="3616981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ipsa 44"/>
          <p:cNvSpPr/>
          <p:nvPr/>
        </p:nvSpPr>
        <p:spPr bwMode="auto">
          <a:xfrm>
            <a:off x="6567980" y="361831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ipsa 45"/>
          <p:cNvSpPr/>
          <p:nvPr/>
        </p:nvSpPr>
        <p:spPr bwMode="auto">
          <a:xfrm>
            <a:off x="7256256" y="360903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ipsa 46"/>
          <p:cNvSpPr/>
          <p:nvPr/>
        </p:nvSpPr>
        <p:spPr bwMode="auto">
          <a:xfrm>
            <a:off x="5168024" y="362493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 rot="20334519">
            <a:off x="5829706" y="2613871"/>
            <a:ext cx="11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baseline="30000" dirty="0" smtClean="0">
                <a:sym typeface="Symbol"/>
              </a:rPr>
              <a:t>1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0000)</a:t>
            </a:r>
            <a:endParaRPr lang="pl-PL" sz="2000" b="0" dirty="0"/>
          </a:p>
        </p:txBody>
      </p:sp>
      <p:sp>
        <p:nvSpPr>
          <p:cNvPr id="49" name="pole tekstowe 48"/>
          <p:cNvSpPr txBox="1"/>
          <p:nvPr/>
        </p:nvSpPr>
        <p:spPr>
          <a:xfrm rot="20334519">
            <a:off x="6507325" y="2610463"/>
            <a:ext cx="123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baseline="30000" dirty="0" smtClean="0">
                <a:sym typeface="Symbol"/>
              </a:rPr>
              <a:t>1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0010)</a:t>
            </a:r>
            <a:endParaRPr lang="pl-PL" sz="2000" b="0" dirty="0"/>
          </a:p>
        </p:txBody>
      </p:sp>
      <p:sp>
        <p:nvSpPr>
          <p:cNvPr id="50" name="Elipsa 49"/>
          <p:cNvSpPr/>
          <p:nvPr/>
        </p:nvSpPr>
        <p:spPr bwMode="auto">
          <a:xfrm>
            <a:off x="1979712" y="277901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ipsa 50"/>
          <p:cNvSpPr/>
          <p:nvPr/>
        </p:nvSpPr>
        <p:spPr bwMode="auto">
          <a:xfrm>
            <a:off x="5842698" y="305825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Łącznik prosty ze strzałką 51"/>
          <p:cNvCxnSpPr>
            <a:stCxn id="47" idx="6"/>
            <a:endCxn id="42" idx="2"/>
          </p:cNvCxnSpPr>
          <p:nvPr/>
        </p:nvCxnSpPr>
        <p:spPr bwMode="auto">
          <a:xfrm>
            <a:off x="5312040" y="3696940"/>
            <a:ext cx="1944216" cy="5601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53" name="pole tekstowe 52"/>
          <p:cNvSpPr txBox="1"/>
          <p:nvPr/>
        </p:nvSpPr>
        <p:spPr>
          <a:xfrm rot="20334519">
            <a:off x="4304407" y="3332473"/>
            <a:ext cx="153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i="1" baseline="30000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2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0000)</a:t>
            </a:r>
            <a:endParaRPr lang="pl-PL" sz="2000" b="0" dirty="0"/>
          </a:p>
        </p:txBody>
      </p:sp>
      <p:sp>
        <p:nvSpPr>
          <p:cNvPr id="54" name="pole tekstowe 53"/>
          <p:cNvSpPr txBox="1"/>
          <p:nvPr/>
        </p:nvSpPr>
        <p:spPr>
          <a:xfrm rot="20334519">
            <a:off x="7001901" y="3713938"/>
            <a:ext cx="165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i="1" baseline="30000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2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0010)</a:t>
            </a:r>
            <a:endParaRPr lang="pl-PL" sz="2000" b="0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107504" y="1752228"/>
            <a:ext cx="1512168" cy="400110"/>
          </a:xfrm>
          <a:prstGeom prst="rect">
            <a:avLst/>
          </a:prstGeom>
          <a:solidFill>
            <a:srgbClr val="FFFFFF">
              <a:alpha val="36078"/>
            </a:srgbClr>
          </a:solidFill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Antenna</a:t>
            </a:r>
            <a:r>
              <a:rPr lang="pl-PL" sz="2000" dirty="0" smtClean="0"/>
              <a:t> #1</a:t>
            </a:r>
            <a:endParaRPr lang="pl-PL" sz="2000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4283968" y="2040260"/>
            <a:ext cx="1512168" cy="400110"/>
          </a:xfrm>
          <a:prstGeom prst="rect">
            <a:avLst/>
          </a:prstGeom>
          <a:solidFill>
            <a:srgbClr val="FFFFFF">
              <a:alpha val="36078"/>
            </a:srgbClr>
          </a:solidFill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Antenna</a:t>
            </a:r>
            <a:r>
              <a:rPr lang="pl-PL" sz="2000" dirty="0" smtClean="0"/>
              <a:t> #2</a:t>
            </a:r>
            <a:endParaRPr lang="pl-PL" sz="2000" dirty="0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2312" y="5085184"/>
            <a:ext cx="60700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8" grpId="0"/>
      <p:bldP spid="49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685874" y="548680"/>
            <a:ext cx="7702550" cy="3717925"/>
            <a:chOff x="204" y="1344"/>
            <a:chExt cx="4852" cy="2342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1344"/>
              <a:ext cx="4852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21" y="2885"/>
              <a:ext cx="252" cy="99"/>
            </a:xfrm>
            <a:custGeom>
              <a:avLst/>
              <a:gdLst>
                <a:gd name="T0" fmla="*/ 0 w 463"/>
                <a:gd name="T1" fmla="*/ 75 h 167"/>
                <a:gd name="T2" fmla="*/ 447 w 463"/>
                <a:gd name="T3" fmla="*/ 75 h 167"/>
                <a:gd name="T4" fmla="*/ 447 w 463"/>
                <a:gd name="T5" fmla="*/ 91 h 167"/>
                <a:gd name="T6" fmla="*/ 0 w 463"/>
                <a:gd name="T7" fmla="*/ 91 h 167"/>
                <a:gd name="T8" fmla="*/ 0 w 463"/>
                <a:gd name="T9" fmla="*/ 75 h 167"/>
                <a:gd name="T10" fmla="*/ 323 w 463"/>
                <a:gd name="T11" fmla="*/ 2 h 167"/>
                <a:gd name="T12" fmla="*/ 463 w 463"/>
                <a:gd name="T13" fmla="*/ 83 h 167"/>
                <a:gd name="T14" fmla="*/ 323 w 463"/>
                <a:gd name="T15" fmla="*/ 165 h 167"/>
                <a:gd name="T16" fmla="*/ 312 w 463"/>
                <a:gd name="T17" fmla="*/ 162 h 167"/>
                <a:gd name="T18" fmla="*/ 315 w 463"/>
                <a:gd name="T19" fmla="*/ 151 h 167"/>
                <a:gd name="T20" fmla="*/ 443 w 463"/>
                <a:gd name="T21" fmla="*/ 77 h 167"/>
                <a:gd name="T22" fmla="*/ 443 w 463"/>
                <a:gd name="T23" fmla="*/ 90 h 167"/>
                <a:gd name="T24" fmla="*/ 315 w 463"/>
                <a:gd name="T25" fmla="*/ 16 h 167"/>
                <a:gd name="T26" fmla="*/ 312 w 463"/>
                <a:gd name="T27" fmla="*/ 5 h 167"/>
                <a:gd name="T28" fmla="*/ 323 w 463"/>
                <a:gd name="T2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3" h="167">
                  <a:moveTo>
                    <a:pt x="0" y="75"/>
                  </a:moveTo>
                  <a:lnTo>
                    <a:pt x="447" y="75"/>
                  </a:lnTo>
                  <a:lnTo>
                    <a:pt x="447" y="91"/>
                  </a:lnTo>
                  <a:lnTo>
                    <a:pt x="0" y="91"/>
                  </a:lnTo>
                  <a:lnTo>
                    <a:pt x="0" y="75"/>
                  </a:lnTo>
                  <a:close/>
                  <a:moveTo>
                    <a:pt x="323" y="2"/>
                  </a:moveTo>
                  <a:lnTo>
                    <a:pt x="463" y="83"/>
                  </a:lnTo>
                  <a:lnTo>
                    <a:pt x="323" y="165"/>
                  </a:lnTo>
                  <a:cubicBezTo>
                    <a:pt x="319" y="167"/>
                    <a:pt x="314" y="166"/>
                    <a:pt x="312" y="162"/>
                  </a:cubicBezTo>
                  <a:cubicBezTo>
                    <a:pt x="310" y="158"/>
                    <a:pt x="311" y="154"/>
                    <a:pt x="315" y="151"/>
                  </a:cubicBezTo>
                  <a:lnTo>
                    <a:pt x="443" y="77"/>
                  </a:lnTo>
                  <a:lnTo>
                    <a:pt x="443" y="90"/>
                  </a:lnTo>
                  <a:lnTo>
                    <a:pt x="315" y="16"/>
                  </a:lnTo>
                  <a:cubicBezTo>
                    <a:pt x="311" y="13"/>
                    <a:pt x="310" y="9"/>
                    <a:pt x="312" y="5"/>
                  </a:cubicBezTo>
                  <a:cubicBezTo>
                    <a:pt x="314" y="1"/>
                    <a:pt x="319" y="0"/>
                    <a:pt x="323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74" y="2705"/>
              <a:ext cx="678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69" y="2701"/>
              <a:ext cx="687" cy="457"/>
            </a:xfrm>
            <a:custGeom>
              <a:avLst/>
              <a:gdLst>
                <a:gd name="T0" fmla="*/ 0 w 1264"/>
                <a:gd name="T1" fmla="*/ 8 h 768"/>
                <a:gd name="T2" fmla="*/ 8 w 1264"/>
                <a:gd name="T3" fmla="*/ 0 h 768"/>
                <a:gd name="T4" fmla="*/ 1256 w 1264"/>
                <a:gd name="T5" fmla="*/ 0 h 768"/>
                <a:gd name="T6" fmla="*/ 1264 w 1264"/>
                <a:gd name="T7" fmla="*/ 8 h 768"/>
                <a:gd name="T8" fmla="*/ 1264 w 1264"/>
                <a:gd name="T9" fmla="*/ 760 h 768"/>
                <a:gd name="T10" fmla="*/ 1256 w 1264"/>
                <a:gd name="T11" fmla="*/ 768 h 768"/>
                <a:gd name="T12" fmla="*/ 8 w 1264"/>
                <a:gd name="T13" fmla="*/ 768 h 768"/>
                <a:gd name="T14" fmla="*/ 0 w 1264"/>
                <a:gd name="T15" fmla="*/ 760 h 768"/>
                <a:gd name="T16" fmla="*/ 0 w 1264"/>
                <a:gd name="T17" fmla="*/ 8 h 768"/>
                <a:gd name="T18" fmla="*/ 16 w 1264"/>
                <a:gd name="T19" fmla="*/ 760 h 768"/>
                <a:gd name="T20" fmla="*/ 8 w 1264"/>
                <a:gd name="T21" fmla="*/ 752 h 768"/>
                <a:gd name="T22" fmla="*/ 1256 w 1264"/>
                <a:gd name="T23" fmla="*/ 752 h 768"/>
                <a:gd name="T24" fmla="*/ 1248 w 1264"/>
                <a:gd name="T25" fmla="*/ 760 h 768"/>
                <a:gd name="T26" fmla="*/ 1248 w 1264"/>
                <a:gd name="T27" fmla="*/ 8 h 768"/>
                <a:gd name="T28" fmla="*/ 1256 w 1264"/>
                <a:gd name="T29" fmla="*/ 16 h 768"/>
                <a:gd name="T30" fmla="*/ 8 w 1264"/>
                <a:gd name="T31" fmla="*/ 16 h 768"/>
                <a:gd name="T32" fmla="*/ 16 w 1264"/>
                <a:gd name="T33" fmla="*/ 8 h 768"/>
                <a:gd name="T34" fmla="*/ 16 w 1264"/>
                <a:gd name="T35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4" h="7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56" y="0"/>
                  </a:lnTo>
                  <a:cubicBezTo>
                    <a:pt x="1261" y="0"/>
                    <a:pt x="1264" y="4"/>
                    <a:pt x="1264" y="8"/>
                  </a:cubicBezTo>
                  <a:lnTo>
                    <a:pt x="1264" y="760"/>
                  </a:lnTo>
                  <a:cubicBezTo>
                    <a:pt x="1264" y="765"/>
                    <a:pt x="1261" y="768"/>
                    <a:pt x="1256" y="768"/>
                  </a:cubicBezTo>
                  <a:lnTo>
                    <a:pt x="8" y="768"/>
                  </a:lnTo>
                  <a:cubicBezTo>
                    <a:pt x="4" y="768"/>
                    <a:pt x="0" y="765"/>
                    <a:pt x="0" y="760"/>
                  </a:cubicBezTo>
                  <a:lnTo>
                    <a:pt x="0" y="8"/>
                  </a:lnTo>
                  <a:close/>
                  <a:moveTo>
                    <a:pt x="16" y="760"/>
                  </a:moveTo>
                  <a:lnTo>
                    <a:pt x="8" y="752"/>
                  </a:lnTo>
                  <a:lnTo>
                    <a:pt x="1256" y="752"/>
                  </a:lnTo>
                  <a:lnTo>
                    <a:pt x="1248" y="760"/>
                  </a:lnTo>
                  <a:lnTo>
                    <a:pt x="1248" y="8"/>
                  </a:lnTo>
                  <a:lnTo>
                    <a:pt x="125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6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44" y="2773"/>
              <a:ext cx="3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Conv</a:t>
              </a: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49" y="2934"/>
              <a:ext cx="54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Encoder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447" y="2744"/>
              <a:ext cx="392" cy="3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1443" y="2739"/>
              <a:ext cx="400" cy="342"/>
            </a:xfrm>
            <a:custGeom>
              <a:avLst/>
              <a:gdLst>
                <a:gd name="T0" fmla="*/ 0 w 736"/>
                <a:gd name="T1" fmla="*/ 8 h 576"/>
                <a:gd name="T2" fmla="*/ 8 w 736"/>
                <a:gd name="T3" fmla="*/ 0 h 576"/>
                <a:gd name="T4" fmla="*/ 728 w 736"/>
                <a:gd name="T5" fmla="*/ 0 h 576"/>
                <a:gd name="T6" fmla="*/ 736 w 736"/>
                <a:gd name="T7" fmla="*/ 8 h 576"/>
                <a:gd name="T8" fmla="*/ 736 w 736"/>
                <a:gd name="T9" fmla="*/ 568 h 576"/>
                <a:gd name="T10" fmla="*/ 728 w 736"/>
                <a:gd name="T11" fmla="*/ 576 h 576"/>
                <a:gd name="T12" fmla="*/ 8 w 736"/>
                <a:gd name="T13" fmla="*/ 576 h 576"/>
                <a:gd name="T14" fmla="*/ 0 w 736"/>
                <a:gd name="T15" fmla="*/ 568 h 576"/>
                <a:gd name="T16" fmla="*/ 0 w 736"/>
                <a:gd name="T17" fmla="*/ 8 h 576"/>
                <a:gd name="T18" fmla="*/ 16 w 736"/>
                <a:gd name="T19" fmla="*/ 568 h 576"/>
                <a:gd name="T20" fmla="*/ 8 w 736"/>
                <a:gd name="T21" fmla="*/ 560 h 576"/>
                <a:gd name="T22" fmla="*/ 728 w 736"/>
                <a:gd name="T23" fmla="*/ 560 h 576"/>
                <a:gd name="T24" fmla="*/ 720 w 736"/>
                <a:gd name="T25" fmla="*/ 568 h 576"/>
                <a:gd name="T26" fmla="*/ 720 w 736"/>
                <a:gd name="T27" fmla="*/ 8 h 576"/>
                <a:gd name="T28" fmla="*/ 728 w 736"/>
                <a:gd name="T29" fmla="*/ 16 h 576"/>
                <a:gd name="T30" fmla="*/ 8 w 736"/>
                <a:gd name="T31" fmla="*/ 16 h 576"/>
                <a:gd name="T32" fmla="*/ 16 w 736"/>
                <a:gd name="T33" fmla="*/ 8 h 576"/>
                <a:gd name="T34" fmla="*/ 16 w 736"/>
                <a:gd name="T35" fmla="*/ 5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5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lnTo>
                    <a:pt x="736" y="568"/>
                  </a:lnTo>
                  <a:cubicBezTo>
                    <a:pt x="736" y="573"/>
                    <a:pt x="733" y="576"/>
                    <a:pt x="728" y="576"/>
                  </a:cubicBezTo>
                  <a:lnTo>
                    <a:pt x="8" y="576"/>
                  </a:lnTo>
                  <a:cubicBezTo>
                    <a:pt x="4" y="576"/>
                    <a:pt x="0" y="573"/>
                    <a:pt x="0" y="568"/>
                  </a:cubicBezTo>
                  <a:lnTo>
                    <a:pt x="0" y="8"/>
                  </a:lnTo>
                  <a:close/>
                  <a:moveTo>
                    <a:pt x="16" y="568"/>
                  </a:moveTo>
                  <a:lnTo>
                    <a:pt x="8" y="560"/>
                  </a:lnTo>
                  <a:lnTo>
                    <a:pt x="728" y="560"/>
                  </a:lnTo>
                  <a:lnTo>
                    <a:pt x="720" y="568"/>
                  </a:lnTo>
                  <a:lnTo>
                    <a:pt x="720" y="8"/>
                  </a:lnTo>
                  <a:lnTo>
                    <a:pt x="7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599" y="2803"/>
              <a:ext cx="18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p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160" y="2875"/>
              <a:ext cx="297" cy="99"/>
            </a:xfrm>
            <a:custGeom>
              <a:avLst/>
              <a:gdLst>
                <a:gd name="T0" fmla="*/ 0 w 546"/>
                <a:gd name="T1" fmla="*/ 75 h 167"/>
                <a:gd name="T2" fmla="*/ 530 w 546"/>
                <a:gd name="T3" fmla="*/ 75 h 167"/>
                <a:gd name="T4" fmla="*/ 530 w 546"/>
                <a:gd name="T5" fmla="*/ 91 h 167"/>
                <a:gd name="T6" fmla="*/ 0 w 546"/>
                <a:gd name="T7" fmla="*/ 91 h 167"/>
                <a:gd name="T8" fmla="*/ 0 w 546"/>
                <a:gd name="T9" fmla="*/ 75 h 167"/>
                <a:gd name="T10" fmla="*/ 406 w 546"/>
                <a:gd name="T11" fmla="*/ 2 h 167"/>
                <a:gd name="T12" fmla="*/ 546 w 546"/>
                <a:gd name="T13" fmla="*/ 83 h 167"/>
                <a:gd name="T14" fmla="*/ 406 w 546"/>
                <a:gd name="T15" fmla="*/ 165 h 167"/>
                <a:gd name="T16" fmla="*/ 395 w 546"/>
                <a:gd name="T17" fmla="*/ 162 h 167"/>
                <a:gd name="T18" fmla="*/ 398 w 546"/>
                <a:gd name="T19" fmla="*/ 151 h 167"/>
                <a:gd name="T20" fmla="*/ 526 w 546"/>
                <a:gd name="T21" fmla="*/ 77 h 167"/>
                <a:gd name="T22" fmla="*/ 526 w 546"/>
                <a:gd name="T23" fmla="*/ 90 h 167"/>
                <a:gd name="T24" fmla="*/ 398 w 546"/>
                <a:gd name="T25" fmla="*/ 16 h 167"/>
                <a:gd name="T26" fmla="*/ 395 w 546"/>
                <a:gd name="T27" fmla="*/ 5 h 167"/>
                <a:gd name="T28" fmla="*/ 406 w 546"/>
                <a:gd name="T2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6" h="167">
                  <a:moveTo>
                    <a:pt x="0" y="75"/>
                  </a:moveTo>
                  <a:lnTo>
                    <a:pt x="530" y="75"/>
                  </a:lnTo>
                  <a:lnTo>
                    <a:pt x="530" y="91"/>
                  </a:lnTo>
                  <a:lnTo>
                    <a:pt x="0" y="91"/>
                  </a:lnTo>
                  <a:lnTo>
                    <a:pt x="0" y="75"/>
                  </a:lnTo>
                  <a:close/>
                  <a:moveTo>
                    <a:pt x="406" y="2"/>
                  </a:moveTo>
                  <a:lnTo>
                    <a:pt x="546" y="83"/>
                  </a:lnTo>
                  <a:lnTo>
                    <a:pt x="406" y="165"/>
                  </a:lnTo>
                  <a:cubicBezTo>
                    <a:pt x="402" y="167"/>
                    <a:pt x="397" y="166"/>
                    <a:pt x="395" y="162"/>
                  </a:cubicBezTo>
                  <a:cubicBezTo>
                    <a:pt x="393" y="158"/>
                    <a:pt x="394" y="154"/>
                    <a:pt x="398" y="151"/>
                  </a:cubicBezTo>
                  <a:lnTo>
                    <a:pt x="526" y="77"/>
                  </a:lnTo>
                  <a:lnTo>
                    <a:pt x="526" y="90"/>
                  </a:lnTo>
                  <a:lnTo>
                    <a:pt x="398" y="16"/>
                  </a:lnTo>
                  <a:cubicBezTo>
                    <a:pt x="394" y="13"/>
                    <a:pt x="393" y="9"/>
                    <a:pt x="395" y="5"/>
                  </a:cubicBezTo>
                  <a:cubicBezTo>
                    <a:pt x="397" y="1"/>
                    <a:pt x="402" y="0"/>
                    <a:pt x="406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839" y="2910"/>
              <a:ext cx="749" cy="10"/>
            </a:xfrm>
            <a:prstGeom prst="rect">
              <a:avLst/>
            </a:pr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2594" y="2399"/>
              <a:ext cx="698" cy="516"/>
            </a:xfrm>
            <a:custGeom>
              <a:avLst/>
              <a:gdLst>
                <a:gd name="T0" fmla="*/ 2 w 1285"/>
                <a:gd name="T1" fmla="*/ 852 h 868"/>
                <a:gd name="T2" fmla="*/ 8 w 1285"/>
                <a:gd name="T3" fmla="*/ 852 h 868"/>
                <a:gd name="T4" fmla="*/ 0 w 1285"/>
                <a:gd name="T5" fmla="*/ 860 h 868"/>
                <a:gd name="T6" fmla="*/ 0 w 1285"/>
                <a:gd name="T7" fmla="*/ 83 h 868"/>
                <a:gd name="T8" fmla="*/ 8 w 1285"/>
                <a:gd name="T9" fmla="*/ 75 h 868"/>
                <a:gd name="T10" fmla="*/ 1269 w 1285"/>
                <a:gd name="T11" fmla="*/ 75 h 868"/>
                <a:gd name="T12" fmla="*/ 1269 w 1285"/>
                <a:gd name="T13" fmla="*/ 91 h 868"/>
                <a:gd name="T14" fmla="*/ 8 w 1285"/>
                <a:gd name="T15" fmla="*/ 91 h 868"/>
                <a:gd name="T16" fmla="*/ 16 w 1285"/>
                <a:gd name="T17" fmla="*/ 83 h 868"/>
                <a:gd name="T18" fmla="*/ 16 w 1285"/>
                <a:gd name="T19" fmla="*/ 860 h 868"/>
                <a:gd name="T20" fmla="*/ 8 w 1285"/>
                <a:gd name="T21" fmla="*/ 868 h 868"/>
                <a:gd name="T22" fmla="*/ 2 w 1285"/>
                <a:gd name="T23" fmla="*/ 868 h 868"/>
                <a:gd name="T24" fmla="*/ 2 w 1285"/>
                <a:gd name="T25" fmla="*/ 852 h 868"/>
                <a:gd name="T26" fmla="*/ 1145 w 1285"/>
                <a:gd name="T27" fmla="*/ 2 h 868"/>
                <a:gd name="T28" fmla="*/ 1285 w 1285"/>
                <a:gd name="T29" fmla="*/ 83 h 868"/>
                <a:gd name="T30" fmla="*/ 1145 w 1285"/>
                <a:gd name="T31" fmla="*/ 165 h 868"/>
                <a:gd name="T32" fmla="*/ 1134 w 1285"/>
                <a:gd name="T33" fmla="*/ 162 h 868"/>
                <a:gd name="T34" fmla="*/ 1137 w 1285"/>
                <a:gd name="T35" fmla="*/ 151 h 868"/>
                <a:gd name="T36" fmla="*/ 1265 w 1285"/>
                <a:gd name="T37" fmla="*/ 77 h 868"/>
                <a:gd name="T38" fmla="*/ 1265 w 1285"/>
                <a:gd name="T39" fmla="*/ 90 h 868"/>
                <a:gd name="T40" fmla="*/ 1137 w 1285"/>
                <a:gd name="T41" fmla="*/ 16 h 868"/>
                <a:gd name="T42" fmla="*/ 1134 w 1285"/>
                <a:gd name="T43" fmla="*/ 5 h 868"/>
                <a:gd name="T44" fmla="*/ 1145 w 1285"/>
                <a:gd name="T45" fmla="*/ 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5" h="868">
                  <a:moveTo>
                    <a:pt x="2" y="852"/>
                  </a:moveTo>
                  <a:lnTo>
                    <a:pt x="8" y="852"/>
                  </a:lnTo>
                  <a:lnTo>
                    <a:pt x="0" y="860"/>
                  </a:lnTo>
                  <a:lnTo>
                    <a:pt x="0" y="83"/>
                  </a:lnTo>
                  <a:cubicBezTo>
                    <a:pt x="0" y="79"/>
                    <a:pt x="4" y="75"/>
                    <a:pt x="8" y="75"/>
                  </a:cubicBezTo>
                  <a:lnTo>
                    <a:pt x="1269" y="75"/>
                  </a:lnTo>
                  <a:lnTo>
                    <a:pt x="1269" y="91"/>
                  </a:lnTo>
                  <a:lnTo>
                    <a:pt x="8" y="91"/>
                  </a:lnTo>
                  <a:lnTo>
                    <a:pt x="16" y="83"/>
                  </a:lnTo>
                  <a:lnTo>
                    <a:pt x="16" y="860"/>
                  </a:lnTo>
                  <a:cubicBezTo>
                    <a:pt x="16" y="864"/>
                    <a:pt x="13" y="868"/>
                    <a:pt x="8" y="868"/>
                  </a:cubicBezTo>
                  <a:lnTo>
                    <a:pt x="2" y="868"/>
                  </a:lnTo>
                  <a:lnTo>
                    <a:pt x="2" y="852"/>
                  </a:lnTo>
                  <a:close/>
                  <a:moveTo>
                    <a:pt x="1145" y="2"/>
                  </a:moveTo>
                  <a:lnTo>
                    <a:pt x="1285" y="83"/>
                  </a:lnTo>
                  <a:lnTo>
                    <a:pt x="1145" y="165"/>
                  </a:lnTo>
                  <a:cubicBezTo>
                    <a:pt x="1141" y="167"/>
                    <a:pt x="1136" y="166"/>
                    <a:pt x="1134" y="162"/>
                  </a:cubicBezTo>
                  <a:cubicBezTo>
                    <a:pt x="1132" y="158"/>
                    <a:pt x="1133" y="154"/>
                    <a:pt x="1137" y="151"/>
                  </a:cubicBezTo>
                  <a:lnTo>
                    <a:pt x="1265" y="77"/>
                  </a:lnTo>
                  <a:lnTo>
                    <a:pt x="1265" y="90"/>
                  </a:lnTo>
                  <a:lnTo>
                    <a:pt x="1137" y="16"/>
                  </a:lnTo>
                  <a:cubicBezTo>
                    <a:pt x="1133" y="13"/>
                    <a:pt x="1132" y="9"/>
                    <a:pt x="1134" y="5"/>
                  </a:cubicBezTo>
                  <a:cubicBezTo>
                    <a:pt x="1136" y="1"/>
                    <a:pt x="1141" y="0"/>
                    <a:pt x="1145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291" y="2229"/>
              <a:ext cx="63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3286" y="2225"/>
              <a:ext cx="644" cy="447"/>
            </a:xfrm>
            <a:custGeom>
              <a:avLst/>
              <a:gdLst>
                <a:gd name="T0" fmla="*/ 0 w 1184"/>
                <a:gd name="T1" fmla="*/ 8 h 752"/>
                <a:gd name="T2" fmla="*/ 8 w 1184"/>
                <a:gd name="T3" fmla="*/ 0 h 752"/>
                <a:gd name="T4" fmla="*/ 1176 w 1184"/>
                <a:gd name="T5" fmla="*/ 0 h 752"/>
                <a:gd name="T6" fmla="*/ 1184 w 1184"/>
                <a:gd name="T7" fmla="*/ 8 h 752"/>
                <a:gd name="T8" fmla="*/ 1184 w 1184"/>
                <a:gd name="T9" fmla="*/ 744 h 752"/>
                <a:gd name="T10" fmla="*/ 1176 w 1184"/>
                <a:gd name="T11" fmla="*/ 752 h 752"/>
                <a:gd name="T12" fmla="*/ 8 w 1184"/>
                <a:gd name="T13" fmla="*/ 752 h 752"/>
                <a:gd name="T14" fmla="*/ 0 w 1184"/>
                <a:gd name="T15" fmla="*/ 744 h 752"/>
                <a:gd name="T16" fmla="*/ 0 w 1184"/>
                <a:gd name="T17" fmla="*/ 8 h 752"/>
                <a:gd name="T18" fmla="*/ 16 w 1184"/>
                <a:gd name="T19" fmla="*/ 744 h 752"/>
                <a:gd name="T20" fmla="*/ 8 w 1184"/>
                <a:gd name="T21" fmla="*/ 736 h 752"/>
                <a:gd name="T22" fmla="*/ 1176 w 1184"/>
                <a:gd name="T23" fmla="*/ 736 h 752"/>
                <a:gd name="T24" fmla="*/ 1168 w 1184"/>
                <a:gd name="T25" fmla="*/ 744 h 752"/>
                <a:gd name="T26" fmla="*/ 1168 w 1184"/>
                <a:gd name="T27" fmla="*/ 8 h 752"/>
                <a:gd name="T28" fmla="*/ 1176 w 1184"/>
                <a:gd name="T29" fmla="*/ 16 h 752"/>
                <a:gd name="T30" fmla="*/ 8 w 1184"/>
                <a:gd name="T31" fmla="*/ 16 h 752"/>
                <a:gd name="T32" fmla="*/ 16 w 1184"/>
                <a:gd name="T33" fmla="*/ 8 h 752"/>
                <a:gd name="T34" fmla="*/ 16 w 1184"/>
                <a:gd name="T35" fmla="*/ 744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75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176" y="0"/>
                  </a:lnTo>
                  <a:cubicBezTo>
                    <a:pt x="1181" y="0"/>
                    <a:pt x="1184" y="4"/>
                    <a:pt x="1184" y="8"/>
                  </a:cubicBezTo>
                  <a:lnTo>
                    <a:pt x="1184" y="744"/>
                  </a:lnTo>
                  <a:cubicBezTo>
                    <a:pt x="1184" y="749"/>
                    <a:pt x="1181" y="752"/>
                    <a:pt x="1176" y="752"/>
                  </a:cubicBezTo>
                  <a:lnTo>
                    <a:pt x="8" y="752"/>
                  </a:lnTo>
                  <a:cubicBezTo>
                    <a:pt x="4" y="752"/>
                    <a:pt x="0" y="749"/>
                    <a:pt x="0" y="744"/>
                  </a:cubicBezTo>
                  <a:lnTo>
                    <a:pt x="0" y="8"/>
                  </a:lnTo>
                  <a:close/>
                  <a:moveTo>
                    <a:pt x="16" y="744"/>
                  </a:moveTo>
                  <a:lnTo>
                    <a:pt x="8" y="736"/>
                  </a:lnTo>
                  <a:lnTo>
                    <a:pt x="1176" y="736"/>
                  </a:lnTo>
                  <a:lnTo>
                    <a:pt x="1168" y="744"/>
                  </a:lnTo>
                  <a:lnTo>
                    <a:pt x="1168" y="8"/>
                  </a:lnTo>
                  <a:lnTo>
                    <a:pt x="117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4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3390" y="2283"/>
              <a:ext cx="5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mapper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494" y="2454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538" y="2445"/>
              <a:ext cx="1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3625" y="2464"/>
              <a:ext cx="8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677" y="2454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2795" y="3229"/>
              <a:ext cx="635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2791" y="3224"/>
              <a:ext cx="643" cy="457"/>
            </a:xfrm>
            <a:custGeom>
              <a:avLst/>
              <a:gdLst>
                <a:gd name="T0" fmla="*/ 0 w 1184"/>
                <a:gd name="T1" fmla="*/ 8 h 768"/>
                <a:gd name="T2" fmla="*/ 8 w 1184"/>
                <a:gd name="T3" fmla="*/ 0 h 768"/>
                <a:gd name="T4" fmla="*/ 1176 w 1184"/>
                <a:gd name="T5" fmla="*/ 0 h 768"/>
                <a:gd name="T6" fmla="*/ 1184 w 1184"/>
                <a:gd name="T7" fmla="*/ 8 h 768"/>
                <a:gd name="T8" fmla="*/ 1184 w 1184"/>
                <a:gd name="T9" fmla="*/ 760 h 768"/>
                <a:gd name="T10" fmla="*/ 1176 w 1184"/>
                <a:gd name="T11" fmla="*/ 768 h 768"/>
                <a:gd name="T12" fmla="*/ 8 w 1184"/>
                <a:gd name="T13" fmla="*/ 768 h 768"/>
                <a:gd name="T14" fmla="*/ 0 w 1184"/>
                <a:gd name="T15" fmla="*/ 760 h 768"/>
                <a:gd name="T16" fmla="*/ 0 w 1184"/>
                <a:gd name="T17" fmla="*/ 8 h 768"/>
                <a:gd name="T18" fmla="*/ 16 w 1184"/>
                <a:gd name="T19" fmla="*/ 760 h 768"/>
                <a:gd name="T20" fmla="*/ 8 w 1184"/>
                <a:gd name="T21" fmla="*/ 752 h 768"/>
                <a:gd name="T22" fmla="*/ 1176 w 1184"/>
                <a:gd name="T23" fmla="*/ 752 h 768"/>
                <a:gd name="T24" fmla="*/ 1168 w 1184"/>
                <a:gd name="T25" fmla="*/ 760 h 768"/>
                <a:gd name="T26" fmla="*/ 1168 w 1184"/>
                <a:gd name="T27" fmla="*/ 8 h 768"/>
                <a:gd name="T28" fmla="*/ 1176 w 1184"/>
                <a:gd name="T29" fmla="*/ 16 h 768"/>
                <a:gd name="T30" fmla="*/ 8 w 1184"/>
                <a:gd name="T31" fmla="*/ 16 h 768"/>
                <a:gd name="T32" fmla="*/ 16 w 1184"/>
                <a:gd name="T33" fmla="*/ 8 h 768"/>
                <a:gd name="T34" fmla="*/ 16 w 1184"/>
                <a:gd name="T35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7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176" y="0"/>
                  </a:lnTo>
                  <a:cubicBezTo>
                    <a:pt x="1181" y="0"/>
                    <a:pt x="1184" y="4"/>
                    <a:pt x="1184" y="8"/>
                  </a:cubicBezTo>
                  <a:lnTo>
                    <a:pt x="1184" y="760"/>
                  </a:lnTo>
                  <a:cubicBezTo>
                    <a:pt x="1184" y="765"/>
                    <a:pt x="1181" y="768"/>
                    <a:pt x="1176" y="768"/>
                  </a:cubicBezTo>
                  <a:lnTo>
                    <a:pt x="8" y="768"/>
                  </a:lnTo>
                  <a:cubicBezTo>
                    <a:pt x="4" y="768"/>
                    <a:pt x="0" y="765"/>
                    <a:pt x="0" y="760"/>
                  </a:cubicBezTo>
                  <a:lnTo>
                    <a:pt x="0" y="8"/>
                  </a:lnTo>
                  <a:close/>
                  <a:moveTo>
                    <a:pt x="16" y="760"/>
                  </a:moveTo>
                  <a:lnTo>
                    <a:pt x="8" y="752"/>
                  </a:lnTo>
                  <a:lnTo>
                    <a:pt x="1176" y="752"/>
                  </a:lnTo>
                  <a:lnTo>
                    <a:pt x="1168" y="760"/>
                  </a:lnTo>
                  <a:lnTo>
                    <a:pt x="1168" y="8"/>
                  </a:lnTo>
                  <a:lnTo>
                    <a:pt x="117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6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2893" y="3288"/>
              <a:ext cx="5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mapper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97" y="3459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041" y="3450"/>
              <a:ext cx="1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3128" y="3469"/>
              <a:ext cx="8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3180" y="3459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2591" y="2905"/>
              <a:ext cx="204" cy="601"/>
            </a:xfrm>
            <a:custGeom>
              <a:avLst/>
              <a:gdLst>
                <a:gd name="T0" fmla="*/ 16 w 376"/>
                <a:gd name="T1" fmla="*/ 0 h 1010"/>
                <a:gd name="T2" fmla="*/ 16 w 376"/>
                <a:gd name="T3" fmla="*/ 926 h 1010"/>
                <a:gd name="T4" fmla="*/ 8 w 376"/>
                <a:gd name="T5" fmla="*/ 918 h 1010"/>
                <a:gd name="T6" fmla="*/ 360 w 376"/>
                <a:gd name="T7" fmla="*/ 918 h 1010"/>
                <a:gd name="T8" fmla="*/ 360 w 376"/>
                <a:gd name="T9" fmla="*/ 934 h 1010"/>
                <a:gd name="T10" fmla="*/ 8 w 376"/>
                <a:gd name="T11" fmla="*/ 934 h 1010"/>
                <a:gd name="T12" fmla="*/ 0 w 376"/>
                <a:gd name="T13" fmla="*/ 926 h 1010"/>
                <a:gd name="T14" fmla="*/ 0 w 376"/>
                <a:gd name="T15" fmla="*/ 0 h 1010"/>
                <a:gd name="T16" fmla="*/ 16 w 376"/>
                <a:gd name="T17" fmla="*/ 0 h 1010"/>
                <a:gd name="T18" fmla="*/ 236 w 376"/>
                <a:gd name="T19" fmla="*/ 844 h 1010"/>
                <a:gd name="T20" fmla="*/ 376 w 376"/>
                <a:gd name="T21" fmla="*/ 926 h 1010"/>
                <a:gd name="T22" fmla="*/ 236 w 376"/>
                <a:gd name="T23" fmla="*/ 1008 h 1010"/>
                <a:gd name="T24" fmla="*/ 225 w 376"/>
                <a:gd name="T25" fmla="*/ 1005 h 1010"/>
                <a:gd name="T26" fmla="*/ 228 w 376"/>
                <a:gd name="T27" fmla="*/ 994 h 1010"/>
                <a:gd name="T28" fmla="*/ 356 w 376"/>
                <a:gd name="T29" fmla="*/ 919 h 1010"/>
                <a:gd name="T30" fmla="*/ 356 w 376"/>
                <a:gd name="T31" fmla="*/ 933 h 1010"/>
                <a:gd name="T32" fmla="*/ 228 w 376"/>
                <a:gd name="T33" fmla="*/ 858 h 1010"/>
                <a:gd name="T34" fmla="*/ 225 w 376"/>
                <a:gd name="T35" fmla="*/ 847 h 1010"/>
                <a:gd name="T36" fmla="*/ 236 w 376"/>
                <a:gd name="T37" fmla="*/ 84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1010">
                  <a:moveTo>
                    <a:pt x="16" y="0"/>
                  </a:moveTo>
                  <a:lnTo>
                    <a:pt x="16" y="926"/>
                  </a:lnTo>
                  <a:lnTo>
                    <a:pt x="8" y="918"/>
                  </a:lnTo>
                  <a:lnTo>
                    <a:pt x="360" y="918"/>
                  </a:lnTo>
                  <a:lnTo>
                    <a:pt x="360" y="934"/>
                  </a:lnTo>
                  <a:lnTo>
                    <a:pt x="8" y="934"/>
                  </a:lnTo>
                  <a:cubicBezTo>
                    <a:pt x="4" y="934"/>
                    <a:pt x="0" y="930"/>
                    <a:pt x="0" y="926"/>
                  </a:cubicBezTo>
                  <a:lnTo>
                    <a:pt x="0" y="0"/>
                  </a:lnTo>
                  <a:lnTo>
                    <a:pt x="16" y="0"/>
                  </a:lnTo>
                  <a:close/>
                  <a:moveTo>
                    <a:pt x="236" y="844"/>
                  </a:moveTo>
                  <a:lnTo>
                    <a:pt x="376" y="926"/>
                  </a:lnTo>
                  <a:lnTo>
                    <a:pt x="236" y="1008"/>
                  </a:lnTo>
                  <a:cubicBezTo>
                    <a:pt x="232" y="1010"/>
                    <a:pt x="228" y="1009"/>
                    <a:pt x="225" y="1005"/>
                  </a:cubicBezTo>
                  <a:cubicBezTo>
                    <a:pt x="223" y="1001"/>
                    <a:pt x="224" y="996"/>
                    <a:pt x="228" y="994"/>
                  </a:cubicBezTo>
                  <a:lnTo>
                    <a:pt x="356" y="919"/>
                  </a:lnTo>
                  <a:lnTo>
                    <a:pt x="356" y="933"/>
                  </a:lnTo>
                  <a:lnTo>
                    <a:pt x="228" y="858"/>
                  </a:lnTo>
                  <a:cubicBezTo>
                    <a:pt x="224" y="856"/>
                    <a:pt x="223" y="851"/>
                    <a:pt x="225" y="847"/>
                  </a:cubicBezTo>
                  <a:cubicBezTo>
                    <a:pt x="228" y="843"/>
                    <a:pt x="232" y="842"/>
                    <a:pt x="236" y="84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430" y="3400"/>
              <a:ext cx="375" cy="100"/>
            </a:xfrm>
            <a:custGeom>
              <a:avLst/>
              <a:gdLst>
                <a:gd name="T0" fmla="*/ 0 w 690"/>
                <a:gd name="T1" fmla="*/ 88 h 168"/>
                <a:gd name="T2" fmla="*/ 674 w 690"/>
                <a:gd name="T3" fmla="*/ 73 h 168"/>
                <a:gd name="T4" fmla="*/ 675 w 690"/>
                <a:gd name="T5" fmla="*/ 89 h 168"/>
                <a:gd name="T6" fmla="*/ 1 w 690"/>
                <a:gd name="T7" fmla="*/ 104 h 168"/>
                <a:gd name="T8" fmla="*/ 0 w 690"/>
                <a:gd name="T9" fmla="*/ 88 h 168"/>
                <a:gd name="T10" fmla="*/ 549 w 690"/>
                <a:gd name="T11" fmla="*/ 2 h 168"/>
                <a:gd name="T12" fmla="*/ 690 w 690"/>
                <a:gd name="T13" fmla="*/ 80 h 168"/>
                <a:gd name="T14" fmla="*/ 552 w 690"/>
                <a:gd name="T15" fmla="*/ 165 h 168"/>
                <a:gd name="T16" fmla="*/ 541 w 690"/>
                <a:gd name="T17" fmla="*/ 163 h 168"/>
                <a:gd name="T18" fmla="*/ 544 w 690"/>
                <a:gd name="T19" fmla="*/ 152 h 168"/>
                <a:gd name="T20" fmla="*/ 670 w 690"/>
                <a:gd name="T21" fmla="*/ 74 h 168"/>
                <a:gd name="T22" fmla="*/ 671 w 690"/>
                <a:gd name="T23" fmla="*/ 88 h 168"/>
                <a:gd name="T24" fmla="*/ 541 w 690"/>
                <a:gd name="T25" fmla="*/ 16 h 168"/>
                <a:gd name="T26" fmla="*/ 538 w 690"/>
                <a:gd name="T27" fmla="*/ 5 h 168"/>
                <a:gd name="T28" fmla="*/ 549 w 690"/>
                <a:gd name="T29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0" h="168">
                  <a:moveTo>
                    <a:pt x="0" y="88"/>
                  </a:moveTo>
                  <a:lnTo>
                    <a:pt x="674" y="73"/>
                  </a:lnTo>
                  <a:lnTo>
                    <a:pt x="675" y="89"/>
                  </a:lnTo>
                  <a:lnTo>
                    <a:pt x="1" y="104"/>
                  </a:lnTo>
                  <a:lnTo>
                    <a:pt x="0" y="88"/>
                  </a:lnTo>
                  <a:close/>
                  <a:moveTo>
                    <a:pt x="549" y="2"/>
                  </a:moveTo>
                  <a:lnTo>
                    <a:pt x="690" y="80"/>
                  </a:lnTo>
                  <a:lnTo>
                    <a:pt x="552" y="165"/>
                  </a:lnTo>
                  <a:cubicBezTo>
                    <a:pt x="549" y="168"/>
                    <a:pt x="544" y="166"/>
                    <a:pt x="541" y="163"/>
                  </a:cubicBezTo>
                  <a:cubicBezTo>
                    <a:pt x="539" y="159"/>
                    <a:pt x="540" y="154"/>
                    <a:pt x="544" y="152"/>
                  </a:cubicBezTo>
                  <a:lnTo>
                    <a:pt x="670" y="74"/>
                  </a:lnTo>
                  <a:lnTo>
                    <a:pt x="671" y="88"/>
                  </a:lnTo>
                  <a:lnTo>
                    <a:pt x="541" y="16"/>
                  </a:lnTo>
                  <a:cubicBezTo>
                    <a:pt x="537" y="14"/>
                    <a:pt x="536" y="9"/>
                    <a:pt x="538" y="5"/>
                  </a:cubicBezTo>
                  <a:cubicBezTo>
                    <a:pt x="540" y="1"/>
                    <a:pt x="545" y="0"/>
                    <a:pt x="549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804" y="3296"/>
              <a:ext cx="391" cy="3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3799" y="3291"/>
              <a:ext cx="400" cy="343"/>
            </a:xfrm>
            <a:custGeom>
              <a:avLst/>
              <a:gdLst>
                <a:gd name="T0" fmla="*/ 0 w 736"/>
                <a:gd name="T1" fmla="*/ 8 h 576"/>
                <a:gd name="T2" fmla="*/ 8 w 736"/>
                <a:gd name="T3" fmla="*/ 0 h 576"/>
                <a:gd name="T4" fmla="*/ 728 w 736"/>
                <a:gd name="T5" fmla="*/ 0 h 576"/>
                <a:gd name="T6" fmla="*/ 736 w 736"/>
                <a:gd name="T7" fmla="*/ 8 h 576"/>
                <a:gd name="T8" fmla="*/ 736 w 736"/>
                <a:gd name="T9" fmla="*/ 568 h 576"/>
                <a:gd name="T10" fmla="*/ 728 w 736"/>
                <a:gd name="T11" fmla="*/ 576 h 576"/>
                <a:gd name="T12" fmla="*/ 8 w 736"/>
                <a:gd name="T13" fmla="*/ 576 h 576"/>
                <a:gd name="T14" fmla="*/ 0 w 736"/>
                <a:gd name="T15" fmla="*/ 568 h 576"/>
                <a:gd name="T16" fmla="*/ 0 w 736"/>
                <a:gd name="T17" fmla="*/ 8 h 576"/>
                <a:gd name="T18" fmla="*/ 16 w 736"/>
                <a:gd name="T19" fmla="*/ 568 h 576"/>
                <a:gd name="T20" fmla="*/ 8 w 736"/>
                <a:gd name="T21" fmla="*/ 560 h 576"/>
                <a:gd name="T22" fmla="*/ 728 w 736"/>
                <a:gd name="T23" fmla="*/ 560 h 576"/>
                <a:gd name="T24" fmla="*/ 720 w 736"/>
                <a:gd name="T25" fmla="*/ 568 h 576"/>
                <a:gd name="T26" fmla="*/ 720 w 736"/>
                <a:gd name="T27" fmla="*/ 8 h 576"/>
                <a:gd name="T28" fmla="*/ 728 w 736"/>
                <a:gd name="T29" fmla="*/ 16 h 576"/>
                <a:gd name="T30" fmla="*/ 8 w 736"/>
                <a:gd name="T31" fmla="*/ 16 h 576"/>
                <a:gd name="T32" fmla="*/ 16 w 736"/>
                <a:gd name="T33" fmla="*/ 8 h 576"/>
                <a:gd name="T34" fmla="*/ 16 w 736"/>
                <a:gd name="T35" fmla="*/ 5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5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lnTo>
                    <a:pt x="736" y="568"/>
                  </a:lnTo>
                  <a:cubicBezTo>
                    <a:pt x="736" y="573"/>
                    <a:pt x="733" y="576"/>
                    <a:pt x="728" y="576"/>
                  </a:cubicBezTo>
                  <a:lnTo>
                    <a:pt x="8" y="576"/>
                  </a:lnTo>
                  <a:cubicBezTo>
                    <a:pt x="4" y="576"/>
                    <a:pt x="0" y="573"/>
                    <a:pt x="0" y="568"/>
                  </a:cubicBezTo>
                  <a:lnTo>
                    <a:pt x="0" y="8"/>
                  </a:lnTo>
                  <a:close/>
                  <a:moveTo>
                    <a:pt x="16" y="568"/>
                  </a:moveTo>
                  <a:lnTo>
                    <a:pt x="8" y="560"/>
                  </a:lnTo>
                  <a:lnTo>
                    <a:pt x="728" y="560"/>
                  </a:lnTo>
                  <a:lnTo>
                    <a:pt x="720" y="568"/>
                  </a:lnTo>
                  <a:lnTo>
                    <a:pt x="720" y="8"/>
                  </a:lnTo>
                  <a:lnTo>
                    <a:pt x="7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933" y="3354"/>
              <a:ext cx="22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486" y="2187"/>
              <a:ext cx="113" cy="123"/>
            </a:xfrm>
            <a:custGeom>
              <a:avLst/>
              <a:gdLst>
                <a:gd name="T0" fmla="*/ 0 w 113"/>
                <a:gd name="T1" fmla="*/ 123 h 123"/>
                <a:gd name="T2" fmla="*/ 57 w 113"/>
                <a:gd name="T3" fmla="*/ 0 h 123"/>
                <a:gd name="T4" fmla="*/ 113 w 113"/>
                <a:gd name="T5" fmla="*/ 123 h 123"/>
                <a:gd name="T6" fmla="*/ 0 w 113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23">
                  <a:moveTo>
                    <a:pt x="0" y="123"/>
                  </a:moveTo>
                  <a:lnTo>
                    <a:pt x="57" y="0"/>
                  </a:lnTo>
                  <a:lnTo>
                    <a:pt x="113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4478" y="2177"/>
              <a:ext cx="131" cy="143"/>
            </a:xfrm>
            <a:custGeom>
              <a:avLst/>
              <a:gdLst>
                <a:gd name="T0" fmla="*/ 16 w 241"/>
                <a:gd name="T1" fmla="*/ 240 h 240"/>
                <a:gd name="T2" fmla="*/ 3 w 241"/>
                <a:gd name="T3" fmla="*/ 233 h 240"/>
                <a:gd name="T4" fmla="*/ 2 w 241"/>
                <a:gd name="T5" fmla="*/ 217 h 240"/>
                <a:gd name="T6" fmla="*/ 106 w 241"/>
                <a:gd name="T7" fmla="*/ 9 h 240"/>
                <a:gd name="T8" fmla="*/ 120 w 241"/>
                <a:gd name="T9" fmla="*/ 0 h 240"/>
                <a:gd name="T10" fmla="*/ 135 w 241"/>
                <a:gd name="T11" fmla="*/ 9 h 240"/>
                <a:gd name="T12" fmla="*/ 239 w 241"/>
                <a:gd name="T13" fmla="*/ 217 h 240"/>
                <a:gd name="T14" fmla="*/ 238 w 241"/>
                <a:gd name="T15" fmla="*/ 233 h 240"/>
                <a:gd name="T16" fmla="*/ 224 w 241"/>
                <a:gd name="T17" fmla="*/ 240 h 240"/>
                <a:gd name="T18" fmla="*/ 16 w 241"/>
                <a:gd name="T19" fmla="*/ 240 h 240"/>
                <a:gd name="T20" fmla="*/ 224 w 241"/>
                <a:gd name="T21" fmla="*/ 208 h 240"/>
                <a:gd name="T22" fmla="*/ 210 w 241"/>
                <a:gd name="T23" fmla="*/ 232 h 240"/>
                <a:gd name="T24" fmla="*/ 106 w 241"/>
                <a:gd name="T25" fmla="*/ 24 h 240"/>
                <a:gd name="T26" fmla="*/ 135 w 241"/>
                <a:gd name="T27" fmla="*/ 24 h 240"/>
                <a:gd name="T28" fmla="*/ 31 w 241"/>
                <a:gd name="T29" fmla="*/ 232 h 240"/>
                <a:gd name="T30" fmla="*/ 16 w 241"/>
                <a:gd name="T31" fmla="*/ 208 h 240"/>
                <a:gd name="T32" fmla="*/ 224 w 241"/>
                <a:gd name="T33" fmla="*/ 20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40">
                  <a:moveTo>
                    <a:pt x="16" y="240"/>
                  </a:moveTo>
                  <a:cubicBezTo>
                    <a:pt x="11" y="240"/>
                    <a:pt x="6" y="238"/>
                    <a:pt x="3" y="233"/>
                  </a:cubicBezTo>
                  <a:cubicBezTo>
                    <a:pt x="0" y="228"/>
                    <a:pt x="0" y="222"/>
                    <a:pt x="2" y="217"/>
                  </a:cubicBezTo>
                  <a:lnTo>
                    <a:pt x="106" y="9"/>
                  </a:lnTo>
                  <a:cubicBezTo>
                    <a:pt x="109" y="4"/>
                    <a:pt x="114" y="0"/>
                    <a:pt x="120" y="0"/>
                  </a:cubicBezTo>
                  <a:cubicBezTo>
                    <a:pt x="127" y="0"/>
                    <a:pt x="132" y="4"/>
                    <a:pt x="135" y="9"/>
                  </a:cubicBezTo>
                  <a:lnTo>
                    <a:pt x="239" y="217"/>
                  </a:lnTo>
                  <a:cubicBezTo>
                    <a:pt x="241" y="222"/>
                    <a:pt x="241" y="228"/>
                    <a:pt x="238" y="233"/>
                  </a:cubicBezTo>
                  <a:cubicBezTo>
                    <a:pt x="235" y="238"/>
                    <a:pt x="230" y="240"/>
                    <a:pt x="224" y="240"/>
                  </a:cubicBezTo>
                  <a:lnTo>
                    <a:pt x="16" y="240"/>
                  </a:lnTo>
                  <a:close/>
                  <a:moveTo>
                    <a:pt x="224" y="208"/>
                  </a:moveTo>
                  <a:lnTo>
                    <a:pt x="210" y="232"/>
                  </a:lnTo>
                  <a:lnTo>
                    <a:pt x="106" y="24"/>
                  </a:lnTo>
                  <a:lnTo>
                    <a:pt x="135" y="24"/>
                  </a:lnTo>
                  <a:lnTo>
                    <a:pt x="31" y="232"/>
                  </a:lnTo>
                  <a:lnTo>
                    <a:pt x="16" y="208"/>
                  </a:lnTo>
                  <a:lnTo>
                    <a:pt x="224" y="20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921" y="2301"/>
              <a:ext cx="637" cy="157"/>
            </a:xfrm>
            <a:custGeom>
              <a:avLst/>
              <a:gdLst>
                <a:gd name="T0" fmla="*/ 1141 w 1172"/>
                <a:gd name="T1" fmla="*/ 0 h 265"/>
                <a:gd name="T2" fmla="*/ 1156 w 1172"/>
                <a:gd name="T3" fmla="*/ 0 h 265"/>
                <a:gd name="T4" fmla="*/ 1172 w 1172"/>
                <a:gd name="T5" fmla="*/ 16 h 265"/>
                <a:gd name="T6" fmla="*/ 1172 w 1172"/>
                <a:gd name="T7" fmla="*/ 249 h 265"/>
                <a:gd name="T8" fmla="*/ 1156 w 1172"/>
                <a:gd name="T9" fmla="*/ 265 h 265"/>
                <a:gd name="T10" fmla="*/ 0 w 1172"/>
                <a:gd name="T11" fmla="*/ 265 h 265"/>
                <a:gd name="T12" fmla="*/ 0 w 1172"/>
                <a:gd name="T13" fmla="*/ 233 h 265"/>
                <a:gd name="T14" fmla="*/ 1156 w 1172"/>
                <a:gd name="T15" fmla="*/ 233 h 265"/>
                <a:gd name="T16" fmla="*/ 1140 w 1172"/>
                <a:gd name="T17" fmla="*/ 249 h 265"/>
                <a:gd name="T18" fmla="*/ 1140 w 1172"/>
                <a:gd name="T19" fmla="*/ 16 h 265"/>
                <a:gd name="T20" fmla="*/ 1156 w 1172"/>
                <a:gd name="T21" fmla="*/ 32 h 265"/>
                <a:gd name="T22" fmla="*/ 1141 w 1172"/>
                <a:gd name="T23" fmla="*/ 32 h 265"/>
                <a:gd name="T24" fmla="*/ 1141 w 1172"/>
                <a:gd name="T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2" h="265">
                  <a:moveTo>
                    <a:pt x="1141" y="0"/>
                  </a:moveTo>
                  <a:lnTo>
                    <a:pt x="1156" y="0"/>
                  </a:lnTo>
                  <a:cubicBezTo>
                    <a:pt x="1165" y="0"/>
                    <a:pt x="1172" y="8"/>
                    <a:pt x="1172" y="16"/>
                  </a:cubicBezTo>
                  <a:lnTo>
                    <a:pt x="1172" y="249"/>
                  </a:lnTo>
                  <a:cubicBezTo>
                    <a:pt x="1172" y="258"/>
                    <a:pt x="1165" y="265"/>
                    <a:pt x="1156" y="265"/>
                  </a:cubicBezTo>
                  <a:lnTo>
                    <a:pt x="0" y="265"/>
                  </a:lnTo>
                  <a:lnTo>
                    <a:pt x="0" y="233"/>
                  </a:lnTo>
                  <a:lnTo>
                    <a:pt x="1156" y="233"/>
                  </a:lnTo>
                  <a:lnTo>
                    <a:pt x="1140" y="249"/>
                  </a:lnTo>
                  <a:lnTo>
                    <a:pt x="1140" y="16"/>
                  </a:lnTo>
                  <a:lnTo>
                    <a:pt x="1156" y="32"/>
                  </a:lnTo>
                  <a:lnTo>
                    <a:pt x="1141" y="3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4643" y="3215"/>
              <a:ext cx="113" cy="105"/>
            </a:xfrm>
            <a:custGeom>
              <a:avLst/>
              <a:gdLst>
                <a:gd name="T0" fmla="*/ 113 w 113"/>
                <a:gd name="T1" fmla="*/ 105 h 105"/>
                <a:gd name="T2" fmla="*/ 56 w 113"/>
                <a:gd name="T3" fmla="*/ 0 h 105"/>
                <a:gd name="T4" fmla="*/ 0 w 113"/>
                <a:gd name="T5" fmla="*/ 105 h 105"/>
                <a:gd name="T6" fmla="*/ 113 w 113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05">
                  <a:moveTo>
                    <a:pt x="113" y="105"/>
                  </a:moveTo>
                  <a:lnTo>
                    <a:pt x="56" y="0"/>
                  </a:lnTo>
                  <a:lnTo>
                    <a:pt x="0" y="105"/>
                  </a:lnTo>
                  <a:lnTo>
                    <a:pt x="113" y="10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4634" y="3205"/>
              <a:ext cx="131" cy="124"/>
            </a:xfrm>
            <a:custGeom>
              <a:avLst/>
              <a:gdLst>
                <a:gd name="T0" fmla="*/ 224 w 241"/>
                <a:gd name="T1" fmla="*/ 176 h 208"/>
                <a:gd name="T2" fmla="*/ 211 w 241"/>
                <a:gd name="T3" fmla="*/ 201 h 208"/>
                <a:gd name="T4" fmla="*/ 107 w 241"/>
                <a:gd name="T5" fmla="*/ 25 h 208"/>
                <a:gd name="T6" fmla="*/ 134 w 241"/>
                <a:gd name="T7" fmla="*/ 25 h 208"/>
                <a:gd name="T8" fmla="*/ 30 w 241"/>
                <a:gd name="T9" fmla="*/ 201 h 208"/>
                <a:gd name="T10" fmla="*/ 16 w 241"/>
                <a:gd name="T11" fmla="*/ 176 h 208"/>
                <a:gd name="T12" fmla="*/ 224 w 241"/>
                <a:gd name="T13" fmla="*/ 176 h 208"/>
                <a:gd name="T14" fmla="*/ 16 w 241"/>
                <a:gd name="T15" fmla="*/ 208 h 208"/>
                <a:gd name="T16" fmla="*/ 3 w 241"/>
                <a:gd name="T17" fmla="*/ 200 h 208"/>
                <a:gd name="T18" fmla="*/ 3 w 241"/>
                <a:gd name="T19" fmla="*/ 184 h 208"/>
                <a:gd name="T20" fmla="*/ 107 w 241"/>
                <a:gd name="T21" fmla="*/ 8 h 208"/>
                <a:gd name="T22" fmla="*/ 120 w 241"/>
                <a:gd name="T23" fmla="*/ 0 h 208"/>
                <a:gd name="T24" fmla="*/ 134 w 241"/>
                <a:gd name="T25" fmla="*/ 8 h 208"/>
                <a:gd name="T26" fmla="*/ 238 w 241"/>
                <a:gd name="T27" fmla="*/ 184 h 208"/>
                <a:gd name="T28" fmla="*/ 238 w 241"/>
                <a:gd name="T29" fmla="*/ 200 h 208"/>
                <a:gd name="T30" fmla="*/ 224 w 241"/>
                <a:gd name="T31" fmla="*/ 208 h 208"/>
                <a:gd name="T32" fmla="*/ 16 w 241"/>
                <a:gd name="T3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08">
                  <a:moveTo>
                    <a:pt x="224" y="176"/>
                  </a:moveTo>
                  <a:lnTo>
                    <a:pt x="211" y="201"/>
                  </a:lnTo>
                  <a:lnTo>
                    <a:pt x="107" y="25"/>
                  </a:lnTo>
                  <a:lnTo>
                    <a:pt x="134" y="25"/>
                  </a:lnTo>
                  <a:lnTo>
                    <a:pt x="30" y="201"/>
                  </a:lnTo>
                  <a:lnTo>
                    <a:pt x="16" y="176"/>
                  </a:lnTo>
                  <a:lnTo>
                    <a:pt x="224" y="176"/>
                  </a:lnTo>
                  <a:close/>
                  <a:moveTo>
                    <a:pt x="16" y="208"/>
                  </a:moveTo>
                  <a:cubicBezTo>
                    <a:pt x="11" y="208"/>
                    <a:pt x="5" y="205"/>
                    <a:pt x="3" y="200"/>
                  </a:cubicBezTo>
                  <a:cubicBezTo>
                    <a:pt x="0" y="195"/>
                    <a:pt x="0" y="189"/>
                    <a:pt x="3" y="184"/>
                  </a:cubicBezTo>
                  <a:lnTo>
                    <a:pt x="107" y="8"/>
                  </a:lnTo>
                  <a:cubicBezTo>
                    <a:pt x="110" y="3"/>
                    <a:pt x="115" y="0"/>
                    <a:pt x="120" y="0"/>
                  </a:cubicBezTo>
                  <a:cubicBezTo>
                    <a:pt x="126" y="0"/>
                    <a:pt x="131" y="3"/>
                    <a:pt x="134" y="8"/>
                  </a:cubicBezTo>
                  <a:lnTo>
                    <a:pt x="238" y="184"/>
                  </a:lnTo>
                  <a:cubicBezTo>
                    <a:pt x="241" y="189"/>
                    <a:pt x="241" y="195"/>
                    <a:pt x="238" y="200"/>
                  </a:cubicBezTo>
                  <a:cubicBezTo>
                    <a:pt x="236" y="205"/>
                    <a:pt x="230" y="208"/>
                    <a:pt x="224" y="208"/>
                  </a:cubicBezTo>
                  <a:lnTo>
                    <a:pt x="16" y="20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4208" y="3320"/>
              <a:ext cx="502" cy="138"/>
            </a:xfrm>
            <a:custGeom>
              <a:avLst/>
              <a:gdLst>
                <a:gd name="T0" fmla="*/ 924 w 924"/>
                <a:gd name="T1" fmla="*/ 0 h 233"/>
                <a:gd name="T2" fmla="*/ 924 w 924"/>
                <a:gd name="T3" fmla="*/ 217 h 233"/>
                <a:gd name="T4" fmla="*/ 908 w 924"/>
                <a:gd name="T5" fmla="*/ 233 h 233"/>
                <a:gd name="T6" fmla="*/ 0 w 924"/>
                <a:gd name="T7" fmla="*/ 233 h 233"/>
                <a:gd name="T8" fmla="*/ 0 w 924"/>
                <a:gd name="T9" fmla="*/ 201 h 233"/>
                <a:gd name="T10" fmla="*/ 908 w 924"/>
                <a:gd name="T11" fmla="*/ 201 h 233"/>
                <a:gd name="T12" fmla="*/ 892 w 924"/>
                <a:gd name="T13" fmla="*/ 217 h 233"/>
                <a:gd name="T14" fmla="*/ 892 w 924"/>
                <a:gd name="T15" fmla="*/ 0 h 233"/>
                <a:gd name="T16" fmla="*/ 924 w 924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233">
                  <a:moveTo>
                    <a:pt x="924" y="0"/>
                  </a:moveTo>
                  <a:lnTo>
                    <a:pt x="924" y="217"/>
                  </a:lnTo>
                  <a:cubicBezTo>
                    <a:pt x="924" y="226"/>
                    <a:pt x="917" y="233"/>
                    <a:pt x="908" y="233"/>
                  </a:cubicBezTo>
                  <a:lnTo>
                    <a:pt x="0" y="233"/>
                  </a:lnTo>
                  <a:lnTo>
                    <a:pt x="0" y="201"/>
                  </a:lnTo>
                  <a:lnTo>
                    <a:pt x="908" y="201"/>
                  </a:lnTo>
                  <a:lnTo>
                    <a:pt x="892" y="217"/>
                  </a:lnTo>
                  <a:lnTo>
                    <a:pt x="892" y="0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4069" y="1939"/>
              <a:ext cx="96" cy="4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4071" y="2002"/>
              <a:ext cx="13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4071" y="2202"/>
              <a:ext cx="13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4150" y="1949"/>
              <a:ext cx="1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(1)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150" y="2063"/>
              <a:ext cx="9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4202" y="2063"/>
              <a:ext cx="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4150" y="2177"/>
              <a:ext cx="2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(1)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4150" y="2301"/>
              <a:ext cx="9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4202" y="2301"/>
              <a:ext cx="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4228" y="2301"/>
              <a:ext cx="1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3469" y="2939"/>
              <a:ext cx="104" cy="4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3469" y="3001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3469" y="3201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3550" y="2937"/>
              <a:ext cx="1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56"/>
            <p:cNvSpPr>
              <a:spLocks noChangeArrowheads="1"/>
            </p:cNvSpPr>
            <p:nvPr/>
          </p:nvSpPr>
          <p:spPr bwMode="auto">
            <a:xfrm>
              <a:off x="3550" y="3051"/>
              <a:ext cx="8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57"/>
            <p:cNvSpPr>
              <a:spLocks noChangeArrowheads="1"/>
            </p:cNvSpPr>
            <p:nvPr/>
          </p:nvSpPr>
          <p:spPr bwMode="auto">
            <a:xfrm>
              <a:off x="3602" y="3051"/>
              <a:ext cx="6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3550" y="3165"/>
              <a:ext cx="2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59"/>
            <p:cNvSpPr>
              <a:spLocks noChangeArrowheads="1"/>
            </p:cNvSpPr>
            <p:nvPr/>
          </p:nvSpPr>
          <p:spPr bwMode="auto">
            <a:xfrm>
              <a:off x="3550" y="3289"/>
              <a:ext cx="8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3602" y="3289"/>
              <a:ext cx="6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3629" y="3289"/>
              <a:ext cx="13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4260" y="2958"/>
              <a:ext cx="105" cy="4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Rectangle 63"/>
            <p:cNvSpPr>
              <a:spLocks noChangeArrowheads="1"/>
            </p:cNvSpPr>
            <p:nvPr/>
          </p:nvSpPr>
          <p:spPr bwMode="auto">
            <a:xfrm>
              <a:off x="4263" y="3004"/>
              <a:ext cx="113" cy="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4263" y="3204"/>
              <a:ext cx="113" cy="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>
              <a:off x="4341" y="2947"/>
              <a:ext cx="1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66"/>
            <p:cNvSpPr>
              <a:spLocks noChangeArrowheads="1"/>
            </p:cNvSpPr>
            <p:nvPr/>
          </p:nvSpPr>
          <p:spPr bwMode="auto">
            <a:xfrm>
              <a:off x="4341" y="3061"/>
              <a:ext cx="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4394" y="3061"/>
              <a:ext cx="7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4420" y="3061"/>
              <a:ext cx="15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4341" y="3176"/>
              <a:ext cx="2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4341" y="3299"/>
              <a:ext cx="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4394" y="3299"/>
              <a:ext cx="17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 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290" y="2697"/>
              <a:ext cx="139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3"/>
            <p:cNvSpPr>
              <a:spLocks noChangeArrowheads="1"/>
            </p:cNvSpPr>
            <p:nvPr/>
          </p:nvSpPr>
          <p:spPr bwMode="auto">
            <a:xfrm>
              <a:off x="1256" y="2665"/>
              <a:ext cx="139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>
              <a:off x="4701" y="2605"/>
              <a:ext cx="19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4822" y="2700"/>
              <a:ext cx="7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76"/>
            <p:cNvSpPr>
              <a:spLocks noChangeArrowheads="1"/>
            </p:cNvSpPr>
            <p:nvPr/>
          </p:nvSpPr>
          <p:spPr bwMode="auto">
            <a:xfrm>
              <a:off x="1956" y="2377"/>
              <a:ext cx="113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Rectangle 77"/>
            <p:cNvSpPr>
              <a:spLocks noChangeArrowheads="1"/>
            </p:cNvSpPr>
            <p:nvPr/>
          </p:nvSpPr>
          <p:spPr bwMode="auto">
            <a:xfrm>
              <a:off x="1964" y="2433"/>
              <a:ext cx="139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78"/>
            <p:cNvSpPr>
              <a:spLocks noChangeArrowheads="1"/>
            </p:cNvSpPr>
            <p:nvPr/>
          </p:nvSpPr>
          <p:spPr bwMode="auto">
            <a:xfrm>
              <a:off x="1964" y="2618"/>
              <a:ext cx="139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79"/>
            <p:cNvSpPr>
              <a:spLocks noChangeArrowheads="1"/>
            </p:cNvSpPr>
            <p:nvPr/>
          </p:nvSpPr>
          <p:spPr bwMode="auto">
            <a:xfrm>
              <a:off x="2034" y="2548"/>
              <a:ext cx="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2086" y="2543"/>
              <a:ext cx="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1"/>
            <p:cNvSpPr>
              <a:spLocks noChangeArrowheads="1"/>
            </p:cNvSpPr>
            <p:nvPr/>
          </p:nvSpPr>
          <p:spPr bwMode="auto">
            <a:xfrm>
              <a:off x="2051" y="2742"/>
              <a:ext cx="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2"/>
            <p:cNvSpPr>
              <a:spLocks noChangeArrowheads="1"/>
            </p:cNvSpPr>
            <p:nvPr/>
          </p:nvSpPr>
          <p:spPr bwMode="auto">
            <a:xfrm>
              <a:off x="2103" y="2742"/>
              <a:ext cx="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3"/>
            <p:cNvSpPr>
              <a:spLocks noChangeArrowheads="1"/>
            </p:cNvSpPr>
            <p:nvPr/>
          </p:nvSpPr>
          <p:spPr bwMode="auto">
            <a:xfrm>
              <a:off x="2130" y="2742"/>
              <a:ext cx="1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2591" y="1349"/>
              <a:ext cx="1869" cy="3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43000"/>
          </a:xfrm>
        </p:spPr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</a:t>
            </a:r>
            <a:r>
              <a:rPr lang="pl-PL" dirty="0" err="1" smtClean="0"/>
              <a:t>exploiting</a:t>
            </a:r>
            <a:r>
              <a:rPr lang="pl-PL" dirty="0" smtClean="0"/>
              <a:t> labelling </a:t>
            </a:r>
            <a:r>
              <a:rPr lang="pl-PL" dirty="0" err="1" smtClean="0"/>
              <a:t>diversity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Dowolny kształt 6"/>
          <p:cNvSpPr/>
          <p:nvPr/>
        </p:nvSpPr>
        <p:spPr>
          <a:xfrm>
            <a:off x="4942368" y="2712065"/>
            <a:ext cx="1598893" cy="1148661"/>
          </a:xfrm>
          <a:custGeom>
            <a:avLst/>
            <a:gdLst>
              <a:gd name="connsiteX0" fmla="*/ 458307 w 1598893"/>
              <a:gd name="connsiteY0" fmla="*/ 152400 h 1148661"/>
              <a:gd name="connsiteX1" fmla="*/ 67782 w 1598893"/>
              <a:gd name="connsiteY1" fmla="*/ 209550 h 1148661"/>
              <a:gd name="connsiteX2" fmla="*/ 29682 w 1598893"/>
              <a:gd name="connsiteY2" fmla="*/ 304800 h 1148661"/>
              <a:gd name="connsiteX3" fmla="*/ 1107 w 1598893"/>
              <a:gd name="connsiteY3" fmla="*/ 419100 h 1148661"/>
              <a:gd name="connsiteX4" fmla="*/ 29682 w 1598893"/>
              <a:gd name="connsiteY4" fmla="*/ 695325 h 1148661"/>
              <a:gd name="connsiteX5" fmla="*/ 67782 w 1598893"/>
              <a:gd name="connsiteY5" fmla="*/ 762000 h 1148661"/>
              <a:gd name="connsiteX6" fmla="*/ 105882 w 1598893"/>
              <a:gd name="connsiteY6" fmla="*/ 857250 h 1148661"/>
              <a:gd name="connsiteX7" fmla="*/ 248757 w 1598893"/>
              <a:gd name="connsiteY7" fmla="*/ 942975 h 1148661"/>
              <a:gd name="connsiteX8" fmla="*/ 315432 w 1598893"/>
              <a:gd name="connsiteY8" fmla="*/ 1000125 h 1148661"/>
              <a:gd name="connsiteX9" fmla="*/ 486882 w 1598893"/>
              <a:gd name="connsiteY9" fmla="*/ 1076325 h 1148661"/>
              <a:gd name="connsiteX10" fmla="*/ 572607 w 1598893"/>
              <a:gd name="connsiteY10" fmla="*/ 1104900 h 1148661"/>
              <a:gd name="connsiteX11" fmla="*/ 696432 w 1598893"/>
              <a:gd name="connsiteY11" fmla="*/ 1114425 h 1148661"/>
              <a:gd name="connsiteX12" fmla="*/ 1363182 w 1598893"/>
              <a:gd name="connsiteY12" fmla="*/ 1123950 h 1148661"/>
              <a:gd name="connsiteX13" fmla="*/ 1420332 w 1598893"/>
              <a:gd name="connsiteY13" fmla="*/ 1104900 h 1148661"/>
              <a:gd name="connsiteX14" fmla="*/ 1458432 w 1598893"/>
              <a:gd name="connsiteY14" fmla="*/ 1095375 h 1148661"/>
              <a:gd name="connsiteX15" fmla="*/ 1506057 w 1598893"/>
              <a:gd name="connsiteY15" fmla="*/ 1066800 h 1148661"/>
              <a:gd name="connsiteX16" fmla="*/ 1534632 w 1598893"/>
              <a:gd name="connsiteY16" fmla="*/ 1047750 h 1148661"/>
              <a:gd name="connsiteX17" fmla="*/ 1582257 w 1598893"/>
              <a:gd name="connsiteY17" fmla="*/ 962025 h 1148661"/>
              <a:gd name="connsiteX18" fmla="*/ 1582257 w 1598893"/>
              <a:gd name="connsiteY18" fmla="*/ 581025 h 1148661"/>
              <a:gd name="connsiteX19" fmla="*/ 1506057 w 1598893"/>
              <a:gd name="connsiteY19" fmla="*/ 447675 h 1148661"/>
              <a:gd name="connsiteX20" fmla="*/ 1382232 w 1598893"/>
              <a:gd name="connsiteY20" fmla="*/ 257175 h 1148661"/>
              <a:gd name="connsiteX21" fmla="*/ 1334607 w 1598893"/>
              <a:gd name="connsiteY21" fmla="*/ 200025 h 1148661"/>
              <a:gd name="connsiteX22" fmla="*/ 1306032 w 1598893"/>
              <a:gd name="connsiteY22" fmla="*/ 161925 h 1148661"/>
              <a:gd name="connsiteX23" fmla="*/ 1267932 w 1598893"/>
              <a:gd name="connsiteY23" fmla="*/ 142875 h 1148661"/>
              <a:gd name="connsiteX24" fmla="*/ 1239357 w 1598893"/>
              <a:gd name="connsiteY24" fmla="*/ 123825 h 1148661"/>
              <a:gd name="connsiteX25" fmla="*/ 1134582 w 1598893"/>
              <a:gd name="connsiteY25" fmla="*/ 76200 h 1148661"/>
              <a:gd name="connsiteX26" fmla="*/ 1077432 w 1598893"/>
              <a:gd name="connsiteY26" fmla="*/ 57150 h 1148661"/>
              <a:gd name="connsiteX27" fmla="*/ 1001232 w 1598893"/>
              <a:gd name="connsiteY27" fmla="*/ 38100 h 1148661"/>
              <a:gd name="connsiteX28" fmla="*/ 915507 w 1598893"/>
              <a:gd name="connsiteY28" fmla="*/ 0 h 1148661"/>
              <a:gd name="connsiteX29" fmla="*/ 696432 w 1598893"/>
              <a:gd name="connsiteY29" fmla="*/ 9525 h 1148661"/>
              <a:gd name="connsiteX30" fmla="*/ 667857 w 1598893"/>
              <a:gd name="connsiteY30" fmla="*/ 28575 h 1148661"/>
              <a:gd name="connsiteX31" fmla="*/ 486882 w 1598893"/>
              <a:gd name="connsiteY31" fmla="*/ 57150 h 1148661"/>
              <a:gd name="connsiteX32" fmla="*/ 363057 w 1598893"/>
              <a:gd name="connsiteY32" fmla="*/ 66675 h 1148661"/>
              <a:gd name="connsiteX33" fmla="*/ 286857 w 1598893"/>
              <a:gd name="connsiteY33" fmla="*/ 76200 h 114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98893" h="1148661">
                <a:moveTo>
                  <a:pt x="458307" y="152400"/>
                </a:moveTo>
                <a:cubicBezTo>
                  <a:pt x="328132" y="171450"/>
                  <a:pt x="191741" y="165476"/>
                  <a:pt x="67782" y="209550"/>
                </a:cubicBezTo>
                <a:cubicBezTo>
                  <a:pt x="35562" y="221006"/>
                  <a:pt x="41689" y="272781"/>
                  <a:pt x="29682" y="304800"/>
                </a:cubicBezTo>
                <a:cubicBezTo>
                  <a:pt x="7040" y="365177"/>
                  <a:pt x="11514" y="356660"/>
                  <a:pt x="1107" y="419100"/>
                </a:cubicBezTo>
                <a:cubicBezTo>
                  <a:pt x="6541" y="549519"/>
                  <a:pt x="-16616" y="602729"/>
                  <a:pt x="29682" y="695325"/>
                </a:cubicBezTo>
                <a:cubicBezTo>
                  <a:pt x="41130" y="718220"/>
                  <a:pt x="56883" y="738839"/>
                  <a:pt x="67782" y="762000"/>
                </a:cubicBezTo>
                <a:cubicBezTo>
                  <a:pt x="82342" y="792941"/>
                  <a:pt x="85365" y="829893"/>
                  <a:pt x="105882" y="857250"/>
                </a:cubicBezTo>
                <a:cubicBezTo>
                  <a:pt x="159770" y="929101"/>
                  <a:pt x="184623" y="901746"/>
                  <a:pt x="248757" y="942975"/>
                </a:cubicBezTo>
                <a:cubicBezTo>
                  <a:pt x="273380" y="958804"/>
                  <a:pt x="291365" y="983463"/>
                  <a:pt x="315432" y="1000125"/>
                </a:cubicBezTo>
                <a:cubicBezTo>
                  <a:pt x="343059" y="1019252"/>
                  <a:pt x="481678" y="1074590"/>
                  <a:pt x="486882" y="1076325"/>
                </a:cubicBezTo>
                <a:cubicBezTo>
                  <a:pt x="515457" y="1085850"/>
                  <a:pt x="542575" y="1102590"/>
                  <a:pt x="572607" y="1104900"/>
                </a:cubicBezTo>
                <a:lnTo>
                  <a:pt x="696432" y="1114425"/>
                </a:lnTo>
                <a:cubicBezTo>
                  <a:pt x="966472" y="1168433"/>
                  <a:pt x="830132" y="1148180"/>
                  <a:pt x="1363182" y="1123950"/>
                </a:cubicBezTo>
                <a:cubicBezTo>
                  <a:pt x="1383242" y="1123038"/>
                  <a:pt x="1401098" y="1110670"/>
                  <a:pt x="1420332" y="1104900"/>
                </a:cubicBezTo>
                <a:cubicBezTo>
                  <a:pt x="1432871" y="1101138"/>
                  <a:pt x="1445732" y="1098550"/>
                  <a:pt x="1458432" y="1095375"/>
                </a:cubicBezTo>
                <a:cubicBezTo>
                  <a:pt x="1474307" y="1085850"/>
                  <a:pt x="1490358" y="1076612"/>
                  <a:pt x="1506057" y="1066800"/>
                </a:cubicBezTo>
                <a:cubicBezTo>
                  <a:pt x="1515765" y="1060733"/>
                  <a:pt x="1527094" y="1056365"/>
                  <a:pt x="1534632" y="1047750"/>
                </a:cubicBezTo>
                <a:cubicBezTo>
                  <a:pt x="1569903" y="1007440"/>
                  <a:pt x="1569175" y="1001272"/>
                  <a:pt x="1582257" y="962025"/>
                </a:cubicBezTo>
                <a:cubicBezTo>
                  <a:pt x="1600490" y="816160"/>
                  <a:pt x="1608068" y="787516"/>
                  <a:pt x="1582257" y="581025"/>
                </a:cubicBezTo>
                <a:cubicBezTo>
                  <a:pt x="1578292" y="549307"/>
                  <a:pt x="1524134" y="476081"/>
                  <a:pt x="1506057" y="447675"/>
                </a:cubicBezTo>
                <a:cubicBezTo>
                  <a:pt x="1460721" y="376433"/>
                  <a:pt x="1448523" y="336724"/>
                  <a:pt x="1382232" y="257175"/>
                </a:cubicBezTo>
                <a:cubicBezTo>
                  <a:pt x="1366357" y="238125"/>
                  <a:pt x="1350098" y="219389"/>
                  <a:pt x="1334607" y="200025"/>
                </a:cubicBezTo>
                <a:cubicBezTo>
                  <a:pt x="1324690" y="187629"/>
                  <a:pt x="1318085" y="172256"/>
                  <a:pt x="1306032" y="161925"/>
                </a:cubicBezTo>
                <a:cubicBezTo>
                  <a:pt x="1295251" y="152684"/>
                  <a:pt x="1280260" y="149920"/>
                  <a:pt x="1267932" y="142875"/>
                </a:cubicBezTo>
                <a:cubicBezTo>
                  <a:pt x="1257993" y="137195"/>
                  <a:pt x="1249364" y="129384"/>
                  <a:pt x="1239357" y="123825"/>
                </a:cubicBezTo>
                <a:cubicBezTo>
                  <a:pt x="1203793" y="104067"/>
                  <a:pt x="1172377" y="89944"/>
                  <a:pt x="1134582" y="76200"/>
                </a:cubicBezTo>
                <a:cubicBezTo>
                  <a:pt x="1115711" y="69338"/>
                  <a:pt x="1096740" y="62667"/>
                  <a:pt x="1077432" y="57150"/>
                </a:cubicBezTo>
                <a:cubicBezTo>
                  <a:pt x="1052258" y="49957"/>
                  <a:pt x="1025921" y="46814"/>
                  <a:pt x="1001232" y="38100"/>
                </a:cubicBezTo>
                <a:cubicBezTo>
                  <a:pt x="971745" y="27693"/>
                  <a:pt x="944082" y="12700"/>
                  <a:pt x="915507" y="0"/>
                </a:cubicBezTo>
                <a:cubicBezTo>
                  <a:pt x="842482" y="3175"/>
                  <a:pt x="769044" y="1147"/>
                  <a:pt x="696432" y="9525"/>
                </a:cubicBezTo>
                <a:cubicBezTo>
                  <a:pt x="685060" y="10837"/>
                  <a:pt x="679020" y="26038"/>
                  <a:pt x="667857" y="28575"/>
                </a:cubicBezTo>
                <a:cubicBezTo>
                  <a:pt x="608303" y="42110"/>
                  <a:pt x="547774" y="52466"/>
                  <a:pt x="486882" y="57150"/>
                </a:cubicBezTo>
                <a:lnTo>
                  <a:pt x="363057" y="66675"/>
                </a:lnTo>
                <a:cubicBezTo>
                  <a:pt x="337575" y="69102"/>
                  <a:pt x="286857" y="76200"/>
                  <a:pt x="286857" y="7620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013176"/>
            <a:ext cx="5695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 bwMode="auto">
          <a:xfrm>
            <a:off x="5580112" y="1905119"/>
            <a:ext cx="1044000" cy="828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Mapper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0" dirty="0" smtClean="0">
                <a:solidFill>
                  <a:schemeClr val="bg1"/>
                </a:solidFill>
              </a:rPr>
              <a:t>(</a:t>
            </a:r>
            <a:r>
              <a:rPr lang="pl-PL" sz="2400" b="0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pl-PL" sz="2400" b="0" baseline="30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pl-PL" sz="2400" b="0" dirty="0" smtClean="0">
                <a:solidFill>
                  <a:schemeClr val="bg1"/>
                </a:solidFill>
                <a:sym typeface="Symbol"/>
              </a:rPr>
              <a:t>)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4788024" y="3494628"/>
            <a:ext cx="1044000" cy="828000"/>
          </a:xfrm>
          <a:prstGeom prst="rect">
            <a:avLst/>
          </a:prstGeom>
          <a:solidFill>
            <a:srgbClr val="0D108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Mapper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0" dirty="0" smtClean="0">
                <a:solidFill>
                  <a:schemeClr val="bg1"/>
                </a:solidFill>
              </a:rPr>
              <a:t>(</a:t>
            </a:r>
            <a:r>
              <a:rPr lang="pl-PL" sz="2400" b="0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pl-PL" sz="2400" b="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pl-PL" sz="2400" b="0" dirty="0" smtClean="0">
                <a:solidFill>
                  <a:schemeClr val="bg1"/>
                </a:solidFill>
                <a:sym typeface="Symbol"/>
              </a:rPr>
              <a:t>)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bjaśnienie w chmurce 10"/>
          <p:cNvSpPr/>
          <p:nvPr/>
        </p:nvSpPr>
        <p:spPr bwMode="auto">
          <a:xfrm>
            <a:off x="314654" y="4063575"/>
            <a:ext cx="2889194" cy="1296144"/>
          </a:xfrm>
          <a:prstGeom prst="cloudCallout">
            <a:avLst/>
          </a:prstGeom>
          <a:solidFill>
            <a:srgbClr val="0D1081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(1)</a:t>
            </a: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(2)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660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?</a:t>
            </a:r>
            <a:endParaRPr kumimoji="0" lang="pl-PL" sz="660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802-11-Submission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0000"/>
      </a:accent1>
      <a:accent2>
        <a:srgbClr val="2D2DB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18616</TotalTime>
  <Words>667</Words>
  <Application>Microsoft Office PowerPoint</Application>
  <PresentationFormat>Pokaz na ekranie (4:3)</PresentationFormat>
  <Paragraphs>222</Paragraphs>
  <Slides>22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802-11-Submission</vt:lpstr>
      <vt:lpstr>Document</vt:lpstr>
      <vt:lpstr>Equation</vt:lpstr>
      <vt:lpstr>Labeling diversity</vt:lpstr>
      <vt:lpstr>Outline</vt:lpstr>
      <vt:lpstr>Diversity </vt:lpstr>
      <vt:lpstr>Bit-Interleaved  Space-Time Coded Modulation </vt:lpstr>
      <vt:lpstr>Bit-Interleaved  Space-Time Coded Modulation  (+ iterative decoding)</vt:lpstr>
      <vt:lpstr>Iteratively-decoded systems   error bounds</vt:lpstr>
      <vt:lpstr>Asymptotic coding gain, distance between  space-time codewords in BI-STCM-ID</vt:lpstr>
      <vt:lpstr>Labeling diversity</vt:lpstr>
      <vt:lpstr>Transmitter exploiting labelling diversity</vt:lpstr>
      <vt:lpstr>Transmitter exploiting labeling diversity</vt:lpstr>
      <vt:lpstr>Improved 16-QAM labeling pair</vt:lpstr>
      <vt:lpstr>Asymptotic coding gain</vt:lpstr>
      <vt:lpstr>Joint optimization of labeling map pairs*</vt:lpstr>
      <vt:lpstr>Prezentacja programu PowerPoint</vt:lpstr>
      <vt:lpstr>Point-wise distance spectrum - categorization of const. points</vt:lpstr>
      <vt:lpstr>Prezentacja programu PowerPoint</vt:lpstr>
      <vt:lpstr>Prezentacja programu PowerPoint</vt:lpstr>
      <vt:lpstr>EXIT chart analysis </vt:lpstr>
      <vt:lpstr>EXIT chart analysis </vt:lpstr>
      <vt:lpstr>BER simulation results</vt:lpstr>
      <vt:lpstr>Towards higher spectral efficiency</vt:lpstr>
      <vt:lpstr>Discussion Could WLANs benefit from LD?</vt:lpstr>
    </vt:vector>
  </TitlesOfParts>
  <Company>Samsung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mk</cp:lastModifiedBy>
  <cp:revision>980</cp:revision>
  <cp:lastPrinted>1998-02-10T13:28:06Z</cp:lastPrinted>
  <dcterms:created xsi:type="dcterms:W3CDTF">2004-12-02T14:01:45Z</dcterms:created>
  <dcterms:modified xsi:type="dcterms:W3CDTF">2013-11-08T23:29:46Z</dcterms:modified>
</cp:coreProperties>
</file>