
<file path=[Content_Types].xml><?xml version="1.0" encoding="utf-8"?>
<Types xmlns="http://schemas.openxmlformats.org/package/2006/content-types">
  <Default Extension="xml" ContentType="application/xml"/>
  <Default Extension="doc" ContentType="application/msword"/>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oleObject3.bin" ContentType="application/vnd.openxmlformats-officedocument.oleObject"/>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embeddings/oleObject4.bin" ContentType="application/vnd.openxmlformats-officedocument.oleObject"/>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91" r:id="rId2"/>
  </p:sldMasterIdLst>
  <p:notesMasterIdLst>
    <p:notesMasterId r:id="rId37"/>
  </p:notesMasterIdLst>
  <p:handoutMasterIdLst>
    <p:handoutMasterId r:id="rId38"/>
  </p:handoutMasterIdLst>
  <p:sldIdLst>
    <p:sldId id="334" r:id="rId3"/>
    <p:sldId id="335" r:id="rId4"/>
    <p:sldId id="392" r:id="rId5"/>
    <p:sldId id="336" r:id="rId6"/>
    <p:sldId id="337" r:id="rId7"/>
    <p:sldId id="338" r:id="rId8"/>
    <p:sldId id="381" r:id="rId9"/>
    <p:sldId id="380" r:id="rId10"/>
    <p:sldId id="346" r:id="rId11"/>
    <p:sldId id="347" r:id="rId12"/>
    <p:sldId id="348" r:id="rId13"/>
    <p:sldId id="349" r:id="rId14"/>
    <p:sldId id="352" r:id="rId15"/>
    <p:sldId id="353" r:id="rId16"/>
    <p:sldId id="354" r:id="rId17"/>
    <p:sldId id="355" r:id="rId18"/>
    <p:sldId id="386" r:id="rId19"/>
    <p:sldId id="393" r:id="rId20"/>
    <p:sldId id="358" r:id="rId21"/>
    <p:sldId id="368" r:id="rId22"/>
    <p:sldId id="361" r:id="rId23"/>
    <p:sldId id="359" r:id="rId24"/>
    <p:sldId id="370" r:id="rId25"/>
    <p:sldId id="362" r:id="rId26"/>
    <p:sldId id="363" r:id="rId27"/>
    <p:sldId id="375" r:id="rId28"/>
    <p:sldId id="371" r:id="rId29"/>
    <p:sldId id="373" r:id="rId30"/>
    <p:sldId id="374" r:id="rId31"/>
    <p:sldId id="384" r:id="rId32"/>
    <p:sldId id="385" r:id="rId33"/>
    <p:sldId id="343" r:id="rId34"/>
    <p:sldId id="341" r:id="rId35"/>
    <p:sldId id="333"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SimSun"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SimSun"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SimSun"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SimSun"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SimSun" pitchFamily="2" charset="-122"/>
        <a:cs typeface="+mn-cs"/>
      </a:defRPr>
    </a:lvl5pPr>
    <a:lvl6pPr marL="2286000" algn="l" defTabSz="914400" rtl="0" eaLnBrk="1" latinLnBrk="0" hangingPunct="1">
      <a:defRPr sz="1200" kern="1200">
        <a:solidFill>
          <a:schemeClr val="tx1"/>
        </a:solidFill>
        <a:latin typeface="Times New Roman" pitchFamily="18" charset="0"/>
        <a:ea typeface="SimSun" pitchFamily="2" charset="-122"/>
        <a:cs typeface="+mn-cs"/>
      </a:defRPr>
    </a:lvl6pPr>
    <a:lvl7pPr marL="2743200" algn="l" defTabSz="914400" rtl="0" eaLnBrk="1" latinLnBrk="0" hangingPunct="1">
      <a:defRPr sz="1200" kern="1200">
        <a:solidFill>
          <a:schemeClr val="tx1"/>
        </a:solidFill>
        <a:latin typeface="Times New Roman" pitchFamily="18" charset="0"/>
        <a:ea typeface="SimSun" pitchFamily="2" charset="-122"/>
        <a:cs typeface="+mn-cs"/>
      </a:defRPr>
    </a:lvl7pPr>
    <a:lvl8pPr marL="3200400" algn="l" defTabSz="914400" rtl="0" eaLnBrk="1" latinLnBrk="0" hangingPunct="1">
      <a:defRPr sz="1200" kern="1200">
        <a:solidFill>
          <a:schemeClr val="tx1"/>
        </a:solidFill>
        <a:latin typeface="Times New Roman" pitchFamily="18" charset="0"/>
        <a:ea typeface="SimSun" pitchFamily="2" charset="-122"/>
        <a:cs typeface="+mn-cs"/>
      </a:defRPr>
    </a:lvl8pPr>
    <a:lvl9pPr marL="3657600" algn="l" defTabSz="914400" rtl="0" eaLnBrk="1" latinLnBrk="0" hangingPunct="1">
      <a:defRPr sz="1200" kern="1200">
        <a:solidFill>
          <a:schemeClr val="tx1"/>
        </a:solidFill>
        <a:latin typeface="Times New Roman" pitchFamily="18"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35" autoAdjust="0"/>
    <p:restoredTop sz="90458" autoAdjust="0"/>
  </p:normalViewPr>
  <p:slideViewPr>
    <p:cSldViewPr>
      <p:cViewPr>
        <p:scale>
          <a:sx n="100" d="100"/>
          <a:sy n="100" d="100"/>
        </p:scale>
        <p:origin x="-1616" y="80"/>
      </p:cViewPr>
      <p:guideLst>
        <p:guide orient="horz" pos="2160"/>
        <p:guide pos="2880"/>
      </p:guideLst>
    </p:cSldViewPr>
  </p:slideViewPr>
  <p:outlineViewPr>
    <p:cViewPr>
      <p:scale>
        <a:sx n="33" d="100"/>
        <a:sy n="33" d="100"/>
      </p:scale>
      <p:origin x="0" y="275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397"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lvl1pPr>
          </a:lstStyle>
          <a:p>
            <a:pPr>
              <a:defRPr/>
            </a:pPr>
            <a:r>
              <a:rPr lang="en-US" altLang="zh-CN"/>
              <a:t>Page </a:t>
            </a:r>
            <a:fld id="{2999782A-C98F-4E54-9BD9-073355F71237}"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Tree>
    <p:extLst>
      <p:ext uri="{BB962C8B-B14F-4D97-AF65-F5344CB8AC3E}">
        <p14:creationId xmlns:p14="http://schemas.microsoft.com/office/powerpoint/2010/main" val="3541790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491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lvl1pPr>
          </a:lstStyle>
          <a:p>
            <a:pPr>
              <a:defRPr/>
            </a:pPr>
            <a:r>
              <a:rPr lang="en-US" altLang="zh-CN"/>
              <a:t>Page </a:t>
            </a:r>
            <a:fld id="{B99C59C5-1B1E-469A-9CF9-D34C904F0D8B}"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Tree>
    <p:extLst>
      <p:ext uri="{BB962C8B-B14F-4D97-AF65-F5344CB8AC3E}">
        <p14:creationId xmlns:p14="http://schemas.microsoft.com/office/powerpoint/2010/main" val="33377878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indent="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indent="6858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indent="10287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indent="1371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xfrm>
            <a:off x="1154113" y="701675"/>
            <a:ext cx="4625975" cy="3468688"/>
          </a:xfrm>
          <a:ln/>
        </p:spPr>
      </p:sp>
      <p:sp>
        <p:nvSpPr>
          <p:cNvPr id="5017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0183" name="灯片编号占位符 6"/>
          <p:cNvSpPr>
            <a:spLocks noGrp="1"/>
          </p:cNvSpPr>
          <p:nvPr>
            <p:ph type="sldNum" sz="quarter" idx="5"/>
          </p:nvPr>
        </p:nvSpPr>
        <p:spPr>
          <a:noFill/>
        </p:spPr>
        <p:txBody>
          <a:bodyPr/>
          <a:lstStyle/>
          <a:p>
            <a:r>
              <a:rPr lang="en-US" altLang="zh-CN"/>
              <a:t>Page </a:t>
            </a:r>
            <a:fld id="{60705EB1-2BBF-4105-B171-0E06BB6D4269}" type="slidenum">
              <a:rPr lang="en-US" altLang="zh-CN"/>
              <a:pPr/>
              <a:t>2</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a:xfrm>
            <a:off x="1154113" y="701675"/>
            <a:ext cx="4625975" cy="3468688"/>
          </a:xfrm>
          <a:ln/>
        </p:spPr>
      </p:sp>
      <p:sp>
        <p:nvSpPr>
          <p:cNvPr id="59395"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9399" name="灯片编号占位符 6"/>
          <p:cNvSpPr>
            <a:spLocks noGrp="1"/>
          </p:cNvSpPr>
          <p:nvPr>
            <p:ph type="sldNum" sz="quarter" idx="5"/>
          </p:nvPr>
        </p:nvSpPr>
        <p:spPr>
          <a:noFill/>
        </p:spPr>
        <p:txBody>
          <a:bodyPr/>
          <a:lstStyle/>
          <a:p>
            <a:r>
              <a:rPr lang="en-US" altLang="zh-CN"/>
              <a:t>Page </a:t>
            </a:r>
            <a:fld id="{52EF9ED7-BABB-4F28-8D40-EB1419B2F87E}" type="slidenum">
              <a:rPr lang="en-US" altLang="zh-CN"/>
              <a:pPr/>
              <a:t>24</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a:xfrm>
            <a:off x="1154113" y="701675"/>
            <a:ext cx="4625975" cy="3468688"/>
          </a:xfrm>
          <a:ln/>
        </p:spPr>
      </p:sp>
      <p:sp>
        <p:nvSpPr>
          <p:cNvPr id="6041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0423" name="灯片编号占位符 6"/>
          <p:cNvSpPr>
            <a:spLocks noGrp="1"/>
          </p:cNvSpPr>
          <p:nvPr>
            <p:ph type="sldNum" sz="quarter" idx="5"/>
          </p:nvPr>
        </p:nvSpPr>
        <p:spPr>
          <a:noFill/>
        </p:spPr>
        <p:txBody>
          <a:bodyPr/>
          <a:lstStyle/>
          <a:p>
            <a:r>
              <a:rPr lang="en-US" altLang="zh-CN"/>
              <a:t>Page </a:t>
            </a:r>
            <a:fld id="{913B7B7F-799C-4628-9BCC-87D8496D054D}" type="slidenum">
              <a:rPr lang="en-US" altLang="zh-CN"/>
              <a:pPr/>
              <a:t>25</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a:xfrm>
            <a:off x="1154113" y="701675"/>
            <a:ext cx="4625975" cy="3468688"/>
          </a:xfrm>
          <a:ln/>
        </p:spPr>
      </p:sp>
      <p:sp>
        <p:nvSpPr>
          <p:cNvPr id="6144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1447" name="灯片编号占位符 6"/>
          <p:cNvSpPr>
            <a:spLocks noGrp="1"/>
          </p:cNvSpPr>
          <p:nvPr>
            <p:ph type="sldNum" sz="quarter" idx="5"/>
          </p:nvPr>
        </p:nvSpPr>
        <p:spPr>
          <a:noFill/>
        </p:spPr>
        <p:txBody>
          <a:bodyPr/>
          <a:lstStyle/>
          <a:p>
            <a:r>
              <a:rPr lang="en-US" altLang="zh-CN"/>
              <a:t>Page </a:t>
            </a:r>
            <a:fld id="{BCB11F13-8A7F-4499-8A7F-56B87890F121}" type="slidenum">
              <a:rPr lang="en-US" altLang="zh-CN"/>
              <a:pPr/>
              <a:t>29</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a:xfrm>
            <a:off x="1154113" y="701675"/>
            <a:ext cx="4625975" cy="3468688"/>
          </a:xfrm>
          <a:ln/>
        </p:spPr>
      </p:sp>
      <p:sp>
        <p:nvSpPr>
          <p:cNvPr id="6246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62471" name="灯片编号占位符 6"/>
          <p:cNvSpPr>
            <a:spLocks noGrp="1"/>
          </p:cNvSpPr>
          <p:nvPr>
            <p:ph type="sldNum" sz="quarter" idx="5"/>
          </p:nvPr>
        </p:nvSpPr>
        <p:spPr>
          <a:noFill/>
        </p:spPr>
        <p:txBody>
          <a:bodyPr/>
          <a:lstStyle/>
          <a:p>
            <a:r>
              <a:rPr lang="en-US" altLang="zh-CN"/>
              <a:t>Page </a:t>
            </a:r>
            <a:fld id="{78DE8902-6E64-42EF-AB56-8A360FAD82B8}" type="slidenum">
              <a:rPr lang="en-US" altLang="zh-CN"/>
              <a:pPr/>
              <a:t>31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xfrm>
            <a:off x="1154113" y="701675"/>
            <a:ext cx="4625975" cy="3468688"/>
          </a:xfrm>
          <a:ln/>
        </p:spPr>
      </p:sp>
      <p:sp>
        <p:nvSpPr>
          <p:cNvPr id="5120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1207" name="灯片编号占位符 6"/>
          <p:cNvSpPr>
            <a:spLocks noGrp="1"/>
          </p:cNvSpPr>
          <p:nvPr>
            <p:ph type="sldNum" sz="quarter" idx="5"/>
          </p:nvPr>
        </p:nvSpPr>
        <p:spPr>
          <a:noFill/>
        </p:spPr>
        <p:txBody>
          <a:bodyPr/>
          <a:lstStyle/>
          <a:p>
            <a:r>
              <a:rPr lang="en-US" altLang="zh-CN"/>
              <a:t>Page </a:t>
            </a:r>
            <a:fld id="{902DA205-E1EE-45CF-A8DA-06729D6A7D00}" type="slidenum">
              <a:rPr lang="en-US" altLang="zh-CN"/>
              <a:pPr/>
              <a:t>3</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a:xfrm>
            <a:off x="1154113" y="701675"/>
            <a:ext cx="4625975" cy="3468688"/>
          </a:xfrm>
          <a:ln/>
        </p:spPr>
      </p:sp>
      <p:sp>
        <p:nvSpPr>
          <p:cNvPr id="5222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2231" name="灯片编号占位符 6"/>
          <p:cNvSpPr>
            <a:spLocks noGrp="1"/>
          </p:cNvSpPr>
          <p:nvPr>
            <p:ph type="sldNum" sz="quarter" idx="5"/>
          </p:nvPr>
        </p:nvSpPr>
        <p:spPr>
          <a:noFill/>
        </p:spPr>
        <p:txBody>
          <a:bodyPr/>
          <a:lstStyle/>
          <a:p>
            <a:r>
              <a:rPr lang="en-US" altLang="zh-CN"/>
              <a:t>Page </a:t>
            </a:r>
            <a:fld id="{CA737AB1-3D20-4202-B6A0-2E2971A94336}" type="slidenum">
              <a:rPr lang="en-US" altLang="zh-CN"/>
              <a:pPr/>
              <a:t>4</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xfrm>
            <a:off x="1154113" y="701675"/>
            <a:ext cx="4625975" cy="3468688"/>
          </a:xfrm>
          <a:ln/>
        </p:spPr>
      </p:sp>
      <p:sp>
        <p:nvSpPr>
          <p:cNvPr id="53251"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pPr marL="342900" indent="-342900">
              <a:spcBef>
                <a:spcPct val="20000"/>
              </a:spcBef>
            </a:pPr>
            <a:endParaRPr lang="en-US" altLang="zh-CN"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3255" name="灯片编号占位符 6"/>
          <p:cNvSpPr>
            <a:spLocks noGrp="1"/>
          </p:cNvSpPr>
          <p:nvPr>
            <p:ph type="sldNum" sz="quarter" idx="5"/>
          </p:nvPr>
        </p:nvSpPr>
        <p:spPr>
          <a:noFill/>
        </p:spPr>
        <p:txBody>
          <a:bodyPr/>
          <a:lstStyle/>
          <a:p>
            <a:r>
              <a:rPr lang="en-US" altLang="zh-CN"/>
              <a:t>Page </a:t>
            </a:r>
            <a:fld id="{7F867E5D-2610-479B-8E0F-DEB0DED8EF98}" type="slidenum">
              <a:rPr lang="en-US" altLang="zh-CN"/>
              <a:pPr/>
              <a:t>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xfrm>
            <a:off x="1154113" y="701675"/>
            <a:ext cx="4625975" cy="3468688"/>
          </a:xfrm>
          <a:ln/>
        </p:spPr>
      </p:sp>
      <p:sp>
        <p:nvSpPr>
          <p:cNvPr id="54275"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4279" name="灯片编号占位符 6"/>
          <p:cNvSpPr>
            <a:spLocks noGrp="1"/>
          </p:cNvSpPr>
          <p:nvPr>
            <p:ph type="sldNum" sz="quarter" idx="5"/>
          </p:nvPr>
        </p:nvSpPr>
        <p:spPr>
          <a:noFill/>
        </p:spPr>
        <p:txBody>
          <a:bodyPr/>
          <a:lstStyle/>
          <a:p>
            <a:r>
              <a:rPr lang="en-US" altLang="zh-CN"/>
              <a:t>Page </a:t>
            </a:r>
            <a:fld id="{AF339F84-D5B4-4619-A32B-8D5B55F99356}" type="slidenum">
              <a:rPr lang="en-US" altLang="zh-CN"/>
              <a:pPr/>
              <a:t>6</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xfrm>
            <a:off x="1154113" y="701675"/>
            <a:ext cx="4625975" cy="3468688"/>
          </a:xfrm>
          <a:ln/>
        </p:spPr>
      </p:sp>
      <p:sp>
        <p:nvSpPr>
          <p:cNvPr id="55299"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5303" name="灯片编号占位符 6"/>
          <p:cNvSpPr>
            <a:spLocks noGrp="1"/>
          </p:cNvSpPr>
          <p:nvPr>
            <p:ph type="sldNum" sz="quarter" idx="5"/>
          </p:nvPr>
        </p:nvSpPr>
        <p:spPr>
          <a:noFill/>
        </p:spPr>
        <p:txBody>
          <a:bodyPr/>
          <a:lstStyle/>
          <a:p>
            <a:r>
              <a:rPr lang="en-US" altLang="zh-CN"/>
              <a:t>Page </a:t>
            </a:r>
            <a:fld id="{C92D27FD-8A8D-4797-9A47-173F8C0345BE}" type="slidenum">
              <a:rPr lang="en-US" altLang="zh-CN"/>
              <a:pPr/>
              <a:t>7</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xfrm>
            <a:off x="1154113" y="701675"/>
            <a:ext cx="4625975" cy="3468688"/>
          </a:xfrm>
          <a:ln/>
        </p:spPr>
      </p:sp>
      <p:sp>
        <p:nvSpPr>
          <p:cNvPr id="56323"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6327" name="灯片编号占位符 6"/>
          <p:cNvSpPr>
            <a:spLocks noGrp="1"/>
          </p:cNvSpPr>
          <p:nvPr>
            <p:ph type="sldNum" sz="quarter" idx="5"/>
          </p:nvPr>
        </p:nvSpPr>
        <p:spPr>
          <a:noFill/>
        </p:spPr>
        <p:txBody>
          <a:bodyPr/>
          <a:lstStyle/>
          <a:p>
            <a:r>
              <a:rPr lang="en-US" altLang="zh-CN"/>
              <a:t>Page </a:t>
            </a:r>
            <a:fld id="{07C49083-4370-47FA-8484-82FD1180CD41}" type="slidenum">
              <a:rPr lang="en-US" altLang="zh-CN"/>
              <a:pPr/>
              <a:t>9</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a:xfrm>
            <a:off x="1154113" y="701675"/>
            <a:ext cx="4625975" cy="3468688"/>
          </a:xfrm>
          <a:ln/>
        </p:spPr>
      </p:sp>
      <p:sp>
        <p:nvSpPr>
          <p:cNvPr id="57347"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7351" name="灯片编号占位符 6"/>
          <p:cNvSpPr>
            <a:spLocks noGrp="1"/>
          </p:cNvSpPr>
          <p:nvPr>
            <p:ph type="sldNum" sz="quarter" idx="5"/>
          </p:nvPr>
        </p:nvSpPr>
        <p:spPr>
          <a:noFill/>
        </p:spPr>
        <p:txBody>
          <a:bodyPr/>
          <a:lstStyle/>
          <a:p>
            <a:r>
              <a:rPr lang="en-US" altLang="zh-CN">
                <a:cs typeface="Arial" charset="0"/>
              </a:rPr>
              <a:t>Page </a:t>
            </a:r>
            <a:fld id="{7F1DCCA8-34FA-4353-9C46-18A3EB161465}" type="slidenum">
              <a:rPr lang="en-US" altLang="zh-CN">
                <a:cs typeface="Arial" charset="0"/>
              </a:rPr>
              <a:pPr/>
              <a:t>18</a:t>
            </a:fld>
            <a:endParaRPr lang="en-US" altLang="zh-CN">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a:xfrm>
            <a:off x="1154113" y="701675"/>
            <a:ext cx="4625975" cy="3468688"/>
          </a:xfrm>
          <a:ln/>
        </p:spPr>
      </p:sp>
      <p:sp>
        <p:nvSpPr>
          <p:cNvPr id="58371" name="备注占位符 2"/>
          <p:cNvSpPr>
            <a:spLocks noGrp="1"/>
          </p:cNvSpPr>
          <p:nvPr>
            <p:ph type="body" idx="1"/>
          </p:nvPr>
        </p:nvSpPr>
        <p:spPr bwMode="auto">
          <a:xfrm>
            <a:off x="693738" y="4408488"/>
            <a:ext cx="5546725" cy="4176712"/>
          </a:xfrm>
          <a:prstGeom prst="rect">
            <a:avLst/>
          </a:prstGeom>
          <a:noFill/>
          <a:ln>
            <a:miter lim="800000"/>
            <a:headEnd/>
            <a:tailEnd/>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802.11-yy/xxxxr0</a:t>
            </a:r>
            <a:endParaRPr lang="en-US"/>
          </a:p>
        </p:txBody>
      </p:sp>
      <p:sp>
        <p:nvSpPr>
          <p:cNvPr id="5" name="日期占位符 4"/>
          <p:cNvSpPr>
            <a:spLocks noGrp="1"/>
          </p:cNvSpPr>
          <p:nvPr>
            <p:ph type="dt" sz="quarter" idx="1"/>
          </p:nvPr>
        </p:nvSpPr>
        <p:spPr/>
        <p:txBody>
          <a:bodyPr/>
          <a:lstStyle/>
          <a:p>
            <a:pPr>
              <a:defRPr/>
            </a:pPr>
            <a:r>
              <a:rPr lang="en-US" smtClean="0"/>
              <a:t>Month Year</a:t>
            </a:r>
            <a:endParaRPr lang="en-US"/>
          </a:p>
        </p:txBody>
      </p:sp>
      <p:sp>
        <p:nvSpPr>
          <p:cNvPr id="6" name="页脚占位符 5"/>
          <p:cNvSpPr>
            <a:spLocks noGrp="1"/>
          </p:cNvSpPr>
          <p:nvPr>
            <p:ph type="ftr" sz="quarter" idx="4"/>
          </p:nvPr>
        </p:nvSpPr>
        <p:spPr/>
        <p:txBody>
          <a:bodyPr/>
          <a:lstStyle/>
          <a:p>
            <a:pPr lvl="4">
              <a:defRPr/>
            </a:pPr>
            <a:r>
              <a:rPr lang="en-US" smtClean="0"/>
              <a:t>John Doe, Some Company</a:t>
            </a:r>
            <a:endParaRPr lang="en-US"/>
          </a:p>
        </p:txBody>
      </p:sp>
      <p:sp>
        <p:nvSpPr>
          <p:cNvPr id="58375" name="灯片编号占位符 6"/>
          <p:cNvSpPr>
            <a:spLocks noGrp="1"/>
          </p:cNvSpPr>
          <p:nvPr>
            <p:ph type="sldNum" sz="quarter" idx="5"/>
          </p:nvPr>
        </p:nvSpPr>
        <p:spPr>
          <a:noFill/>
        </p:spPr>
        <p:txBody>
          <a:bodyPr/>
          <a:lstStyle/>
          <a:p>
            <a:r>
              <a:rPr lang="en-US" altLang="zh-CN"/>
              <a:t>Page </a:t>
            </a:r>
            <a:fld id="{9E10B37B-245F-4761-9236-831E8852F234}" type="slidenum">
              <a:rPr lang="en-US" altLang="zh-CN"/>
              <a:pPr/>
              <a:t>20</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xfrm>
            <a:off x="7389813" y="6475413"/>
            <a:ext cx="1154112" cy="184150"/>
          </a:xfrm>
        </p:spPr>
        <p:txBody>
          <a:bodyPr/>
          <a:lstStyle>
            <a:lvl1pPr>
              <a:defRPr smtClean="0"/>
            </a:lvl1pPr>
          </a:lstStyle>
          <a:p>
            <a:pPr>
              <a:defRPr/>
            </a:pPr>
            <a:r>
              <a:rPr lang="en-US"/>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0DEE48DB-FBEF-4452-BFF3-4FC6FE99793C}"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630D59B6-402C-4F6B-ACAA-F428C5AA55FD}"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8A2DB879-BCCB-42AB-84B5-BC11A0BB34F3}"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FCC1608-E789-4DCD-A01C-D584D9141170}" type="slidenum">
              <a:rPr lang="zh-CN" alt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EA9E0E5-2BA2-4506-AC90-D749C9B3AE81}"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76C2A0C-A2C8-499C-AD30-859D309524BC}" type="slidenum">
              <a:rPr lang="zh-CN" altLang="en-US"/>
              <a:pPr>
                <a:defRPr/>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DD4829A-4AFE-41FF-941F-7016230F1132}" type="slidenum">
              <a:rPr lang="zh-CN" altLang="en-US"/>
              <a:pPr>
                <a:defRPr/>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6EE76BB-2CCE-4C51-BE7D-E31151D6EC25}" type="slidenum">
              <a:rPr lang="zh-CN" altLang="en-US"/>
              <a:pPr>
                <a:defRPr/>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90D12B3-4272-4E98-ACB0-CA56AF8BBBE6}"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EA2B824-6D3F-4687-A082-26A9BC864CE7}"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140574D-CAEF-4BFB-A50B-3E8D5842E370}"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5768975" y="6475413"/>
            <a:ext cx="2774950" cy="184150"/>
          </a:xfrm>
        </p:spPr>
        <p:txBody>
          <a:bodyPr/>
          <a:lstStyle>
            <a:lvl1pPr>
              <a:defRPr smtClean="0">
                <a:ea typeface="宋体" pitchFamily="2" charset="-122"/>
              </a:defRPr>
            </a:lvl1pPr>
          </a:lstStyle>
          <a:p>
            <a:pPr>
              <a:defRPr/>
            </a:pPr>
            <a:r>
              <a:rPr lang="en-US" altLang="zh-CN"/>
              <a:t>Jiamin Chen (Huawei)/Xiaoming Peng (I2R)</a:t>
            </a:r>
            <a:endParaRPr lang="en-US" altLang="zh-CN" dirty="0"/>
          </a:p>
        </p:txBody>
      </p:sp>
      <p:sp>
        <p:nvSpPr>
          <p:cNvPr id="5" name="Rectangle 6"/>
          <p:cNvSpPr>
            <a:spLocks noGrp="1" noChangeArrowheads="1"/>
          </p:cNvSpPr>
          <p:nvPr>
            <p:ph type="sldNum" sz="quarter" idx="11"/>
          </p:nvPr>
        </p:nvSpPr>
        <p:spPr/>
        <p:txBody>
          <a:bodyPr/>
          <a:lstStyle>
            <a:lvl1pPr>
              <a:defRPr smtClean="0"/>
            </a:lvl1pPr>
          </a:lstStyle>
          <a:p>
            <a:pPr>
              <a:defRPr/>
            </a:pPr>
            <a:r>
              <a:rPr lang="en-US" altLang="zh-CN"/>
              <a:t>Slide </a:t>
            </a:r>
            <a:fld id="{B4FE49E5-D671-4672-A93D-2F8D1EFCF1D3}"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B20262D-13E5-4C60-A9FD-D4835EC19C0A}"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9B35E0-1213-4F44-890C-35D1BDB79C57}"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28480DF-9ABD-4591-B722-B3E9DB9ACF33}"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339850" cy="55403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ltLang="zh-CN"/>
          </a:p>
        </p:txBody>
      </p:sp>
      <p:sp>
        <p:nvSpPr>
          <p:cNvPr id="5" name="Rectangle 5"/>
          <p:cNvSpPr>
            <a:spLocks noGrp="1" noChangeArrowheads="1"/>
          </p:cNvSpPr>
          <p:nvPr>
            <p:ph type="ftr" sz="quarter" idx="11"/>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zh-CN"/>
              <a:t>Slide </a:t>
            </a:r>
            <a:fld id="{ADB1CAE1-E6DF-43A6-8274-FD764D48E3C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C77A77AE-848C-4465-87A1-800BD3845748}"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8" name="Rectangle 6"/>
          <p:cNvSpPr>
            <a:spLocks noGrp="1" noChangeArrowheads="1"/>
          </p:cNvSpPr>
          <p:nvPr>
            <p:ph type="sldNum" sz="quarter" idx="11"/>
          </p:nvPr>
        </p:nvSpPr>
        <p:spPr/>
        <p:txBody>
          <a:bodyPr/>
          <a:lstStyle>
            <a:lvl1pPr>
              <a:defRPr smtClean="0"/>
            </a:lvl1pPr>
          </a:lstStyle>
          <a:p>
            <a:pPr>
              <a:defRPr/>
            </a:pPr>
            <a:r>
              <a:rPr lang="en-US" altLang="zh-CN"/>
              <a:t>Slide </a:t>
            </a:r>
            <a:fld id="{F5577F28-31A9-4788-ABD0-6624BC433420}"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4963"/>
            <a:ext cx="1339850" cy="554037"/>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ltLang="zh-CN"/>
          </a:p>
        </p:txBody>
      </p:sp>
      <p:sp>
        <p:nvSpPr>
          <p:cNvPr id="4" name="Rectangle 5"/>
          <p:cNvSpPr>
            <a:spLocks noGrp="1" noChangeArrowheads="1"/>
          </p:cNvSpPr>
          <p:nvPr>
            <p:ph type="ftr" sz="quarter" idx="11"/>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zh-CN"/>
              <a:t>Slide </a:t>
            </a:r>
            <a:fld id="{24B012FE-2A1E-4CF2-B05E-009EFD1CC2E2}"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3" name="Rectangle 6"/>
          <p:cNvSpPr>
            <a:spLocks noGrp="1" noChangeArrowheads="1"/>
          </p:cNvSpPr>
          <p:nvPr>
            <p:ph type="sldNum" sz="quarter" idx="11"/>
          </p:nvPr>
        </p:nvSpPr>
        <p:spPr/>
        <p:txBody>
          <a:bodyPr/>
          <a:lstStyle>
            <a:lvl1pPr>
              <a:defRPr smtClean="0"/>
            </a:lvl1pPr>
          </a:lstStyle>
          <a:p>
            <a:pPr>
              <a:defRPr/>
            </a:pPr>
            <a:r>
              <a:rPr lang="en-US" altLang="zh-CN"/>
              <a:t>Slide </a:t>
            </a:r>
            <a:fld id="{4FE321C6-C72F-4FC8-ABDD-BE07916C7C5F}"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20C6DE12-375F-460B-B5D2-024FFA91AB28}"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12013" y="6475413"/>
            <a:ext cx="1331912" cy="184150"/>
          </a:xfrm>
        </p:spPr>
        <p:txBody>
          <a:bodyPr/>
          <a:lstStyle>
            <a:lvl1pPr>
              <a:defRPr smtClean="0">
                <a:ea typeface="宋体" pitchFamily="2" charset="-122"/>
              </a:defRPr>
            </a:lvl1pPr>
          </a:lstStyle>
          <a:p>
            <a:pPr>
              <a:defRPr/>
            </a:pPr>
            <a:r>
              <a:rPr lang="en-US" altLang="zh-CN"/>
              <a:t>Jiamin Chen (Huawei)/Xiaoming Peng (I2R)</a:t>
            </a:r>
          </a:p>
        </p:txBody>
      </p:sp>
      <p:sp>
        <p:nvSpPr>
          <p:cNvPr id="6" name="Rectangle 6"/>
          <p:cNvSpPr>
            <a:spLocks noGrp="1" noChangeArrowheads="1"/>
          </p:cNvSpPr>
          <p:nvPr>
            <p:ph type="sldNum" sz="quarter" idx="11"/>
          </p:nvPr>
        </p:nvSpPr>
        <p:spPr/>
        <p:txBody>
          <a:bodyPr/>
          <a:lstStyle>
            <a:lvl1pPr>
              <a:defRPr smtClean="0"/>
            </a:lvl1pPr>
          </a:lstStyle>
          <a:p>
            <a:pPr>
              <a:defRPr/>
            </a:pPr>
            <a:r>
              <a:rPr lang="en-US" altLang="zh-CN"/>
              <a:t>Slide </a:t>
            </a:r>
            <a:fld id="{78CAD371-B1AC-4A54-B12E-23B047B8487C}"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8195" name="Rectangle 3"/>
          <p:cNvSpPr>
            <a:spLocks noGrp="1" noChangeArrowheads="1"/>
          </p:cNvSpPr>
          <p:nvPr>
            <p:ph type="body" idx="1"/>
          </p:nvPr>
        </p:nvSpPr>
        <p:spPr bwMode="auto">
          <a:xfrm>
            <a:off x="685800" y="16764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9" name="Rectangle 5"/>
          <p:cNvSpPr>
            <a:spLocks noGrp="1" noChangeArrowheads="1"/>
          </p:cNvSpPr>
          <p:nvPr>
            <p:ph type="ftr" sz="quarter" idx="3"/>
          </p:nvPr>
        </p:nvSpPr>
        <p:spPr bwMode="auto">
          <a:xfrm>
            <a:off x="7197725" y="6475413"/>
            <a:ext cx="13462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ea typeface="+mn-ea"/>
              </a:defRPr>
            </a:lvl1pPr>
          </a:lstStyle>
          <a:p>
            <a:pPr>
              <a:defRPr/>
            </a:pPr>
            <a:r>
              <a:rPr lang="en-US"/>
              <a:t>Jiamin Chen (Huawei)/Xiaoming Peng (I2R)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vl1pPr>
          </a:lstStyle>
          <a:p>
            <a:pPr>
              <a:defRPr/>
            </a:pPr>
            <a:r>
              <a:rPr lang="en-US" altLang="zh-CN"/>
              <a:t>Slide </a:t>
            </a:r>
            <a:fld id="{5E4274A8-55EF-4EA8-9F40-24559B441437}" type="slidenum">
              <a:rPr lang="en-US" altLang="zh-CN"/>
              <a:pPr>
                <a:defRPr/>
              </a:pPr>
              <a:t>‹#›</a:t>
            </a:fld>
            <a:endParaRPr lang="en-US" altLang="zh-CN"/>
          </a:p>
        </p:txBody>
      </p:sp>
      <p:sp>
        <p:nvSpPr>
          <p:cNvPr id="1031" name="Rectangle 7"/>
          <p:cNvSpPr>
            <a:spLocks noChangeArrowheads="1"/>
          </p:cNvSpPr>
          <p:nvPr/>
        </p:nvSpPr>
        <p:spPr bwMode="auto">
          <a:xfrm>
            <a:off x="5162550" y="334963"/>
            <a:ext cx="3282950"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ea typeface="+mn-ea"/>
              </a:rPr>
              <a:t>doc.: IEEE 802.11-13/</a:t>
            </a:r>
            <a:r>
              <a:rPr lang="en-US" sz="1800" b="1" dirty="0" err="1">
                <a:ea typeface="+mn-ea"/>
              </a:rPr>
              <a:t>1301r0</a:t>
            </a:r>
            <a:endParaRPr lang="en-US" sz="1800" b="1" dirty="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ea typeface="+mn-ea"/>
            </a:endParaRPr>
          </a:p>
        </p:txBody>
      </p:sp>
      <p:sp>
        <p:nvSpPr>
          <p:cNvPr id="11" name="Rectangle 7"/>
          <p:cNvSpPr>
            <a:spLocks noChangeArrowheads="1"/>
          </p:cNvSpPr>
          <p:nvPr userDrawn="1"/>
        </p:nvSpPr>
        <p:spPr bwMode="auto">
          <a:xfrm>
            <a:off x="762000" y="333375"/>
            <a:ext cx="1541463" cy="276225"/>
          </a:xfrm>
          <a:prstGeom prst="rect">
            <a:avLst/>
          </a:prstGeom>
          <a:noFill/>
          <a:ln w="9525">
            <a:noFill/>
            <a:miter lim="800000"/>
            <a:headEnd/>
            <a:tailEnd/>
          </a:ln>
          <a:effectLst/>
        </p:spPr>
        <p:txBody>
          <a:bodyPr wrap="none" lIns="0" tIns="0" rIns="0" bIns="0" anchor="b">
            <a:spAutoFit/>
          </a:bodyPr>
          <a:lstStyle/>
          <a:p>
            <a:pPr eaLnBrk="0" hangingPunct="0">
              <a:defRPr/>
            </a:pPr>
            <a:r>
              <a:rPr lang="en-US" altLang="zh-CN" sz="1800" b="1" dirty="0">
                <a:solidFill>
                  <a:srgbClr val="000000"/>
                </a:solidFill>
                <a:ea typeface="+mn-ea"/>
              </a:rPr>
              <a:t>November 2013</a:t>
            </a:r>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hf hdr="0" dt="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457200" algn="ctr" rtl="0" eaLnBrk="0" fontAlgn="base" hangingPunct="0">
        <a:spcBef>
          <a:spcPct val="0"/>
        </a:spcBef>
        <a:spcAft>
          <a:spcPct val="0"/>
        </a:spcAft>
        <a:defRPr sz="2400" b="1">
          <a:solidFill>
            <a:schemeClr val="tx2"/>
          </a:solidFill>
          <a:latin typeface="Times New Roman" pitchFamily="18" charset="0"/>
        </a:defRPr>
      </a:lvl6pPr>
      <a:lvl7pPr marL="914400" algn="ctr" rtl="0" eaLnBrk="0" fontAlgn="base" hangingPunct="0">
        <a:spcBef>
          <a:spcPct val="0"/>
        </a:spcBef>
        <a:spcAft>
          <a:spcPct val="0"/>
        </a:spcAft>
        <a:defRPr sz="2400" b="1">
          <a:solidFill>
            <a:schemeClr val="tx2"/>
          </a:solidFill>
          <a:latin typeface="Times New Roman" pitchFamily="18" charset="0"/>
        </a:defRPr>
      </a:lvl7pPr>
      <a:lvl8pPr marL="1371600" algn="ctr" rtl="0" eaLnBrk="0" fontAlgn="base" hangingPunct="0">
        <a:spcBef>
          <a:spcPct val="0"/>
        </a:spcBef>
        <a:spcAft>
          <a:spcPct val="0"/>
        </a:spcAft>
        <a:defRPr sz="2400" b="1">
          <a:solidFill>
            <a:schemeClr val="tx2"/>
          </a:solidFill>
          <a:latin typeface="Times New Roman" pitchFamily="18" charset="0"/>
        </a:defRPr>
      </a:lvl8pPr>
      <a:lvl9pPr marL="1828800" algn="ctr" rtl="0" eaLnBrk="0" fontAlgn="base" hangingPunct="0">
        <a:spcBef>
          <a:spcPct val="0"/>
        </a:spcBef>
        <a:spcAft>
          <a:spcPct val="0"/>
        </a:spcAft>
        <a:defRPr sz="24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400">
          <a:solidFill>
            <a:schemeClr val="tx1"/>
          </a:solidFill>
          <a:latin typeface="+mn-lt"/>
        </a:defRPr>
      </a:lvl6pPr>
      <a:lvl7pPr marL="2686050" indent="-228600" algn="l" rtl="0" eaLnBrk="0" fontAlgn="base" hangingPunct="0">
        <a:spcBef>
          <a:spcPct val="20000"/>
        </a:spcBef>
        <a:spcAft>
          <a:spcPct val="0"/>
        </a:spcAft>
        <a:buChar char="•"/>
        <a:defRPr sz="1400">
          <a:solidFill>
            <a:schemeClr val="tx1"/>
          </a:solidFill>
          <a:latin typeface="+mn-lt"/>
        </a:defRPr>
      </a:lvl7pPr>
      <a:lvl8pPr marL="3143250" indent="-228600" algn="l" rtl="0" eaLnBrk="0" fontAlgn="base" hangingPunct="0">
        <a:spcBef>
          <a:spcPct val="20000"/>
        </a:spcBef>
        <a:spcAft>
          <a:spcPct val="0"/>
        </a:spcAft>
        <a:buChar char="•"/>
        <a:defRPr sz="1400">
          <a:solidFill>
            <a:schemeClr val="tx1"/>
          </a:solidFill>
          <a:latin typeface="+mn-lt"/>
        </a:defRPr>
      </a:lvl8pPr>
      <a:lvl9pPr marL="3600450" indent="-228600" algn="l" rtl="0" eaLnBrk="0" fontAlgn="base" hangingPunct="0">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9219"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mtClean="0">
                <a:solidFill>
                  <a:srgbClr val="898989"/>
                </a:solidFill>
              </a:defRPr>
            </a:lvl1pPr>
          </a:lstStyle>
          <a:p>
            <a:pPr>
              <a:defRPr/>
            </a:pP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mtClean="0">
                <a:solidFill>
                  <a:srgbClr val="898989"/>
                </a:solidFill>
              </a:defRPr>
            </a:lvl1pPr>
          </a:lstStyle>
          <a:p>
            <a:pPr>
              <a:defRPr/>
            </a:pPr>
            <a:r>
              <a:rPr lang="en-SG" altLang="zh-CN"/>
              <a:t>Jiamin Chen (Huawei)/Xiaoming Peng (I2R)</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defRPr>
            </a:lvl1pPr>
          </a:lstStyle>
          <a:p>
            <a:pPr>
              <a:defRPr/>
            </a:pPr>
            <a:fld id="{99957E90-0B59-40B5-9532-F01D4578B74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943" r:id="rId1"/>
    <p:sldLayoutId id="2147484944" r:id="rId2"/>
    <p:sldLayoutId id="2147484945" r:id="rId3"/>
    <p:sldLayoutId id="2147484946" r:id="rId4"/>
    <p:sldLayoutId id="2147484947" r:id="rId5"/>
    <p:sldLayoutId id="2147484948" r:id="rId6"/>
    <p:sldLayoutId id="2147484949" r:id="rId7"/>
    <p:sldLayoutId id="2147484950" r:id="rId8"/>
    <p:sldLayoutId id="2147484951" r:id="rId9"/>
    <p:sldLayoutId id="2147484952" r:id="rId10"/>
    <p:sldLayoutId id="214748495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9.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1.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2.doc"/><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oleObject" Target="../embeddings/oleObject3.bin"/><Relationship Id="rId5" Type="http://schemas.openxmlformats.org/officeDocument/2006/relationships/image" Target="../media/image13.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4.bin"/><Relationship Id="rId5" Type="http://schemas.openxmlformats.org/officeDocument/2006/relationships/image" Target="../media/image17.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Microsoft_Word_97_-_2004_Document3.doc"/><Relationship Id="rId5"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9.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标题 1"/>
          <p:cNvSpPr>
            <a:spLocks noGrp="1"/>
          </p:cNvSpPr>
          <p:nvPr>
            <p:ph type="title"/>
          </p:nvPr>
        </p:nvSpPr>
        <p:spPr/>
        <p:txBody>
          <a:bodyPr/>
          <a:lstStyle/>
          <a:p>
            <a:r>
              <a:rPr lang="en-US" altLang="zh-CN" sz="2800" smtClean="0">
                <a:ea typeface="SimSun" pitchFamily="2" charset="-122"/>
              </a:rPr>
              <a:t>TGaj Complete Proposal(60GHz)</a:t>
            </a:r>
            <a:endParaRPr lang="zh-CN" altLang="en-US" sz="2800" smtClean="0">
              <a:ea typeface="SimSun" pitchFamily="2" charset="-122"/>
            </a:endParaRPr>
          </a:p>
        </p:txBody>
      </p:sp>
      <p:sp>
        <p:nvSpPr>
          <p:cNvPr id="102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1029" name="灯片编号占位符 4"/>
          <p:cNvSpPr>
            <a:spLocks noGrp="1"/>
          </p:cNvSpPr>
          <p:nvPr>
            <p:ph type="sldNum" sz="quarter" idx="11"/>
          </p:nvPr>
        </p:nvSpPr>
        <p:spPr>
          <a:noFill/>
        </p:spPr>
        <p:txBody>
          <a:bodyPr/>
          <a:lstStyle/>
          <a:p>
            <a:r>
              <a:rPr lang="en-US" altLang="zh-CN"/>
              <a:t>Slide </a:t>
            </a:r>
            <a:fld id="{2E9F4D2C-0334-4D88-B247-215DA90B4E7E}" type="slidenum">
              <a:rPr lang="en-US" altLang="zh-CN"/>
              <a:pPr/>
              <a:t>1</a:t>
            </a:fld>
            <a:endParaRPr lang="en-US" altLang="zh-CN"/>
          </a:p>
        </p:txBody>
      </p:sp>
      <p:sp>
        <p:nvSpPr>
          <p:cNvPr id="7" name="Rectangle 6"/>
          <p:cNvSpPr txBox="1">
            <a:spLocks noChangeArrowheads="1"/>
          </p:cNvSpPr>
          <p:nvPr/>
        </p:nvSpPr>
        <p:spPr bwMode="auto">
          <a:xfrm>
            <a:off x="609600" y="1600200"/>
            <a:ext cx="7772400" cy="381000"/>
          </a:xfrm>
          <a:prstGeom prst="rect">
            <a:avLst/>
          </a:prstGeom>
          <a:noFill/>
          <a:ln w="9525">
            <a:noFill/>
            <a:miter lim="800000"/>
            <a:headEnd/>
            <a:tailEnd/>
          </a:ln>
        </p:spPr>
        <p:txBody>
          <a:bodyPr lIns="92075" tIns="46038" rIns="92075" bIns="46038"/>
          <a:lstStyle/>
          <a:p>
            <a:pPr marL="342900" indent="-342900" algn="ctr" eaLnBrk="0" hangingPunct="0">
              <a:spcBef>
                <a:spcPct val="20000"/>
              </a:spcBef>
              <a:defRPr/>
            </a:pPr>
            <a:r>
              <a:rPr lang="en-US" altLang="zh-CN" sz="1800" kern="0" dirty="0">
                <a:latin typeface="+mn-lt"/>
                <a:ea typeface="宋体" pitchFamily="2" charset="-122"/>
              </a:rPr>
              <a:t>Date:</a:t>
            </a:r>
            <a:r>
              <a:rPr lang="en-US" altLang="zh-CN" sz="1800" b="1" kern="0" dirty="0">
                <a:latin typeface="+mn-lt"/>
                <a:ea typeface="宋体" pitchFamily="2" charset="-122"/>
              </a:rPr>
              <a:t> </a:t>
            </a:r>
            <a:r>
              <a:rPr lang="ru-RU" altLang="zh-CN" sz="1800" b="1" kern="0" dirty="0">
                <a:latin typeface="+mn-lt"/>
                <a:ea typeface="+mn-ea"/>
              </a:rPr>
              <a:t>20</a:t>
            </a:r>
            <a:r>
              <a:rPr lang="en-US" altLang="zh-CN" sz="1800" b="1" kern="0" dirty="0">
                <a:latin typeface="+mn-lt"/>
                <a:ea typeface="宋体" pitchFamily="2" charset="-122"/>
              </a:rPr>
              <a:t>13-11-12</a:t>
            </a:r>
          </a:p>
        </p:txBody>
      </p:sp>
      <p:sp>
        <p:nvSpPr>
          <p:cNvPr id="1031" name="Rectangle 12"/>
          <p:cNvSpPr>
            <a:spLocks noChangeArrowheads="1"/>
          </p:cNvSpPr>
          <p:nvPr/>
        </p:nvSpPr>
        <p:spPr bwMode="auto">
          <a:xfrm>
            <a:off x="609600" y="2133600"/>
            <a:ext cx="2438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1600" b="1"/>
              <a:t>Presenter:</a:t>
            </a:r>
            <a:endParaRPr lang="en-US" altLang="zh-CN" sz="1600"/>
          </a:p>
        </p:txBody>
      </p:sp>
      <p:graphicFrame>
        <p:nvGraphicFramePr>
          <p:cNvPr id="1026" name="Object 11"/>
          <p:cNvGraphicFramePr>
            <a:graphicFrameLocks noChangeAspect="1"/>
          </p:cNvGraphicFramePr>
          <p:nvPr/>
        </p:nvGraphicFramePr>
        <p:xfrm>
          <a:off x="533400" y="2743200"/>
          <a:ext cx="8335963" cy="1554163"/>
        </p:xfrm>
        <a:graphic>
          <a:graphicData uri="http://schemas.openxmlformats.org/presentationml/2006/ole">
            <mc:AlternateContent xmlns:mc="http://schemas.openxmlformats.org/markup-compatibility/2006">
              <mc:Choice xmlns:v="urn:schemas-microsoft-com:vml" Requires="v">
                <p:oleObj spid="_x0000_s1038" name="Document" r:id="rId3" imgW="8516826" imgH="1587558" progId="Word.Document.8">
                  <p:embed/>
                </p:oleObj>
              </mc:Choice>
              <mc:Fallback>
                <p:oleObj name="Document" r:id="rId3" imgW="8516826" imgH="1587558"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743200"/>
                        <a:ext cx="8335963" cy="1554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en-US" altLang="zh-CN" sz="2800" smtClean="0">
                <a:ea typeface="SimSun" pitchFamily="2" charset="-122"/>
              </a:rPr>
              <a:t>MAC Protocol to Support Dynamic Bandwidth for 802.11aj (1/2)</a:t>
            </a:r>
            <a:endParaRPr lang="zh-CN" altLang="en-US" sz="2800" smtClean="0">
              <a:ea typeface="SimSun" pitchFamily="2" charset="-122"/>
            </a:endParaRPr>
          </a:p>
        </p:txBody>
      </p:sp>
      <p:sp>
        <p:nvSpPr>
          <p:cNvPr id="27651" name="内容占位符 2"/>
          <p:cNvSpPr>
            <a:spLocks noGrp="1"/>
          </p:cNvSpPr>
          <p:nvPr>
            <p:ph idx="1"/>
          </p:nvPr>
        </p:nvSpPr>
        <p:spPr>
          <a:xfrm>
            <a:off x="609600" y="4114800"/>
            <a:ext cx="7696200" cy="2209800"/>
          </a:xfrm>
        </p:spPr>
        <p:txBody>
          <a:bodyPr/>
          <a:lstStyle/>
          <a:p>
            <a:pPr marL="177800" indent="-177800"/>
            <a:r>
              <a:rPr lang="en-US" altLang="zh-CN" sz="1600" dirty="0" smtClean="0">
                <a:ea typeface="SimSun" pitchFamily="2" charset="-122"/>
              </a:rPr>
              <a:t>China only has 5GHz bandwidth available in 59-64GHz, i. e., </a:t>
            </a:r>
            <a:r>
              <a:rPr lang="en-US" altLang="zh-CN" sz="1600" dirty="0" smtClean="0">
                <a:ea typeface="SimSun" pitchFamily="2" charset="-122"/>
                <a:sym typeface="Wingdings" pitchFamily="2" charset="2"/>
              </a:rPr>
              <a:t>only two logical channels with 2.16 GHz bandwidth. </a:t>
            </a:r>
            <a:endParaRPr lang="en-US" altLang="zh-CN" sz="1600" dirty="0" smtClean="0">
              <a:ea typeface="SimSun" pitchFamily="2" charset="-122"/>
            </a:endParaRPr>
          </a:p>
          <a:p>
            <a:pPr marL="177800" indent="-177800"/>
            <a:r>
              <a:rPr lang="en-US" altLang="zh-CN" sz="1600" dirty="0" smtClean="0">
                <a:ea typeface="SimSun" pitchFamily="2" charset="-122"/>
              </a:rPr>
              <a:t>802.11aj further divides each 2.16GHz bandwidth channel into two 1.08GHz bandwidth channels, which produces 6 logical channels: 2 channels with 2.16GHz bandwidth (Channel 2 &amp; 3), 4 channels with 1.08GHz bandwidth (Channel 5, 6, 7, 8)</a:t>
            </a:r>
            <a:r>
              <a:rPr lang="zh-CN" altLang="en-US" sz="1600" dirty="0" smtClean="0">
                <a:ea typeface="SimSun" pitchFamily="2" charset="-122"/>
              </a:rPr>
              <a:t>；</a:t>
            </a:r>
            <a:endParaRPr lang="en-US" altLang="zh-CN" sz="1600" dirty="0" smtClean="0">
              <a:ea typeface="SimSun" pitchFamily="2" charset="-122"/>
            </a:endParaRPr>
          </a:p>
          <a:p>
            <a:pPr marL="177800" indent="-177800"/>
            <a:endParaRPr lang="zh-CN" altLang="en-US" dirty="0" smtClean="0">
              <a:ea typeface="SimSun" pitchFamily="2" charset="-122"/>
            </a:endParaRPr>
          </a:p>
        </p:txBody>
      </p:sp>
      <p:sp>
        <p:nvSpPr>
          <p:cNvPr id="2765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7653" name="灯片编号占位符 4"/>
          <p:cNvSpPr>
            <a:spLocks noGrp="1"/>
          </p:cNvSpPr>
          <p:nvPr>
            <p:ph type="sldNum" sz="quarter" idx="11"/>
          </p:nvPr>
        </p:nvSpPr>
        <p:spPr>
          <a:noFill/>
        </p:spPr>
        <p:txBody>
          <a:bodyPr/>
          <a:lstStyle/>
          <a:p>
            <a:r>
              <a:rPr lang="en-US" altLang="zh-CN"/>
              <a:t>Slide </a:t>
            </a:r>
            <a:fld id="{EEC0A05F-87CB-46C6-8276-F25060551520}" type="slidenum">
              <a:rPr lang="en-US" altLang="zh-CN"/>
              <a:pPr/>
              <a:t>10</a:t>
            </a:fld>
            <a:endParaRPr lang="en-US" altLang="zh-CN"/>
          </a:p>
        </p:txBody>
      </p:sp>
      <p:pic>
        <p:nvPicPr>
          <p:cNvPr id="27654" name="Picture 1"/>
          <p:cNvPicPr>
            <a:picLocks noChangeAspect="1" noChangeArrowheads="1"/>
          </p:cNvPicPr>
          <p:nvPr/>
        </p:nvPicPr>
        <p:blipFill>
          <a:blip r:embed="rId2" cstate="print"/>
          <a:srcRect/>
          <a:stretch>
            <a:fillRect/>
          </a:stretch>
        </p:blipFill>
        <p:spPr bwMode="auto">
          <a:xfrm>
            <a:off x="4953000" y="1752600"/>
            <a:ext cx="2971800" cy="1958975"/>
          </a:xfrm>
          <a:prstGeom prst="rect">
            <a:avLst/>
          </a:prstGeom>
          <a:noFill/>
          <a:ln w="9525">
            <a:noFill/>
            <a:miter lim="800000"/>
            <a:headEnd/>
            <a:tailEnd/>
          </a:ln>
        </p:spPr>
      </p:pic>
      <p:sp>
        <p:nvSpPr>
          <p:cNvPr id="27655" name="Rectangle 1"/>
          <p:cNvSpPr>
            <a:spLocks noChangeArrowheads="1"/>
          </p:cNvSpPr>
          <p:nvPr/>
        </p:nvSpPr>
        <p:spPr bwMode="auto">
          <a:xfrm>
            <a:off x="4876800" y="3733800"/>
            <a:ext cx="3214688" cy="307975"/>
          </a:xfrm>
          <a:prstGeom prst="rect">
            <a:avLst/>
          </a:prstGeom>
          <a:noFill/>
          <a:ln w="9525">
            <a:noFill/>
            <a:miter lim="800000"/>
            <a:headEnd/>
            <a:tailEnd/>
          </a:ln>
        </p:spPr>
        <p:txBody>
          <a:bodyPr wrap="none">
            <a:spAutoFit/>
          </a:bodyPr>
          <a:lstStyle/>
          <a:p>
            <a:r>
              <a:rPr lang="en-US" altLang="zh-CN" sz="1400"/>
              <a:t>Channelization for 60GHz bands in China</a:t>
            </a:r>
          </a:p>
        </p:txBody>
      </p:sp>
      <p:sp>
        <p:nvSpPr>
          <p:cNvPr id="27656" name="内容占位符 2"/>
          <p:cNvSpPr txBox="1">
            <a:spLocks/>
          </p:cNvSpPr>
          <p:nvPr/>
        </p:nvSpPr>
        <p:spPr bwMode="auto">
          <a:xfrm>
            <a:off x="838200" y="5486400"/>
            <a:ext cx="7543800" cy="914400"/>
          </a:xfrm>
          <a:prstGeom prst="rect">
            <a:avLst/>
          </a:prstGeom>
          <a:noFill/>
          <a:ln w="9525">
            <a:noFill/>
            <a:miter lim="800000"/>
            <a:headEnd/>
            <a:tailEnd/>
          </a:ln>
        </p:spPr>
        <p:txBody>
          <a:bodyPr lIns="92075" tIns="46038" rIns="92075" bIns="46038"/>
          <a:lstStyle/>
          <a:p>
            <a:pPr marL="177800" indent="-177800" eaLnBrk="0" hangingPunct="0">
              <a:spcBef>
                <a:spcPct val="20000"/>
              </a:spcBef>
              <a:buFont typeface="Times New Roman" pitchFamily="18" charset="0"/>
              <a:buChar char="‒"/>
            </a:pPr>
            <a:r>
              <a:rPr lang="en-US" altLang="zh-CN" sz="1600" dirty="0"/>
              <a:t>Capable of supporting wider applications for lower power, e.g. Smart Phone, Tablet etc. </a:t>
            </a:r>
          </a:p>
          <a:p>
            <a:pPr marL="177800" indent="-177800" eaLnBrk="0" hangingPunct="0">
              <a:spcBef>
                <a:spcPct val="20000"/>
              </a:spcBef>
              <a:buFont typeface="Times New Roman" pitchFamily="18" charset="0"/>
              <a:buChar char="‒"/>
            </a:pPr>
            <a:r>
              <a:rPr lang="en-US" altLang="zh-CN" sz="1600" dirty="0"/>
              <a:t>Need a MAC protocol to </a:t>
            </a:r>
            <a:r>
              <a:rPr lang="en-US" altLang="zh-CN" sz="1600" dirty="0" smtClean="0"/>
              <a:t>support this </a:t>
            </a:r>
            <a:r>
              <a:rPr lang="en-US" altLang="zh-CN" sz="1600" dirty="0"/>
              <a:t>dynamic </a:t>
            </a:r>
            <a:r>
              <a:rPr lang="en-US" altLang="zh-CN" sz="1600" dirty="0" smtClean="0"/>
              <a:t>bandwidth mechanism </a:t>
            </a:r>
            <a:r>
              <a:rPr lang="en-US" altLang="zh-CN" sz="1600" dirty="0"/>
              <a:t>and keep the </a:t>
            </a:r>
            <a:r>
              <a:rPr lang="en-US" altLang="zh-CN" sz="1600" dirty="0" smtClean="0"/>
              <a:t>backward compatibility and interoperability </a:t>
            </a:r>
            <a:r>
              <a:rPr lang="en-US" altLang="zh-CN" sz="1600" dirty="0"/>
              <a:t>with 802.11ad </a:t>
            </a:r>
            <a:r>
              <a:rPr lang="en-US" altLang="zh-CN" sz="1600" dirty="0" smtClean="0"/>
              <a:t>devices.</a:t>
            </a:r>
            <a:endParaRPr lang="zh-CN" altLang="en-US" sz="2000" dirty="0"/>
          </a:p>
        </p:txBody>
      </p:sp>
      <p:pic>
        <p:nvPicPr>
          <p:cNvPr id="27657" name="Picture 1"/>
          <p:cNvPicPr>
            <a:picLocks noChangeAspect="1" noChangeArrowheads="1"/>
          </p:cNvPicPr>
          <p:nvPr/>
        </p:nvPicPr>
        <p:blipFill>
          <a:blip r:embed="rId3" cstate="print"/>
          <a:srcRect/>
          <a:stretch>
            <a:fillRect/>
          </a:stretch>
        </p:blipFill>
        <p:spPr bwMode="auto">
          <a:xfrm>
            <a:off x="1295400" y="1676400"/>
            <a:ext cx="1905000" cy="22542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lstStyle/>
          <a:p>
            <a:r>
              <a:rPr lang="en-US" altLang="zh-CN" sz="2800" smtClean="0">
                <a:ea typeface="SimSun" pitchFamily="2" charset="-122"/>
              </a:rPr>
              <a:t>MAC Protocol to Support Dynamic Bandwidth for 802.11aj (2/2)</a:t>
            </a:r>
            <a:endParaRPr lang="zh-CN" altLang="en-US" sz="2800" smtClean="0">
              <a:solidFill>
                <a:schemeClr val="tx1"/>
              </a:solidFill>
              <a:ea typeface="SimSun" pitchFamily="2" charset="-122"/>
            </a:endParaRPr>
          </a:p>
        </p:txBody>
      </p:sp>
      <p:sp>
        <p:nvSpPr>
          <p:cNvPr id="28675"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8676" name="灯片编号占位符 4"/>
          <p:cNvSpPr>
            <a:spLocks noGrp="1"/>
          </p:cNvSpPr>
          <p:nvPr>
            <p:ph type="sldNum" sz="quarter" idx="11"/>
          </p:nvPr>
        </p:nvSpPr>
        <p:spPr>
          <a:noFill/>
        </p:spPr>
        <p:txBody>
          <a:bodyPr/>
          <a:lstStyle/>
          <a:p>
            <a:r>
              <a:rPr lang="en-US" altLang="zh-CN"/>
              <a:t>Slide </a:t>
            </a:r>
            <a:fld id="{7CC2B56B-A996-49F2-9AC9-1AC7810AED81}" type="slidenum">
              <a:rPr lang="en-US" altLang="zh-CN"/>
              <a:pPr/>
              <a:t>11</a:t>
            </a:fld>
            <a:endParaRPr lang="en-US" altLang="zh-CN"/>
          </a:p>
        </p:txBody>
      </p:sp>
      <p:pic>
        <p:nvPicPr>
          <p:cNvPr id="28677" name="Picture 15"/>
          <p:cNvPicPr>
            <a:picLocks noChangeAspect="1" noChangeArrowheads="1"/>
          </p:cNvPicPr>
          <p:nvPr/>
        </p:nvPicPr>
        <p:blipFill>
          <a:blip r:embed="rId2" cstate="print"/>
          <a:srcRect/>
          <a:stretch>
            <a:fillRect/>
          </a:stretch>
        </p:blipFill>
        <p:spPr bwMode="auto">
          <a:xfrm>
            <a:off x="1371600" y="3810000"/>
            <a:ext cx="6553200" cy="1997075"/>
          </a:xfrm>
          <a:prstGeom prst="rect">
            <a:avLst/>
          </a:prstGeom>
          <a:noFill/>
          <a:ln w="9525">
            <a:noFill/>
            <a:miter lim="800000"/>
            <a:headEnd/>
            <a:tailEnd/>
          </a:ln>
        </p:spPr>
      </p:pic>
      <p:sp>
        <p:nvSpPr>
          <p:cNvPr id="28678" name="Content Placeholder 2"/>
          <p:cNvSpPr txBox="1">
            <a:spLocks/>
          </p:cNvSpPr>
          <p:nvPr/>
        </p:nvSpPr>
        <p:spPr bwMode="auto">
          <a:xfrm>
            <a:off x="685800" y="1447800"/>
            <a:ext cx="8153400" cy="2438400"/>
          </a:xfrm>
          <a:prstGeom prst="rect">
            <a:avLst/>
          </a:prstGeom>
          <a:noFill/>
          <a:ln w="9525">
            <a:noFill/>
            <a:miter lim="800000"/>
            <a:headEnd/>
            <a:tailEnd/>
          </a:ln>
        </p:spPr>
        <p:txBody>
          <a:bodyPr lIns="92075" tIns="46038" rIns="92075" bIns="46038"/>
          <a:lstStyle/>
          <a:p>
            <a:pPr marL="177800" indent="-177800" eaLnBrk="0" hangingPunct="0">
              <a:spcBef>
                <a:spcPts val="900"/>
              </a:spcBef>
              <a:buSzPct val="100000"/>
              <a:buFont typeface="Arial" charset="0"/>
              <a:buChar char="•"/>
            </a:pPr>
            <a:r>
              <a:rPr lang="en-US" altLang="zh-CN" sz="1600" dirty="0"/>
              <a:t>When operating in 2.16GHz channel</a:t>
            </a:r>
            <a:r>
              <a:rPr lang="zh-CN" altLang="en-US" sz="1600" dirty="0"/>
              <a:t> </a:t>
            </a:r>
            <a:r>
              <a:rPr lang="en-US" altLang="zh-CN" sz="1600" dirty="0"/>
              <a:t>(Channel 2 &amp; </a:t>
            </a:r>
            <a:r>
              <a:rPr lang="en-US" altLang="zh-CN" sz="1600" dirty="0" smtClean="0"/>
              <a:t>3), it is capable of keeping backward compatibility and interoperability </a:t>
            </a:r>
            <a:r>
              <a:rPr lang="en-US" altLang="zh-CN" sz="1600" dirty="0"/>
              <a:t>with 802.11ad </a:t>
            </a:r>
            <a:r>
              <a:rPr lang="en-US" altLang="zh-CN" sz="1600" dirty="0" smtClean="0"/>
              <a:t>devices.</a:t>
            </a:r>
            <a:endParaRPr lang="en-US" altLang="zh-CN" sz="1600" dirty="0"/>
          </a:p>
          <a:p>
            <a:pPr marL="177800" indent="-177800" eaLnBrk="0" hangingPunct="0">
              <a:spcBef>
                <a:spcPts val="900"/>
              </a:spcBef>
              <a:buSzPct val="100000"/>
              <a:buFont typeface="Arial" charset="0"/>
              <a:buChar char="•"/>
            </a:pPr>
            <a:r>
              <a:rPr lang="en-US" altLang="zh-CN" sz="1600" dirty="0"/>
              <a:t>When operating in 1.08GHz (Channel 5, 6, 7 and 8), it sends common beacon </a:t>
            </a:r>
            <a:r>
              <a:rPr lang="en-US" altLang="zh-CN" sz="1600" dirty="0" smtClean="0"/>
              <a:t>frames over </a:t>
            </a:r>
            <a:r>
              <a:rPr lang="en-US" altLang="zh-CN" sz="1600" dirty="0"/>
              <a:t>2.16 GHz channel. The common beacon </a:t>
            </a:r>
            <a:r>
              <a:rPr lang="en-US" altLang="zh-CN" sz="1600" dirty="0" smtClean="0"/>
              <a:t>frame can </a:t>
            </a:r>
            <a:r>
              <a:rPr lang="en-US" altLang="zh-CN" sz="1600" dirty="0"/>
              <a:t>use </a:t>
            </a:r>
            <a:r>
              <a:rPr lang="en-US" altLang="zh-CN" sz="1600" dirty="0" smtClean="0"/>
              <a:t>the same structure with 802.11ad beacon frame </a:t>
            </a:r>
            <a:r>
              <a:rPr lang="en-US" altLang="zh-CN" sz="1600" dirty="0"/>
              <a:t>as </a:t>
            </a:r>
            <a:r>
              <a:rPr lang="en-US" altLang="zh-CN" sz="1600" dirty="0" smtClean="0"/>
              <a:t>a baseline </a:t>
            </a:r>
            <a:r>
              <a:rPr lang="en-US" altLang="zh-CN" sz="1600" dirty="0"/>
              <a:t>so that 802.11ad device can </a:t>
            </a:r>
            <a:r>
              <a:rPr lang="en-US" altLang="zh-CN" sz="1600" dirty="0" smtClean="0"/>
              <a:t>detect and </a:t>
            </a:r>
            <a:r>
              <a:rPr lang="en-US" altLang="zh-CN" sz="1600" dirty="0"/>
              <a:t>recognize </a:t>
            </a:r>
            <a:r>
              <a:rPr lang="en-US" altLang="zh-CN" sz="1600" dirty="0" smtClean="0"/>
              <a:t>them.</a:t>
            </a:r>
            <a:endParaRPr lang="en-US" altLang="zh-CN" sz="1600" dirty="0"/>
          </a:p>
          <a:p>
            <a:pPr marL="177800" indent="-177800" eaLnBrk="0" hangingPunct="0">
              <a:spcBef>
                <a:spcPts val="900"/>
              </a:spcBef>
              <a:buSzPct val="100000"/>
              <a:buFont typeface="Arial" charset="0"/>
              <a:buChar char="•"/>
            </a:pPr>
            <a:r>
              <a:rPr lang="en-US" altLang="zh-CN" sz="1600" dirty="0"/>
              <a:t>This allows 802.11aj device to keep the </a:t>
            </a:r>
            <a:r>
              <a:rPr lang="en-US" altLang="zh-CN" sz="1600" dirty="0" smtClean="0"/>
              <a:t>backward compatibility and interoperability </a:t>
            </a:r>
            <a:r>
              <a:rPr lang="en-US" altLang="zh-CN" sz="1600" dirty="0"/>
              <a:t>with 802.11ad device while exploring the benefits in channels with 1.08GHz bandwidth</a:t>
            </a:r>
            <a:r>
              <a:rPr lang="en-US" altLang="zh-CN" sz="1400" dirty="0">
                <a:cs typeface="Arial" charset="0"/>
              </a:rPr>
              <a:t>.</a:t>
            </a:r>
          </a:p>
          <a:p>
            <a:pPr marL="177800" indent="-177800" eaLnBrk="0" hangingPunct="0">
              <a:spcBef>
                <a:spcPts val="900"/>
              </a:spcBef>
              <a:buSzPct val="100000"/>
            </a:pPr>
            <a:r>
              <a:rPr lang="en-US" altLang="zh-CN" sz="1600" dirty="0"/>
              <a:t>   (Described in detail in 802.11-13/1291r1)</a:t>
            </a:r>
          </a:p>
        </p:txBody>
      </p:sp>
      <p:sp>
        <p:nvSpPr>
          <p:cNvPr id="28679" name="TextBox 15"/>
          <p:cNvSpPr txBox="1">
            <a:spLocks noChangeArrowheads="1"/>
          </p:cNvSpPr>
          <p:nvPr/>
        </p:nvSpPr>
        <p:spPr bwMode="auto">
          <a:xfrm>
            <a:off x="990600" y="5867400"/>
            <a:ext cx="3173413" cy="523875"/>
          </a:xfrm>
          <a:prstGeom prst="rect">
            <a:avLst/>
          </a:prstGeom>
          <a:noFill/>
          <a:ln w="9525">
            <a:noFill/>
            <a:miter lim="800000"/>
            <a:headEnd/>
            <a:tailEnd/>
          </a:ln>
        </p:spPr>
        <p:txBody>
          <a:bodyPr>
            <a:spAutoFit/>
          </a:bodyPr>
          <a:lstStyle/>
          <a:p>
            <a:r>
              <a:rPr lang="en-US" altLang="zh-CN" sz="1400" dirty="0">
                <a:latin typeface="Arial" charset="0"/>
              </a:rPr>
              <a:t>Common </a:t>
            </a:r>
            <a:r>
              <a:rPr lang="en-US" altLang="zh-CN" sz="1400" dirty="0" smtClean="0">
                <a:latin typeface="Arial" charset="0"/>
              </a:rPr>
              <a:t>Beacon frames</a:t>
            </a:r>
            <a:endParaRPr lang="en-US" altLang="zh-CN" sz="1400" dirty="0">
              <a:latin typeface="Arial" charset="0"/>
            </a:endParaRPr>
          </a:p>
          <a:p>
            <a:r>
              <a:rPr lang="en-US" altLang="zh-CN" sz="1400" dirty="0">
                <a:latin typeface="Arial" charset="0"/>
              </a:rPr>
              <a:t>(e.g., 802.11ad DMG Beacon frames)</a:t>
            </a:r>
          </a:p>
        </p:txBody>
      </p:sp>
      <p:cxnSp>
        <p:nvCxnSpPr>
          <p:cNvPr id="10" name="Straight Arrow Connector 14"/>
          <p:cNvCxnSpPr>
            <a:cxnSpLocks noChangeShapeType="1"/>
          </p:cNvCxnSpPr>
          <p:nvPr/>
        </p:nvCxnSpPr>
        <p:spPr bwMode="auto">
          <a:xfrm flipV="1">
            <a:off x="1828800" y="5562600"/>
            <a:ext cx="152400" cy="360363"/>
          </a:xfrm>
          <a:prstGeom prst="straightConnector1">
            <a:avLst/>
          </a:prstGeom>
          <a:noFill/>
          <a:ln w="25400">
            <a:solidFill>
              <a:schemeClr val="tx2"/>
            </a:solidFill>
            <a:round/>
            <a:headEnd/>
            <a:tailEnd type="arrow" w="med" len="med"/>
          </a:ln>
          <a:effectLst>
            <a:outerShdw dist="20000" dir="5400000" rotWithShape="0">
              <a:srgbClr val="808080">
                <a:alpha val="37999"/>
              </a:srgbClr>
            </a:outerShdw>
          </a:effectLst>
        </p:spPr>
      </p:cxnSp>
      <p:sp>
        <p:nvSpPr>
          <p:cNvPr id="11" name="Rounded Rectangle 13"/>
          <p:cNvSpPr>
            <a:spLocks noChangeArrowheads="1"/>
          </p:cNvSpPr>
          <p:nvPr/>
        </p:nvSpPr>
        <p:spPr bwMode="auto">
          <a:xfrm>
            <a:off x="2012950" y="3886200"/>
            <a:ext cx="936625" cy="1727200"/>
          </a:xfrm>
          <a:prstGeom prst="roundRect">
            <a:avLst>
              <a:gd name="adj" fmla="val 16667"/>
            </a:avLst>
          </a:prstGeom>
          <a:noFill/>
          <a:ln w="9525">
            <a:solidFill>
              <a:srgbClr val="FF0000"/>
            </a:solidFill>
            <a:round/>
            <a:headEnd/>
            <a:tailEnd/>
          </a:ln>
          <a:effectLst>
            <a:outerShdw dist="23000" dir="5400000" rotWithShape="0">
              <a:srgbClr val="808080">
                <a:alpha val="34998"/>
              </a:srgbClr>
            </a:outerShdw>
          </a:effectLst>
        </p:spPr>
        <p:txBody>
          <a:bodyPr anchor="ctr"/>
          <a:lstStyle/>
          <a:p>
            <a:pPr algn="ctr">
              <a:defRPr/>
            </a:pPr>
            <a:endParaRPr lang="zh-CN" altLang="zh-CN">
              <a:solidFill>
                <a:srgbClr val="FFFFFF"/>
              </a:solidFill>
            </a:endParaRPr>
          </a:p>
        </p:txBody>
      </p:sp>
      <p:sp>
        <p:nvSpPr>
          <p:cNvPr id="28682" name="TextBox 7"/>
          <p:cNvSpPr txBox="1">
            <a:spLocks noChangeArrowheads="1"/>
          </p:cNvSpPr>
          <p:nvPr/>
        </p:nvSpPr>
        <p:spPr bwMode="auto">
          <a:xfrm>
            <a:off x="2816225" y="5605463"/>
            <a:ext cx="4346575" cy="338137"/>
          </a:xfrm>
          <a:prstGeom prst="rect">
            <a:avLst/>
          </a:prstGeom>
          <a:noFill/>
          <a:ln w="9525">
            <a:noFill/>
            <a:miter lim="800000"/>
            <a:headEnd/>
            <a:tailEnd/>
          </a:ln>
        </p:spPr>
        <p:txBody>
          <a:bodyPr>
            <a:spAutoFit/>
          </a:bodyPr>
          <a:lstStyle/>
          <a:p>
            <a:pPr algn="ctr"/>
            <a:r>
              <a:rPr lang="en-US" altLang="zh-CN" sz="1600"/>
              <a:t>Proposed frame structure for IEEE 802.11aj</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en-US" altLang="zh-CN" sz="2800" smtClean="0">
                <a:ea typeface="SimSun" pitchFamily="2" charset="-122"/>
              </a:rPr>
              <a:t>Dynamic Channel Transfer(DCT) procedure for </a:t>
            </a:r>
            <a:br>
              <a:rPr lang="en-US" altLang="zh-CN" sz="2800" smtClean="0">
                <a:ea typeface="SimSun" pitchFamily="2" charset="-122"/>
              </a:rPr>
            </a:br>
            <a:r>
              <a:rPr lang="en-US" altLang="zh-CN" sz="2800" smtClean="0">
                <a:ea typeface="SimSun" pitchFamily="2" charset="-122"/>
              </a:rPr>
              <a:t>802.11aj </a:t>
            </a:r>
            <a:endParaRPr lang="zh-CN" altLang="en-US" sz="2800" smtClean="0">
              <a:ea typeface="SimSun" pitchFamily="2" charset="-122"/>
            </a:endParaRPr>
          </a:p>
        </p:txBody>
      </p:sp>
      <p:sp>
        <p:nvSpPr>
          <p:cNvPr id="29699" name="内容占位符 2"/>
          <p:cNvSpPr>
            <a:spLocks noGrp="1"/>
          </p:cNvSpPr>
          <p:nvPr>
            <p:ph idx="1"/>
          </p:nvPr>
        </p:nvSpPr>
        <p:spPr>
          <a:xfrm>
            <a:off x="685800" y="1676400"/>
            <a:ext cx="5791200" cy="4800600"/>
          </a:xfrm>
        </p:spPr>
        <p:txBody>
          <a:bodyPr/>
          <a:lstStyle/>
          <a:p>
            <a:r>
              <a:rPr lang="en-US" altLang="zh-CN" sz="1600" dirty="0" smtClean="0">
                <a:ea typeface="SimSun" pitchFamily="2" charset="-122"/>
              </a:rPr>
              <a:t>According to the channelization in 60GHz band in China, 802.11aj devices can operate on channels with 1.08 GHz bandwidth, which may require a mechanism to coordinate the allocation of operating channel to improve the efficiency. </a:t>
            </a:r>
          </a:p>
          <a:p>
            <a:pPr marL="342900" lvl="1" indent="-342900">
              <a:buFontTx/>
              <a:buChar char="•"/>
            </a:pPr>
            <a:r>
              <a:rPr lang="en-US" altLang="zh-CN" sz="1600" dirty="0" smtClean="0">
                <a:ea typeface="SimSun" pitchFamily="2" charset="-122"/>
              </a:rPr>
              <a:t>Case 1 for example, Channel 6, 8 are occupied by existing BSS-1 and BSS-2 at  channel with 1.08GHz BW, while a new STA (to become PCP/AP-3) wants to start a new BSS-3 at a channel with 2.16GHz BW.</a:t>
            </a:r>
          </a:p>
          <a:p>
            <a:pPr marL="685800" lvl="2" indent="-342900">
              <a:buFont typeface="Times New Roman" pitchFamily="18" charset="0"/>
              <a:buChar char="–"/>
            </a:pPr>
            <a:r>
              <a:rPr lang="en-US" altLang="zh-CN" sz="1400" dirty="0" smtClean="0">
                <a:ea typeface="SimSun" pitchFamily="2" charset="-122"/>
              </a:rPr>
              <a:t>PCP/AP-3 can request BSS-1 on channel 6 to move to channel 7, or request BSS-2 on channel 8 to move to channel 5.</a:t>
            </a:r>
          </a:p>
          <a:p>
            <a:pPr marL="685800" lvl="2" indent="-342900">
              <a:buFont typeface="Times New Roman" pitchFamily="18" charset="0"/>
              <a:buChar char="–"/>
            </a:pPr>
            <a:r>
              <a:rPr lang="en-US" altLang="zh-CN" sz="1400" dirty="0" smtClean="0">
                <a:ea typeface="SimSun" pitchFamily="2" charset="-122"/>
              </a:rPr>
              <a:t>PCP/AP-1 or PCP/AP-2 shall assess the request according to its capabilities and the impact on its BSS’s performance.</a:t>
            </a:r>
          </a:p>
          <a:p>
            <a:pPr marL="685800" lvl="2" indent="-342900">
              <a:buFont typeface="Times New Roman" pitchFamily="18" charset="0"/>
              <a:buChar char="–"/>
            </a:pPr>
            <a:r>
              <a:rPr lang="en-US" altLang="zh-CN" sz="1400" dirty="0" smtClean="0">
                <a:ea typeface="SimSun" pitchFamily="2" charset="-122"/>
              </a:rPr>
              <a:t>PCP/AP-1 or PCP/AP-2 may refuse the request for some reasons such as their BSS are busy and so on.</a:t>
            </a:r>
          </a:p>
          <a:p>
            <a:pPr marL="685800" lvl="2" indent="-342900">
              <a:buFont typeface="Times New Roman" pitchFamily="18" charset="0"/>
              <a:buChar char="–"/>
            </a:pPr>
            <a:r>
              <a:rPr lang="en-US" altLang="zh-CN" sz="1400" dirty="0" smtClean="0">
                <a:ea typeface="SimSun" pitchFamily="2" charset="-122"/>
              </a:rPr>
              <a:t>If the request is confirmed, PCP/AP-3 may have a chance to use channel 2 or channel 3 (2.16GHz) to start a new BSS.</a:t>
            </a:r>
            <a:endParaRPr lang="en-US" altLang="zh-CN" sz="400" dirty="0" smtClean="0">
              <a:ea typeface="SimSun" pitchFamily="2" charset="-122"/>
            </a:endParaRPr>
          </a:p>
          <a:p>
            <a:pPr marL="342900" lvl="1" indent="-342900">
              <a:buFontTx/>
              <a:buChar char="•"/>
            </a:pPr>
            <a:r>
              <a:rPr lang="en-US" altLang="zh-CN" sz="1600" dirty="0" smtClean="0">
                <a:ea typeface="SimSun" pitchFamily="2" charset="-122"/>
              </a:rPr>
              <a:t>Case 2 and 3 are similar to Case 1</a:t>
            </a:r>
          </a:p>
          <a:p>
            <a:r>
              <a:rPr lang="en-US" altLang="zh-CN" sz="1800" dirty="0" smtClean="0">
                <a:ea typeface="SimSun" pitchFamily="2" charset="-122"/>
              </a:rPr>
              <a:t>Other cases are described in more detail in 802.11-13/1345r0.</a:t>
            </a:r>
            <a:endParaRPr lang="zh-CN" altLang="en-US" sz="1800" dirty="0" smtClean="0">
              <a:ea typeface="SimSun" pitchFamily="2" charset="-122"/>
            </a:endParaRPr>
          </a:p>
        </p:txBody>
      </p:sp>
      <p:sp>
        <p:nvSpPr>
          <p:cNvPr id="2970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9701" name="灯片编号占位符 4"/>
          <p:cNvSpPr>
            <a:spLocks noGrp="1"/>
          </p:cNvSpPr>
          <p:nvPr>
            <p:ph type="sldNum" sz="quarter" idx="11"/>
          </p:nvPr>
        </p:nvSpPr>
        <p:spPr>
          <a:noFill/>
        </p:spPr>
        <p:txBody>
          <a:bodyPr/>
          <a:lstStyle/>
          <a:p>
            <a:r>
              <a:rPr lang="en-US" altLang="zh-CN"/>
              <a:t>Slide </a:t>
            </a:r>
            <a:fld id="{830C0296-8A15-4661-9130-8FEFF097F271}" type="slidenum">
              <a:rPr lang="en-US" altLang="zh-CN"/>
              <a:pPr/>
              <a:t>12</a:t>
            </a:fld>
            <a:endParaRPr lang="en-US" altLang="zh-CN"/>
          </a:p>
        </p:txBody>
      </p:sp>
      <p:pic>
        <p:nvPicPr>
          <p:cNvPr id="29702" name="Picture 8"/>
          <p:cNvPicPr>
            <a:picLocks noChangeAspect="1" noChangeArrowheads="1"/>
          </p:cNvPicPr>
          <p:nvPr/>
        </p:nvPicPr>
        <p:blipFill>
          <a:blip r:embed="rId2" cstate="print"/>
          <a:srcRect/>
          <a:stretch>
            <a:fillRect/>
          </a:stretch>
        </p:blipFill>
        <p:spPr bwMode="auto">
          <a:xfrm>
            <a:off x="6553200" y="2057400"/>
            <a:ext cx="2408238" cy="38100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en-US" altLang="zh-CN" sz="2800" smtClean="0">
                <a:ea typeface="SimSun" pitchFamily="2" charset="-122"/>
              </a:rPr>
              <a:t>Opportunistic Transmissions in Multiple Alternative Channels in 802.11aj (1/2)</a:t>
            </a:r>
            <a:endParaRPr lang="zh-CN" altLang="en-US" sz="2800" smtClean="0">
              <a:ea typeface="SimSun" pitchFamily="2" charset="-122"/>
            </a:endParaRPr>
          </a:p>
        </p:txBody>
      </p:sp>
      <p:sp>
        <p:nvSpPr>
          <p:cNvPr id="3072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0724" name="灯片编号占位符 4"/>
          <p:cNvSpPr>
            <a:spLocks noGrp="1"/>
          </p:cNvSpPr>
          <p:nvPr>
            <p:ph type="sldNum" sz="quarter" idx="11"/>
          </p:nvPr>
        </p:nvSpPr>
        <p:spPr>
          <a:noFill/>
        </p:spPr>
        <p:txBody>
          <a:bodyPr/>
          <a:lstStyle/>
          <a:p>
            <a:r>
              <a:rPr lang="en-US" altLang="zh-CN"/>
              <a:t>Slide </a:t>
            </a:r>
            <a:fld id="{E1AD76EF-06D2-4102-9803-0C300D1535ED}" type="slidenum">
              <a:rPr lang="en-US" altLang="zh-CN"/>
              <a:pPr/>
              <a:t>13</a:t>
            </a:fld>
            <a:endParaRPr lang="en-US" altLang="zh-CN"/>
          </a:p>
        </p:txBody>
      </p:sp>
      <p:sp>
        <p:nvSpPr>
          <p:cNvPr id="39941" name="Content Placeholder 2"/>
          <p:cNvSpPr>
            <a:spLocks noGrp="1"/>
          </p:cNvSpPr>
          <p:nvPr>
            <p:ph idx="1"/>
          </p:nvPr>
        </p:nvSpPr>
        <p:spPr>
          <a:xfrm>
            <a:off x="685800" y="1676400"/>
            <a:ext cx="7772400" cy="4876800"/>
          </a:xfrm>
        </p:spPr>
        <p:txBody>
          <a:bodyPr/>
          <a:lstStyle/>
          <a:p>
            <a:pPr marL="177800" indent="-177800">
              <a:buFont typeface="Arial" pitchFamily="34" charset="0"/>
              <a:buChar char="•"/>
              <a:defRPr/>
            </a:pPr>
            <a:r>
              <a:rPr lang="en-US" altLang="zh-CN" b="1" u="sng" dirty="0" smtClean="0">
                <a:ea typeface="SimSun" pitchFamily="2" charset="-122"/>
              </a:rPr>
              <a:t>Objective:</a:t>
            </a:r>
            <a:r>
              <a:rPr lang="en-US" altLang="zh-CN" b="1" dirty="0" smtClean="0">
                <a:ea typeface="SimSun" pitchFamily="2" charset="-122"/>
              </a:rPr>
              <a:t> </a:t>
            </a:r>
          </a:p>
          <a:p>
            <a:pPr marL="685800" lvl="2" indent="-342900">
              <a:buFont typeface="Times New Roman" pitchFamily="18" charset="0"/>
              <a:buChar char="–"/>
              <a:defRPr/>
            </a:pPr>
            <a:r>
              <a:rPr lang="en-US" altLang="zh-CN" sz="1800" dirty="0" smtClean="0">
                <a:ea typeface="SimSun" pitchFamily="2" charset="-122"/>
              </a:rPr>
              <a:t>To increase the system throughput of an 802.11aj network.</a:t>
            </a:r>
          </a:p>
          <a:p>
            <a:pPr marL="177800" indent="-177800">
              <a:defRPr/>
            </a:pPr>
            <a:endParaRPr lang="en-US" altLang="zh-CN" sz="1800"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lvl="1">
              <a:buFontTx/>
              <a:buChar char="•"/>
              <a:defRPr/>
            </a:pPr>
            <a:endParaRPr lang="en-US" altLang="zh-CN" sz="2000" u="sng" dirty="0" smtClean="0">
              <a:ea typeface="SimSun" pitchFamily="2" charset="-122"/>
            </a:endParaRPr>
          </a:p>
          <a:p>
            <a:pPr>
              <a:defRPr/>
            </a:pPr>
            <a:endParaRPr lang="en-US" altLang="zh-CN" b="1" u="sng" dirty="0" smtClean="0">
              <a:ea typeface="SimSun" pitchFamily="2" charset="-122"/>
            </a:endParaRPr>
          </a:p>
          <a:p>
            <a:pPr>
              <a:buFont typeface="Arial" pitchFamily="34" charset="0"/>
              <a:buChar char="•"/>
              <a:defRPr/>
            </a:pPr>
            <a:r>
              <a:rPr lang="en-US" altLang="zh-CN" b="1" u="sng" dirty="0" smtClean="0">
                <a:ea typeface="SimSun" pitchFamily="2" charset="-122"/>
              </a:rPr>
              <a:t>Method:</a:t>
            </a:r>
          </a:p>
          <a:p>
            <a:pPr marL="685800" lvl="2" indent="-342900">
              <a:buFont typeface="Times New Roman" pitchFamily="18" charset="0"/>
              <a:buChar char="–"/>
              <a:defRPr/>
            </a:pPr>
            <a:r>
              <a:rPr lang="en-US" altLang="zh-CN" sz="1800" kern="1200" dirty="0" smtClean="0">
                <a:ea typeface="SimSun" pitchFamily="2" charset="-122"/>
                <a:cs typeface="+mn-cs"/>
              </a:rPr>
              <a:t>If PCP/AP 1 cannot allocate enough time slots on Channel 5 to satisfy the traffic scheduling requirement, we can use this opportunistic transmission mechanism to schedule the transmissions (e.g., pair of STAs </a:t>
            </a:r>
            <a:r>
              <a:rPr lang="en-US" altLang="zh-CN" sz="1800" kern="1200" dirty="0" err="1" smtClean="0">
                <a:ea typeface="SimSun" pitchFamily="2" charset="-122"/>
                <a:cs typeface="+mn-cs"/>
              </a:rPr>
              <a:t>Src</a:t>
            </a:r>
            <a:r>
              <a:rPr lang="en-US" altLang="zh-CN" sz="1800" kern="1200" dirty="0" smtClean="0">
                <a:ea typeface="SimSun" pitchFamily="2" charset="-122"/>
                <a:cs typeface="+mn-cs"/>
              </a:rPr>
              <a:t> 1 and </a:t>
            </a:r>
            <a:r>
              <a:rPr lang="en-US" altLang="zh-CN" sz="1800" kern="1200" dirty="0" err="1" smtClean="0">
                <a:ea typeface="SimSun" pitchFamily="2" charset="-122"/>
                <a:cs typeface="+mn-cs"/>
              </a:rPr>
              <a:t>Dst</a:t>
            </a:r>
            <a:r>
              <a:rPr lang="en-US" altLang="zh-CN" sz="1800" kern="1200" dirty="0" smtClean="0">
                <a:ea typeface="SimSun" pitchFamily="2" charset="-122"/>
                <a:cs typeface="+mn-cs"/>
              </a:rPr>
              <a:t> 1, and pair of STAs </a:t>
            </a:r>
            <a:r>
              <a:rPr lang="en-US" altLang="zh-CN" sz="1800" kern="1200" dirty="0" err="1" smtClean="0">
                <a:ea typeface="SimSun" pitchFamily="2" charset="-122"/>
                <a:cs typeface="+mn-cs"/>
              </a:rPr>
              <a:t>Src</a:t>
            </a:r>
            <a:r>
              <a:rPr lang="en-US" altLang="zh-CN" sz="1800" kern="1200" dirty="0" smtClean="0">
                <a:ea typeface="SimSun" pitchFamily="2" charset="-122"/>
                <a:cs typeface="+mn-cs"/>
              </a:rPr>
              <a:t> 2 and </a:t>
            </a:r>
            <a:r>
              <a:rPr lang="en-US" altLang="zh-CN" sz="1800" kern="1200" dirty="0" err="1" smtClean="0">
                <a:ea typeface="SimSun" pitchFamily="2" charset="-122"/>
                <a:cs typeface="+mn-cs"/>
              </a:rPr>
              <a:t>Dst</a:t>
            </a:r>
            <a:r>
              <a:rPr lang="en-US" altLang="zh-CN" sz="1800" kern="1200" dirty="0" smtClean="0">
                <a:ea typeface="SimSun" pitchFamily="2" charset="-122"/>
                <a:cs typeface="+mn-cs"/>
              </a:rPr>
              <a:t> 2) in alternative channels 6, 7, 8 or/and 3 if they are available.</a:t>
            </a:r>
          </a:p>
          <a:p>
            <a:pPr lvl="1">
              <a:defRPr/>
            </a:pPr>
            <a:endParaRPr lang="en-US" altLang="zh-CN" sz="2600" u="sng" dirty="0" smtClean="0">
              <a:ea typeface="SimSun" pitchFamily="2" charset="-122"/>
            </a:endParaRPr>
          </a:p>
        </p:txBody>
      </p:sp>
      <p:sp>
        <p:nvSpPr>
          <p:cNvPr id="30726" name="Rectangle 52"/>
          <p:cNvSpPr>
            <a:spLocks noChangeArrowheads="1"/>
          </p:cNvSpPr>
          <p:nvPr/>
        </p:nvSpPr>
        <p:spPr bwMode="auto">
          <a:xfrm>
            <a:off x="5791200" y="4140200"/>
            <a:ext cx="2514600" cy="584200"/>
          </a:xfrm>
          <a:prstGeom prst="rect">
            <a:avLst/>
          </a:prstGeom>
          <a:noFill/>
          <a:ln w="9525">
            <a:noFill/>
            <a:miter lim="800000"/>
            <a:headEnd/>
            <a:tailEnd/>
          </a:ln>
        </p:spPr>
        <p:txBody>
          <a:bodyPr wrap="none" anchor="ctr">
            <a:spAutoFit/>
          </a:bodyPr>
          <a:lstStyle/>
          <a:p>
            <a:r>
              <a:rPr lang="en-AU" altLang="zh-CN" sz="1600" b="1">
                <a:cs typeface="Arial" charset="0"/>
              </a:rPr>
              <a:t> Example of opportunistic </a:t>
            </a:r>
          </a:p>
          <a:p>
            <a:r>
              <a:rPr lang="en-AU" altLang="zh-CN" sz="1600" b="1">
                <a:cs typeface="Arial" charset="0"/>
              </a:rPr>
              <a:t>transmission mechanism.</a:t>
            </a:r>
          </a:p>
        </p:txBody>
      </p:sp>
      <p:sp>
        <p:nvSpPr>
          <p:cNvPr id="30727" name="Text Box 35"/>
          <p:cNvSpPr txBox="1">
            <a:spLocks noChangeArrowheads="1"/>
          </p:cNvSpPr>
          <p:nvPr/>
        </p:nvSpPr>
        <p:spPr bwMode="auto">
          <a:xfrm>
            <a:off x="7010400" y="3573463"/>
            <a:ext cx="1600200" cy="642937"/>
          </a:xfrm>
          <a:prstGeom prst="rect">
            <a:avLst/>
          </a:prstGeom>
          <a:noFill/>
          <a:ln w="9525">
            <a:noFill/>
            <a:miter lim="800000"/>
            <a:headEnd/>
            <a:tailEnd/>
          </a:ln>
        </p:spPr>
        <p:txBody>
          <a:bodyPr/>
          <a:lstStyle/>
          <a:p>
            <a:r>
              <a:rPr lang="en-AU" altLang="zh-CN" sz="1400" b="1">
                <a:solidFill>
                  <a:srgbClr val="FF0000"/>
                </a:solidFill>
                <a:cs typeface="Arial" charset="0"/>
              </a:rPr>
              <a:t>Src 1 </a:t>
            </a:r>
            <a:r>
              <a:rPr lang="en-US" altLang="zh-CN" sz="1400" b="1">
                <a:solidFill>
                  <a:srgbClr val="FF0000"/>
                </a:solidFill>
                <a:cs typeface="Arial" charset="0"/>
                <a:sym typeface="Wingdings" pitchFamily="2" charset="2"/>
              </a:rPr>
              <a:t> Dst 1</a:t>
            </a:r>
          </a:p>
          <a:p>
            <a:r>
              <a:rPr lang="en-US" altLang="zh-CN" sz="1400" b="1">
                <a:solidFill>
                  <a:srgbClr val="FF0000"/>
                </a:solidFill>
                <a:cs typeface="Arial" charset="0"/>
                <a:sym typeface="Wingdings" pitchFamily="2" charset="2"/>
              </a:rPr>
              <a:t>Src 2  Dst 2</a:t>
            </a:r>
            <a:endParaRPr lang="en-AU" altLang="zh-CN" sz="1400" b="1">
              <a:solidFill>
                <a:srgbClr val="FF0000"/>
              </a:solidFill>
              <a:cs typeface="Arial" charset="0"/>
            </a:endParaRPr>
          </a:p>
        </p:txBody>
      </p:sp>
      <p:sp>
        <p:nvSpPr>
          <p:cNvPr id="30728" name="Text Box 35"/>
          <p:cNvSpPr txBox="1">
            <a:spLocks noChangeArrowheads="1"/>
          </p:cNvSpPr>
          <p:nvPr/>
        </p:nvSpPr>
        <p:spPr bwMode="auto">
          <a:xfrm>
            <a:off x="5715000" y="3530600"/>
            <a:ext cx="1143000" cy="381000"/>
          </a:xfrm>
          <a:prstGeom prst="rect">
            <a:avLst/>
          </a:prstGeom>
          <a:noFill/>
          <a:ln w="9525">
            <a:noFill/>
            <a:miter lim="800000"/>
            <a:headEnd/>
            <a:tailEnd/>
          </a:ln>
        </p:spPr>
        <p:txBody>
          <a:bodyPr/>
          <a:lstStyle/>
          <a:p>
            <a:r>
              <a:rPr lang="en-US" altLang="zh-CN" sz="1600" b="1" dirty="0" smtClean="0">
                <a:solidFill>
                  <a:srgbClr val="FF0000"/>
                </a:solidFill>
                <a:cs typeface="Arial" charset="0"/>
              </a:rPr>
              <a:t>PCP/AP 1</a:t>
            </a:r>
            <a:endParaRPr lang="en-AU" altLang="zh-CN" sz="1600" b="1" dirty="0">
              <a:solidFill>
                <a:srgbClr val="FF0000"/>
              </a:solidFill>
              <a:cs typeface="Arial" charset="0"/>
            </a:endParaRPr>
          </a:p>
        </p:txBody>
      </p:sp>
      <p:grpSp>
        <p:nvGrpSpPr>
          <p:cNvPr id="30729" name="组合 26"/>
          <p:cNvGrpSpPr>
            <a:grpSpLocks/>
          </p:cNvGrpSpPr>
          <p:nvPr/>
        </p:nvGrpSpPr>
        <p:grpSpPr bwMode="auto">
          <a:xfrm>
            <a:off x="5715000" y="2540000"/>
            <a:ext cx="2730500" cy="762000"/>
            <a:chOff x="3365500" y="4572000"/>
            <a:chExt cx="3124200" cy="1003300"/>
          </a:xfrm>
        </p:grpSpPr>
        <p:sp>
          <p:nvSpPr>
            <p:cNvPr id="12" name="AutoShape 43"/>
            <p:cNvSpPr>
              <a:spLocks noChangeArrowheads="1"/>
            </p:cNvSpPr>
            <p:nvPr/>
          </p:nvSpPr>
          <p:spPr bwMode="auto">
            <a:xfrm rot="10800000" flipH="1">
              <a:off x="4889456" y="4572000"/>
              <a:ext cx="1523955" cy="4577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B0F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13" name="AutoShape 43"/>
            <p:cNvSpPr>
              <a:spLocks noChangeArrowheads="1"/>
            </p:cNvSpPr>
            <p:nvPr/>
          </p:nvSpPr>
          <p:spPr bwMode="auto">
            <a:xfrm rot="10800000" flipH="1">
              <a:off x="3365500" y="4572000"/>
              <a:ext cx="1523956" cy="4577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92D05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30733" name="Text Box 35"/>
            <p:cNvSpPr txBox="1">
              <a:spLocks noChangeArrowheads="1"/>
            </p:cNvSpPr>
            <p:nvPr/>
          </p:nvSpPr>
          <p:spPr bwMode="auto">
            <a:xfrm>
              <a:off x="4029075" y="4592638"/>
              <a:ext cx="555625" cy="436562"/>
            </a:xfrm>
            <a:prstGeom prst="rect">
              <a:avLst/>
            </a:prstGeom>
            <a:noFill/>
            <a:ln w="9525">
              <a:noFill/>
              <a:miter lim="800000"/>
              <a:headEnd/>
              <a:tailEnd/>
            </a:ln>
          </p:spPr>
          <p:txBody>
            <a:bodyPr/>
            <a:lstStyle/>
            <a:p>
              <a:r>
                <a:rPr lang="en-AU" altLang="zh-CN" sz="1800" b="1">
                  <a:cs typeface="Arial" charset="0"/>
                </a:rPr>
                <a:t>2</a:t>
              </a:r>
            </a:p>
          </p:txBody>
        </p:sp>
        <p:sp>
          <p:nvSpPr>
            <p:cNvPr id="30734" name="Text Box 35"/>
            <p:cNvSpPr txBox="1">
              <a:spLocks noChangeArrowheads="1"/>
            </p:cNvSpPr>
            <p:nvPr/>
          </p:nvSpPr>
          <p:spPr bwMode="auto">
            <a:xfrm>
              <a:off x="5553075" y="4592638"/>
              <a:ext cx="555625" cy="436562"/>
            </a:xfrm>
            <a:prstGeom prst="rect">
              <a:avLst/>
            </a:prstGeom>
            <a:noFill/>
            <a:ln w="9525">
              <a:noFill/>
              <a:miter lim="800000"/>
              <a:headEnd/>
              <a:tailEnd/>
            </a:ln>
          </p:spPr>
          <p:txBody>
            <a:bodyPr/>
            <a:lstStyle/>
            <a:p>
              <a:r>
                <a:rPr lang="en-AU" altLang="zh-CN" sz="1800" b="1">
                  <a:cs typeface="Arial" charset="0"/>
                </a:rPr>
                <a:t>3</a:t>
              </a:r>
            </a:p>
          </p:txBody>
        </p:sp>
        <p:sp>
          <p:nvSpPr>
            <p:cNvPr id="18" name="AutoShape 43"/>
            <p:cNvSpPr>
              <a:spLocks noChangeArrowheads="1"/>
            </p:cNvSpPr>
            <p:nvPr/>
          </p:nvSpPr>
          <p:spPr bwMode="auto">
            <a:xfrm flipH="1">
              <a:off x="3365500" y="5029756"/>
              <a:ext cx="762886"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AAE2CA"/>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19" name="AutoShape 43"/>
            <p:cNvSpPr>
              <a:spLocks noChangeArrowheads="1"/>
            </p:cNvSpPr>
            <p:nvPr/>
          </p:nvSpPr>
          <p:spPr bwMode="auto">
            <a:xfrm flipH="1">
              <a:off x="4128386" y="5029756"/>
              <a:ext cx="761070"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C00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20" name="AutoShape 43"/>
            <p:cNvSpPr>
              <a:spLocks noChangeArrowheads="1"/>
            </p:cNvSpPr>
            <p:nvPr/>
          </p:nvSpPr>
          <p:spPr bwMode="auto">
            <a:xfrm flipH="1">
              <a:off x="4889456" y="5029756"/>
              <a:ext cx="762886"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7030A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21" name="AutoShape 43"/>
            <p:cNvSpPr>
              <a:spLocks noChangeArrowheads="1"/>
            </p:cNvSpPr>
            <p:nvPr/>
          </p:nvSpPr>
          <p:spPr bwMode="auto">
            <a:xfrm flipH="1">
              <a:off x="5674139" y="5029756"/>
              <a:ext cx="761069" cy="53300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B050"/>
            </a:solidFill>
            <a:ln w="38100">
              <a:solidFill>
                <a:srgbClr val="17365D"/>
              </a:solidFill>
              <a:miter lim="800000"/>
              <a:headEnd/>
              <a:tailEnd/>
            </a:ln>
            <a:effectLst>
              <a:outerShdw dist="28398" dir="3806097" algn="ctr" rotWithShape="0">
                <a:srgbClr val="243F60">
                  <a:alpha val="50000"/>
                </a:srgbClr>
              </a:outerShdw>
            </a:effectLst>
          </p:spPr>
          <p:txBody>
            <a:bodyPr/>
            <a:lstStyle/>
            <a:p>
              <a:pPr>
                <a:defRPr/>
              </a:pPr>
              <a:endParaRPr lang="en-US">
                <a:ea typeface="MS PGothic" pitchFamily="34" charset="-128"/>
              </a:endParaRPr>
            </a:p>
          </p:txBody>
        </p:sp>
        <p:sp>
          <p:nvSpPr>
            <p:cNvPr id="30739" name="Text Box 35"/>
            <p:cNvSpPr txBox="1">
              <a:spLocks noChangeArrowheads="1"/>
            </p:cNvSpPr>
            <p:nvPr/>
          </p:nvSpPr>
          <p:spPr bwMode="auto">
            <a:xfrm>
              <a:off x="3594100" y="5105400"/>
              <a:ext cx="555625" cy="436563"/>
            </a:xfrm>
            <a:prstGeom prst="rect">
              <a:avLst/>
            </a:prstGeom>
            <a:noFill/>
            <a:ln w="9525">
              <a:noFill/>
              <a:miter lim="800000"/>
              <a:headEnd/>
              <a:tailEnd/>
            </a:ln>
          </p:spPr>
          <p:txBody>
            <a:bodyPr/>
            <a:lstStyle/>
            <a:p>
              <a:r>
                <a:rPr lang="en-AU" altLang="zh-CN" sz="1600" b="1">
                  <a:cs typeface="Arial" charset="0"/>
                </a:rPr>
                <a:t>5</a:t>
              </a:r>
            </a:p>
          </p:txBody>
        </p:sp>
        <p:sp>
          <p:nvSpPr>
            <p:cNvPr id="30740" name="Text Box 35"/>
            <p:cNvSpPr txBox="1">
              <a:spLocks noChangeArrowheads="1"/>
            </p:cNvSpPr>
            <p:nvPr/>
          </p:nvSpPr>
          <p:spPr bwMode="auto">
            <a:xfrm>
              <a:off x="4356100" y="5118100"/>
              <a:ext cx="555625" cy="436563"/>
            </a:xfrm>
            <a:prstGeom prst="rect">
              <a:avLst/>
            </a:prstGeom>
            <a:noFill/>
            <a:ln w="9525">
              <a:noFill/>
              <a:miter lim="800000"/>
              <a:headEnd/>
              <a:tailEnd/>
            </a:ln>
          </p:spPr>
          <p:txBody>
            <a:bodyPr/>
            <a:lstStyle/>
            <a:p>
              <a:r>
                <a:rPr lang="en-AU" altLang="zh-CN" sz="1600" b="1">
                  <a:cs typeface="Arial" charset="0"/>
                </a:rPr>
                <a:t>6</a:t>
              </a:r>
            </a:p>
          </p:txBody>
        </p:sp>
        <p:sp>
          <p:nvSpPr>
            <p:cNvPr id="30741" name="Text Box 35"/>
            <p:cNvSpPr txBox="1">
              <a:spLocks noChangeArrowheads="1"/>
            </p:cNvSpPr>
            <p:nvPr/>
          </p:nvSpPr>
          <p:spPr bwMode="auto">
            <a:xfrm>
              <a:off x="5118100" y="5118100"/>
              <a:ext cx="555625" cy="436563"/>
            </a:xfrm>
            <a:prstGeom prst="rect">
              <a:avLst/>
            </a:prstGeom>
            <a:noFill/>
            <a:ln w="9525">
              <a:noFill/>
              <a:miter lim="800000"/>
              <a:headEnd/>
              <a:tailEnd/>
            </a:ln>
          </p:spPr>
          <p:txBody>
            <a:bodyPr/>
            <a:lstStyle/>
            <a:p>
              <a:r>
                <a:rPr lang="en-AU" altLang="zh-CN" sz="1600" b="1">
                  <a:cs typeface="Arial" charset="0"/>
                </a:rPr>
                <a:t>7</a:t>
              </a:r>
            </a:p>
          </p:txBody>
        </p:sp>
        <p:sp>
          <p:nvSpPr>
            <p:cNvPr id="30742" name="Text Box 35"/>
            <p:cNvSpPr txBox="1">
              <a:spLocks noChangeArrowheads="1"/>
            </p:cNvSpPr>
            <p:nvPr/>
          </p:nvSpPr>
          <p:spPr bwMode="auto">
            <a:xfrm>
              <a:off x="5934075" y="5138738"/>
              <a:ext cx="555625" cy="436562"/>
            </a:xfrm>
            <a:prstGeom prst="rect">
              <a:avLst/>
            </a:prstGeom>
            <a:noFill/>
            <a:ln w="9525">
              <a:noFill/>
              <a:miter lim="800000"/>
              <a:headEnd/>
              <a:tailEnd/>
            </a:ln>
          </p:spPr>
          <p:txBody>
            <a:bodyPr/>
            <a:lstStyle/>
            <a:p>
              <a:r>
                <a:rPr lang="en-AU" altLang="zh-CN" sz="1600" b="1">
                  <a:cs typeface="Arial" charset="0"/>
                </a:rPr>
                <a:t>8</a:t>
              </a:r>
            </a:p>
          </p:txBody>
        </p:sp>
      </p:grpSp>
      <p:sp>
        <p:nvSpPr>
          <p:cNvPr id="30730" name="矩形 27"/>
          <p:cNvSpPr>
            <a:spLocks noChangeArrowheads="1"/>
          </p:cNvSpPr>
          <p:nvPr/>
        </p:nvSpPr>
        <p:spPr bwMode="auto">
          <a:xfrm>
            <a:off x="685800" y="2524125"/>
            <a:ext cx="4876800" cy="1895475"/>
          </a:xfrm>
          <a:prstGeom prst="rect">
            <a:avLst/>
          </a:prstGeom>
          <a:noFill/>
          <a:ln w="9525">
            <a:noFill/>
            <a:miter lim="800000"/>
            <a:headEnd/>
            <a:tailEnd/>
          </a:ln>
        </p:spPr>
        <p:txBody>
          <a:bodyPr>
            <a:spAutoFit/>
          </a:bodyPr>
          <a:lstStyle/>
          <a:p>
            <a:pPr marL="177800" indent="-177800">
              <a:buFont typeface="Arial" charset="0"/>
              <a:buChar char="•"/>
            </a:pPr>
            <a:r>
              <a:rPr lang="en-US" altLang="zh-CN" sz="2000" b="1" u="sng" dirty="0"/>
              <a:t>Definitions</a:t>
            </a:r>
            <a:r>
              <a:rPr lang="en-US" altLang="zh-CN" b="1" u="sng" dirty="0"/>
              <a:t>:</a:t>
            </a:r>
          </a:p>
          <a:p>
            <a:pPr marL="685800" lvl="2" indent="-342900" eaLnBrk="0" hangingPunct="0">
              <a:spcBef>
                <a:spcPct val="20000"/>
              </a:spcBef>
              <a:buFont typeface="Times New Roman" pitchFamily="18" charset="0"/>
              <a:buChar char="–"/>
              <a:defRPr/>
            </a:pPr>
            <a:r>
              <a:rPr lang="en-US" altLang="zh-CN" sz="1800" dirty="0">
                <a:latin typeface="+mn-lt"/>
              </a:rPr>
              <a:t>Assume that a network with </a:t>
            </a:r>
            <a:r>
              <a:rPr lang="en-US" altLang="zh-CN" sz="1800" dirty="0" smtClean="0">
                <a:latin typeface="+mn-lt"/>
              </a:rPr>
              <a:t>the designated device PCP/AP </a:t>
            </a:r>
            <a:r>
              <a:rPr lang="en-US" altLang="zh-CN" sz="1800" dirty="0">
                <a:latin typeface="+mn-lt"/>
              </a:rPr>
              <a:t>1 </a:t>
            </a:r>
            <a:r>
              <a:rPr lang="en-US" altLang="zh-CN" sz="1800" dirty="0" smtClean="0">
                <a:latin typeface="+mn-lt"/>
              </a:rPr>
              <a:t>sets </a:t>
            </a:r>
            <a:r>
              <a:rPr lang="en-US" altLang="zh-CN" sz="1800" dirty="0">
                <a:latin typeface="+mn-lt"/>
              </a:rPr>
              <a:t>up </a:t>
            </a:r>
            <a:r>
              <a:rPr lang="en-US" altLang="zh-CN" sz="1800" dirty="0" smtClean="0">
                <a:latin typeface="+mn-lt"/>
              </a:rPr>
              <a:t>on </a:t>
            </a:r>
            <a:r>
              <a:rPr lang="en-US" altLang="zh-CN" sz="1800" dirty="0">
                <a:latin typeface="+mn-lt"/>
              </a:rPr>
              <a:t>Channel 5.</a:t>
            </a:r>
          </a:p>
          <a:p>
            <a:pPr marL="685800" lvl="2" indent="-342900" eaLnBrk="0" hangingPunct="0">
              <a:spcBef>
                <a:spcPct val="20000"/>
              </a:spcBef>
              <a:buFont typeface="Times New Roman" pitchFamily="18" charset="0"/>
              <a:buChar char="–"/>
              <a:defRPr/>
            </a:pPr>
            <a:r>
              <a:rPr lang="en-US" altLang="zh-CN" sz="1800" dirty="0">
                <a:latin typeface="+mn-lt"/>
              </a:rPr>
              <a:t>Channel 5 is called dedicated channel and other channels, i.e.,  6, 7, 8 and 3, are called alternative channels.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685800" y="1524000"/>
            <a:ext cx="7772400" cy="4953000"/>
          </a:xfrm>
        </p:spPr>
        <p:txBody>
          <a:bodyPr/>
          <a:lstStyle/>
          <a:p>
            <a:pPr marL="355600" lvl="1" indent="-177800">
              <a:buFont typeface="Times New Roman" pitchFamily="18" charset="0"/>
              <a:buChar char="‒"/>
            </a:pPr>
            <a:r>
              <a:rPr lang="en-US" altLang="zh-CN" sz="1600" dirty="0" smtClean="0">
                <a:ea typeface="SimSun" pitchFamily="2" charset="-122"/>
              </a:rPr>
              <a:t>Source STA </a:t>
            </a:r>
            <a:r>
              <a:rPr lang="en-US" altLang="zh-CN" sz="1600" dirty="0" err="1" smtClean="0">
                <a:ea typeface="SimSun" pitchFamily="2" charset="-122"/>
              </a:rPr>
              <a:t>Src</a:t>
            </a:r>
            <a:r>
              <a:rPr lang="en-US" altLang="zh-CN" sz="1600" dirty="0" smtClean="0">
                <a:ea typeface="SimSun" pitchFamily="2" charset="-122"/>
              </a:rPr>
              <a:t> 1 sends the allocation request, then PCP/AP 1 grants to allocate the service period (SP) for transmission pair (</a:t>
            </a:r>
            <a:r>
              <a:rPr lang="en-US" altLang="zh-CN" sz="1600" dirty="0" err="1" smtClean="0">
                <a:ea typeface="SimSun" pitchFamily="2" charset="-122"/>
              </a:rPr>
              <a:t>Src</a:t>
            </a:r>
            <a:r>
              <a:rPr lang="en-US" altLang="zh-CN" sz="1600" dirty="0" smtClean="0">
                <a:ea typeface="SimSun" pitchFamily="2" charset="-122"/>
              </a:rPr>
              <a:t> 1, </a:t>
            </a:r>
            <a:r>
              <a:rPr lang="en-US" altLang="zh-CN" sz="1600" dirty="0" err="1" smtClean="0">
                <a:ea typeface="SimSun" pitchFamily="2" charset="-122"/>
              </a:rPr>
              <a:t>Dst</a:t>
            </a:r>
            <a:r>
              <a:rPr lang="en-US" altLang="zh-CN" sz="1600" dirty="0" smtClean="0">
                <a:ea typeface="SimSun" pitchFamily="2" charset="-122"/>
              </a:rPr>
              <a:t> 1) in Channel 7 (8 or 3).</a:t>
            </a:r>
          </a:p>
          <a:p>
            <a:pPr marL="355600" lvl="1" indent="-177800">
              <a:buFont typeface="Times New Roman" pitchFamily="18" charset="0"/>
              <a:buChar char="‒"/>
            </a:pPr>
            <a:r>
              <a:rPr lang="en-US" altLang="zh-CN" sz="1600" dirty="0" smtClean="0">
                <a:ea typeface="SimSun" pitchFamily="2" charset="-122"/>
              </a:rPr>
              <a:t>Both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scan in Channel 3 for at least </a:t>
            </a:r>
            <a:r>
              <a:rPr lang="en-US" altLang="zh-CN" sz="1600" dirty="0" err="1" smtClean="0">
                <a:ea typeface="SimSun" pitchFamily="2" charset="-122"/>
              </a:rPr>
              <a:t>aMaxBIDuration</a:t>
            </a:r>
            <a:r>
              <a:rPr lang="en-US" altLang="zh-CN" sz="1600" dirty="0" smtClean="0">
                <a:ea typeface="SimSun" pitchFamily="2" charset="-122"/>
              </a:rPr>
              <a:t>. If Channel 3 is available,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proceed to do beamforming and transmit in the assigned SPs. Otherwise, </a:t>
            </a:r>
            <a:r>
              <a:rPr lang="en-US" altLang="zh-CN" sz="1600" dirty="0" err="1" smtClean="0">
                <a:ea typeface="SimSun" pitchFamily="2" charset="-122"/>
              </a:rPr>
              <a:t>Src</a:t>
            </a:r>
            <a:r>
              <a:rPr lang="en-US" altLang="zh-CN" sz="1600" dirty="0" smtClean="0">
                <a:ea typeface="SimSun" pitchFamily="2" charset="-122"/>
              </a:rPr>
              <a:t> 1 or </a:t>
            </a:r>
            <a:r>
              <a:rPr lang="en-US" altLang="zh-CN" sz="1600" dirty="0" err="1" smtClean="0">
                <a:ea typeface="SimSun" pitchFamily="2" charset="-122"/>
              </a:rPr>
              <a:t>Dst</a:t>
            </a:r>
            <a:r>
              <a:rPr lang="en-US" altLang="zh-CN" sz="1600" dirty="0" smtClean="0">
                <a:ea typeface="SimSun" pitchFamily="2" charset="-122"/>
              </a:rPr>
              <a:t> 1 will report the failure reasons to PCP/AP 1 after the scanning. </a:t>
            </a:r>
          </a:p>
          <a:p>
            <a:pPr marL="355600" lvl="1" indent="-177800">
              <a:buFont typeface="Times New Roman" pitchFamily="18" charset="0"/>
              <a:buChar char="‒"/>
            </a:pPr>
            <a:r>
              <a:rPr lang="en-US" altLang="zh-CN" sz="1600" dirty="0" smtClean="0">
                <a:ea typeface="SimSun" pitchFamily="2" charset="-122"/>
              </a:rPr>
              <a:t>The allocated SPs in Channel 7 (8 or 3) cannot extend the duration up to N × </a:t>
            </a:r>
            <a:r>
              <a:rPr lang="en-US" altLang="zh-CN" sz="1600" dirty="0" err="1" smtClean="0">
                <a:ea typeface="SimSun" pitchFamily="2" charset="-122"/>
              </a:rPr>
              <a:t>aMaxBIDuration</a:t>
            </a:r>
            <a:r>
              <a:rPr lang="en-US" altLang="zh-CN" sz="1600" dirty="0" smtClean="0">
                <a:ea typeface="SimSun" pitchFamily="2" charset="-122"/>
              </a:rPr>
              <a:t>.</a:t>
            </a:r>
          </a:p>
          <a:p>
            <a:pPr marL="355600" lvl="1" indent="-177800">
              <a:buFont typeface="Times New Roman" pitchFamily="18" charset="0"/>
              <a:buChar char="‒"/>
            </a:pPr>
            <a:r>
              <a:rPr lang="en-US" altLang="zh-CN" sz="1600" dirty="0" smtClean="0">
                <a:ea typeface="SimSun" pitchFamily="2" charset="-122"/>
              </a:rPr>
              <a:t>After that, </a:t>
            </a:r>
            <a:r>
              <a:rPr lang="en-US" altLang="zh-CN" sz="1600" dirty="0" err="1" smtClean="0">
                <a:ea typeface="SimSun" pitchFamily="2" charset="-122"/>
              </a:rPr>
              <a:t>Src</a:t>
            </a:r>
            <a:r>
              <a:rPr lang="en-US" altLang="zh-CN" sz="1600" dirty="0" smtClean="0">
                <a:ea typeface="SimSun" pitchFamily="2" charset="-122"/>
              </a:rPr>
              <a:t> 1 and </a:t>
            </a:r>
            <a:r>
              <a:rPr lang="en-US" altLang="zh-CN" sz="1600" dirty="0" err="1" smtClean="0">
                <a:ea typeface="SimSun" pitchFamily="2" charset="-122"/>
              </a:rPr>
              <a:t>Dst</a:t>
            </a:r>
            <a:r>
              <a:rPr lang="en-US" altLang="zh-CN" sz="1600" dirty="0" smtClean="0">
                <a:ea typeface="SimSun" pitchFamily="2" charset="-122"/>
              </a:rPr>
              <a:t> 1 can either switch back to Channel 5 or stay in Chanel 7 (8 or 3). In either way, they must suspend transmissions in Channel 7 (8 or 3) for a period of (B – 1) × </a:t>
            </a:r>
            <a:r>
              <a:rPr lang="en-US" altLang="zh-CN" sz="1600" dirty="0" err="1" smtClean="0">
                <a:ea typeface="SimSun" pitchFamily="2" charset="-122"/>
              </a:rPr>
              <a:t>aMaxBIDuration</a:t>
            </a:r>
            <a:r>
              <a:rPr lang="en-US" altLang="zh-CN" sz="1600" dirty="0" smtClean="0">
                <a:ea typeface="SimSun" pitchFamily="2" charset="-122"/>
              </a:rPr>
              <a:t>.</a:t>
            </a: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endParaRPr lang="en-US" altLang="zh-CN" sz="1600" dirty="0" smtClean="0">
              <a:solidFill>
                <a:srgbClr val="0070C0"/>
              </a:solidFill>
              <a:ea typeface="SimSun" pitchFamily="2" charset="-122"/>
              <a:cs typeface="Arial" charset="0"/>
            </a:endParaRPr>
          </a:p>
          <a:p>
            <a:pPr eaLnBrk="1" hangingPunct="1">
              <a:buFontTx/>
              <a:buNone/>
            </a:pPr>
            <a:r>
              <a:rPr lang="en-US" altLang="zh-CN" sz="1600" b="1" dirty="0" smtClean="0">
                <a:ea typeface="SimSun" pitchFamily="2" charset="-122"/>
              </a:rPr>
              <a:t>(Described in detail in 802.11-13/1293r1)</a:t>
            </a:r>
            <a:endParaRPr lang="zh-CN" altLang="en-US" sz="1800" b="1" dirty="0" smtClean="0">
              <a:ea typeface="SimSun" pitchFamily="2" charset="-122"/>
            </a:endParaRPr>
          </a:p>
          <a:p>
            <a:pPr eaLnBrk="1" hangingPunct="1"/>
            <a:endParaRPr lang="en-US" altLang="zh-CN" sz="1600" dirty="0" smtClean="0">
              <a:solidFill>
                <a:srgbClr val="0070C0"/>
              </a:solidFill>
              <a:ea typeface="SimSun" pitchFamily="2" charset="-122"/>
            </a:endParaRPr>
          </a:p>
          <a:p>
            <a:endParaRPr lang="en-US" altLang="zh-CN" dirty="0" smtClean="0">
              <a:ea typeface="SimSun" pitchFamily="2" charset="-122"/>
            </a:endParaRPr>
          </a:p>
        </p:txBody>
      </p:sp>
      <p:sp>
        <p:nvSpPr>
          <p:cNvPr id="4100" name="标题 1"/>
          <p:cNvSpPr>
            <a:spLocks noGrp="1"/>
          </p:cNvSpPr>
          <p:nvPr>
            <p:ph type="title"/>
          </p:nvPr>
        </p:nvSpPr>
        <p:spPr/>
        <p:txBody>
          <a:bodyPr/>
          <a:lstStyle/>
          <a:p>
            <a:r>
              <a:rPr lang="en-US" altLang="zh-CN" sz="2800" smtClean="0">
                <a:ea typeface="SimSun" pitchFamily="2" charset="-122"/>
              </a:rPr>
              <a:t>Opportunistic Transmissions in Multiple Alternative Channels in 802.11aj (2/2)</a:t>
            </a:r>
            <a:endParaRPr lang="zh-CN" altLang="en-US" sz="2800" smtClean="0">
              <a:ea typeface="SimSun" pitchFamily="2" charset="-122"/>
            </a:endParaRPr>
          </a:p>
        </p:txBody>
      </p:sp>
      <p:sp>
        <p:nvSpPr>
          <p:cNvPr id="4101"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102" name="灯片编号占位符 4"/>
          <p:cNvSpPr>
            <a:spLocks noGrp="1"/>
          </p:cNvSpPr>
          <p:nvPr>
            <p:ph type="sldNum" sz="quarter" idx="11"/>
          </p:nvPr>
        </p:nvSpPr>
        <p:spPr>
          <a:noFill/>
        </p:spPr>
        <p:txBody>
          <a:bodyPr/>
          <a:lstStyle/>
          <a:p>
            <a:r>
              <a:rPr lang="en-US" altLang="zh-CN"/>
              <a:t>Slide </a:t>
            </a:r>
            <a:fld id="{53FAEFB8-DAB3-43F2-B499-115177137491}" type="slidenum">
              <a:rPr lang="en-US" altLang="zh-CN"/>
              <a:pPr/>
              <a:t>14</a:t>
            </a:fld>
            <a:endParaRPr lang="en-US" altLang="zh-CN"/>
          </a:p>
        </p:txBody>
      </p:sp>
      <p:graphicFrame>
        <p:nvGraphicFramePr>
          <p:cNvPr id="4098" name="Object 2"/>
          <p:cNvGraphicFramePr>
            <a:graphicFrameLocks noChangeAspect="1"/>
          </p:cNvGraphicFramePr>
          <p:nvPr/>
        </p:nvGraphicFramePr>
        <p:xfrm>
          <a:off x="3124200" y="3868738"/>
          <a:ext cx="5334000" cy="2532062"/>
        </p:xfrm>
        <a:graphic>
          <a:graphicData uri="http://schemas.openxmlformats.org/presentationml/2006/ole">
            <mc:AlternateContent xmlns:mc="http://schemas.openxmlformats.org/markup-compatibility/2006">
              <mc:Choice xmlns:v="urn:schemas-microsoft-com:vml" Requires="v">
                <p:oleObj spid="_x0000_s4110" name="Visio" r:id="rId3" imgW="10206973" imgH="4814651" progId="Visio.Drawing.11">
                  <p:embed/>
                </p:oleObj>
              </mc:Choice>
              <mc:Fallback>
                <p:oleObj name="Visio" r:id="rId3" imgW="10206973" imgH="4814651" progId="Visio.Drawing.11">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3868738"/>
                        <a:ext cx="5334000" cy="2532062"/>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4103" name="Rectangle 52"/>
          <p:cNvSpPr>
            <a:spLocks noChangeArrowheads="1"/>
          </p:cNvSpPr>
          <p:nvPr/>
        </p:nvSpPr>
        <p:spPr bwMode="auto">
          <a:xfrm>
            <a:off x="4038600" y="6096000"/>
            <a:ext cx="4159250" cy="338138"/>
          </a:xfrm>
          <a:prstGeom prst="rect">
            <a:avLst/>
          </a:prstGeom>
          <a:noFill/>
          <a:ln w="9525">
            <a:noFill/>
            <a:miter lim="800000"/>
            <a:headEnd/>
            <a:tailEnd/>
          </a:ln>
        </p:spPr>
        <p:txBody>
          <a:bodyPr wrap="none" anchor="ctr">
            <a:spAutoFit/>
          </a:bodyPr>
          <a:lstStyle/>
          <a:p>
            <a:r>
              <a:rPr lang="en-AU" altLang="zh-CN" sz="1600" b="1">
                <a:cs typeface="Arial" charset="0"/>
              </a:rPr>
              <a:t> </a:t>
            </a:r>
            <a:r>
              <a:rPr lang="en-US" altLang="zh-CN" sz="1400" b="1">
                <a:cs typeface="Arial" charset="0"/>
              </a:rPr>
              <a:t>Example of opportunistic transmission mechanism </a:t>
            </a:r>
            <a:endParaRPr lang="en-AU" altLang="zh-CN" sz="1400" b="1">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lstStyle/>
          <a:p>
            <a:r>
              <a:rPr lang="en-US" altLang="zh-CN" sz="2800" smtClean="0">
                <a:ea typeface="SimSun" pitchFamily="2" charset="-122"/>
              </a:rPr>
              <a:t>Proposed Spatial Sharing Mechanism in 802.11aj (1/2)</a:t>
            </a:r>
            <a:endParaRPr lang="zh-CN" altLang="en-US" sz="2800" smtClean="0">
              <a:ea typeface="SimSun" pitchFamily="2" charset="-122"/>
            </a:endParaRPr>
          </a:p>
        </p:txBody>
      </p:sp>
      <p:sp>
        <p:nvSpPr>
          <p:cNvPr id="31747" name="内容占位符 2"/>
          <p:cNvSpPr>
            <a:spLocks noGrp="1"/>
          </p:cNvSpPr>
          <p:nvPr>
            <p:ph idx="1"/>
          </p:nvPr>
        </p:nvSpPr>
        <p:spPr>
          <a:xfrm>
            <a:off x="685800" y="1676400"/>
            <a:ext cx="7924800" cy="4648200"/>
          </a:xfrm>
        </p:spPr>
        <p:txBody>
          <a:bodyPr/>
          <a:lstStyle/>
          <a:p>
            <a:pPr eaLnBrk="1" hangingPunct="1">
              <a:buFontTx/>
              <a:buNone/>
            </a:pPr>
            <a:r>
              <a:rPr lang="en-US" altLang="zh-CN" b="1" u="sng" dirty="0" smtClean="0">
                <a:ea typeface="MS PGothic" pitchFamily="34" charset="-128"/>
                <a:cs typeface="Arial" charset="0"/>
              </a:rPr>
              <a:t>Background</a:t>
            </a:r>
          </a:p>
          <a:p>
            <a:r>
              <a:rPr lang="en-US" altLang="zh-CN" sz="1800" dirty="0" smtClean="0">
                <a:ea typeface="MS PGothic" pitchFamily="34" charset="-128"/>
                <a:cs typeface="Arial" charset="0"/>
              </a:rPr>
              <a:t>The existing spatial sharing mechanism in 802.11ad:</a:t>
            </a:r>
          </a:p>
          <a:p>
            <a:pPr marL="685800" lvl="2" indent="-342900">
              <a:buFont typeface="Times New Roman" pitchFamily="18" charset="0"/>
              <a:buChar char="–"/>
              <a:defRPr/>
            </a:pPr>
            <a:r>
              <a:rPr lang="en-US" altLang="zh-CN" dirty="0" smtClean="0">
                <a:ea typeface="SimSun" pitchFamily="2" charset="-122"/>
              </a:rPr>
              <a:t> Spatial sharing can only be done in Service Period (SP), not Contention Based Access Period (CBAP)</a:t>
            </a:r>
          </a:p>
          <a:p>
            <a:pPr marL="685800" lvl="2" indent="-342900">
              <a:buFont typeface="Times New Roman" pitchFamily="18" charset="0"/>
              <a:buChar char="–"/>
              <a:defRPr/>
            </a:pPr>
            <a:r>
              <a:rPr lang="en-US" altLang="zh-CN" dirty="0" smtClean="0">
                <a:ea typeface="SimSun" pitchFamily="2" charset="-122"/>
              </a:rPr>
              <a:t> Both the existing SPs and candidate SPs need to perform measurement before usage</a:t>
            </a:r>
          </a:p>
          <a:p>
            <a:pPr marL="685800" lvl="2" indent="-342900">
              <a:buFont typeface="Times New Roman" pitchFamily="18" charset="0"/>
              <a:buChar char="–"/>
              <a:defRPr/>
            </a:pPr>
            <a:r>
              <a:rPr lang="en-US" altLang="zh-CN" dirty="0" smtClean="0">
                <a:ea typeface="SimSun" pitchFamily="2" charset="-122"/>
              </a:rPr>
              <a:t> The mechanism is not efficient. From the PCP/AP’s perspective, it is a blind selection process.</a:t>
            </a:r>
          </a:p>
          <a:p>
            <a:endParaRPr lang="zh-CN" altLang="en-US" dirty="0" smtClean="0">
              <a:ea typeface="MS PGothic" pitchFamily="34" charset="-128"/>
              <a:cs typeface="Arial" charset="0"/>
            </a:endParaRPr>
          </a:p>
        </p:txBody>
      </p:sp>
      <p:sp>
        <p:nvSpPr>
          <p:cNvPr id="3174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1749" name="灯片编号占位符 4"/>
          <p:cNvSpPr>
            <a:spLocks noGrp="1"/>
          </p:cNvSpPr>
          <p:nvPr>
            <p:ph type="sldNum" sz="quarter" idx="11"/>
          </p:nvPr>
        </p:nvSpPr>
        <p:spPr>
          <a:noFill/>
        </p:spPr>
        <p:txBody>
          <a:bodyPr/>
          <a:lstStyle/>
          <a:p>
            <a:r>
              <a:rPr lang="en-US" altLang="zh-CN"/>
              <a:t>Slide </a:t>
            </a:r>
            <a:fld id="{73B40AF1-419A-4523-8CF8-AD7ECAAEC7DD}" type="slidenum">
              <a:rPr lang="en-US" altLang="zh-CN"/>
              <a:pPr/>
              <a:t>15</a:t>
            </a:fld>
            <a:endParaRPr lang="en-US" altLang="zh-CN"/>
          </a:p>
        </p:txBody>
      </p:sp>
      <p:pic>
        <p:nvPicPr>
          <p:cNvPr id="31750" name="Picture 4"/>
          <p:cNvPicPr>
            <a:picLocks noChangeAspect="1" noChangeArrowheads="1"/>
          </p:cNvPicPr>
          <p:nvPr/>
        </p:nvPicPr>
        <p:blipFill>
          <a:blip r:embed="rId2" cstate="print"/>
          <a:srcRect/>
          <a:stretch>
            <a:fillRect/>
          </a:stretch>
        </p:blipFill>
        <p:spPr bwMode="auto">
          <a:xfrm>
            <a:off x="2355850" y="3886200"/>
            <a:ext cx="4197350" cy="1905000"/>
          </a:xfrm>
          <a:prstGeom prst="rect">
            <a:avLst/>
          </a:prstGeom>
          <a:noFill/>
          <a:ln w="9525">
            <a:noFill/>
            <a:miter lim="800000"/>
            <a:headEnd/>
            <a:tailEnd/>
          </a:ln>
        </p:spPr>
      </p:pic>
      <p:sp>
        <p:nvSpPr>
          <p:cNvPr id="31751" name="Rectangle 52"/>
          <p:cNvSpPr>
            <a:spLocks noChangeArrowheads="1"/>
          </p:cNvSpPr>
          <p:nvPr/>
        </p:nvSpPr>
        <p:spPr bwMode="auto">
          <a:xfrm>
            <a:off x="2590800" y="5943600"/>
            <a:ext cx="4321175" cy="338138"/>
          </a:xfrm>
          <a:prstGeom prst="rect">
            <a:avLst/>
          </a:prstGeom>
          <a:noFill/>
          <a:ln w="9525">
            <a:noFill/>
            <a:miter lim="800000"/>
            <a:headEnd/>
            <a:tailEnd/>
          </a:ln>
        </p:spPr>
        <p:txBody>
          <a:bodyPr wrap="none" anchor="ctr">
            <a:spAutoFit/>
          </a:bodyPr>
          <a:lstStyle/>
          <a:p>
            <a:r>
              <a:rPr lang="en-US" altLang="zh-CN" sz="1600" b="1" dirty="0"/>
              <a:t>Example of existing spatial sharing assessment </a:t>
            </a:r>
            <a:endParaRPr lang="en-AU" altLang="zh-CN" sz="16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标题 1"/>
          <p:cNvSpPr>
            <a:spLocks noGrp="1"/>
          </p:cNvSpPr>
          <p:nvPr>
            <p:ph type="title"/>
          </p:nvPr>
        </p:nvSpPr>
        <p:spPr/>
        <p:txBody>
          <a:bodyPr/>
          <a:lstStyle/>
          <a:p>
            <a:r>
              <a:rPr lang="en-US" altLang="zh-CN" sz="2800" smtClean="0">
                <a:ea typeface="SimSun" pitchFamily="2" charset="-122"/>
              </a:rPr>
              <a:t>Proposed Spatial Sharing Mechanism in 802.11aj (2/2)</a:t>
            </a:r>
            <a:endParaRPr lang="zh-CN" altLang="en-US" sz="2800" smtClean="0">
              <a:ea typeface="SimSun" pitchFamily="2" charset="-122"/>
            </a:endParaRPr>
          </a:p>
        </p:txBody>
      </p:sp>
      <p:sp>
        <p:nvSpPr>
          <p:cNvPr id="5124" name="内容占位符 2"/>
          <p:cNvSpPr>
            <a:spLocks noGrp="1"/>
          </p:cNvSpPr>
          <p:nvPr>
            <p:ph idx="1"/>
          </p:nvPr>
        </p:nvSpPr>
        <p:spPr>
          <a:xfrm>
            <a:off x="685800" y="1447800"/>
            <a:ext cx="5029200" cy="1828800"/>
          </a:xfrm>
        </p:spPr>
        <p:txBody>
          <a:bodyPr/>
          <a:lstStyle/>
          <a:p>
            <a:pPr eaLnBrk="1" hangingPunct="1">
              <a:buFontTx/>
              <a:buNone/>
            </a:pPr>
            <a:r>
              <a:rPr lang="en-AU" altLang="zh-CN" b="1" u="sng" dirty="0" smtClean="0">
                <a:ea typeface="SimSun" pitchFamily="2" charset="-122"/>
                <a:cs typeface="Arial" charset="0"/>
              </a:rPr>
              <a:t>Proposed Method:</a:t>
            </a:r>
          </a:p>
          <a:p>
            <a:pPr eaLnBrk="1" hangingPunct="1"/>
            <a:r>
              <a:rPr lang="en-AU" altLang="zh-CN" sz="1800" dirty="0" smtClean="0">
                <a:ea typeface="SimSun" pitchFamily="2" charset="-122"/>
                <a:cs typeface="Arial" charset="0"/>
              </a:rPr>
              <a:t>A method to recommend an initial SP for spatial sharing between a pair of unscheduled devices and a pair of scheduled devices under directional transmissions.</a:t>
            </a:r>
          </a:p>
          <a:p>
            <a:pPr eaLnBrk="1" hangingPunct="1"/>
            <a:endParaRPr lang="en-AU" altLang="zh-CN" sz="1800" dirty="0" smtClean="0">
              <a:ea typeface="SimSun" pitchFamily="2" charset="-122"/>
              <a:cs typeface="Arial" charset="0"/>
            </a:endParaRPr>
          </a:p>
        </p:txBody>
      </p:sp>
      <p:sp>
        <p:nvSpPr>
          <p:cNvPr id="5125"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5126" name="灯片编号占位符 4"/>
          <p:cNvSpPr>
            <a:spLocks noGrp="1"/>
          </p:cNvSpPr>
          <p:nvPr>
            <p:ph type="sldNum" sz="quarter" idx="11"/>
          </p:nvPr>
        </p:nvSpPr>
        <p:spPr>
          <a:noFill/>
        </p:spPr>
        <p:txBody>
          <a:bodyPr/>
          <a:lstStyle/>
          <a:p>
            <a:r>
              <a:rPr lang="en-US" altLang="zh-CN"/>
              <a:t>Slide </a:t>
            </a:r>
            <a:fld id="{91E2E987-568B-4466-B0C8-FA2445957FCD}" type="slidenum">
              <a:rPr lang="en-US" altLang="zh-CN"/>
              <a:pPr/>
              <a:t>16</a:t>
            </a:fld>
            <a:endParaRPr lang="en-US" altLang="zh-CN"/>
          </a:p>
        </p:txBody>
      </p:sp>
      <p:graphicFrame>
        <p:nvGraphicFramePr>
          <p:cNvPr id="5122" name="Object 29"/>
          <p:cNvGraphicFramePr>
            <a:graphicFrameLocks noChangeAspect="1"/>
          </p:cNvGraphicFramePr>
          <p:nvPr/>
        </p:nvGraphicFramePr>
        <p:xfrm>
          <a:off x="5943600" y="1123950"/>
          <a:ext cx="2743200" cy="2686050"/>
        </p:xfrm>
        <a:graphic>
          <a:graphicData uri="http://schemas.openxmlformats.org/presentationml/2006/ole">
            <mc:AlternateContent xmlns:mc="http://schemas.openxmlformats.org/markup-compatibility/2006">
              <mc:Choice xmlns:v="urn:schemas-microsoft-com:vml" Requires="v">
                <p:oleObj spid="_x0000_s5134" name="Visio" r:id="rId3" imgW="2926889" imgH="2863985" progId="Visio.Drawing.11">
                  <p:embed/>
                </p:oleObj>
              </mc:Choice>
              <mc:Fallback>
                <p:oleObj name="Visio" r:id="rId3" imgW="2926889" imgH="2863985" progId="Visio.Drawing.11">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1123950"/>
                        <a:ext cx="2743200" cy="2686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内容占位符 2"/>
          <p:cNvSpPr txBox="1">
            <a:spLocks/>
          </p:cNvSpPr>
          <p:nvPr/>
        </p:nvSpPr>
        <p:spPr bwMode="auto">
          <a:xfrm>
            <a:off x="762000" y="3276600"/>
            <a:ext cx="8229600" cy="3048000"/>
          </a:xfrm>
          <a:prstGeom prst="rect">
            <a:avLst/>
          </a:prstGeom>
          <a:noFill/>
          <a:ln w="9525">
            <a:noFill/>
            <a:miter lim="800000"/>
            <a:headEnd/>
            <a:tailEnd/>
          </a:ln>
        </p:spPr>
        <p:txBody>
          <a:bodyPr lIns="92075" tIns="46038" rIns="92075" bIns="46038"/>
          <a:lstStyle/>
          <a:p>
            <a:pPr marL="342900" indent="-342900">
              <a:spcBef>
                <a:spcPct val="20000"/>
              </a:spcBef>
            </a:pPr>
            <a:r>
              <a:rPr lang="en-AU" altLang="zh-CN" sz="2000" b="1" u="sng" dirty="0">
                <a:cs typeface="Arial" charset="0"/>
              </a:rPr>
              <a:t>Assumption</a:t>
            </a:r>
            <a:r>
              <a:rPr lang="en-AU" altLang="zh-CN" sz="2000" b="1" dirty="0">
                <a:cs typeface="Arial" charset="0"/>
              </a:rPr>
              <a:t>:</a:t>
            </a:r>
            <a:endParaRPr lang="en-AU" altLang="zh-CN" sz="2000" b="1" i="1" dirty="0">
              <a:cs typeface="Arial" charset="0"/>
            </a:endParaRPr>
          </a:p>
          <a:p>
            <a:pPr marL="342900" indent="-342900">
              <a:spcBef>
                <a:spcPct val="20000"/>
              </a:spcBef>
              <a:buFontTx/>
              <a:buChar char="•"/>
            </a:pPr>
            <a:r>
              <a:rPr lang="en-AU" altLang="zh-CN" sz="1800" dirty="0">
                <a:cs typeface="Arial" charset="0"/>
              </a:rPr>
              <a:t>PCP/AP is updated with the beamforming training results between any </a:t>
            </a:r>
            <a:r>
              <a:rPr lang="en-AU" altLang="zh-CN" sz="1800" dirty="0" smtClean="0">
                <a:cs typeface="Arial" charset="0"/>
              </a:rPr>
              <a:t>pair of two </a:t>
            </a:r>
            <a:r>
              <a:rPr lang="en-AU" altLang="zh-CN" sz="1800" dirty="0">
                <a:cs typeface="Arial" charset="0"/>
              </a:rPr>
              <a:t>STAs, in terms of best selected sector IDs.</a:t>
            </a:r>
          </a:p>
          <a:p>
            <a:pPr marL="342900" indent="-342900">
              <a:spcBef>
                <a:spcPct val="20000"/>
              </a:spcBef>
              <a:spcAft>
                <a:spcPts val="600"/>
              </a:spcAft>
              <a:buFontTx/>
              <a:buChar char="•"/>
            </a:pPr>
            <a:r>
              <a:rPr lang="en-AU" altLang="zh-CN" sz="1800" dirty="0">
                <a:cs typeface="Arial" charset="0"/>
              </a:rPr>
              <a:t>PCP/AP has scheduled SP</a:t>
            </a:r>
            <a:r>
              <a:rPr lang="en-AU" altLang="zh-CN" sz="1800" baseline="-25000" dirty="0">
                <a:cs typeface="Arial" charset="0"/>
              </a:rPr>
              <a:t>1</a:t>
            </a:r>
            <a:r>
              <a:rPr lang="en-AU" altLang="zh-CN" sz="1800" dirty="0">
                <a:cs typeface="Arial" charset="0"/>
              </a:rPr>
              <a:t> and SP</a:t>
            </a:r>
            <a:r>
              <a:rPr lang="en-AU" altLang="zh-CN" sz="1800" baseline="-25000" dirty="0">
                <a:cs typeface="Arial" charset="0"/>
              </a:rPr>
              <a:t>2</a:t>
            </a:r>
            <a:r>
              <a:rPr lang="en-AU" altLang="zh-CN" sz="1800" dirty="0">
                <a:cs typeface="Arial" charset="0"/>
              </a:rPr>
              <a:t> for pair (A, B) and (C, D), respectively</a:t>
            </a:r>
            <a:r>
              <a:rPr lang="en-US" altLang="zh-CN" sz="1800" dirty="0">
                <a:cs typeface="Arial" charset="0"/>
              </a:rPr>
              <a:t>.</a:t>
            </a:r>
            <a:r>
              <a:rPr lang="en-AU" altLang="zh-CN" sz="1800" dirty="0">
                <a:cs typeface="Arial" charset="0"/>
              </a:rPr>
              <a:t> </a:t>
            </a:r>
          </a:p>
          <a:p>
            <a:pPr marL="342900" indent="-342900" algn="just"/>
            <a:r>
              <a:rPr lang="en-AU" altLang="zh-CN" sz="2000" b="1" u="sng" dirty="0">
                <a:cs typeface="Arial" charset="0"/>
              </a:rPr>
              <a:t>Purpose and Benefits </a:t>
            </a:r>
            <a:r>
              <a:rPr lang="en-AU" altLang="zh-CN" sz="2000" u="sng" dirty="0">
                <a:cs typeface="Arial" charset="0"/>
              </a:rPr>
              <a:t>:</a:t>
            </a:r>
          </a:p>
          <a:p>
            <a:pPr marL="342900" indent="-342900" algn="just">
              <a:buFontTx/>
              <a:buChar char="•"/>
            </a:pPr>
            <a:r>
              <a:rPr lang="en-AU" altLang="zh-CN" sz="1800" dirty="0">
                <a:cs typeface="Arial" charset="0"/>
              </a:rPr>
              <a:t>To recommend an initial SP for the candidate SP with pair (E, F) from the existing SP set {SP</a:t>
            </a:r>
            <a:r>
              <a:rPr lang="en-AU" altLang="zh-CN" sz="1800" baseline="-30000" dirty="0">
                <a:cs typeface="Arial" charset="0"/>
              </a:rPr>
              <a:t>1</a:t>
            </a:r>
            <a:r>
              <a:rPr lang="en-AU" altLang="zh-CN" sz="1800" dirty="0">
                <a:cs typeface="Arial" charset="0"/>
              </a:rPr>
              <a:t>, SP</a:t>
            </a:r>
            <a:r>
              <a:rPr lang="en-AU" altLang="zh-CN" sz="1800" baseline="-30000" dirty="0">
                <a:cs typeface="Arial" charset="0"/>
              </a:rPr>
              <a:t>2</a:t>
            </a:r>
            <a:r>
              <a:rPr lang="en-AU" altLang="zh-CN" sz="1800" dirty="0">
                <a:cs typeface="Arial" charset="0"/>
              </a:rPr>
              <a:t>} for spatial sharing</a:t>
            </a:r>
          </a:p>
          <a:p>
            <a:pPr marL="342900" indent="-342900">
              <a:spcBef>
                <a:spcPct val="20000"/>
              </a:spcBef>
              <a:buFontTx/>
              <a:buChar char="•"/>
            </a:pPr>
            <a:r>
              <a:rPr lang="en-AU" altLang="zh-CN" sz="1800" dirty="0">
                <a:cs typeface="Arial" charset="0"/>
              </a:rPr>
              <a:t>Fast</a:t>
            </a:r>
            <a:r>
              <a:rPr lang="en-US" altLang="zh-CN" sz="1800" dirty="0">
                <a:cs typeface="Arial" charset="0"/>
              </a:rPr>
              <a:t> and </a:t>
            </a:r>
            <a:r>
              <a:rPr lang="en-AU" altLang="zh-CN" sz="1800" dirty="0">
                <a:cs typeface="Arial" charset="0"/>
              </a:rPr>
              <a:t>accurate allocation of spatial sharing among pair of </a:t>
            </a:r>
            <a:r>
              <a:rPr lang="en-AU" altLang="zh-CN" sz="1800" dirty="0" smtClean="0">
                <a:cs typeface="Arial" charset="0"/>
              </a:rPr>
              <a:t>devices, </a:t>
            </a:r>
            <a:r>
              <a:rPr lang="en-AU" altLang="zh-CN" sz="1800" dirty="0">
                <a:cs typeface="Arial" charset="0"/>
              </a:rPr>
              <a:t>etc.</a:t>
            </a:r>
          </a:p>
          <a:p>
            <a:pPr marL="342900" indent="-342900" algn="just">
              <a:spcBef>
                <a:spcPts val="600"/>
              </a:spcBef>
            </a:pPr>
            <a:r>
              <a:rPr lang="en-US" altLang="zh-CN" sz="1800" b="1" dirty="0">
                <a:cs typeface="Arial" charset="0"/>
              </a:rPr>
              <a:t>     (Described in detail in 802.11-13/1292r1)</a:t>
            </a:r>
            <a:endParaRPr lang="zh-CN" altLang="en-US" sz="1800" b="1" dirty="0">
              <a:cs typeface="Arial" charset="0"/>
            </a:endParaRPr>
          </a:p>
          <a:p>
            <a:pPr marL="342900" indent="-342900">
              <a:spcBef>
                <a:spcPct val="20000"/>
              </a:spcBef>
              <a:buFontTx/>
              <a:buChar char="•"/>
            </a:pPr>
            <a:endParaRPr lang="en-AU" altLang="zh-CN" sz="2000" dirty="0">
              <a:cs typeface="Arial" charset="0"/>
            </a:endParaRPr>
          </a:p>
          <a:p>
            <a:pPr marL="342900" indent="-342900" eaLnBrk="0" hangingPunct="0">
              <a:spcBef>
                <a:spcPct val="20000"/>
              </a:spcBef>
            </a:pPr>
            <a:endParaRPr lang="zh-CN" altLang="en-US" sz="20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p:txBody>
          <a:bodyPr/>
          <a:lstStyle/>
          <a:p>
            <a:r>
              <a:rPr lang="en-US" altLang="zh-CN" sz="2800" smtClean="0">
                <a:ea typeface="SimSun" pitchFamily="2" charset="-122"/>
              </a:rPr>
              <a:t>PCP Selection Considering Supported </a:t>
            </a:r>
            <a:br>
              <a:rPr lang="en-US" altLang="zh-CN" sz="2800" smtClean="0">
                <a:ea typeface="SimSun" pitchFamily="2" charset="-122"/>
              </a:rPr>
            </a:br>
            <a:r>
              <a:rPr lang="en-US" altLang="zh-CN" sz="2800" smtClean="0">
                <a:ea typeface="SimSun" pitchFamily="2" charset="-122"/>
              </a:rPr>
              <a:t>Channels Capability</a:t>
            </a:r>
            <a:endParaRPr lang="zh-CN" altLang="en-US" sz="2800" smtClean="0">
              <a:ea typeface="SimSun" pitchFamily="2" charset="-122"/>
            </a:endParaRPr>
          </a:p>
        </p:txBody>
      </p:sp>
      <p:sp>
        <p:nvSpPr>
          <p:cNvPr id="3" name="内容占位符 2"/>
          <p:cNvSpPr>
            <a:spLocks noGrp="1"/>
          </p:cNvSpPr>
          <p:nvPr>
            <p:ph idx="1"/>
          </p:nvPr>
        </p:nvSpPr>
        <p:spPr>
          <a:xfrm>
            <a:off x="685800" y="1600200"/>
            <a:ext cx="7772400" cy="4876800"/>
          </a:xfrm>
        </p:spPr>
        <p:txBody>
          <a:bodyPr/>
          <a:lstStyle/>
          <a:p>
            <a:pPr marL="342900" lvl="1" indent="-342900">
              <a:buFontTx/>
              <a:buChar char="•"/>
              <a:defRPr/>
            </a:pPr>
            <a:r>
              <a:rPr lang="en-US" altLang="zh-CN" sz="1800" dirty="0" smtClean="0">
                <a:ea typeface="SimSun" pitchFamily="2" charset="-122"/>
              </a:rPr>
              <a:t>In the PBSS mode, one STA assumes the role of the PCP. The decision whether the STA performs in the role of PCP is done by comparing the value of the STA’s PCP Factor (</a:t>
            </a:r>
            <a:r>
              <a:rPr lang="en-US" altLang="zh-CN" sz="1800" dirty="0" err="1" smtClean="0">
                <a:ea typeface="SimSun" pitchFamily="2" charset="-122"/>
              </a:rPr>
              <a:t>self_PCP_factor</a:t>
            </a:r>
            <a:r>
              <a:rPr lang="en-US" altLang="zh-CN" sz="1800" dirty="0" smtClean="0">
                <a:ea typeface="SimSun" pitchFamily="2" charset="-122"/>
              </a:rPr>
              <a:t>) and the PCP Factor of the peer STA.</a:t>
            </a:r>
          </a:p>
          <a:p>
            <a:pPr algn="just">
              <a:defRPr/>
            </a:pPr>
            <a:r>
              <a:rPr lang="en-US" altLang="zh-CN" sz="1800" dirty="0" smtClean="0">
                <a:ea typeface="SimSun" pitchFamily="2" charset="-122"/>
              </a:rPr>
              <a:t>In 802.11aj, dynamic channel widths lead to multiple channel width support capabilities for STAs.</a:t>
            </a:r>
          </a:p>
          <a:p>
            <a:pPr lvl="1" algn="just">
              <a:defRPr/>
            </a:pPr>
            <a:r>
              <a:rPr lang="en-US" altLang="zh-CN" sz="1800" dirty="0" smtClean="0">
                <a:ea typeface="SimSun" pitchFamily="2" charset="-122"/>
              </a:rPr>
              <a:t>60GHz: 2.16GHz, 1.08GHz;</a:t>
            </a:r>
          </a:p>
          <a:p>
            <a:pPr marL="342900" lvl="1" indent="-342900">
              <a:buFontTx/>
              <a:buChar char="•"/>
              <a:defRPr/>
            </a:pPr>
            <a:r>
              <a:rPr lang="en-US" altLang="zh-CN" sz="1800" dirty="0" smtClean="0">
                <a:ea typeface="SimSun" pitchFamily="2" charset="-122"/>
              </a:rPr>
              <a:t>To support the 802.11aj multi-channel PCP/AP clustering and to facilitate the 60GHz band transition, a PCP with higher multi-channel operating capability is required.</a:t>
            </a:r>
          </a:p>
          <a:p>
            <a:pPr marL="342900" lvl="1" indent="-342900">
              <a:buFontTx/>
              <a:buChar char="•"/>
              <a:defRPr/>
            </a:pPr>
            <a:r>
              <a:rPr lang="en-US" altLang="zh-CN" sz="1800" dirty="0" smtClean="0">
                <a:ea typeface="SimSun" pitchFamily="2" charset="-122"/>
              </a:rPr>
              <a:t>“Supported Channel Width Set” field is added in the PCP Factor (see 10.1.4.3.4 in 802.11ad ) to indicate the multi-channel support capability of a STA.</a:t>
            </a:r>
            <a:endParaRPr lang="zh-CN" altLang="zh-CN" sz="1800" dirty="0" smtClean="0">
              <a:ea typeface="SimSun" pitchFamily="2" charset="-122"/>
            </a:endParaRPr>
          </a:p>
          <a:p>
            <a:pPr marL="342900" lvl="1" indent="-342900">
              <a:buFontTx/>
              <a:buChar char="•"/>
              <a:defRPr/>
            </a:pPr>
            <a:r>
              <a:rPr lang="en-US" altLang="zh-CN" sz="1800" dirty="0" smtClean="0">
                <a:ea typeface="SimSun" pitchFamily="2" charset="-122"/>
              </a:rPr>
              <a:t>Same as 802.11ad, the STA with the maximum PCP Factor is selected as a candidate PCP.</a:t>
            </a:r>
          </a:p>
          <a:p>
            <a:pPr marL="342900" lvl="1" indent="-342900">
              <a:buFontTx/>
              <a:buChar char="•"/>
              <a:defRPr/>
            </a:pPr>
            <a:r>
              <a:rPr lang="en-US" altLang="zh-CN" sz="1800" b="1" dirty="0" smtClean="0">
                <a:ea typeface="SimSun" pitchFamily="2" charset="-122"/>
                <a:cs typeface="Arial" pitchFamily="34" charset="0"/>
              </a:rPr>
              <a:t> (Described in detail in 802.11-13/1183r0)</a:t>
            </a:r>
            <a:endParaRPr lang="en-US" altLang="zh-CN" sz="1800" dirty="0" smtClean="0">
              <a:ea typeface="SimSun" pitchFamily="2" charset="-122"/>
            </a:endParaRPr>
          </a:p>
          <a:p>
            <a:pPr marL="342900" lvl="1" indent="-342900">
              <a:buFontTx/>
              <a:buChar char="•"/>
              <a:defRPr/>
            </a:pPr>
            <a:endParaRPr lang="en-US" altLang="zh-CN" sz="1800" dirty="0" smtClean="0">
              <a:ea typeface="SimSun" pitchFamily="2" charset="-122"/>
            </a:endParaRPr>
          </a:p>
        </p:txBody>
      </p:sp>
      <p:sp>
        <p:nvSpPr>
          <p:cNvPr id="3277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2773" name="灯片编号占位符 4"/>
          <p:cNvSpPr>
            <a:spLocks noGrp="1"/>
          </p:cNvSpPr>
          <p:nvPr>
            <p:ph type="sldNum" sz="quarter" idx="11"/>
          </p:nvPr>
        </p:nvSpPr>
        <p:spPr>
          <a:noFill/>
        </p:spPr>
        <p:txBody>
          <a:bodyPr/>
          <a:lstStyle/>
          <a:p>
            <a:r>
              <a:rPr lang="en-US" altLang="zh-CN"/>
              <a:t>Slide </a:t>
            </a:r>
            <a:fld id="{3AD71E8A-BA7A-446B-90B8-5FBCF99CBBB2}" type="slidenum">
              <a:rPr lang="en-US" altLang="zh-CN"/>
              <a:pPr/>
              <a:t>17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3"/>
          <p:cNvPicPr>
            <a:picLocks noChangeAspect="1" noChangeArrowheads="1"/>
          </p:cNvPicPr>
          <p:nvPr/>
        </p:nvPicPr>
        <p:blipFill>
          <a:blip r:embed="rId3" cstate="print"/>
          <a:srcRect/>
          <a:stretch>
            <a:fillRect/>
          </a:stretch>
        </p:blipFill>
        <p:spPr bwMode="auto">
          <a:xfrm>
            <a:off x="390525" y="4114800"/>
            <a:ext cx="8255000" cy="2309812"/>
          </a:xfrm>
          <a:prstGeom prst="rect">
            <a:avLst/>
          </a:prstGeom>
          <a:noFill/>
          <a:ln w="9525">
            <a:noFill/>
            <a:miter lim="800000"/>
            <a:headEnd/>
            <a:tailEnd/>
          </a:ln>
        </p:spPr>
      </p:pic>
      <p:sp>
        <p:nvSpPr>
          <p:cNvPr id="14339" name="Rectangle 3"/>
          <p:cNvSpPr>
            <a:spLocks noGrp="1" noChangeArrowheads="1"/>
          </p:cNvSpPr>
          <p:nvPr>
            <p:ph type="body" idx="1"/>
          </p:nvPr>
        </p:nvSpPr>
        <p:spPr>
          <a:xfrm>
            <a:off x="533400" y="1600200"/>
            <a:ext cx="7991475" cy="4530725"/>
          </a:xfrm>
        </p:spPr>
        <p:txBody>
          <a:bodyPr/>
          <a:lstStyle/>
          <a:p>
            <a:pPr>
              <a:buFont typeface="Arial" pitchFamily="34" charset="0"/>
              <a:buChar char="•"/>
              <a:defRPr/>
            </a:pPr>
            <a:r>
              <a:rPr lang="en-US" altLang="zh-CN" sz="1800" b="1" kern="1200" dirty="0" smtClean="0">
                <a:ea typeface="宋体" pitchFamily="2" charset="-122"/>
              </a:rPr>
              <a:t>802.11aj PCP/AP can operate as S-PCP/S-AP or member PCP/AP on either small band or large band channel. </a:t>
            </a:r>
          </a:p>
          <a:p>
            <a:pPr>
              <a:buFont typeface="Arial" pitchFamily="34" charset="0"/>
              <a:buChar char="•"/>
              <a:defRPr/>
            </a:pPr>
            <a:r>
              <a:rPr lang="en-US" altLang="zh-CN" sz="1800" b="1" kern="1200" dirty="0" smtClean="0">
                <a:ea typeface="宋体" pitchFamily="2" charset="-122"/>
              </a:rPr>
              <a:t>To achieve the above aims, modifications to 802.11ad are given as below:</a:t>
            </a:r>
          </a:p>
          <a:p>
            <a:pPr lvl="1">
              <a:defRPr/>
            </a:pPr>
            <a:r>
              <a:rPr lang="en-US" altLang="zh-CN" sz="1600" dirty="0" smtClean="0">
                <a:ea typeface="宋体" pitchFamily="2" charset="-122"/>
              </a:rPr>
              <a:t>Active cluster probe scheme is proposed to facilitate the discovery of large band cluster for small band PCP/AP.</a:t>
            </a:r>
          </a:p>
          <a:p>
            <a:pPr lvl="1">
              <a:defRPr/>
            </a:pPr>
            <a:r>
              <a:rPr lang="en-US" altLang="zh-CN" sz="1600" dirty="0" smtClean="0">
                <a:ea typeface="宋体" pitchFamily="2" charset="-122"/>
              </a:rPr>
              <a:t>The cluster member announces its cluster switching state to other cluster members, as to facilitate cluster merge on different channels, or coordinate their joining sequence.</a:t>
            </a:r>
          </a:p>
          <a:p>
            <a:pPr lvl="1">
              <a:defRPr/>
            </a:pPr>
            <a:r>
              <a:rPr lang="en-US" altLang="zh-CN" sz="1600" dirty="0" smtClean="0">
                <a:ea typeface="宋体" pitchFamily="2" charset="-122"/>
              </a:rPr>
              <a:t>Particular procedure of joining cluster is also proposed for small band DBC PCP/AP.</a:t>
            </a:r>
          </a:p>
        </p:txBody>
      </p:sp>
      <p:sp>
        <p:nvSpPr>
          <p:cNvPr id="33796" name="Rectangle 2"/>
          <p:cNvSpPr>
            <a:spLocks noGrp="1" noChangeArrowheads="1"/>
          </p:cNvSpPr>
          <p:nvPr>
            <p:ph type="title"/>
          </p:nvPr>
        </p:nvSpPr>
        <p:spPr>
          <a:xfrm>
            <a:off x="890588" y="609600"/>
            <a:ext cx="8253412" cy="838200"/>
          </a:xfrm>
        </p:spPr>
        <p:txBody>
          <a:bodyPr/>
          <a:lstStyle/>
          <a:p>
            <a:pPr eaLnBrk="1" hangingPunct="1"/>
            <a:r>
              <a:rPr lang="en-US" altLang="zh-CN" sz="2800" smtClean="0">
                <a:ea typeface="SimSun" pitchFamily="2" charset="-122"/>
              </a:rPr>
              <a:t>Decentralized Clustering for 802.11aj</a:t>
            </a:r>
          </a:p>
        </p:txBody>
      </p:sp>
      <p:sp>
        <p:nvSpPr>
          <p:cNvPr id="33797" name="Left Brace 13"/>
          <p:cNvSpPr>
            <a:spLocks/>
          </p:cNvSpPr>
          <p:nvPr/>
        </p:nvSpPr>
        <p:spPr bwMode="auto">
          <a:xfrm>
            <a:off x="1317625" y="4608512"/>
            <a:ext cx="71438" cy="323850"/>
          </a:xfrm>
          <a:prstGeom prst="lef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sp>
        <p:nvSpPr>
          <p:cNvPr id="33798" name="Left Brace 14"/>
          <p:cNvSpPr>
            <a:spLocks/>
          </p:cNvSpPr>
          <p:nvPr/>
        </p:nvSpPr>
        <p:spPr bwMode="auto">
          <a:xfrm>
            <a:off x="1317625" y="5267324"/>
            <a:ext cx="71438" cy="323850"/>
          </a:xfrm>
          <a:prstGeom prst="lef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sp>
        <p:nvSpPr>
          <p:cNvPr id="33799" name="Left Brace 15"/>
          <p:cNvSpPr>
            <a:spLocks/>
          </p:cNvSpPr>
          <p:nvPr/>
        </p:nvSpPr>
        <p:spPr bwMode="auto">
          <a:xfrm>
            <a:off x="1317625" y="5949949"/>
            <a:ext cx="71438" cy="325438"/>
          </a:xfrm>
          <a:prstGeom prst="leftBrace">
            <a:avLst>
              <a:gd name="adj1" fmla="val 8436"/>
              <a:gd name="adj2" fmla="val 50000"/>
            </a:avLst>
          </a:prstGeom>
          <a:solidFill>
            <a:srgbClr val="FF9900"/>
          </a:solidFill>
          <a:ln w="9525" algn="ctr">
            <a:solidFill>
              <a:schemeClr val="tx1"/>
            </a:solidFill>
            <a:round/>
            <a:headEnd/>
            <a:tailEnd/>
          </a:ln>
        </p:spPr>
        <p:txBody>
          <a:bodyPr/>
          <a:lstStyle/>
          <a:p>
            <a:endParaRPr lang="zh-CN" altLang="zh-CN"/>
          </a:p>
        </p:txBody>
      </p:sp>
      <p:sp>
        <p:nvSpPr>
          <p:cNvPr id="33800" name="Right Brace 16"/>
          <p:cNvSpPr>
            <a:spLocks/>
          </p:cNvSpPr>
          <p:nvPr/>
        </p:nvSpPr>
        <p:spPr bwMode="auto">
          <a:xfrm>
            <a:off x="8174038" y="4256087"/>
            <a:ext cx="71437" cy="647700"/>
          </a:xfrm>
          <a:prstGeom prst="rightBrace">
            <a:avLst>
              <a:gd name="adj1" fmla="val 8395"/>
              <a:gd name="adj2" fmla="val 50000"/>
            </a:avLst>
          </a:prstGeom>
          <a:solidFill>
            <a:srgbClr val="FF9900"/>
          </a:solidFill>
          <a:ln w="9525" algn="ctr">
            <a:solidFill>
              <a:schemeClr val="tx1"/>
            </a:solidFill>
            <a:round/>
            <a:headEnd/>
            <a:tailEnd/>
          </a:ln>
        </p:spPr>
        <p:txBody>
          <a:bodyPr/>
          <a:lstStyle/>
          <a:p>
            <a:endParaRPr lang="zh-CN" altLang="zh-CN"/>
          </a:p>
        </p:txBody>
      </p:sp>
      <p:sp>
        <p:nvSpPr>
          <p:cNvPr id="33801" name="灯片编号占位符 9"/>
          <p:cNvSpPr>
            <a:spLocks noGrp="1"/>
          </p:cNvSpPr>
          <p:nvPr>
            <p:ph type="sldNum" sz="quarter" idx="11"/>
          </p:nvPr>
        </p:nvSpPr>
        <p:spPr>
          <a:noFill/>
        </p:spPr>
        <p:txBody>
          <a:bodyPr/>
          <a:lstStyle/>
          <a:p>
            <a:r>
              <a:rPr lang="en-US" altLang="zh-CN">
                <a:cs typeface="Arial" charset="0"/>
              </a:rPr>
              <a:t>Slide </a:t>
            </a:r>
            <a:fld id="{0FCD871D-185A-4E20-884D-F20A48D4CE8B}" type="slidenum">
              <a:rPr lang="en-US" altLang="zh-CN">
                <a:cs typeface="Arial" charset="0"/>
              </a:rPr>
              <a:pPr/>
              <a:t>18</a:t>
            </a:fld>
            <a:endParaRPr lang="en-US" altLang="zh-CN">
              <a:cs typeface="Arial" charset="0"/>
            </a:endParaRPr>
          </a:p>
        </p:txBody>
      </p:sp>
      <p:sp>
        <p:nvSpPr>
          <p:cNvPr id="33802" name="页脚占位符 10"/>
          <p:cNvSpPr>
            <a:spLocks noGrp="1"/>
          </p:cNvSpPr>
          <p:nvPr>
            <p:ph type="ftr" sz="quarter" idx="10"/>
          </p:nvPr>
        </p:nvSpPr>
        <p:spPr>
          <a:xfrm>
            <a:off x="6319838" y="6475413"/>
            <a:ext cx="2224087" cy="153987"/>
          </a:xfrm>
          <a:noFill/>
        </p:spPr>
        <p:txBody>
          <a:bodyPr/>
          <a:lstStyle/>
          <a:p>
            <a:r>
              <a:rPr lang="it-IT" altLang="zh-CN">
                <a:ea typeface="SimSun" pitchFamily="2" charset="-122"/>
                <a:cs typeface="Arial" charset="0"/>
              </a:rPr>
              <a:t>Jiamin Chen (Huawei)/Xiaoming Peng (I2R)</a:t>
            </a:r>
            <a:endParaRPr lang="en-US" altLang="zh-CN">
              <a:ea typeface="SimSun" pitchFamily="2" charset="-122"/>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p:txBody>
          <a:bodyPr/>
          <a:lstStyle/>
          <a:p>
            <a:endParaRPr lang="zh-CN" altLang="en-US" smtClean="0">
              <a:ea typeface="SimSun" pitchFamily="2" charset="-122"/>
            </a:endParaRPr>
          </a:p>
        </p:txBody>
      </p:sp>
      <p:sp>
        <p:nvSpPr>
          <p:cNvPr id="34819" name="内容占位符 2"/>
          <p:cNvSpPr>
            <a:spLocks noGrp="1"/>
          </p:cNvSpPr>
          <p:nvPr>
            <p:ph idx="1"/>
          </p:nvPr>
        </p:nvSpPr>
        <p:spPr/>
        <p:txBody>
          <a:bodyPr/>
          <a:lstStyle/>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pPr algn="ctr">
              <a:buFontTx/>
              <a:buNone/>
            </a:pPr>
            <a:r>
              <a:rPr lang="en-US" altLang="zh-CN" sz="4400" b="1" smtClean="0">
                <a:ea typeface="SimSun" pitchFamily="2" charset="-122"/>
              </a:rPr>
              <a:t>PHY </a:t>
            </a:r>
            <a:endParaRPr lang="zh-CN" altLang="en-US" sz="4400" b="1" smtClean="0">
              <a:ea typeface="SimSun" pitchFamily="2" charset="-122"/>
            </a:endParaRPr>
          </a:p>
        </p:txBody>
      </p:sp>
      <p:sp>
        <p:nvSpPr>
          <p:cNvPr id="3482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4821" name="灯片编号占位符 4"/>
          <p:cNvSpPr>
            <a:spLocks noGrp="1"/>
          </p:cNvSpPr>
          <p:nvPr>
            <p:ph type="sldNum" sz="quarter" idx="11"/>
          </p:nvPr>
        </p:nvSpPr>
        <p:spPr>
          <a:noFill/>
        </p:spPr>
        <p:txBody>
          <a:bodyPr/>
          <a:lstStyle/>
          <a:p>
            <a:r>
              <a:rPr lang="en-US" altLang="zh-CN"/>
              <a:t>Slide </a:t>
            </a:r>
            <a:fld id="{0EBA321D-C016-4C39-9133-C011F279E5FA}" type="slidenum">
              <a:rPr lang="en-US" altLang="zh-CN"/>
              <a:pPr/>
              <a:t>19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p:cNvSpPr>
          <p:nvPr>
            <p:ph type="title"/>
          </p:nvPr>
        </p:nvSpPr>
        <p:spPr/>
        <p:txBody>
          <a:bodyPr/>
          <a:lstStyle/>
          <a:p>
            <a:r>
              <a:rPr lang="en-US" altLang="zh-CN" sz="2800" dirty="0" smtClean="0">
                <a:ea typeface="SimSun" pitchFamily="2" charset="-122"/>
              </a:rPr>
              <a:t>Authors/Supporters </a:t>
            </a:r>
            <a:r>
              <a:rPr lang="en-US" altLang="zh-CN" sz="2800" dirty="0" smtClean="0">
                <a:ea typeface="SimSun" pitchFamily="2" charset="-122"/>
              </a:rPr>
              <a:t>List</a:t>
            </a:r>
            <a:endParaRPr lang="zh-CN" altLang="en-US" dirty="0" smtClean="0">
              <a:ea typeface="SimSun" pitchFamily="2" charset="-122"/>
            </a:endParaRPr>
          </a:p>
        </p:txBody>
      </p:sp>
      <p:sp>
        <p:nvSpPr>
          <p:cNvPr id="205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053" name="灯片编号占位符 4"/>
          <p:cNvSpPr>
            <a:spLocks noGrp="1"/>
          </p:cNvSpPr>
          <p:nvPr>
            <p:ph type="sldNum" sz="quarter" idx="11"/>
          </p:nvPr>
        </p:nvSpPr>
        <p:spPr>
          <a:noFill/>
        </p:spPr>
        <p:txBody>
          <a:bodyPr/>
          <a:lstStyle/>
          <a:p>
            <a:r>
              <a:rPr lang="en-US" altLang="zh-CN"/>
              <a:t>Slide </a:t>
            </a:r>
            <a:fld id="{F260C47B-6DC4-48E0-8B12-FDE8AA9D2756}" type="slidenum">
              <a:rPr lang="en-US" altLang="zh-CN"/>
              <a:pPr/>
              <a:t>2</a:t>
            </a:fld>
            <a:endParaRPr lang="en-US" altLang="zh-CN"/>
          </a:p>
        </p:txBody>
      </p:sp>
      <p:graphicFrame>
        <p:nvGraphicFramePr>
          <p:cNvPr id="2050" name="Object 11"/>
          <p:cNvGraphicFramePr>
            <a:graphicFrameLocks noChangeAspect="1"/>
          </p:cNvGraphicFramePr>
          <p:nvPr/>
        </p:nvGraphicFramePr>
        <p:xfrm>
          <a:off x="1624013" y="1446213"/>
          <a:ext cx="6523037" cy="5322887"/>
        </p:xfrm>
        <a:graphic>
          <a:graphicData uri="http://schemas.openxmlformats.org/presentationml/2006/ole">
            <mc:AlternateContent xmlns:mc="http://schemas.openxmlformats.org/markup-compatibility/2006">
              <mc:Choice xmlns:v="urn:schemas-microsoft-com:vml" Requires="v">
                <p:oleObj spid="_x0000_s2062" name="Document" r:id="rId4" imgW="10114949" imgH="8255394" progId="Word.Document.8">
                  <p:embed/>
                </p:oleObj>
              </mc:Choice>
              <mc:Fallback>
                <p:oleObj name="Document" r:id="rId4" imgW="10114949" imgH="8255394"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4013" y="1446213"/>
                        <a:ext cx="6523037" cy="532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r>
              <a:rPr lang="en-US" altLang="zh-CN" sz="3600" smtClean="0">
                <a:ea typeface="SimSun" pitchFamily="2" charset="-122"/>
              </a:rPr>
              <a:t>Contents</a:t>
            </a:r>
            <a:endParaRPr lang="zh-CN" altLang="en-US" sz="3600" smtClean="0">
              <a:ea typeface="SimSun" pitchFamily="2" charset="-122"/>
            </a:endParaRPr>
          </a:p>
        </p:txBody>
      </p:sp>
      <p:sp>
        <p:nvSpPr>
          <p:cNvPr id="3584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5844" name="灯片编号占位符 4"/>
          <p:cNvSpPr>
            <a:spLocks noGrp="1"/>
          </p:cNvSpPr>
          <p:nvPr>
            <p:ph type="sldNum" sz="quarter" idx="11"/>
          </p:nvPr>
        </p:nvSpPr>
        <p:spPr>
          <a:noFill/>
        </p:spPr>
        <p:txBody>
          <a:bodyPr/>
          <a:lstStyle/>
          <a:p>
            <a:r>
              <a:rPr lang="en-US" altLang="zh-CN"/>
              <a:t>Slide </a:t>
            </a:r>
            <a:fld id="{C6E1EF9B-D39F-4A3A-8A5C-A29D5463A43B}" type="slidenum">
              <a:rPr lang="en-US" altLang="zh-CN"/>
              <a:pPr/>
              <a:t>20</a:t>
            </a:fld>
            <a:endParaRPr lang="en-US" altLang="zh-CN"/>
          </a:p>
        </p:txBody>
      </p:sp>
      <p:sp>
        <p:nvSpPr>
          <p:cNvPr id="6" name="内容占位符 2"/>
          <p:cNvSpPr txBox="1">
            <a:spLocks/>
          </p:cNvSpPr>
          <p:nvPr/>
        </p:nvSpPr>
        <p:spPr bwMode="auto">
          <a:xfrm>
            <a:off x="838200" y="1676400"/>
            <a:ext cx="7543800" cy="4038600"/>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Channelization</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PHY Overview</a:t>
            </a:r>
          </a:p>
          <a:p>
            <a:pPr marL="742950" lvl="1" indent="-285750" eaLnBrk="0" hangingPunct="0">
              <a:lnSpc>
                <a:spcPct val="90000"/>
              </a:lnSpc>
              <a:spcBef>
                <a:spcPct val="20000"/>
              </a:spcBef>
              <a:buFontTx/>
              <a:buChar char="–"/>
              <a:defRPr/>
            </a:pPr>
            <a:r>
              <a:rPr lang="en-US" altLang="zh-CN" sz="1800" kern="0" dirty="0">
                <a:solidFill>
                  <a:srgbClr val="000000"/>
                </a:solidFill>
                <a:latin typeface="+mn-lt"/>
                <a:ea typeface="宋体" pitchFamily="2" charset="-122"/>
              </a:rPr>
              <a:t>PHY general parameters</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1.08GHz PHY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Ctrl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MR (Moderate rate) Single Carrier MCS</a:t>
            </a:r>
          </a:p>
          <a:p>
            <a:pPr marL="742950" lvl="1" indent="-285750" eaLnBrk="0" hangingPunct="0">
              <a:lnSpc>
                <a:spcPct val="90000"/>
              </a:lnSpc>
              <a:spcBef>
                <a:spcPct val="20000"/>
              </a:spcBef>
              <a:buFontTx/>
              <a:buChar char="–"/>
              <a:defRPr/>
            </a:pPr>
            <a:r>
              <a:rPr lang="en-US" altLang="zh-CN" sz="1800" dirty="0">
                <a:solidFill>
                  <a:srgbClr val="000000"/>
                </a:solidFill>
                <a:ea typeface="宋体" pitchFamily="2" charset="-122"/>
              </a:rPr>
              <a:t>1.08GHz HR (High rate) Single Carrier MCS</a:t>
            </a:r>
            <a:endParaRPr lang="en-US" altLang="zh-CN" sz="1800" dirty="0">
              <a:solidFill>
                <a:srgbClr val="000000"/>
              </a:solidFill>
              <a:latin typeface="+mn-lt"/>
              <a:ea typeface="宋体" pitchFamily="2" charset="-122"/>
            </a:endParaRPr>
          </a:p>
          <a:p>
            <a:pPr marL="742950" lvl="1" indent="-285750" eaLnBrk="0" hangingPunct="0">
              <a:lnSpc>
                <a:spcPct val="90000"/>
              </a:lnSpc>
              <a:spcBef>
                <a:spcPct val="20000"/>
              </a:spcBef>
              <a:buFontTx/>
              <a:buChar char="–"/>
              <a:defRPr/>
            </a:pPr>
            <a:r>
              <a:rPr lang="en-US" altLang="zh-CN" sz="1800" dirty="0" err="1">
                <a:solidFill>
                  <a:srgbClr val="000000"/>
                </a:solidFill>
                <a:latin typeface="+mn-lt"/>
                <a:ea typeface="宋体" pitchFamily="2" charset="-122"/>
              </a:rPr>
              <a:t>1.08GHz</a:t>
            </a:r>
            <a:r>
              <a:rPr lang="en-US" altLang="zh-CN" sz="1800" dirty="0">
                <a:solidFill>
                  <a:srgbClr val="000000"/>
                </a:solidFill>
                <a:latin typeface="+mn-lt"/>
                <a:ea typeface="宋体" pitchFamily="2" charset="-122"/>
              </a:rPr>
              <a:t> </a:t>
            </a:r>
            <a:r>
              <a:rPr lang="en-US" altLang="zh-CN" sz="1800" dirty="0" err="1">
                <a:solidFill>
                  <a:srgbClr val="000000"/>
                </a:solidFill>
                <a:latin typeface="+mn-lt"/>
                <a:ea typeface="宋体" pitchFamily="2" charset="-122"/>
              </a:rPr>
              <a:t>OFDM</a:t>
            </a:r>
            <a:r>
              <a:rPr lang="en-US" altLang="zh-CN" sz="1800" dirty="0">
                <a:solidFill>
                  <a:srgbClr val="000000"/>
                </a:solidFill>
                <a:latin typeface="+mn-lt"/>
                <a:ea typeface="宋体" pitchFamily="2" charset="-122"/>
              </a:rPr>
              <a:t> MCS</a:t>
            </a:r>
          </a:p>
          <a:p>
            <a:pPr marL="742950" lvl="1" indent="-285750" eaLnBrk="0" hangingPunct="0">
              <a:lnSpc>
                <a:spcPct val="90000"/>
              </a:lnSpc>
              <a:spcBef>
                <a:spcPct val="20000"/>
              </a:spcBef>
              <a:buFontTx/>
              <a:buChar char="–"/>
              <a:defRPr/>
            </a:pPr>
            <a:r>
              <a:rPr lang="en-US" altLang="zh-CN" sz="1800" dirty="0">
                <a:solidFill>
                  <a:srgbClr val="000000"/>
                </a:solidFill>
                <a:latin typeface="+mn-lt"/>
                <a:ea typeface="宋体" pitchFamily="2" charset="-122"/>
              </a:rPr>
              <a:t>1.08GHz Low Power MCS</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IQ Imbalance Estimation and Compensation</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PA Nonlinearity Treatment</a:t>
            </a:r>
          </a:p>
          <a:p>
            <a:pPr marL="342900" indent="-342900" eaLnBrk="0" hangingPunct="0">
              <a:lnSpc>
                <a:spcPct val="90000"/>
              </a:lnSpc>
              <a:spcBef>
                <a:spcPct val="20000"/>
              </a:spcBef>
              <a:buFontTx/>
              <a:buChar char="•"/>
              <a:defRPr/>
            </a:pPr>
            <a:r>
              <a:rPr lang="en-US" altLang="zh-CN" sz="2000" b="1" kern="0" dirty="0">
                <a:solidFill>
                  <a:srgbClr val="000000"/>
                </a:solidFill>
                <a:latin typeface="+mn-lt"/>
                <a:ea typeface="宋体" pitchFamily="2" charset="-122"/>
              </a:rPr>
              <a:t>Enhancing Support of Mobile Devices in </a:t>
            </a:r>
            <a:r>
              <a:rPr lang="en-US" altLang="zh-CN" sz="2000" b="1" kern="0" dirty="0" err="1">
                <a:solidFill>
                  <a:srgbClr val="000000"/>
                </a:solidFill>
                <a:latin typeface="+mn-lt"/>
                <a:ea typeface="宋体" pitchFamily="2" charset="-122"/>
              </a:rPr>
              <a:t>TGaj</a:t>
            </a:r>
            <a:r>
              <a:rPr lang="en-US" altLang="zh-CN" sz="2000" b="1" kern="0" dirty="0">
                <a:solidFill>
                  <a:srgbClr val="000000"/>
                </a:solidFill>
                <a:latin typeface="+mn-lt"/>
                <a:ea typeface="宋体" pitchFamily="2" charset="-122"/>
              </a:rPr>
              <a:t> </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p:txBody>
          <a:bodyPr/>
          <a:lstStyle/>
          <a:p>
            <a:r>
              <a:rPr lang="en-US" altLang="zh-CN" sz="2800" smtClean="0">
                <a:ea typeface="SimSun" pitchFamily="2" charset="-122"/>
              </a:rPr>
              <a:t>Channelization for 802.11aj (1/2)</a:t>
            </a:r>
            <a:endParaRPr lang="zh-CN" altLang="en-US" sz="2800" smtClean="0">
              <a:ea typeface="SimSun" pitchFamily="2" charset="-122"/>
            </a:endParaRPr>
          </a:p>
        </p:txBody>
      </p:sp>
      <p:sp>
        <p:nvSpPr>
          <p:cNvPr id="36867" name="内容占位符 2"/>
          <p:cNvSpPr>
            <a:spLocks noGrp="1"/>
          </p:cNvSpPr>
          <p:nvPr>
            <p:ph idx="1"/>
          </p:nvPr>
        </p:nvSpPr>
        <p:spPr>
          <a:xfrm>
            <a:off x="685800" y="1676400"/>
            <a:ext cx="4267200" cy="3276600"/>
          </a:xfrm>
        </p:spPr>
        <p:txBody>
          <a:bodyPr/>
          <a:lstStyle/>
          <a:p>
            <a:r>
              <a:rPr lang="en-US" altLang="zh-CN" sz="1800" dirty="0" smtClean="0">
                <a:ea typeface="SimSun" pitchFamily="2" charset="-122"/>
              </a:rPr>
              <a:t>The released 60GHz spectrum in China only has 5GHz bandwidth, i.e. only two  2.16 GHz channels, which may limit the performance of 802.11ad devices.</a:t>
            </a:r>
          </a:p>
          <a:p>
            <a:pPr>
              <a:spcBef>
                <a:spcPts val="600"/>
              </a:spcBef>
            </a:pPr>
            <a:r>
              <a:rPr lang="en-US" altLang="zh-CN" sz="1800" dirty="0" smtClean="0">
                <a:solidFill>
                  <a:srgbClr val="000000"/>
                </a:solidFill>
                <a:ea typeface="SimSun" pitchFamily="2" charset="-122"/>
              </a:rPr>
              <a:t>Further divide 2.16GHz channel used in 802.11ad into two 1.08GHz channels, then it becomes 6 logical channels: 2 channels with 2.16GHz bandwidth (Channel 2 &amp; 3), 4 channels with 1.08GHz bandwidth (Channel 5, 6, 7 and 8);</a:t>
            </a:r>
          </a:p>
          <a:p>
            <a:endParaRPr lang="zh-CN" altLang="en-US" dirty="0" smtClean="0">
              <a:ea typeface="SimSun" pitchFamily="2" charset="-122"/>
            </a:endParaRPr>
          </a:p>
        </p:txBody>
      </p:sp>
      <p:sp>
        <p:nvSpPr>
          <p:cNvPr id="3686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6869" name="灯片编号占位符 4"/>
          <p:cNvSpPr>
            <a:spLocks noGrp="1"/>
          </p:cNvSpPr>
          <p:nvPr>
            <p:ph type="sldNum" sz="quarter" idx="11"/>
          </p:nvPr>
        </p:nvSpPr>
        <p:spPr>
          <a:noFill/>
        </p:spPr>
        <p:txBody>
          <a:bodyPr/>
          <a:lstStyle/>
          <a:p>
            <a:r>
              <a:rPr lang="en-US" altLang="zh-CN"/>
              <a:t>Slide </a:t>
            </a:r>
            <a:fld id="{AF404699-B14A-4446-9574-E96EF0D75DDC}" type="slidenum">
              <a:rPr lang="en-US" altLang="zh-CN"/>
              <a:pPr/>
              <a:t>21</a:t>
            </a:fld>
            <a:endParaRPr lang="en-US" altLang="zh-CN"/>
          </a:p>
        </p:txBody>
      </p:sp>
      <p:sp>
        <p:nvSpPr>
          <p:cNvPr id="36870" name="内容占位符 2"/>
          <p:cNvSpPr txBox="1">
            <a:spLocks/>
          </p:cNvSpPr>
          <p:nvPr/>
        </p:nvSpPr>
        <p:spPr bwMode="auto">
          <a:xfrm>
            <a:off x="685800" y="4953000"/>
            <a:ext cx="8153400" cy="1371600"/>
          </a:xfrm>
          <a:prstGeom prst="rect">
            <a:avLst/>
          </a:prstGeom>
          <a:noFill/>
          <a:ln w="9525">
            <a:noFill/>
            <a:miter lim="800000"/>
            <a:headEnd/>
            <a:tailEnd/>
          </a:ln>
        </p:spPr>
        <p:txBody>
          <a:bodyPr lIns="92075" tIns="46038" rIns="92075" bIns="46038"/>
          <a:lstStyle/>
          <a:p>
            <a:pPr marL="355600" indent="-177800" eaLnBrk="0" hangingPunct="0">
              <a:spcBef>
                <a:spcPct val="20000"/>
              </a:spcBef>
              <a:buFont typeface="Times New Roman" pitchFamily="18" charset="0"/>
              <a:buChar char="‒"/>
            </a:pPr>
            <a:r>
              <a:rPr lang="en-US" altLang="zh-CN" sz="1800"/>
              <a:t>Capable of supporting wider applications for lower power, e.g. Smart Phone, Tablet etc. </a:t>
            </a:r>
          </a:p>
          <a:p>
            <a:pPr marL="355600" indent="-177800" eaLnBrk="0" hangingPunct="0">
              <a:spcBef>
                <a:spcPct val="20000"/>
              </a:spcBef>
              <a:buFont typeface="Times New Roman" pitchFamily="18" charset="0"/>
              <a:buChar char="‒"/>
            </a:pPr>
            <a:r>
              <a:rPr lang="en-US" altLang="zh-CN" sz="1800"/>
              <a:t>Capable of keeping the backward compatibility and interoperability with 802.11ad devices.</a:t>
            </a:r>
            <a:endParaRPr lang="zh-CN" altLang="en-US" sz="2400"/>
          </a:p>
        </p:txBody>
      </p:sp>
      <p:pic>
        <p:nvPicPr>
          <p:cNvPr id="36871" name="Picture 1"/>
          <p:cNvPicPr>
            <a:picLocks noChangeAspect="1" noChangeArrowheads="1"/>
          </p:cNvPicPr>
          <p:nvPr/>
        </p:nvPicPr>
        <p:blipFill>
          <a:blip r:embed="rId2" cstate="print"/>
          <a:srcRect/>
          <a:stretch>
            <a:fillRect/>
          </a:stretch>
        </p:blipFill>
        <p:spPr bwMode="auto">
          <a:xfrm>
            <a:off x="4948238" y="1676400"/>
            <a:ext cx="3814762" cy="2514600"/>
          </a:xfrm>
          <a:prstGeom prst="rect">
            <a:avLst/>
          </a:prstGeom>
          <a:noFill/>
          <a:ln w="9525">
            <a:noFill/>
            <a:miter lim="800000"/>
            <a:headEnd/>
            <a:tailEnd/>
          </a:ln>
        </p:spPr>
      </p:pic>
      <p:sp>
        <p:nvSpPr>
          <p:cNvPr id="36872" name="Rectangle 1"/>
          <p:cNvSpPr>
            <a:spLocks noChangeArrowheads="1"/>
          </p:cNvSpPr>
          <p:nvPr/>
        </p:nvSpPr>
        <p:spPr bwMode="auto">
          <a:xfrm>
            <a:off x="5181600" y="4340225"/>
            <a:ext cx="3181350" cy="307975"/>
          </a:xfrm>
          <a:prstGeom prst="rect">
            <a:avLst/>
          </a:prstGeom>
          <a:noFill/>
          <a:ln w="9525">
            <a:noFill/>
            <a:miter lim="800000"/>
            <a:headEnd/>
            <a:tailEnd/>
          </a:ln>
        </p:spPr>
        <p:txBody>
          <a:bodyPr wrap="none">
            <a:spAutoFit/>
          </a:bodyPr>
          <a:lstStyle/>
          <a:p>
            <a:r>
              <a:rPr lang="en-US" altLang="zh-CN" sz="1400"/>
              <a:t>Channelization for Chinese 60GHz bands</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标题 1"/>
          <p:cNvSpPr>
            <a:spLocks noGrp="1"/>
          </p:cNvSpPr>
          <p:nvPr>
            <p:ph type="title"/>
          </p:nvPr>
        </p:nvSpPr>
        <p:spPr/>
        <p:txBody>
          <a:bodyPr/>
          <a:lstStyle/>
          <a:p>
            <a:r>
              <a:rPr lang="en-US" altLang="zh-CN" sz="2800" smtClean="0">
                <a:ea typeface="SimSun" pitchFamily="2" charset="-122"/>
              </a:rPr>
              <a:t>Channelization for 802.11aj (2/2)</a:t>
            </a:r>
            <a:endParaRPr lang="zh-CN" altLang="en-US" sz="2800" smtClean="0">
              <a:ea typeface="SimSun" pitchFamily="2" charset="-122"/>
            </a:endParaRPr>
          </a:p>
        </p:txBody>
      </p:sp>
      <p:sp>
        <p:nvSpPr>
          <p:cNvPr id="614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6149" name="灯片编号占位符 4"/>
          <p:cNvSpPr>
            <a:spLocks noGrp="1"/>
          </p:cNvSpPr>
          <p:nvPr>
            <p:ph type="sldNum" sz="quarter" idx="11"/>
          </p:nvPr>
        </p:nvSpPr>
        <p:spPr>
          <a:noFill/>
        </p:spPr>
        <p:txBody>
          <a:bodyPr/>
          <a:lstStyle/>
          <a:p>
            <a:r>
              <a:rPr lang="en-US" altLang="zh-CN"/>
              <a:t>Slide </a:t>
            </a:r>
            <a:fld id="{D27E0D6A-9AB2-4D32-94A0-6F3694C2AEED}" type="slidenum">
              <a:rPr lang="en-US" altLang="zh-CN"/>
              <a:pPr/>
              <a:t>22</a:t>
            </a:fld>
            <a:endParaRPr lang="en-US" altLang="zh-CN"/>
          </a:p>
        </p:txBody>
      </p:sp>
      <p:pic>
        <p:nvPicPr>
          <p:cNvPr id="6150" name="Picture 1"/>
          <p:cNvPicPr>
            <a:picLocks noChangeAspect="1" noChangeArrowheads="1"/>
          </p:cNvPicPr>
          <p:nvPr/>
        </p:nvPicPr>
        <p:blipFill>
          <a:blip r:embed="rId3" cstate="print"/>
          <a:srcRect/>
          <a:stretch>
            <a:fillRect/>
          </a:stretch>
        </p:blipFill>
        <p:spPr bwMode="auto">
          <a:xfrm>
            <a:off x="685800" y="1371600"/>
            <a:ext cx="2971800" cy="1958975"/>
          </a:xfrm>
          <a:prstGeom prst="rect">
            <a:avLst/>
          </a:prstGeom>
          <a:noFill/>
          <a:ln w="9525">
            <a:noFill/>
            <a:miter lim="800000"/>
            <a:headEnd/>
            <a:tailEnd/>
          </a:ln>
        </p:spPr>
      </p:pic>
      <p:sp>
        <p:nvSpPr>
          <p:cNvPr id="6151" name="Rectangle 1"/>
          <p:cNvSpPr>
            <a:spLocks noChangeArrowheads="1"/>
          </p:cNvSpPr>
          <p:nvPr/>
        </p:nvSpPr>
        <p:spPr bwMode="auto">
          <a:xfrm>
            <a:off x="533400" y="3352800"/>
            <a:ext cx="3181350" cy="307975"/>
          </a:xfrm>
          <a:prstGeom prst="rect">
            <a:avLst/>
          </a:prstGeom>
          <a:noFill/>
          <a:ln w="9525">
            <a:noFill/>
            <a:miter lim="800000"/>
            <a:headEnd/>
            <a:tailEnd/>
          </a:ln>
        </p:spPr>
        <p:txBody>
          <a:bodyPr wrap="none">
            <a:spAutoFit/>
          </a:bodyPr>
          <a:lstStyle/>
          <a:p>
            <a:r>
              <a:rPr lang="en-US" altLang="zh-CN" sz="1400"/>
              <a:t>Channelization for Chinese 60GHz bands</a:t>
            </a:r>
          </a:p>
        </p:txBody>
      </p:sp>
      <p:graphicFrame>
        <p:nvGraphicFramePr>
          <p:cNvPr id="6146" name="对象 4"/>
          <p:cNvGraphicFramePr>
            <a:graphicFrameLocks noChangeAspect="1"/>
          </p:cNvGraphicFramePr>
          <p:nvPr/>
        </p:nvGraphicFramePr>
        <p:xfrm>
          <a:off x="5334000" y="1295400"/>
          <a:ext cx="3340100" cy="1697038"/>
        </p:xfrm>
        <a:graphic>
          <a:graphicData uri="http://schemas.openxmlformats.org/presentationml/2006/ole">
            <mc:AlternateContent xmlns:mc="http://schemas.openxmlformats.org/markup-compatibility/2006">
              <mc:Choice xmlns:v="urn:schemas-microsoft-com:vml" Requires="v">
                <p:oleObj spid="_x0000_s6158" name="Visio" r:id="rId4" imgW="3271640" imgH="1524785" progId="Visio.Drawing.11">
                  <p:embed/>
                </p:oleObj>
              </mc:Choice>
              <mc:Fallback>
                <p:oleObj name="Visio" r:id="rId4" imgW="3271640" imgH="1524785" progId="Visio.Drawing.11">
                  <p:embed/>
                  <p:pic>
                    <p:nvPicPr>
                      <p:cNvPr id="0" name="对象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295400"/>
                        <a:ext cx="3340100" cy="1697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2" name="矩形 3"/>
          <p:cNvSpPr>
            <a:spLocks noChangeArrowheads="1"/>
          </p:cNvSpPr>
          <p:nvPr/>
        </p:nvSpPr>
        <p:spPr bwMode="auto">
          <a:xfrm>
            <a:off x="6445250" y="2971800"/>
            <a:ext cx="1250950" cy="307975"/>
          </a:xfrm>
          <a:prstGeom prst="rect">
            <a:avLst/>
          </a:prstGeom>
          <a:noFill/>
          <a:ln w="9525">
            <a:noFill/>
            <a:miter lim="800000"/>
            <a:headEnd/>
            <a:tailEnd/>
          </a:ln>
        </p:spPr>
        <p:txBody>
          <a:bodyPr wrap="none">
            <a:spAutoFit/>
          </a:bodyPr>
          <a:lstStyle/>
          <a:p>
            <a:r>
              <a:rPr lang="en-US" altLang="zh-CN" sz="1400">
                <a:solidFill>
                  <a:srgbClr val="FF0000"/>
                </a:solidFill>
                <a:cs typeface="Times New Roman" pitchFamily="18" charset="0"/>
              </a:rPr>
              <a:t>Transmit mask</a:t>
            </a:r>
            <a:endParaRPr lang="zh-CN" altLang="en-US" sz="1400">
              <a:solidFill>
                <a:srgbClr val="FF0000"/>
              </a:solidFill>
            </a:endParaRPr>
          </a:p>
        </p:txBody>
      </p:sp>
      <p:graphicFrame>
        <p:nvGraphicFramePr>
          <p:cNvPr id="13" name="表格 12"/>
          <p:cNvGraphicFramePr>
            <a:graphicFrameLocks noGrp="1"/>
          </p:cNvGraphicFramePr>
          <p:nvPr/>
        </p:nvGraphicFramePr>
        <p:xfrm>
          <a:off x="609600" y="3733800"/>
          <a:ext cx="8077200" cy="2578418"/>
        </p:xfrm>
        <a:graphic>
          <a:graphicData uri="http://schemas.openxmlformats.org/drawingml/2006/table">
            <a:tbl>
              <a:tblPr/>
              <a:tblGrid>
                <a:gridCol w="1616075"/>
                <a:gridCol w="1470025"/>
                <a:gridCol w="1760538"/>
                <a:gridCol w="1614487"/>
                <a:gridCol w="1616075"/>
              </a:tblGrid>
              <a:tr h="566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SimSun" pitchFamily="2" charset="-122"/>
                        </a:rPr>
                        <a:t>Channel ID</a:t>
                      </a:r>
                      <a:endParaRPr kumimoji="0" lang="zh-CN" altLang="en-US" sz="1400" b="1" i="0" u="none" strike="noStrike" cap="none" normalizeH="0" baseline="0" dirty="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Center Freq.(GHz)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Channel width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(GHz)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OFDM Sampling Rate(MHz)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SC Chip Rate(MHz)</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60.48 </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2.16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2640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1760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3</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62.64</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2.16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2640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1760</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5</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59.94</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rPr>
                        <a:t>6</a:t>
                      </a:r>
                      <a:endParaRPr kumimoji="0" lang="zh-CN" altLang="en-US" sz="1600" b="0"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61.02</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chemeClr val="tx1"/>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Times New Roman" pitchFamily="18" charset="0"/>
                          <a:ea typeface="SimSun" pitchFamily="2" charset="-122"/>
                        </a:rPr>
                        <a:t>7</a:t>
                      </a:r>
                      <a:endParaRPr kumimoji="0" lang="zh-CN" altLang="en-US" sz="1600" b="0" i="0" u="none"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62.1</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1320</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880</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Times New Roman" pitchFamily="18" charset="0"/>
                          <a:ea typeface="SimSun" pitchFamily="2" charset="-122"/>
                        </a:rPr>
                        <a:t>8</a:t>
                      </a:r>
                      <a:endParaRPr kumimoji="0" lang="zh-CN" altLang="en-US" sz="1600" b="0" i="0" u="none"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63.18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smtClean="0">
                          <a:ln>
                            <a:noFill/>
                          </a:ln>
                          <a:solidFill>
                            <a:srgbClr val="000000"/>
                          </a:solidFill>
                          <a:effectLst/>
                          <a:latin typeface="Times New Roman" pitchFamily="18" charset="0"/>
                          <a:ea typeface="SimSun" pitchFamily="2" charset="-122"/>
                        </a:rPr>
                        <a:t>1.08</a:t>
                      </a:r>
                      <a:endParaRPr kumimoji="0" lang="zh-CN" altLang="en-US" sz="1600" b="0" i="0" u="sng" strike="noStrike" cap="none" normalizeH="0" baseline="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dirty="0" smtClean="0">
                          <a:ln>
                            <a:noFill/>
                          </a:ln>
                          <a:solidFill>
                            <a:srgbClr val="000000"/>
                          </a:solidFill>
                          <a:effectLst/>
                          <a:latin typeface="Times New Roman" pitchFamily="18" charset="0"/>
                          <a:ea typeface="SimSun" pitchFamily="2" charset="-122"/>
                        </a:rPr>
                        <a:t>1320</a:t>
                      </a:r>
                      <a:endParaRPr kumimoji="0" lang="zh-CN" altLang="en-US" sz="1600" b="0" i="0" u="sng"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sng" strike="noStrike" cap="none" normalizeH="0" baseline="0" dirty="0" smtClean="0">
                          <a:ln>
                            <a:noFill/>
                          </a:ln>
                          <a:solidFill>
                            <a:srgbClr val="000000"/>
                          </a:solidFill>
                          <a:effectLst/>
                          <a:latin typeface="Times New Roman" pitchFamily="18" charset="0"/>
                          <a:ea typeface="SimSun" pitchFamily="2" charset="-122"/>
                        </a:rPr>
                        <a:t>880</a:t>
                      </a:r>
                      <a:endParaRPr kumimoji="0" lang="zh-CN" altLang="en-US" sz="1600" b="0" i="0" u="sng" strike="noStrike" cap="none" normalizeH="0" baseline="0" dirty="0" smtClean="0">
                        <a:ln>
                          <a:noFill/>
                        </a:ln>
                        <a:solidFill>
                          <a:srgbClr val="000000"/>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p:txBody>
          <a:bodyPr/>
          <a:lstStyle/>
          <a:p>
            <a:r>
              <a:rPr lang="en-US" altLang="zh-CN" sz="2800" smtClean="0">
                <a:ea typeface="SimSun" pitchFamily="2" charset="-122"/>
              </a:rPr>
              <a:t>1.08GHz PHY General parameters</a:t>
            </a:r>
            <a:endParaRPr lang="zh-CN" altLang="en-US" sz="2800" smtClean="0">
              <a:ea typeface="SimSun" pitchFamily="2" charset="-122"/>
            </a:endParaRPr>
          </a:p>
        </p:txBody>
      </p:sp>
      <p:sp>
        <p:nvSpPr>
          <p:cNvPr id="37891" name="内容占位符 2"/>
          <p:cNvSpPr>
            <a:spLocks noGrp="1"/>
          </p:cNvSpPr>
          <p:nvPr>
            <p:ph idx="1"/>
          </p:nvPr>
        </p:nvSpPr>
        <p:spPr/>
        <p:txBody>
          <a:bodyPr/>
          <a:lstStyle/>
          <a:p>
            <a:r>
              <a:rPr lang="en-US" altLang="zh-CN" b="1" smtClean="0">
                <a:solidFill>
                  <a:srgbClr val="000000"/>
                </a:solidFill>
                <a:ea typeface="SimSun" pitchFamily="2" charset="-122"/>
              </a:rPr>
              <a:t>Sampling rate</a:t>
            </a:r>
          </a:p>
          <a:p>
            <a:pPr lvl="1">
              <a:buFontTx/>
              <a:buChar char="•"/>
            </a:pPr>
            <a:r>
              <a:rPr lang="en-US" altLang="zh-CN" sz="1800" smtClean="0">
                <a:solidFill>
                  <a:srgbClr val="000000"/>
                </a:solidFill>
                <a:ea typeface="SimSun" pitchFamily="2" charset="-122"/>
              </a:rPr>
              <a:t>SC PHY MCS set Symbol Rate = 880MHz</a:t>
            </a:r>
          </a:p>
          <a:p>
            <a:pPr lvl="1">
              <a:buFontTx/>
              <a:buChar char="•"/>
            </a:pPr>
            <a:r>
              <a:rPr lang="en-US" altLang="zh-CN" sz="1800" smtClean="0">
                <a:solidFill>
                  <a:srgbClr val="000000"/>
                </a:solidFill>
                <a:ea typeface="SimSun" pitchFamily="2" charset="-122"/>
              </a:rPr>
              <a:t>OFDM MCS set Sampling Rate = 1320MHz</a:t>
            </a:r>
          </a:p>
          <a:p>
            <a:pPr lvl="2"/>
            <a:r>
              <a:rPr lang="en-US" altLang="zh-CN" smtClean="0">
                <a:solidFill>
                  <a:srgbClr val="000000"/>
                </a:solidFill>
                <a:ea typeface="SimSun" pitchFamily="2" charset="-122"/>
              </a:rPr>
              <a:t>Sampling Rate is Exactly 1.5x the SC symbol rate</a:t>
            </a:r>
          </a:p>
          <a:p>
            <a:r>
              <a:rPr lang="en-US" altLang="zh-CN" b="1" smtClean="0">
                <a:ea typeface="SimSun" pitchFamily="2" charset="-122"/>
              </a:rPr>
              <a:t>SC block – 512 symbols of which 64 chips GI </a:t>
            </a:r>
          </a:p>
          <a:p>
            <a:r>
              <a:rPr lang="en-US" altLang="zh-CN" b="1" smtClean="0">
                <a:solidFill>
                  <a:srgbClr val="000000"/>
                </a:solidFill>
                <a:ea typeface="SimSun" pitchFamily="2" charset="-122"/>
              </a:rPr>
              <a:t>OFDM </a:t>
            </a:r>
            <a:r>
              <a:rPr lang="en-US" altLang="zh-CN" b="1" smtClean="0">
                <a:ea typeface="SimSun" pitchFamily="2" charset="-122"/>
              </a:rPr>
              <a:t>nominal sample rate 1320MHz = 1.5 </a:t>
            </a:r>
            <a:r>
              <a:rPr lang="en-US" altLang="zh-CN" b="1" smtClean="0">
                <a:solidFill>
                  <a:srgbClr val="000000"/>
                </a:solidFill>
                <a:ea typeface="SimSun" pitchFamily="2" charset="-122"/>
              </a:rPr>
              <a:t>times SC symbol rate</a:t>
            </a:r>
          </a:p>
          <a:p>
            <a:pPr lvl="2"/>
            <a:r>
              <a:rPr lang="en-US" altLang="zh-CN" sz="1800" smtClean="0">
                <a:ea typeface="SimSun" pitchFamily="2" charset="-122"/>
              </a:rPr>
              <a:t>512 samples FFT</a:t>
            </a:r>
          </a:p>
          <a:p>
            <a:pPr lvl="2"/>
            <a:r>
              <a:rPr lang="en-US" altLang="zh-CN" sz="1800" smtClean="0">
                <a:ea typeface="SimSun" pitchFamily="2" charset="-122"/>
              </a:rPr>
              <a:t>128 samples GI</a:t>
            </a:r>
          </a:p>
          <a:p>
            <a:pPr lvl="2"/>
            <a:r>
              <a:rPr lang="en-US" altLang="zh-CN" sz="1800" smtClean="0">
                <a:ea typeface="SimSun" pitchFamily="2" charset="-122"/>
              </a:rPr>
              <a:t>336 data subcarriers</a:t>
            </a:r>
          </a:p>
          <a:p>
            <a:pPr lvl="2"/>
            <a:r>
              <a:rPr lang="en-US" altLang="zh-CN" sz="1800" smtClean="0">
                <a:ea typeface="SimSun" pitchFamily="2" charset="-122"/>
              </a:rPr>
              <a:t>16 pilot subcarriers</a:t>
            </a:r>
            <a:endParaRPr lang="en-US" altLang="zh-CN" sz="2000" smtClean="0">
              <a:ea typeface="SimSun" pitchFamily="2" charset="-122"/>
            </a:endParaRPr>
          </a:p>
          <a:p>
            <a:r>
              <a:rPr lang="en-US" altLang="zh-CN" b="1" smtClean="0">
                <a:ea typeface="SimSun" pitchFamily="2" charset="-122"/>
              </a:rPr>
              <a:t>Common Packet Structure (same as 802.11ad)</a:t>
            </a:r>
          </a:p>
          <a:p>
            <a:pPr>
              <a:buFontTx/>
              <a:buNone/>
            </a:pPr>
            <a:endParaRPr lang="zh-CN" altLang="en-US" smtClean="0">
              <a:ea typeface="SimSun" pitchFamily="2" charset="-122"/>
            </a:endParaRPr>
          </a:p>
        </p:txBody>
      </p:sp>
      <p:sp>
        <p:nvSpPr>
          <p:cNvPr id="3789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7893" name="灯片编号占位符 4"/>
          <p:cNvSpPr>
            <a:spLocks noGrp="1"/>
          </p:cNvSpPr>
          <p:nvPr>
            <p:ph type="sldNum" sz="quarter" idx="11"/>
          </p:nvPr>
        </p:nvSpPr>
        <p:spPr>
          <a:noFill/>
        </p:spPr>
        <p:txBody>
          <a:bodyPr/>
          <a:lstStyle/>
          <a:p>
            <a:r>
              <a:rPr lang="en-US" altLang="zh-CN"/>
              <a:t>Slide </a:t>
            </a:r>
            <a:fld id="{0603F81D-F2D3-402C-912F-9CBB76D3AC98}" type="slidenum">
              <a:rPr lang="en-US" altLang="zh-CN"/>
              <a:pPr/>
              <a:t>23</a:t>
            </a:fld>
            <a:endParaRPr lang="en-US" altLang="zh-CN"/>
          </a:p>
        </p:txBody>
      </p:sp>
      <p:pic>
        <p:nvPicPr>
          <p:cNvPr id="37894" name="Picture 4"/>
          <p:cNvPicPr>
            <a:picLocks noChangeAspect="1" noChangeArrowheads="1"/>
          </p:cNvPicPr>
          <p:nvPr/>
        </p:nvPicPr>
        <p:blipFill>
          <a:blip r:embed="rId2" cstate="print"/>
          <a:srcRect/>
          <a:stretch>
            <a:fillRect/>
          </a:stretch>
        </p:blipFill>
        <p:spPr bwMode="auto">
          <a:xfrm>
            <a:off x="1066800" y="5486400"/>
            <a:ext cx="7219950" cy="904875"/>
          </a:xfrm>
          <a:prstGeom prst="rect">
            <a:avLst/>
          </a:prstGeom>
          <a:noFill/>
          <a:ln w="12700">
            <a:noFill/>
            <a:miter lim="800000"/>
            <a:headEnd type="none" w="sm" len="sm"/>
            <a:tailEnd type="none" w="sm" len="sm"/>
          </a:ln>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pPr marL="342900" indent="-342900">
              <a:lnSpc>
                <a:spcPct val="90000"/>
              </a:lnSpc>
              <a:spcBef>
                <a:spcPct val="20000"/>
              </a:spcBef>
            </a:pPr>
            <a:r>
              <a:rPr lang="en-US" altLang="zh-CN" sz="2800" smtClean="0">
                <a:solidFill>
                  <a:srgbClr val="000000"/>
                </a:solidFill>
                <a:ea typeface="SimSun" pitchFamily="2" charset="-122"/>
              </a:rPr>
              <a:t>1.08GHz PHY MCS (1/4)</a:t>
            </a:r>
          </a:p>
        </p:txBody>
      </p:sp>
      <p:sp>
        <p:nvSpPr>
          <p:cNvPr id="38915" name="内容占位符 2"/>
          <p:cNvSpPr>
            <a:spLocks noGrp="1"/>
          </p:cNvSpPr>
          <p:nvPr>
            <p:ph idx="1"/>
          </p:nvPr>
        </p:nvSpPr>
        <p:spPr>
          <a:xfrm>
            <a:off x="685800" y="1371600"/>
            <a:ext cx="7772400" cy="4648200"/>
          </a:xfrm>
        </p:spPr>
        <p:txBody>
          <a:bodyPr/>
          <a:lstStyle/>
          <a:p>
            <a:r>
              <a:rPr lang="en-US" altLang="zh-CN" b="1" smtClean="0">
                <a:ea typeface="SimHei" pitchFamily="49" charset="-122"/>
              </a:rPr>
              <a:t>Ctrl PHY</a:t>
            </a:r>
          </a:p>
          <a:p>
            <a:endParaRPr lang="zh-CN" altLang="en-US" smtClean="0">
              <a:ea typeface="SimSun" pitchFamily="2" charset="-122"/>
            </a:endParaRPr>
          </a:p>
        </p:txBody>
      </p:sp>
      <p:sp>
        <p:nvSpPr>
          <p:cNvPr id="3891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8917" name="灯片编号占位符 4"/>
          <p:cNvSpPr>
            <a:spLocks noGrp="1"/>
          </p:cNvSpPr>
          <p:nvPr>
            <p:ph type="sldNum" sz="quarter" idx="11"/>
          </p:nvPr>
        </p:nvSpPr>
        <p:spPr>
          <a:noFill/>
        </p:spPr>
        <p:txBody>
          <a:bodyPr/>
          <a:lstStyle/>
          <a:p>
            <a:r>
              <a:rPr lang="en-US" altLang="zh-CN"/>
              <a:t>Slide </a:t>
            </a:r>
            <a:fld id="{A627C56A-E13A-4B7B-9A86-EEC069DB9880}" type="slidenum">
              <a:rPr lang="en-US" altLang="zh-CN"/>
              <a:pPr/>
              <a:t>24</a:t>
            </a:fld>
            <a:endParaRPr lang="en-US" altLang="zh-CN"/>
          </a:p>
        </p:txBody>
      </p:sp>
      <p:graphicFrame>
        <p:nvGraphicFramePr>
          <p:cNvPr id="6" name="Group 118"/>
          <p:cNvGraphicFramePr>
            <a:graphicFrameLocks noGrp="1"/>
          </p:cNvGraphicFramePr>
          <p:nvPr/>
        </p:nvGraphicFramePr>
        <p:xfrm>
          <a:off x="338138" y="1752600"/>
          <a:ext cx="8501062" cy="853440"/>
        </p:xfrm>
        <a:graphic>
          <a:graphicData uri="http://schemas.openxmlformats.org/drawingml/2006/table">
            <a:tbl>
              <a:tblPr/>
              <a:tblGrid>
                <a:gridCol w="1106487"/>
                <a:gridCol w="1643063"/>
                <a:gridCol w="2100262"/>
                <a:gridCol w="1733550"/>
                <a:gridCol w="1917700"/>
              </a:tblGrid>
              <a:tr h="431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Pi/2-DBPSK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(32, with pi/2-rotation)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 name="Group 118"/>
          <p:cNvGraphicFramePr>
            <a:graphicFrameLocks noGrp="1"/>
          </p:cNvGraphicFramePr>
          <p:nvPr/>
        </p:nvGraphicFramePr>
        <p:xfrm>
          <a:off x="381000" y="3048000"/>
          <a:ext cx="8501063" cy="3048000"/>
        </p:xfrm>
        <a:graphic>
          <a:graphicData uri="http://schemas.openxmlformats.org/drawingml/2006/table">
            <a:tbl>
              <a:tblPr/>
              <a:tblGrid>
                <a:gridCol w="1106488"/>
                <a:gridCol w="1643062"/>
                <a:gridCol w="2100263"/>
                <a:gridCol w="1733550"/>
                <a:gridCol w="1917700"/>
              </a:tblGrid>
              <a:tr h="5508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770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962.5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481.25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577.5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1251.25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625.625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770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962.5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1155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2502.5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1251.25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矩形 7"/>
          <p:cNvSpPr/>
          <p:nvPr/>
        </p:nvSpPr>
        <p:spPr>
          <a:xfrm>
            <a:off x="685800" y="2647950"/>
            <a:ext cx="8534400" cy="400050"/>
          </a:xfrm>
          <a:prstGeom prst="rect">
            <a:avLst/>
          </a:prstGeom>
        </p:spPr>
        <p:txBody>
          <a:bodyPr>
            <a:spAutoFit/>
          </a:bodyPr>
          <a:lstStyle/>
          <a:p>
            <a:pPr marL="342900" indent="-342900" eaLnBrk="0" hangingPunct="0">
              <a:spcBef>
                <a:spcPct val="20000"/>
              </a:spcBef>
              <a:buFontTx/>
              <a:buChar char="•"/>
              <a:defRPr/>
            </a:pPr>
            <a:r>
              <a:rPr lang="en-US" altLang="zh-CN" sz="2000" b="1" dirty="0">
                <a:latin typeface="+mn-lt"/>
                <a:ea typeface="黑体" pitchFamily="49" charset="-122"/>
              </a:rPr>
              <a:t>MR(moderate rate) SC PHY</a:t>
            </a:r>
          </a:p>
        </p:txBody>
      </p:sp>
      <p:sp>
        <p:nvSpPr>
          <p:cNvPr id="9" name="矩形 8"/>
          <p:cNvSpPr/>
          <p:nvPr/>
        </p:nvSpPr>
        <p:spPr>
          <a:xfrm>
            <a:off x="609600" y="6169025"/>
            <a:ext cx="8534400" cy="307975"/>
          </a:xfrm>
          <a:prstGeom prst="rect">
            <a:avLst/>
          </a:prstGeom>
        </p:spPr>
        <p:txBody>
          <a:bodyPr>
            <a:spAutoFit/>
          </a:bodyPr>
          <a:lstStyle/>
          <a:p>
            <a:pPr marL="342900" indent="-342900" eaLnBrk="0" hangingPunct="0">
              <a:spcBef>
                <a:spcPct val="20000"/>
              </a:spcBef>
              <a:defRPr/>
            </a:pPr>
            <a:r>
              <a:rPr lang="en-US" altLang="zh-CN" sz="1400" b="1" dirty="0">
                <a:latin typeface="+mn-lt"/>
                <a:ea typeface="黑体" pitchFamily="49" charset="-122"/>
              </a:rPr>
              <a:t>Note: </a:t>
            </a:r>
            <a:r>
              <a:rPr lang="en-US" altLang="zh-CN" sz="1400" b="1" dirty="0" err="1">
                <a:latin typeface="+mn-lt"/>
                <a:ea typeface="黑体" pitchFamily="49" charset="-122"/>
              </a:rPr>
              <a:t>CMCS</a:t>
            </a:r>
            <a:r>
              <a:rPr lang="en-US" altLang="zh-CN" sz="1400" b="1" dirty="0">
                <a:latin typeface="+mn-lt"/>
                <a:ea typeface="黑体" pitchFamily="49" charset="-122"/>
              </a:rPr>
              <a:t> – Chinese Modulation and Coding Scheme</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lstStyle/>
          <a:p>
            <a:r>
              <a:rPr lang="en-US" altLang="zh-CN" sz="2800" smtClean="0">
                <a:solidFill>
                  <a:srgbClr val="000000"/>
                </a:solidFill>
                <a:ea typeface="SimSun" pitchFamily="2" charset="-122"/>
              </a:rPr>
              <a:t>1.08GHz PHY MCS (2/4)</a:t>
            </a:r>
            <a:endParaRPr lang="zh-CN" altLang="en-US" sz="2800" smtClean="0">
              <a:ea typeface="SimSun" pitchFamily="2" charset="-122"/>
            </a:endParaRPr>
          </a:p>
        </p:txBody>
      </p:sp>
      <p:sp>
        <p:nvSpPr>
          <p:cNvPr id="39939" name="内容占位符 2"/>
          <p:cNvSpPr>
            <a:spLocks noGrp="1"/>
          </p:cNvSpPr>
          <p:nvPr>
            <p:ph idx="1"/>
          </p:nvPr>
        </p:nvSpPr>
        <p:spPr/>
        <p:txBody>
          <a:bodyPr/>
          <a:lstStyle/>
          <a:p>
            <a:r>
              <a:rPr lang="en-US" altLang="zh-CN" b="1" smtClean="0">
                <a:ea typeface="SimHei" pitchFamily="49" charset="-122"/>
              </a:rPr>
              <a:t>HR(high rate) SC PHY</a:t>
            </a:r>
          </a:p>
          <a:p>
            <a:pPr>
              <a:buFont typeface="Times New Roman" pitchFamily="18" charset="0"/>
              <a:buChar char="‒"/>
            </a:pPr>
            <a:r>
              <a:rPr lang="en-US" altLang="zh-CN" smtClean="0">
                <a:ea typeface="SimSun" pitchFamily="2" charset="-122"/>
              </a:rPr>
              <a:t>CMCS10 to 12 are the same as 802.11ad </a:t>
            </a:r>
          </a:p>
          <a:p>
            <a:pPr>
              <a:buFont typeface="Times New Roman" pitchFamily="18" charset="0"/>
              <a:buChar char="‒"/>
            </a:pPr>
            <a:r>
              <a:rPr lang="en-US" altLang="zh-CN" smtClean="0">
                <a:ea typeface="SimSun" pitchFamily="2" charset="-122"/>
              </a:rPr>
              <a:t>CMCS13 to 17 are new MCSs based on16QAM and 64QAM in 802.11aj .</a:t>
            </a:r>
            <a:endParaRPr lang="zh-CN" altLang="en-US" smtClean="0">
              <a:ea typeface="SimSun" pitchFamily="2" charset="-122"/>
            </a:endParaRPr>
          </a:p>
        </p:txBody>
      </p:sp>
      <p:sp>
        <p:nvSpPr>
          <p:cNvPr id="3994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9941" name="灯片编号占位符 4"/>
          <p:cNvSpPr>
            <a:spLocks noGrp="1"/>
          </p:cNvSpPr>
          <p:nvPr>
            <p:ph type="sldNum" sz="quarter" idx="11"/>
          </p:nvPr>
        </p:nvSpPr>
        <p:spPr>
          <a:noFill/>
        </p:spPr>
        <p:txBody>
          <a:bodyPr/>
          <a:lstStyle/>
          <a:p>
            <a:r>
              <a:rPr lang="en-US" altLang="zh-CN"/>
              <a:t>Slide </a:t>
            </a:r>
            <a:fld id="{D6DED16D-748C-40D5-8EE1-4216CE497404}" type="slidenum">
              <a:rPr lang="en-US" altLang="zh-CN"/>
              <a:pPr/>
              <a:t>25</a:t>
            </a:fld>
            <a:endParaRPr lang="en-US" altLang="zh-CN"/>
          </a:p>
        </p:txBody>
      </p:sp>
      <p:graphicFrame>
        <p:nvGraphicFramePr>
          <p:cNvPr id="6" name="Group 118"/>
          <p:cNvGraphicFramePr>
            <a:graphicFrameLocks noGrp="1"/>
          </p:cNvGraphicFramePr>
          <p:nvPr/>
        </p:nvGraphicFramePr>
        <p:xfrm>
          <a:off x="338138" y="3114675"/>
          <a:ext cx="8501062" cy="2905760"/>
        </p:xfrm>
        <a:graphic>
          <a:graphicData uri="http://schemas.openxmlformats.org/drawingml/2006/table">
            <a:tbl>
              <a:tblPr/>
              <a:tblGrid>
                <a:gridCol w="1109662"/>
                <a:gridCol w="1639888"/>
                <a:gridCol w="2100262"/>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1540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1925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4620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2502.5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2310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2887.5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pi/2-64QAM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3753.75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p:nvPr>
        </p:nvSpPr>
        <p:spPr/>
        <p:txBody>
          <a:bodyPr/>
          <a:lstStyle/>
          <a:p>
            <a:r>
              <a:rPr lang="en-US" altLang="zh-CN" sz="2800" smtClean="0">
                <a:solidFill>
                  <a:srgbClr val="000000"/>
                </a:solidFill>
                <a:ea typeface="SimSun" pitchFamily="2" charset="-122"/>
              </a:rPr>
              <a:t>1.08GHz PHY MCS (3/4)</a:t>
            </a:r>
            <a:endParaRPr lang="zh-CN" altLang="en-US" sz="2800" smtClean="0">
              <a:ea typeface="SimSun" pitchFamily="2" charset="-122"/>
            </a:endParaRPr>
          </a:p>
        </p:txBody>
      </p:sp>
      <p:sp>
        <p:nvSpPr>
          <p:cNvPr id="40963" name="内容占位符 2"/>
          <p:cNvSpPr>
            <a:spLocks noGrp="1"/>
          </p:cNvSpPr>
          <p:nvPr>
            <p:ph idx="1"/>
          </p:nvPr>
        </p:nvSpPr>
        <p:spPr/>
        <p:txBody>
          <a:bodyPr/>
          <a:lstStyle/>
          <a:p>
            <a:r>
              <a:rPr lang="en-US" altLang="zh-CN" b="1" smtClean="0">
                <a:ea typeface="SimSun" pitchFamily="2" charset="-122"/>
              </a:rPr>
              <a:t>OFDM PHY</a:t>
            </a:r>
            <a:endParaRPr lang="zh-CN" altLang="en-US" b="1" smtClean="0">
              <a:ea typeface="SimSun" pitchFamily="2" charset="-122"/>
            </a:endParaRPr>
          </a:p>
        </p:txBody>
      </p:sp>
      <p:sp>
        <p:nvSpPr>
          <p:cNvPr id="4096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0965" name="灯片编号占位符 4"/>
          <p:cNvSpPr>
            <a:spLocks noGrp="1"/>
          </p:cNvSpPr>
          <p:nvPr>
            <p:ph type="sldNum" sz="quarter" idx="11"/>
          </p:nvPr>
        </p:nvSpPr>
        <p:spPr>
          <a:noFill/>
        </p:spPr>
        <p:txBody>
          <a:bodyPr/>
          <a:lstStyle/>
          <a:p>
            <a:r>
              <a:rPr lang="en-US" altLang="zh-CN"/>
              <a:t>Slide </a:t>
            </a:r>
            <a:fld id="{7EB98148-F5AA-4C0D-A4F7-E71CD60A0CE4}" type="slidenum">
              <a:rPr lang="en-US" altLang="zh-CN"/>
              <a:pPr/>
              <a:t>26</a:t>
            </a:fld>
            <a:endParaRPr lang="en-US" altLang="zh-CN"/>
          </a:p>
        </p:txBody>
      </p:sp>
      <p:graphicFrame>
        <p:nvGraphicFramePr>
          <p:cNvPr id="6" name="Group 118"/>
          <p:cNvGraphicFramePr>
            <a:graphicFrameLocks noGrp="1"/>
          </p:cNvGraphicFramePr>
          <p:nvPr/>
        </p:nvGraphicFramePr>
        <p:xfrm>
          <a:off x="304800" y="2133600"/>
          <a:ext cx="8501063" cy="4003040"/>
        </p:xfrm>
        <a:graphic>
          <a:graphicData uri="http://schemas.openxmlformats.org/drawingml/2006/table">
            <a:tbl>
              <a:tblPr/>
              <a:tblGrid>
                <a:gridCol w="1106488"/>
                <a:gridCol w="1643062"/>
                <a:gridCol w="2100263"/>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SQPSK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SQPSK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866.25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433.125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1386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693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1732.5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866.25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2079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1039.5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1386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1732.5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2079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4504.5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2252.25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5197.5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2598.75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6237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3118.5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64QAM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6756.75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3378.375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p:cNvSpPr>
            <a:spLocks noGrp="1"/>
          </p:cNvSpPr>
          <p:nvPr>
            <p:ph type="title"/>
          </p:nvPr>
        </p:nvSpPr>
        <p:spPr/>
        <p:txBody>
          <a:bodyPr/>
          <a:lstStyle/>
          <a:p>
            <a:r>
              <a:rPr lang="en-US" altLang="zh-CN" sz="2800" smtClean="0">
                <a:solidFill>
                  <a:srgbClr val="000000"/>
                </a:solidFill>
                <a:ea typeface="SimSun" pitchFamily="2" charset="-122"/>
              </a:rPr>
              <a:t>1.08GHz PHY MCS (4/4)</a:t>
            </a:r>
            <a:endParaRPr lang="zh-CN" altLang="en-US" sz="2800" smtClean="0">
              <a:ea typeface="SimSun" pitchFamily="2" charset="-122"/>
            </a:endParaRPr>
          </a:p>
        </p:txBody>
      </p:sp>
      <p:sp>
        <p:nvSpPr>
          <p:cNvPr id="41987" name="内容占位符 2"/>
          <p:cNvSpPr>
            <a:spLocks noGrp="1"/>
          </p:cNvSpPr>
          <p:nvPr>
            <p:ph idx="1"/>
          </p:nvPr>
        </p:nvSpPr>
        <p:spPr/>
        <p:txBody>
          <a:bodyPr/>
          <a:lstStyle/>
          <a:p>
            <a:r>
              <a:rPr lang="en-US" altLang="zh-CN" b="1" smtClean="0">
                <a:ea typeface="SimHei" pitchFamily="49" charset="-122"/>
              </a:rPr>
              <a:t>Low power PHY</a:t>
            </a:r>
            <a:endParaRPr lang="zh-CN" altLang="en-US" b="1" smtClean="0">
              <a:ea typeface="SimSun" pitchFamily="2" charset="-122"/>
            </a:endParaRPr>
          </a:p>
        </p:txBody>
      </p:sp>
      <p:sp>
        <p:nvSpPr>
          <p:cNvPr id="4198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1989" name="灯片编号占位符 4"/>
          <p:cNvSpPr>
            <a:spLocks noGrp="1"/>
          </p:cNvSpPr>
          <p:nvPr>
            <p:ph type="sldNum" sz="quarter" idx="11"/>
          </p:nvPr>
        </p:nvSpPr>
        <p:spPr>
          <a:noFill/>
        </p:spPr>
        <p:txBody>
          <a:bodyPr/>
          <a:lstStyle/>
          <a:p>
            <a:r>
              <a:rPr lang="en-US" altLang="zh-CN"/>
              <a:t>Slide </a:t>
            </a:r>
            <a:fld id="{E31AE81F-3043-49E8-AB07-A557005A49E3}" type="slidenum">
              <a:rPr lang="en-US" altLang="zh-CN"/>
              <a:pPr/>
              <a:t>27</a:t>
            </a:fld>
            <a:endParaRPr lang="en-US" altLang="zh-CN"/>
          </a:p>
        </p:txBody>
      </p:sp>
      <p:graphicFrame>
        <p:nvGraphicFramePr>
          <p:cNvPr id="6" name="Group 118"/>
          <p:cNvGraphicFramePr>
            <a:graphicFrameLocks noGrp="1"/>
          </p:cNvGraphicFramePr>
          <p:nvPr/>
        </p:nvGraphicFramePr>
        <p:xfrm>
          <a:off x="381000" y="2397125"/>
          <a:ext cx="8501063" cy="2631440"/>
        </p:xfrm>
        <a:graphic>
          <a:graphicData uri="http://schemas.openxmlformats.org/drawingml/2006/table">
            <a:tbl>
              <a:tblPr/>
              <a:tblGrid>
                <a:gridCol w="1106488"/>
                <a:gridCol w="1643062"/>
                <a:gridCol w="2100263"/>
                <a:gridCol w="1733550"/>
                <a:gridCol w="1917700"/>
              </a:tblGrid>
              <a:tr h="711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CMCS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Code Rate (Spreading Factor if not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11ad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Payload Rate</a:t>
                      </a:r>
                      <a:r>
                        <a:rPr kumimoji="0" lang="zh-CN" altLang="en-US" sz="1600" b="1" i="0" u="none" strike="noStrike" cap="none" normalizeH="0" baseline="0" smtClean="0">
                          <a:ln>
                            <a:noFill/>
                          </a:ln>
                          <a:solidFill>
                            <a:schemeClr val="tx1"/>
                          </a:solidFill>
                          <a:effectLst/>
                          <a:latin typeface="Times New Roman" pitchFamily="18" charset="0"/>
                          <a:ea typeface="SimSun" pitchFamily="2" charset="-122"/>
                        </a:rPr>
                        <a:t>，</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1.08GHz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626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313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834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417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pi/2-BPSK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52/63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1112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1251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625.5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1668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834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19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52/63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2224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1112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pi/2-QPSK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13/14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rPr>
                        <a:t>2503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1200" b="1" i="0" u="sng" strike="noStrike" cap="none" normalizeH="0" baseline="0" smtClean="0">
                          <a:ln>
                            <a:noFill/>
                          </a:ln>
                          <a:solidFill>
                            <a:schemeClr val="tx1"/>
                          </a:solidFill>
                          <a:effectLst/>
                          <a:latin typeface="Times New Roman" pitchFamily="18" charset="0"/>
                          <a:ea typeface="SimSun" pitchFamily="2" charset="-122"/>
                        </a:rPr>
                        <a:t>1251.5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lstStyle/>
          <a:p>
            <a:r>
              <a:rPr lang="en-US" altLang="zh-CN" sz="2800" smtClean="0">
                <a:solidFill>
                  <a:schemeClr val="tx1"/>
                </a:solidFill>
                <a:ea typeface="SimHei" pitchFamily="49" charset="-122"/>
                <a:cs typeface="Times New Roman" pitchFamily="18" charset="0"/>
              </a:rPr>
              <a:t>IQ imbalance estimation and compensation</a:t>
            </a:r>
            <a:endParaRPr lang="zh-CN" altLang="en-US" sz="2800" smtClean="0">
              <a:ea typeface="SimSun" pitchFamily="2" charset="-122"/>
              <a:cs typeface="Times New Roman" pitchFamily="18" charset="0"/>
            </a:endParaRPr>
          </a:p>
        </p:txBody>
      </p:sp>
      <p:sp>
        <p:nvSpPr>
          <p:cNvPr id="43011" name="内容占位符 2"/>
          <p:cNvSpPr>
            <a:spLocks noGrp="1"/>
          </p:cNvSpPr>
          <p:nvPr>
            <p:ph idx="1"/>
          </p:nvPr>
        </p:nvSpPr>
        <p:spPr>
          <a:xfrm>
            <a:off x="685800" y="4114800"/>
            <a:ext cx="7848600" cy="2209800"/>
          </a:xfrm>
        </p:spPr>
        <p:txBody>
          <a:bodyPr/>
          <a:lstStyle/>
          <a:p>
            <a:r>
              <a:rPr lang="en-US" altLang="zh-CN" b="1" smtClean="0">
                <a:ea typeface="SimSun" pitchFamily="2" charset="-122"/>
                <a:cs typeface="Times New Roman" pitchFamily="18" charset="0"/>
              </a:rPr>
              <a:t>Added SFS </a:t>
            </a:r>
            <a:r>
              <a:rPr lang="en-US" altLang="zh-CN" sz="1400" b="1" smtClean="0">
                <a:ea typeface="SimSun" pitchFamily="2" charset="-122"/>
                <a:cs typeface="Times New Roman" pitchFamily="18" charset="0"/>
              </a:rPr>
              <a:t>(Single Frequency Sequence) </a:t>
            </a:r>
            <a:r>
              <a:rPr lang="en-US" altLang="zh-CN" b="1" smtClean="0">
                <a:ea typeface="SimSun" pitchFamily="2" charset="-122"/>
                <a:cs typeface="Times New Roman" pitchFamily="18" charset="0"/>
              </a:rPr>
              <a:t>in the end of STF field:</a:t>
            </a:r>
            <a:endParaRPr lang="en-US" altLang="zh-CN" sz="1800" b="1" smtClean="0">
              <a:ea typeface="SimSun" pitchFamily="2" charset="-122"/>
              <a:cs typeface="Times New Roman" pitchFamily="18" charset="0"/>
            </a:endParaRPr>
          </a:p>
          <a:p>
            <a:endParaRPr lang="en-US" altLang="zh-CN" b="1" smtClean="0">
              <a:solidFill>
                <a:srgbClr val="C00000"/>
              </a:solidFill>
              <a:ea typeface="SimSun" pitchFamily="2" charset="-122"/>
              <a:cs typeface="Times New Roman" pitchFamily="18" charset="0"/>
            </a:endParaRPr>
          </a:p>
          <a:p>
            <a:r>
              <a:rPr lang="en-US" altLang="zh-CN" b="1" smtClean="0">
                <a:ea typeface="SimSun" pitchFamily="2" charset="-122"/>
                <a:cs typeface="Times New Roman" pitchFamily="18" charset="0"/>
              </a:rPr>
              <a:t>IQ imbalance distortion can be estimated from the received  baseband signal, and then can be compensated.</a:t>
            </a:r>
          </a:p>
          <a:p>
            <a:pPr>
              <a:buFontTx/>
              <a:buNone/>
            </a:pPr>
            <a:r>
              <a:rPr lang="en-US" altLang="zh-CN" sz="1000" b="1" smtClean="0">
                <a:ea typeface="SimSun" pitchFamily="2" charset="-122"/>
                <a:cs typeface="Times New Roman" pitchFamily="18" charset="0"/>
              </a:rPr>
              <a:t>               </a:t>
            </a:r>
          </a:p>
          <a:p>
            <a:pPr>
              <a:buFontTx/>
              <a:buNone/>
            </a:pPr>
            <a:r>
              <a:rPr lang="en-US" altLang="zh-CN" sz="1800" b="1" smtClean="0">
                <a:ea typeface="SimSun" pitchFamily="2" charset="-122"/>
                <a:cs typeface="Times New Roman" pitchFamily="18" charset="0"/>
              </a:rPr>
              <a:t>       (Described in detail in 802.11-13/435r0)</a:t>
            </a:r>
            <a:endParaRPr lang="zh-CN" altLang="en-US" sz="1800" b="1" smtClean="0">
              <a:ea typeface="SimSun" pitchFamily="2" charset="-122"/>
              <a:cs typeface="Times New Roman" pitchFamily="18" charset="0"/>
            </a:endParaRPr>
          </a:p>
        </p:txBody>
      </p:sp>
      <p:sp>
        <p:nvSpPr>
          <p:cNvPr id="43012"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3013" name="灯片编号占位符 4"/>
          <p:cNvSpPr>
            <a:spLocks noGrp="1"/>
          </p:cNvSpPr>
          <p:nvPr>
            <p:ph type="sldNum" sz="quarter" idx="11"/>
          </p:nvPr>
        </p:nvSpPr>
        <p:spPr>
          <a:noFill/>
        </p:spPr>
        <p:txBody>
          <a:bodyPr/>
          <a:lstStyle/>
          <a:p>
            <a:r>
              <a:rPr lang="en-US" altLang="zh-CN"/>
              <a:t>Slide </a:t>
            </a:r>
            <a:fld id="{7533C228-5C2C-42AD-AE02-B75643E8B0A1}" type="slidenum">
              <a:rPr lang="en-US" altLang="zh-CN"/>
              <a:pPr/>
              <a:t>28</a:t>
            </a:fld>
            <a:endParaRPr lang="en-US" altLang="zh-CN"/>
          </a:p>
        </p:txBody>
      </p:sp>
      <p:pic>
        <p:nvPicPr>
          <p:cNvPr id="43014" name="Picture 20"/>
          <p:cNvPicPr>
            <a:picLocks noChangeAspect="1" noChangeArrowheads="1"/>
          </p:cNvPicPr>
          <p:nvPr/>
        </p:nvPicPr>
        <p:blipFill>
          <a:blip r:embed="rId2" cstate="print"/>
          <a:srcRect/>
          <a:stretch>
            <a:fillRect/>
          </a:stretch>
        </p:blipFill>
        <p:spPr bwMode="auto">
          <a:xfrm>
            <a:off x="3124200" y="4475163"/>
            <a:ext cx="1447800" cy="401637"/>
          </a:xfrm>
          <a:prstGeom prst="rect">
            <a:avLst/>
          </a:prstGeom>
          <a:noFill/>
          <a:ln w="9525">
            <a:noFill/>
            <a:miter lim="800000"/>
            <a:headEnd/>
            <a:tailEnd/>
          </a:ln>
        </p:spPr>
      </p:pic>
      <p:sp>
        <p:nvSpPr>
          <p:cNvPr id="43015" name="Rectangle 1"/>
          <p:cNvSpPr>
            <a:spLocks noChangeArrowheads="1"/>
          </p:cNvSpPr>
          <p:nvPr/>
        </p:nvSpPr>
        <p:spPr bwMode="auto">
          <a:xfrm>
            <a:off x="2819400" y="3654425"/>
            <a:ext cx="3552825" cy="307975"/>
          </a:xfrm>
          <a:prstGeom prst="rect">
            <a:avLst/>
          </a:prstGeom>
          <a:noFill/>
          <a:ln w="9525">
            <a:noFill/>
            <a:miter lim="800000"/>
            <a:headEnd/>
            <a:tailEnd/>
          </a:ln>
        </p:spPr>
        <p:txBody>
          <a:bodyPr wrap="none">
            <a:spAutoFit/>
          </a:bodyPr>
          <a:lstStyle/>
          <a:p>
            <a:r>
              <a:rPr lang="en-US" altLang="zh-CN" sz="1400" b="1"/>
              <a:t>Proposed HR(high rate) SC frame structure</a:t>
            </a:r>
          </a:p>
        </p:txBody>
      </p:sp>
      <p:pic>
        <p:nvPicPr>
          <p:cNvPr id="43016" name="Picture 9"/>
          <p:cNvPicPr>
            <a:picLocks noChangeAspect="1" noChangeArrowheads="1"/>
          </p:cNvPicPr>
          <p:nvPr/>
        </p:nvPicPr>
        <p:blipFill>
          <a:blip r:embed="rId3" cstate="print"/>
          <a:srcRect/>
          <a:stretch>
            <a:fillRect/>
          </a:stretch>
        </p:blipFill>
        <p:spPr bwMode="auto">
          <a:xfrm>
            <a:off x="228600" y="1752600"/>
            <a:ext cx="8534400" cy="219868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标题 1"/>
          <p:cNvSpPr>
            <a:spLocks noGrp="1"/>
          </p:cNvSpPr>
          <p:nvPr>
            <p:ph type="title"/>
          </p:nvPr>
        </p:nvSpPr>
        <p:spPr/>
        <p:txBody>
          <a:bodyPr/>
          <a:lstStyle/>
          <a:p>
            <a:r>
              <a:rPr lang="en-US" altLang="zh-CN" sz="2800" smtClean="0">
                <a:solidFill>
                  <a:schemeClr val="tx1"/>
                </a:solidFill>
                <a:ea typeface="SimHei" pitchFamily="49" charset="-122"/>
                <a:cs typeface="Times New Roman" pitchFamily="18" charset="0"/>
              </a:rPr>
              <a:t>PA nonlinearity treatment</a:t>
            </a:r>
            <a:endParaRPr lang="zh-CN" altLang="en-US" sz="2800" smtClean="0">
              <a:solidFill>
                <a:schemeClr val="tx1"/>
              </a:solidFill>
              <a:ea typeface="SimSun" pitchFamily="2" charset="-122"/>
              <a:cs typeface="Times New Roman" pitchFamily="18" charset="0"/>
            </a:endParaRPr>
          </a:p>
        </p:txBody>
      </p:sp>
      <p:sp>
        <p:nvSpPr>
          <p:cNvPr id="7172" name="内容占位符 2"/>
          <p:cNvSpPr>
            <a:spLocks noGrp="1"/>
          </p:cNvSpPr>
          <p:nvPr>
            <p:ph idx="1"/>
          </p:nvPr>
        </p:nvSpPr>
        <p:spPr>
          <a:xfrm>
            <a:off x="685800" y="4191000"/>
            <a:ext cx="7772400" cy="2133600"/>
          </a:xfrm>
        </p:spPr>
        <p:txBody>
          <a:bodyPr/>
          <a:lstStyle/>
          <a:p>
            <a:pPr marL="182563" indent="-182563"/>
            <a:r>
              <a:rPr lang="en-US" altLang="zh-CN" b="1" smtClean="0">
                <a:ea typeface="SimSun" pitchFamily="2" charset="-122"/>
              </a:rPr>
              <a:t>Added TBLK in the Header field :</a:t>
            </a:r>
          </a:p>
          <a:p>
            <a:pPr marL="182563" indent="-182563">
              <a:buFont typeface="Times New Roman" pitchFamily="18" charset="0"/>
              <a:buChar char="‒"/>
            </a:pPr>
            <a:r>
              <a:rPr lang="en-US" altLang="zh-CN" sz="1800" smtClean="0">
                <a:ea typeface="SimSun" pitchFamily="2" charset="-122"/>
                <a:cs typeface="Times New Roman" pitchFamily="18" charset="0"/>
              </a:rPr>
              <a:t>TBLK and payload BLK are with the same modulation scheme;</a:t>
            </a:r>
          </a:p>
          <a:p>
            <a:pPr marL="182563" indent="-182563">
              <a:buFont typeface="Times New Roman" pitchFamily="18" charset="0"/>
              <a:buChar char="‒"/>
            </a:pPr>
            <a:r>
              <a:rPr lang="en-US" altLang="zh-CN" sz="1800" smtClean="0">
                <a:ea typeface="SimSun" pitchFamily="2" charset="-122"/>
                <a:cs typeface="Times New Roman" pitchFamily="18" charset="0"/>
              </a:rPr>
              <a:t>Every constellation point appears with the same probability in the TBLK.</a:t>
            </a:r>
            <a:endParaRPr lang="en-US" altLang="zh-CN" sz="1800" smtClean="0">
              <a:ea typeface="SimSun" pitchFamily="2" charset="-122"/>
            </a:endParaRPr>
          </a:p>
          <a:p>
            <a:pPr marL="182563" indent="-182563"/>
            <a:r>
              <a:rPr lang="en-US" altLang="zh-CN" b="1" smtClean="0">
                <a:ea typeface="SimSun" pitchFamily="2" charset="-122"/>
              </a:rPr>
              <a:t>Distortion caused by PA nonlinearity can be estimate from the received TBLK signal, and then can be compensated.</a:t>
            </a:r>
          </a:p>
          <a:p>
            <a:pPr marL="182563" indent="-182563">
              <a:buFontTx/>
              <a:buNone/>
            </a:pPr>
            <a:r>
              <a:rPr lang="en-US" altLang="zh-CN" sz="1800" b="1" smtClean="0">
                <a:ea typeface="SimSun" pitchFamily="2" charset="-122"/>
              </a:rPr>
              <a:t>      (Described in detail in 802.11-13/435r0)</a:t>
            </a:r>
            <a:endParaRPr lang="zh-CN" altLang="en-US" sz="1800" b="1" smtClean="0">
              <a:ea typeface="SimSun" pitchFamily="2" charset="-122"/>
            </a:endParaRPr>
          </a:p>
        </p:txBody>
      </p:sp>
      <p:sp>
        <p:nvSpPr>
          <p:cNvPr id="7173"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7174" name="灯片编号占位符 4"/>
          <p:cNvSpPr>
            <a:spLocks noGrp="1"/>
          </p:cNvSpPr>
          <p:nvPr>
            <p:ph type="sldNum" sz="quarter" idx="11"/>
          </p:nvPr>
        </p:nvSpPr>
        <p:spPr>
          <a:noFill/>
        </p:spPr>
        <p:txBody>
          <a:bodyPr/>
          <a:lstStyle/>
          <a:p>
            <a:r>
              <a:rPr lang="en-US" altLang="zh-CN"/>
              <a:t>Slide </a:t>
            </a:r>
            <a:fld id="{A7CACB48-5C7E-431C-866A-EE83C2C4339E}" type="slidenum">
              <a:rPr lang="en-US" altLang="zh-CN"/>
              <a:pPr/>
              <a:t>29</a:t>
            </a:fld>
            <a:endParaRPr lang="en-US" altLang="zh-CN"/>
          </a:p>
        </p:txBody>
      </p:sp>
      <p:graphicFrame>
        <p:nvGraphicFramePr>
          <p:cNvPr id="7170" name="Object 6"/>
          <p:cNvGraphicFramePr>
            <a:graphicFrameLocks noChangeAspect="1"/>
          </p:cNvGraphicFramePr>
          <p:nvPr/>
        </p:nvGraphicFramePr>
        <p:xfrm>
          <a:off x="457200" y="1676400"/>
          <a:ext cx="7620000" cy="1970088"/>
        </p:xfrm>
        <a:graphic>
          <a:graphicData uri="http://schemas.openxmlformats.org/presentationml/2006/ole">
            <mc:AlternateContent xmlns:mc="http://schemas.openxmlformats.org/markup-compatibility/2006">
              <mc:Choice xmlns:v="urn:schemas-microsoft-com:vml" Requires="v">
                <p:oleObj spid="_x0000_s7182" name="Visio" r:id="rId4" imgW="7306742" imgH="1888693" progId="Visio.Drawing.11">
                  <p:embed/>
                </p:oleObj>
              </mc:Choice>
              <mc:Fallback>
                <p:oleObj name="Visio" r:id="rId4" imgW="7306742" imgH="1888693" progId="Visio.Drawing.11">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76400"/>
                        <a:ext cx="7620000" cy="197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5" name="Rectangle 1"/>
          <p:cNvSpPr>
            <a:spLocks noChangeArrowheads="1"/>
          </p:cNvSpPr>
          <p:nvPr/>
        </p:nvSpPr>
        <p:spPr bwMode="auto">
          <a:xfrm>
            <a:off x="2695575" y="3806825"/>
            <a:ext cx="3552825" cy="307975"/>
          </a:xfrm>
          <a:prstGeom prst="rect">
            <a:avLst/>
          </a:prstGeom>
          <a:noFill/>
          <a:ln w="9525">
            <a:noFill/>
            <a:miter lim="800000"/>
            <a:headEnd/>
            <a:tailEnd/>
          </a:ln>
        </p:spPr>
        <p:txBody>
          <a:bodyPr wrap="none">
            <a:spAutoFit/>
          </a:bodyPr>
          <a:lstStyle/>
          <a:p>
            <a:r>
              <a:rPr lang="en-US" altLang="zh-CN" sz="1400" b="1"/>
              <a:t>Proposed HR(high rate) SC frame structure</a:t>
            </a:r>
          </a:p>
        </p:txBody>
      </p:sp>
      <p:sp>
        <p:nvSpPr>
          <p:cNvPr id="8" name="圆角矩形 7"/>
          <p:cNvSpPr/>
          <p:nvPr/>
        </p:nvSpPr>
        <p:spPr>
          <a:xfrm>
            <a:off x="6172200" y="3200400"/>
            <a:ext cx="1108075" cy="515938"/>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a typeface="SimSun" pitchFamily="2" charset="-122"/>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标题 1"/>
          <p:cNvSpPr>
            <a:spLocks noGrp="1"/>
          </p:cNvSpPr>
          <p:nvPr>
            <p:ph type="title"/>
          </p:nvPr>
        </p:nvSpPr>
        <p:spPr/>
        <p:txBody>
          <a:bodyPr/>
          <a:lstStyle/>
          <a:p>
            <a:r>
              <a:rPr lang="en-US" altLang="zh-CN" sz="2800" dirty="0" smtClean="0">
                <a:ea typeface="SimSun" pitchFamily="2" charset="-122"/>
              </a:rPr>
              <a:t>Authors/Supporters </a:t>
            </a:r>
            <a:r>
              <a:rPr lang="en-US" altLang="zh-CN" sz="2800" dirty="0" smtClean="0">
                <a:ea typeface="SimSun" pitchFamily="2" charset="-122"/>
              </a:rPr>
              <a:t>List</a:t>
            </a:r>
            <a:endParaRPr lang="zh-CN" altLang="en-US" dirty="0" smtClean="0">
              <a:ea typeface="SimSun" pitchFamily="2" charset="-122"/>
            </a:endParaRPr>
          </a:p>
        </p:txBody>
      </p:sp>
      <p:sp>
        <p:nvSpPr>
          <p:cNvPr id="307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3077" name="灯片编号占位符 4"/>
          <p:cNvSpPr>
            <a:spLocks noGrp="1"/>
          </p:cNvSpPr>
          <p:nvPr>
            <p:ph type="sldNum" sz="quarter" idx="11"/>
          </p:nvPr>
        </p:nvSpPr>
        <p:spPr>
          <a:noFill/>
        </p:spPr>
        <p:txBody>
          <a:bodyPr/>
          <a:lstStyle/>
          <a:p>
            <a:r>
              <a:rPr lang="en-US" altLang="zh-CN"/>
              <a:t>Slide </a:t>
            </a:r>
            <a:fld id="{9FD491B7-042F-4BE9-9EA0-502CB49B4673}" type="slidenum">
              <a:rPr lang="en-US" altLang="zh-CN"/>
              <a:pPr/>
              <a:t>3</a:t>
            </a:fld>
            <a:endParaRPr lang="en-US" altLang="zh-CN"/>
          </a:p>
        </p:txBody>
      </p:sp>
      <p:graphicFrame>
        <p:nvGraphicFramePr>
          <p:cNvPr id="3074" name="Object 11"/>
          <p:cNvGraphicFramePr>
            <a:graphicFrameLocks noChangeAspect="1"/>
          </p:cNvGraphicFramePr>
          <p:nvPr>
            <p:extLst>
              <p:ext uri="{D42A27DB-BD31-4B8C-83A1-F6EECF244321}">
                <p14:modId xmlns:p14="http://schemas.microsoft.com/office/powerpoint/2010/main" val="2773094344"/>
              </p:ext>
            </p:extLst>
          </p:nvPr>
        </p:nvGraphicFramePr>
        <p:xfrm>
          <a:off x="1622425" y="1447800"/>
          <a:ext cx="6248400" cy="4995863"/>
        </p:xfrm>
        <a:graphic>
          <a:graphicData uri="http://schemas.openxmlformats.org/presentationml/2006/ole">
            <mc:AlternateContent xmlns:mc="http://schemas.openxmlformats.org/markup-compatibility/2006">
              <mc:Choice xmlns:v="urn:schemas-microsoft-com:vml" Requires="v">
                <p:oleObj spid="_x0000_s3086" name="Document" r:id="rId4" imgW="10190850" imgH="8170017" progId="Word.Document.8">
                  <p:embed/>
                </p:oleObj>
              </mc:Choice>
              <mc:Fallback>
                <p:oleObj name="Document" r:id="rId4" imgW="10190850" imgH="817001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2425" y="1447800"/>
                        <a:ext cx="6248400" cy="4995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矩形 8"/>
          <p:cNvSpPr>
            <a:spLocks noChangeArrowheads="1"/>
          </p:cNvSpPr>
          <p:nvPr/>
        </p:nvSpPr>
        <p:spPr bwMode="auto">
          <a:xfrm>
            <a:off x="1066800" y="5791200"/>
            <a:ext cx="7086600" cy="461963"/>
          </a:xfrm>
          <a:prstGeom prst="rect">
            <a:avLst/>
          </a:prstGeom>
          <a:noFill/>
          <a:ln w="9525">
            <a:noFill/>
            <a:miter lim="800000"/>
            <a:headEnd/>
            <a:tailEnd/>
          </a:ln>
        </p:spPr>
        <p:txBody>
          <a:bodyPr>
            <a:spAutoFit/>
          </a:bodyPr>
          <a:lstStyle/>
          <a:p>
            <a:pPr eaLnBrk="0" hangingPunct="0"/>
            <a:r>
              <a:rPr lang="en-US" altLang="zh-CN"/>
              <a:t>(This will grow to reflect those providing explicit contributions/review comments and support of this document. Please feel free to let author know if any name is missing from this list.)</a:t>
            </a:r>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sz="2800" smtClean="0">
                <a:ea typeface="SimSun" pitchFamily="2" charset="-122"/>
              </a:rPr>
              <a:t>Enhancing Support of Mobile Devices in 802.11aj (1/2)</a:t>
            </a:r>
            <a:endParaRPr lang="zh-CN" altLang="en-US" sz="2800" smtClean="0">
              <a:ea typeface="SimSun" pitchFamily="2" charset="-122"/>
            </a:endParaRPr>
          </a:p>
        </p:txBody>
      </p:sp>
      <p:sp>
        <p:nvSpPr>
          <p:cNvPr id="44035" name="内容占位符 2"/>
          <p:cNvSpPr>
            <a:spLocks noGrp="1"/>
          </p:cNvSpPr>
          <p:nvPr>
            <p:ph idx="1"/>
          </p:nvPr>
        </p:nvSpPr>
        <p:spPr>
          <a:xfrm>
            <a:off x="685800" y="1524000"/>
            <a:ext cx="5715000" cy="1828800"/>
          </a:xfrm>
        </p:spPr>
        <p:txBody>
          <a:bodyPr/>
          <a:lstStyle/>
          <a:p>
            <a:r>
              <a:rPr lang="en-US" altLang="zh-CN" smtClean="0">
                <a:ea typeface="SimSun" pitchFamily="2" charset="-122"/>
              </a:rPr>
              <a:t>Coverage problem for mobile devices with 4 antennas</a:t>
            </a:r>
          </a:p>
          <a:p>
            <a:pPr marL="800100" lvl="1" indent="-342900">
              <a:buFont typeface="Times New Roman" pitchFamily="18" charset="0"/>
              <a:buChar char="̶"/>
            </a:pPr>
            <a:r>
              <a:rPr lang="en-US" altLang="zh-CN" sz="1600" smtClean="0">
                <a:ea typeface="SimSun" pitchFamily="2" charset="-122"/>
              </a:rPr>
              <a:t>Control PHY and Data PHY has 12dB </a:t>
            </a:r>
            <a:r>
              <a:rPr lang="el-GR" altLang="zh-CN" sz="1600" smtClean="0"/>
              <a:t>Δ</a:t>
            </a:r>
            <a:r>
              <a:rPr lang="en-US" altLang="zh-CN" sz="1600" smtClean="0">
                <a:ea typeface="SimSun" pitchFamily="2" charset="-122"/>
              </a:rPr>
              <a:t>SNR</a:t>
            </a:r>
          </a:p>
          <a:p>
            <a:pPr marL="800100" lvl="1" indent="-342900">
              <a:buFont typeface="Times New Roman" pitchFamily="18" charset="0"/>
              <a:buChar char="̶"/>
            </a:pPr>
            <a:r>
              <a:rPr lang="en-US" altLang="zh-CN" sz="1600" smtClean="0">
                <a:ea typeface="SimSun" pitchFamily="2" charset="-122"/>
              </a:rPr>
              <a:t>True </a:t>
            </a:r>
            <a:r>
              <a:rPr lang="el-GR" altLang="zh-CN" sz="1600" smtClean="0"/>
              <a:t>Δ</a:t>
            </a:r>
            <a:r>
              <a:rPr lang="en-US" altLang="zh-CN" sz="1600" smtClean="0">
                <a:ea typeface="SimSun" pitchFamily="2" charset="-122"/>
              </a:rPr>
              <a:t>SNR is less than 10*log10(4) ~ 6dB</a:t>
            </a:r>
          </a:p>
          <a:p>
            <a:pPr marL="800100" lvl="1" indent="-342900">
              <a:buFont typeface="Times New Roman" pitchFamily="18" charset="0"/>
              <a:buChar char="̶"/>
            </a:pPr>
            <a:r>
              <a:rPr lang="en-US" altLang="zh-CN" sz="1600" smtClean="0">
                <a:ea typeface="SimSun" pitchFamily="2" charset="-122"/>
              </a:rPr>
              <a:t>Coverage of Data PHY is a quarter of Coverage of Control PHY</a:t>
            </a:r>
            <a:endParaRPr lang="zh-CN" altLang="en-US" smtClean="0">
              <a:ea typeface="SimSun" pitchFamily="2" charset="-122"/>
            </a:endParaRPr>
          </a:p>
        </p:txBody>
      </p:sp>
      <p:sp>
        <p:nvSpPr>
          <p:cNvPr id="4403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4037" name="灯片编号占位符 4"/>
          <p:cNvSpPr>
            <a:spLocks noGrp="1"/>
          </p:cNvSpPr>
          <p:nvPr>
            <p:ph type="sldNum" sz="quarter" idx="11"/>
          </p:nvPr>
        </p:nvSpPr>
        <p:spPr>
          <a:noFill/>
        </p:spPr>
        <p:txBody>
          <a:bodyPr/>
          <a:lstStyle/>
          <a:p>
            <a:r>
              <a:rPr lang="en-US" altLang="zh-CN"/>
              <a:t>Slide </a:t>
            </a:r>
            <a:fld id="{85CADA65-0EA0-49B1-8EFB-FA706CFB362A}" type="slidenum">
              <a:rPr lang="en-US" altLang="zh-CN"/>
              <a:pPr/>
              <a:t>30</a:t>
            </a:fld>
            <a:endParaRPr lang="en-US" altLang="zh-CN"/>
          </a:p>
        </p:txBody>
      </p:sp>
      <p:pic>
        <p:nvPicPr>
          <p:cNvPr id="44038" name="Picture 3"/>
          <p:cNvPicPr>
            <a:picLocks noChangeAspect="1" noChangeArrowheads="1"/>
          </p:cNvPicPr>
          <p:nvPr/>
        </p:nvPicPr>
        <p:blipFill>
          <a:blip r:embed="rId2" cstate="print"/>
          <a:srcRect/>
          <a:stretch>
            <a:fillRect/>
          </a:stretch>
        </p:blipFill>
        <p:spPr bwMode="auto">
          <a:xfrm>
            <a:off x="6324600" y="1524000"/>
            <a:ext cx="1979613" cy="1905000"/>
          </a:xfrm>
          <a:prstGeom prst="rect">
            <a:avLst/>
          </a:prstGeom>
          <a:noFill/>
          <a:ln w="12700">
            <a:noFill/>
            <a:miter lim="800000"/>
            <a:headEnd type="none" w="sm" len="sm"/>
            <a:tailEnd type="none" w="sm" len="sm"/>
          </a:ln>
        </p:spPr>
      </p:pic>
      <p:graphicFrame>
        <p:nvGraphicFramePr>
          <p:cNvPr id="8" name="Table 11"/>
          <p:cNvGraphicFramePr>
            <a:graphicFrameLocks noGrp="1"/>
          </p:cNvGraphicFramePr>
          <p:nvPr/>
        </p:nvGraphicFramePr>
        <p:xfrm>
          <a:off x="990600" y="5197475"/>
          <a:ext cx="7272338" cy="1280160"/>
        </p:xfrm>
        <a:graphic>
          <a:graphicData uri="http://schemas.openxmlformats.org/drawingml/2006/table">
            <a:tbl>
              <a:tblPr/>
              <a:tblGrid>
                <a:gridCol w="1066800"/>
                <a:gridCol w="1143000"/>
                <a:gridCol w="1676400"/>
                <a:gridCol w="1143000"/>
                <a:gridCol w="1219200"/>
                <a:gridCol w="1023938"/>
              </a:tblGrid>
              <a:tr h="609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Enhanced Mode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Modulation &amp; 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Spreading  Ratio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zh-CN" sz="1600" b="1" i="0" u="none" strike="noStrike" cap="none" normalizeH="0" baseline="0" smtClean="0">
                          <a:ln>
                            <a:noFill/>
                          </a:ln>
                          <a:solidFill>
                            <a:schemeClr val="tx1"/>
                          </a:solidFill>
                          <a:effectLst/>
                          <a:latin typeface="Times New Roman" pitchFamily="18" charset="0"/>
                          <a:ea typeface="SimSun" pitchFamily="2" charset="-122"/>
                        </a:rPr>
                        <a:t>Δ</a:t>
                      </a: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SNR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 of Antennas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108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Pi/2-DBPSK,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chemeClr val="tx1"/>
                          </a:solidFill>
                          <a:effectLst/>
                          <a:latin typeface="Times New Roman" pitchFamily="18" charset="0"/>
                          <a:ea typeface="SimSun" pitchFamily="2" charset="-122"/>
                        </a:rPr>
                        <a:t>½ Rate coding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6 dB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216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SG"/>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9 dB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0070C0"/>
                          </a:solidFill>
                          <a:effectLst/>
                          <a:latin typeface="Times New Roman" pitchFamily="18" charset="0"/>
                          <a:ea typeface="SimSun" pitchFamily="2" charset="-122"/>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69" name="内容占位符 2"/>
          <p:cNvSpPr txBox="1">
            <a:spLocks/>
          </p:cNvSpPr>
          <p:nvPr/>
        </p:nvSpPr>
        <p:spPr bwMode="auto">
          <a:xfrm>
            <a:off x="685800" y="3276600"/>
            <a:ext cx="76962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zh-CN" sz="2000"/>
              <a:t>Enhanced Mobile Device Support Mode</a:t>
            </a:r>
          </a:p>
          <a:p>
            <a:pPr marL="800100" lvl="1" indent="-342900" eaLnBrk="0" hangingPunct="0">
              <a:spcBef>
                <a:spcPct val="20000"/>
              </a:spcBef>
              <a:buFont typeface="Times New Roman" pitchFamily="18" charset="0"/>
              <a:buChar char="̶"/>
            </a:pPr>
            <a:r>
              <a:rPr lang="en-US" altLang="zh-CN" sz="1600"/>
              <a:t>Adding enhanced mode to fix the coverage problem for mobile devices </a:t>
            </a:r>
          </a:p>
          <a:p>
            <a:pPr marL="800100" lvl="1" indent="-342900" eaLnBrk="0" hangingPunct="0">
              <a:spcBef>
                <a:spcPct val="20000"/>
              </a:spcBef>
              <a:buFont typeface="Times New Roman" pitchFamily="18" charset="0"/>
              <a:buChar char="̶"/>
            </a:pPr>
            <a:r>
              <a:rPr lang="en-US" altLang="zh-CN" sz="1600"/>
              <a:t>The simplest method is to reduce the spreading factor of Control PHY</a:t>
            </a:r>
          </a:p>
          <a:p>
            <a:pPr marL="800100" lvl="1" indent="-342900" eaLnBrk="0" hangingPunct="0">
              <a:spcBef>
                <a:spcPct val="20000"/>
              </a:spcBef>
              <a:buFont typeface="Times New Roman" pitchFamily="18" charset="0"/>
              <a:buChar char="̶"/>
            </a:pPr>
            <a:r>
              <a:rPr lang="en-US" altLang="zh-CN" sz="1600"/>
              <a:t>Spreading sequences still use Golay complementary sequences</a:t>
            </a:r>
          </a:p>
          <a:p>
            <a:pPr marL="1143000" lvl="2" indent="-228600">
              <a:spcBef>
                <a:spcPct val="20000"/>
              </a:spcBef>
              <a:buFont typeface="Times New Roman" pitchFamily="18" charset="0"/>
              <a:buChar char="•"/>
            </a:pPr>
            <a:r>
              <a:rPr kumimoji="1" lang="en-US" altLang="zh-CN" sz="1600"/>
              <a:t>Length 8: Ga(8)=(+1, +1, +1, −1, +1, +1, −1, +1)</a:t>
            </a:r>
          </a:p>
          <a:p>
            <a:pPr marL="1143000" lvl="2" indent="-228600">
              <a:spcBef>
                <a:spcPct val="20000"/>
              </a:spcBef>
              <a:buFont typeface="Times New Roman" pitchFamily="18" charset="0"/>
              <a:buChar char="•"/>
            </a:pPr>
            <a:r>
              <a:rPr kumimoji="1" lang="en-US" altLang="zh-CN" sz="1600"/>
              <a:t>Length 4: Ga4=(+1, +1, +1, −1)</a:t>
            </a:r>
            <a:endParaRPr kumimoji="1" lang="zh-CN" altLang="en-US" sz="160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p:txBody>
          <a:bodyPr/>
          <a:lstStyle/>
          <a:p>
            <a:r>
              <a:rPr lang="en-US" altLang="zh-CN" sz="2800" smtClean="0">
                <a:ea typeface="SimSun" pitchFamily="2" charset="-122"/>
              </a:rPr>
              <a:t>Enhancing Support of Mobile Devices in 802.11aj (2/2)</a:t>
            </a:r>
            <a:endParaRPr lang="zh-CN" altLang="en-US" sz="2800" smtClean="0">
              <a:ea typeface="SimSun" pitchFamily="2" charset="-122"/>
            </a:endParaRPr>
          </a:p>
        </p:txBody>
      </p:sp>
      <p:sp>
        <p:nvSpPr>
          <p:cNvPr id="45059"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5060" name="灯片编号占位符 4"/>
          <p:cNvSpPr>
            <a:spLocks noGrp="1"/>
          </p:cNvSpPr>
          <p:nvPr>
            <p:ph type="sldNum" sz="quarter" idx="11"/>
          </p:nvPr>
        </p:nvSpPr>
        <p:spPr>
          <a:noFill/>
        </p:spPr>
        <p:txBody>
          <a:bodyPr/>
          <a:lstStyle/>
          <a:p>
            <a:r>
              <a:rPr lang="en-US" altLang="zh-CN"/>
              <a:t>Slide </a:t>
            </a:r>
            <a:fld id="{79E72B39-8F80-4175-B0E1-1AE6A69BBB09}" type="slidenum">
              <a:rPr lang="en-US" altLang="zh-CN"/>
              <a:pPr/>
              <a:t>31</a:t>
            </a:fld>
            <a:endParaRPr lang="en-US" altLang="zh-CN"/>
          </a:p>
        </p:txBody>
      </p:sp>
      <p:pic>
        <p:nvPicPr>
          <p:cNvPr id="45061" name="Picture 2"/>
          <p:cNvPicPr>
            <a:picLocks noChangeAspect="1" noChangeArrowheads="1"/>
          </p:cNvPicPr>
          <p:nvPr/>
        </p:nvPicPr>
        <p:blipFill>
          <a:blip r:embed="rId3" cstate="print"/>
          <a:srcRect/>
          <a:stretch>
            <a:fillRect/>
          </a:stretch>
        </p:blipFill>
        <p:spPr bwMode="auto">
          <a:xfrm>
            <a:off x="1209675" y="1504950"/>
            <a:ext cx="6943725" cy="1009650"/>
          </a:xfrm>
          <a:prstGeom prst="rect">
            <a:avLst/>
          </a:prstGeom>
          <a:noFill/>
          <a:ln w="12700">
            <a:noFill/>
            <a:miter lim="800000"/>
            <a:headEnd type="none" w="sm" len="sm"/>
            <a:tailEnd type="none" w="sm" len="sm"/>
          </a:ln>
        </p:spPr>
      </p:pic>
      <p:sp>
        <p:nvSpPr>
          <p:cNvPr id="45062" name="Rectangle 8"/>
          <p:cNvSpPr>
            <a:spLocks noChangeArrowheads="1"/>
          </p:cNvSpPr>
          <p:nvPr/>
        </p:nvSpPr>
        <p:spPr bwMode="auto">
          <a:xfrm>
            <a:off x="3132138" y="2514600"/>
            <a:ext cx="3232150" cy="369888"/>
          </a:xfrm>
          <a:prstGeom prst="rect">
            <a:avLst/>
          </a:prstGeom>
          <a:noFill/>
          <a:ln w="9525">
            <a:noFill/>
            <a:miter lim="800000"/>
            <a:headEnd/>
            <a:tailEnd/>
          </a:ln>
        </p:spPr>
        <p:txBody>
          <a:bodyPr wrap="none">
            <a:spAutoFit/>
          </a:bodyPr>
          <a:lstStyle/>
          <a:p>
            <a:r>
              <a:rPr lang="en-US" altLang="zh-CN" sz="1800" b="1">
                <a:solidFill>
                  <a:srgbClr val="002060"/>
                </a:solidFill>
              </a:rPr>
              <a:t>Modified PHY header in TGaj</a:t>
            </a:r>
          </a:p>
        </p:txBody>
      </p:sp>
      <p:graphicFrame>
        <p:nvGraphicFramePr>
          <p:cNvPr id="8" name="Content Placeholder 7"/>
          <p:cNvGraphicFramePr>
            <a:graphicFrameLocks noGrp="1"/>
          </p:cNvGraphicFramePr>
          <p:nvPr/>
        </p:nvGraphicFramePr>
        <p:xfrm>
          <a:off x="1116013" y="2911475"/>
          <a:ext cx="7162800" cy="3260726"/>
        </p:xfrm>
        <a:graphic>
          <a:graphicData uri="http://schemas.openxmlformats.org/drawingml/2006/table">
            <a:tbl>
              <a:tblPr/>
              <a:tblGrid>
                <a:gridCol w="1524000"/>
                <a:gridCol w="1249362"/>
                <a:gridCol w="960438"/>
                <a:gridCol w="3429000"/>
              </a:tblGrid>
              <a:tr h="2682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Field name</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Number of Bits</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Starting Bit</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PMingLiU" pitchFamily="18" charset="-120"/>
                        </a:rPr>
                        <a:t>Description</a:t>
                      </a:r>
                      <a:endParaRPr kumimoji="0" lang="en-US" altLang="zh-CN" sz="1400" b="0" i="0" u="none" strike="noStrike" cap="none" normalizeH="0" baseline="0" smtClean="0">
                        <a:ln>
                          <a:noFill/>
                        </a:ln>
                        <a:solidFill>
                          <a:schemeClr val="tx1"/>
                        </a:solidFill>
                        <a:effectLst/>
                        <a:latin typeface="Times New Roman" pitchFamily="18" charset="0"/>
                        <a:ea typeface="PMingLiU" pitchFamily="18" charset="-120"/>
                      </a:endParaRP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Reserved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0</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Set to 0 (differential detector initialization).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Scrambler Initialization</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4</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Bits of the initial scrambler state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Length</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10</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Number of data octets in the PSDU. Range 14-1023.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Packet Type</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TRN packet type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Training Length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5</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16</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Length of the training field.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SIFS response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21</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Set to 1 if the STA is transmitting a packet during an SP or TXOP.</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6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Enhanced-Mode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(Reserved 2-bit in 11ad)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2</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22</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0: CPHY, ignored by the receiver.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1: EPHY, Enhanced-Mode 0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2: EPHY, Enhanced-Mode 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sng" strike="noStrike" cap="none" normalizeH="0" baseline="0" smtClean="0">
                          <a:ln>
                            <a:noFill/>
                          </a:ln>
                          <a:solidFill>
                            <a:schemeClr val="tx1"/>
                          </a:solidFill>
                          <a:effectLst/>
                          <a:latin typeface="Garamond" pitchFamily="18" charset="0"/>
                          <a:ea typeface="PMingLiU" pitchFamily="18" charset="-120"/>
                        </a:rPr>
                        <a:t>Set to 3: Reserved</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HCS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16</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Garamond" pitchFamily="18" charset="0"/>
                          <a:ea typeface="PMingLiU" pitchFamily="18" charset="-120"/>
                        </a:rPr>
                        <a:t>24</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Garamond" pitchFamily="18" charset="0"/>
                          <a:ea typeface="PMingLiU" pitchFamily="18" charset="-120"/>
                        </a:rPr>
                        <a:t>Header Check sequence. </a:t>
                      </a:r>
                    </a:p>
                  </a:txBody>
                  <a:tcPr marL="31898" marR="31898"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p:cNvSpPr>
            <a:spLocks noGrp="1"/>
          </p:cNvSpPr>
          <p:nvPr>
            <p:ph type="title"/>
          </p:nvPr>
        </p:nvSpPr>
        <p:spPr/>
        <p:txBody>
          <a:bodyPr/>
          <a:lstStyle/>
          <a:p>
            <a:r>
              <a:rPr lang="en-US" altLang="zh-CN" sz="2800" smtClean="0">
                <a:ea typeface="SimSun" pitchFamily="2" charset="-122"/>
              </a:rPr>
              <a:t>Conclusions</a:t>
            </a:r>
            <a:endParaRPr lang="zh-CN" altLang="en-US" sz="2800" smtClean="0">
              <a:ea typeface="SimSun" pitchFamily="2" charset="-122"/>
            </a:endParaRPr>
          </a:p>
        </p:txBody>
      </p:sp>
      <p:sp>
        <p:nvSpPr>
          <p:cNvPr id="46083" name="内容占位符 2"/>
          <p:cNvSpPr>
            <a:spLocks noGrp="1"/>
          </p:cNvSpPr>
          <p:nvPr>
            <p:ph idx="1"/>
          </p:nvPr>
        </p:nvSpPr>
        <p:spPr>
          <a:xfrm>
            <a:off x="685800" y="1676400"/>
            <a:ext cx="7772400" cy="4876800"/>
          </a:xfrm>
        </p:spPr>
        <p:txBody>
          <a:bodyPr/>
          <a:lstStyle/>
          <a:p>
            <a:r>
              <a:rPr lang="en-US" altLang="zh-CN" sz="2400" b="1" smtClean="0">
                <a:ea typeface="SimSun" pitchFamily="2" charset="-122"/>
              </a:rPr>
              <a:t>This complete proposal meets all the requirements of the TGaj PAR and FRD:</a:t>
            </a:r>
          </a:p>
          <a:p>
            <a:pPr lvl="1"/>
            <a:r>
              <a:rPr lang="en-US" altLang="zh-CN" sz="1800" smtClean="0">
                <a:solidFill>
                  <a:srgbClr val="000000"/>
                </a:solidFill>
                <a:ea typeface="SimSun" pitchFamily="2" charset="-122"/>
              </a:rPr>
              <a:t>Maintains the network architecture of the 802.11 system and 802.11 management plane.</a:t>
            </a:r>
          </a:p>
          <a:p>
            <a:pPr lvl="1"/>
            <a:r>
              <a:rPr lang="en-US" altLang="zh-CN" sz="1800" smtClean="0">
                <a:solidFill>
                  <a:srgbClr val="000000"/>
                </a:solidFill>
                <a:ea typeface="SimSun" pitchFamily="2" charset="-122"/>
              </a:rPr>
              <a:t>Maintains backward compatibility with the IEEE 802.11ad standard </a:t>
            </a:r>
            <a:r>
              <a:rPr lang="en-GB" altLang="zh-CN" sz="1800" smtClean="0">
                <a:solidFill>
                  <a:srgbClr val="000000"/>
                </a:solidFill>
                <a:ea typeface="SimSun" pitchFamily="2" charset="-122"/>
              </a:rPr>
              <a:t>when it operates in the Chinese 59-64 GHz frequency band.</a:t>
            </a:r>
            <a:endParaRPr lang="en-US" altLang="zh-CN" sz="1800" smtClean="0">
              <a:solidFill>
                <a:srgbClr val="000000"/>
              </a:solidFill>
              <a:ea typeface="SimSun" pitchFamily="2" charset="-122"/>
            </a:endParaRPr>
          </a:p>
          <a:p>
            <a:pPr lvl="1"/>
            <a:r>
              <a:rPr lang="en-GB" altLang="zh-CN" sz="1800" smtClean="0">
                <a:ea typeface="SimSun" pitchFamily="2" charset="-122"/>
              </a:rPr>
              <a:t>Supports 6</a:t>
            </a:r>
            <a:r>
              <a:rPr lang="en-US" altLang="zh-CN" sz="1800" smtClean="0">
                <a:ea typeface="SimSun" pitchFamily="2" charset="-122"/>
              </a:rPr>
              <a:t> logical channels when it operates in Chinese 59-64 GHz frequency band. </a:t>
            </a:r>
            <a:endParaRPr lang="en-US" altLang="zh-CN" sz="1800" smtClean="0">
              <a:solidFill>
                <a:srgbClr val="000000"/>
              </a:solidFill>
              <a:ea typeface="SimSun" pitchFamily="2" charset="-122"/>
            </a:endParaRPr>
          </a:p>
          <a:p>
            <a:pPr lvl="1"/>
            <a:r>
              <a:rPr lang="en-US" altLang="zh-CN" sz="1800" smtClean="0">
                <a:solidFill>
                  <a:srgbClr val="000000"/>
                </a:solidFill>
                <a:ea typeface="SimSun" pitchFamily="2" charset="-122"/>
              </a:rPr>
              <a:t>Enables the low power/low cost portable/mobile devices and the high performance devices, guaranteeing interoperability and communication between 802.11aj and 802.11ad devices .</a:t>
            </a:r>
          </a:p>
          <a:p>
            <a:pPr lvl="1"/>
            <a:r>
              <a:rPr lang="en-US" altLang="zh-CN" sz="1800" smtClean="0">
                <a:ea typeface="SimSun" pitchFamily="2" charset="-122"/>
              </a:rPr>
              <a:t>Supports fast session transfer among 2.4GHz, 5GHz and 60GHz.</a:t>
            </a:r>
          </a:p>
          <a:p>
            <a:pPr lvl="1"/>
            <a:r>
              <a:rPr lang="en-GB" altLang="zh-CN" sz="1800" smtClean="0">
                <a:ea typeface="SimSun" pitchFamily="2" charset="-122"/>
              </a:rPr>
              <a:t>Provides a means of enhanced robust transmission for mobile devices with small size antenna.</a:t>
            </a:r>
            <a:endParaRPr lang="en-US" altLang="zh-CN" sz="1800" smtClean="0">
              <a:ea typeface="SimSun" pitchFamily="2" charset="-122"/>
            </a:endParaRPr>
          </a:p>
          <a:p>
            <a:pPr lvl="1"/>
            <a:endParaRPr lang="zh-CN" altLang="en-US" sz="1800" smtClean="0">
              <a:ea typeface="SimSun" pitchFamily="2" charset="-122"/>
            </a:endParaRPr>
          </a:p>
        </p:txBody>
      </p:sp>
      <p:sp>
        <p:nvSpPr>
          <p:cNvPr id="4608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6085" name="灯片编号占位符 4"/>
          <p:cNvSpPr>
            <a:spLocks noGrp="1"/>
          </p:cNvSpPr>
          <p:nvPr>
            <p:ph type="sldNum" sz="quarter" idx="11"/>
          </p:nvPr>
        </p:nvSpPr>
        <p:spPr>
          <a:noFill/>
        </p:spPr>
        <p:txBody>
          <a:bodyPr/>
          <a:lstStyle/>
          <a:p>
            <a:r>
              <a:rPr lang="en-US" altLang="zh-CN"/>
              <a:t>Slide </a:t>
            </a:r>
            <a:fld id="{FE01A72A-A75A-43A8-B016-F4E5878152C9}" type="slidenum">
              <a:rPr lang="en-US" altLang="zh-CN"/>
              <a:pPr/>
              <a:t>32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标题 1"/>
          <p:cNvSpPr>
            <a:spLocks noGrp="1"/>
          </p:cNvSpPr>
          <p:nvPr>
            <p:ph type="title"/>
          </p:nvPr>
        </p:nvSpPr>
        <p:spPr/>
        <p:txBody>
          <a:bodyPr/>
          <a:lstStyle/>
          <a:p>
            <a:r>
              <a:rPr lang="en-US" altLang="zh-CN" sz="2800" smtClean="0">
                <a:ea typeface="SimSun" pitchFamily="2" charset="-122"/>
              </a:rPr>
              <a:t>References</a:t>
            </a:r>
            <a:endParaRPr lang="zh-CN" altLang="en-US" sz="2800" smtClean="0">
              <a:ea typeface="SimSun" pitchFamily="2" charset="-122"/>
            </a:endParaRPr>
          </a:p>
        </p:txBody>
      </p:sp>
      <p:sp>
        <p:nvSpPr>
          <p:cNvPr id="47107" name="内容占位符 2"/>
          <p:cNvSpPr>
            <a:spLocks noGrp="1"/>
          </p:cNvSpPr>
          <p:nvPr>
            <p:ph idx="1"/>
          </p:nvPr>
        </p:nvSpPr>
        <p:spPr>
          <a:xfrm>
            <a:off x="533400" y="1676400"/>
            <a:ext cx="7924800" cy="4648200"/>
          </a:xfrm>
        </p:spPr>
        <p:txBody>
          <a:bodyPr/>
          <a:lstStyle/>
          <a:p>
            <a:pPr>
              <a:buFont typeface="Times New Roman" pitchFamily="18" charset="0"/>
              <a:buAutoNum type="arabicParenR"/>
            </a:pPr>
            <a:r>
              <a:rPr lang="en-US" altLang="zh-CN" sz="1800" dirty="0" smtClean="0">
                <a:ea typeface="SimSun" pitchFamily="2" charset="-122"/>
              </a:rPr>
              <a:t>11</a:t>
            </a:r>
            <a:r>
              <a:rPr lang="en-US" altLang="zh-CN" sz="1800" dirty="0" smtClean="0">
                <a:ea typeface="SimSun" pitchFamily="2" charset="-122"/>
              </a:rPr>
              <a:t>-10-0432-01-00ad-cp-presentation.ppt</a:t>
            </a:r>
          </a:p>
          <a:p>
            <a:pPr>
              <a:buFont typeface="Times New Roman" pitchFamily="18" charset="0"/>
              <a:buAutoNum type="arabicParenR"/>
            </a:pPr>
            <a:r>
              <a:rPr lang="en-US" altLang="zh-CN" sz="1800" dirty="0" smtClean="0">
                <a:ea typeface="SimSun" pitchFamily="2" charset="-122"/>
              </a:rPr>
              <a:t>11-13-0643-02-00aj-tgaj-call-for-proposals-60ghz.doc</a:t>
            </a:r>
          </a:p>
          <a:p>
            <a:pPr>
              <a:buFont typeface="Times New Roman" pitchFamily="18" charset="0"/>
              <a:buAutoNum type="arabicParenR"/>
            </a:pPr>
            <a:r>
              <a:rPr lang="en-US" altLang="zh-CN" sz="1800" dirty="0" smtClean="0">
                <a:ea typeface="SimSun" pitchFamily="2" charset="-122"/>
              </a:rPr>
              <a:t>11-13-1291-01-00aj-Dynamic-Bandwidth-Control-for-802-11aj(60ghz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11-13-0440-01-00aj-dynamic-channel-transfer-procedure-for-ieee-802-11aj-60ghz.ppt</a:t>
            </a:r>
          </a:p>
          <a:p>
            <a:pPr>
              <a:buFont typeface="Times New Roman" pitchFamily="18" charset="0"/>
              <a:buAutoNum type="arabicParenR"/>
            </a:pPr>
            <a:r>
              <a:rPr lang="en-US" altLang="zh-CN" sz="1800" dirty="0" smtClean="0">
                <a:ea typeface="SimSun" pitchFamily="2" charset="-122"/>
              </a:rPr>
              <a:t>11-13-1293-01-00aj-Opportunistic-Transmissions-in-Multiple-Alternative-Channels-in-802.11aj(60Ghz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11-13-1292-01-00aj-Spatial-Sharing-Mechanism-in-802-11aj(60Ghz NT).</a:t>
            </a:r>
            <a:r>
              <a:rPr lang="en-US" altLang="zh-CN" sz="1800" dirty="0" err="1" smtClean="0">
                <a:ea typeface="SimSun" pitchFamily="2" charset="-122"/>
              </a:rPr>
              <a:t>ppt</a:t>
            </a:r>
            <a:endParaRPr lang="en-US" altLang="zh-CN" sz="1800" dirty="0" smtClean="0">
              <a:ea typeface="SimSun" pitchFamily="2" charset="-122"/>
            </a:endParaRPr>
          </a:p>
          <a:p>
            <a:pPr>
              <a:buFont typeface="Times New Roman" pitchFamily="18" charset="0"/>
              <a:buAutoNum type="arabicParenR"/>
            </a:pPr>
            <a:r>
              <a:rPr lang="en-US" altLang="zh-CN" sz="1800" dirty="0" smtClean="0">
                <a:ea typeface="SimSun" pitchFamily="2" charset="-122"/>
              </a:rPr>
              <a:t>11-13-0176-00-00aj-proposal-of-channelization-for-802-11aj.ppt</a:t>
            </a:r>
          </a:p>
          <a:p>
            <a:pPr>
              <a:buFont typeface="Times New Roman" pitchFamily="18" charset="0"/>
              <a:buAutoNum type="arabicParenR"/>
            </a:pPr>
            <a:r>
              <a:rPr lang="en-US" altLang="zh-CN" sz="1800" dirty="0" smtClean="0">
                <a:ea typeface="SimSun" pitchFamily="2" charset="-122"/>
              </a:rPr>
              <a:t>11-13-1109-01-00aj-consideration-of-phy-design-for-1-08ghz-channel.ppt</a:t>
            </a:r>
          </a:p>
        </p:txBody>
      </p:sp>
      <p:sp>
        <p:nvSpPr>
          <p:cNvPr id="4710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47109" name="灯片编号占位符 4"/>
          <p:cNvSpPr>
            <a:spLocks noGrp="1"/>
          </p:cNvSpPr>
          <p:nvPr>
            <p:ph type="sldNum" sz="quarter" idx="11"/>
          </p:nvPr>
        </p:nvSpPr>
        <p:spPr>
          <a:noFill/>
        </p:spPr>
        <p:txBody>
          <a:bodyPr/>
          <a:lstStyle/>
          <a:p>
            <a:r>
              <a:rPr lang="en-US" altLang="zh-CN"/>
              <a:t>Slide </a:t>
            </a:r>
            <a:fld id="{07242F6D-23EB-43D5-87D0-DBAA5C7A9CD6}" type="slidenum">
              <a:rPr lang="en-US" altLang="zh-CN"/>
              <a:pPr/>
              <a:t>33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endParaRPr lang="en-US" altLang="zh-CN" smtClean="0">
              <a:ea typeface="SimSun" pitchFamily="2" charset="-122"/>
            </a:endParaRPr>
          </a:p>
        </p:txBody>
      </p:sp>
      <p:sp>
        <p:nvSpPr>
          <p:cNvPr id="48131" name="Content Placeholder 2"/>
          <p:cNvSpPr>
            <a:spLocks noGrp="1"/>
          </p:cNvSpPr>
          <p:nvPr>
            <p:ph idx="1"/>
          </p:nvPr>
        </p:nvSpPr>
        <p:spPr/>
        <p:txBody>
          <a:bodyPr/>
          <a:lstStyle/>
          <a:p>
            <a:endParaRPr lang="en-US" altLang="zh-CN" sz="2400" smtClean="0">
              <a:ea typeface="SimSun" pitchFamily="2" charset="-122"/>
            </a:endParaRPr>
          </a:p>
          <a:p>
            <a:endParaRPr lang="en-US" altLang="zh-CN" sz="2400" smtClean="0">
              <a:ea typeface="SimSun" pitchFamily="2" charset="-122"/>
            </a:endParaRPr>
          </a:p>
          <a:p>
            <a:endParaRPr lang="en-US" altLang="zh-CN" sz="2400" smtClean="0">
              <a:ea typeface="SimSun" pitchFamily="2" charset="-122"/>
            </a:endParaRPr>
          </a:p>
          <a:p>
            <a:endParaRPr lang="en-US" altLang="zh-CN" sz="2400" smtClean="0">
              <a:ea typeface="SimSun" pitchFamily="2" charset="-122"/>
            </a:endParaRPr>
          </a:p>
          <a:p>
            <a:pPr algn="ctr">
              <a:buFontTx/>
              <a:buNone/>
            </a:pPr>
            <a:r>
              <a:rPr lang="en-US" altLang="zh-CN" sz="4000" smtClean="0">
                <a:ea typeface="SimSun" pitchFamily="2" charset="-122"/>
              </a:rPr>
              <a:t>Thank You!</a:t>
            </a:r>
          </a:p>
        </p:txBody>
      </p:sp>
      <p:sp>
        <p:nvSpPr>
          <p:cNvPr id="48132" name="Slide Number Placeholder 4"/>
          <p:cNvSpPr>
            <a:spLocks noGrp="1"/>
          </p:cNvSpPr>
          <p:nvPr>
            <p:ph type="sldNum" sz="quarter" idx="11"/>
          </p:nvPr>
        </p:nvSpPr>
        <p:spPr>
          <a:noFill/>
        </p:spPr>
        <p:txBody>
          <a:bodyPr/>
          <a:lstStyle/>
          <a:p>
            <a:r>
              <a:rPr lang="en-US" altLang="zh-CN"/>
              <a:t>Slide </a:t>
            </a:r>
            <a:fld id="{C4DFA186-3C99-4991-A5C4-FE97F927B794}" type="slidenum">
              <a:rPr lang="en-US" altLang="zh-CN"/>
              <a:pPr/>
              <a:t>34</a:t>
            </a:fld>
            <a:endParaRPr lang="en-US" altLang="zh-CN"/>
          </a:p>
        </p:txBody>
      </p:sp>
      <p:sp>
        <p:nvSpPr>
          <p:cNvPr id="48133" name="Footer Placeholder 5"/>
          <p:cNvSpPr>
            <a:spLocks noGrp="1"/>
          </p:cNvSpPr>
          <p:nvPr>
            <p:ph type="ftr" sz="quarter" idx="10"/>
          </p:nvPr>
        </p:nvSpPr>
        <p:spPr>
          <a:noFill/>
        </p:spPr>
        <p:txBody>
          <a:bodyPr/>
          <a:lstStyle/>
          <a:p>
            <a:r>
              <a:rPr lang="en-US" altLang="zh-CN">
                <a:ea typeface="SimSun" pitchFamily="2" charset="-122"/>
              </a:rPr>
              <a:t>Jiamin Chen (Huawei)/Xiaoming Peng (I2R)</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en-US" altLang="zh-CN" sz="2800" smtClean="0">
                <a:solidFill>
                  <a:schemeClr val="tx1"/>
                </a:solidFill>
                <a:ea typeface="SimSun" pitchFamily="2" charset="-122"/>
              </a:rPr>
              <a:t>Proposal overview</a:t>
            </a:r>
            <a:endParaRPr lang="zh-CN" altLang="en-US" sz="2800" smtClean="0">
              <a:solidFill>
                <a:schemeClr val="tx1"/>
              </a:solidFill>
              <a:ea typeface="SimSun" pitchFamily="2" charset="-122"/>
            </a:endParaRPr>
          </a:p>
        </p:txBody>
      </p:sp>
      <p:sp>
        <p:nvSpPr>
          <p:cNvPr id="21507" name="内容占位符 2"/>
          <p:cNvSpPr>
            <a:spLocks noGrp="1"/>
          </p:cNvSpPr>
          <p:nvPr>
            <p:ph idx="1"/>
          </p:nvPr>
        </p:nvSpPr>
        <p:spPr>
          <a:xfrm>
            <a:off x="685800" y="1676400"/>
            <a:ext cx="7924800" cy="4648200"/>
          </a:xfrm>
        </p:spPr>
        <p:txBody>
          <a:bodyPr/>
          <a:lstStyle/>
          <a:p>
            <a:r>
              <a:rPr lang="en-US" altLang="zh-CN" b="1" dirty="0" smtClean="0">
                <a:ea typeface="SimSun" pitchFamily="2" charset="-122"/>
              </a:rPr>
              <a:t>This presentation is an overview and in support of the complete proposal described in 802.11-13/1301r0</a:t>
            </a:r>
            <a:r>
              <a:rPr lang="en-US" altLang="zh-CN" b="1" dirty="0" smtClean="0">
                <a:solidFill>
                  <a:srgbClr val="FF0000"/>
                </a:solidFill>
                <a:ea typeface="SimSun" pitchFamily="2" charset="-122"/>
              </a:rPr>
              <a:t> </a:t>
            </a:r>
            <a:r>
              <a:rPr lang="en-US" altLang="zh-CN" b="1" dirty="0" smtClean="0">
                <a:ea typeface="SimSun" pitchFamily="2" charset="-122"/>
              </a:rPr>
              <a:t>(slides) and 802.11-13/1302r0</a:t>
            </a:r>
            <a:r>
              <a:rPr lang="en-US" altLang="zh-CN" b="1" dirty="0" smtClean="0">
                <a:solidFill>
                  <a:srgbClr val="FF0000"/>
                </a:solidFill>
                <a:ea typeface="SimSun" pitchFamily="2" charset="-122"/>
              </a:rPr>
              <a:t> </a:t>
            </a:r>
            <a:r>
              <a:rPr lang="en-US" altLang="zh-CN" b="1" dirty="0" smtClean="0">
                <a:ea typeface="SimSun" pitchFamily="2" charset="-122"/>
              </a:rPr>
              <a:t>(text) that:</a:t>
            </a:r>
          </a:p>
          <a:p>
            <a:pPr lvl="1"/>
            <a:r>
              <a:rPr lang="en-US" altLang="zh-CN" sz="1800" dirty="0" smtClean="0">
                <a:ea typeface="SimSun" pitchFamily="2" charset="-122"/>
              </a:rPr>
              <a:t>Enables the low power/low cost portable/mobile devices and the high performance devices, guaranteeing interoperability and communication between 11aj and 11ad devices </a:t>
            </a:r>
          </a:p>
          <a:p>
            <a:pPr lvl="1"/>
            <a:r>
              <a:rPr lang="en-US" altLang="zh-CN" sz="1800" dirty="0" smtClean="0">
                <a:ea typeface="SimSun" pitchFamily="2" charset="-122"/>
              </a:rPr>
              <a:t>Supports dynamic bandwidth operation at 1.08GHz/2.16GHz channel</a:t>
            </a:r>
          </a:p>
          <a:p>
            <a:pPr lvl="1"/>
            <a:r>
              <a:rPr lang="en-US" altLang="zh-CN" sz="1800" dirty="0" smtClean="0">
                <a:ea typeface="SimSun" pitchFamily="2" charset="-122"/>
              </a:rPr>
              <a:t>Supports dynamic channel transfer to coordinate  the allocation of operating channel</a:t>
            </a:r>
          </a:p>
          <a:p>
            <a:pPr lvl="1"/>
            <a:r>
              <a:rPr lang="en-US" altLang="zh-CN" sz="1800" dirty="0" smtClean="0">
                <a:ea typeface="SimSun" pitchFamily="2" charset="-122"/>
              </a:rPr>
              <a:t>Supports opportunistic transmissions and refined spatial sharing </a:t>
            </a:r>
          </a:p>
          <a:p>
            <a:pPr lvl="1"/>
            <a:r>
              <a:rPr lang="en-US" altLang="zh-CN" sz="1800" dirty="0" smtClean="0">
                <a:ea typeface="SimSun" pitchFamily="2" charset="-122"/>
              </a:rPr>
              <a:t>Supports enhanced mobile device support mode</a:t>
            </a:r>
          </a:p>
          <a:p>
            <a:pPr lvl="1"/>
            <a:r>
              <a:rPr lang="en-US" altLang="zh-CN" sz="1800" dirty="0" smtClean="0">
                <a:ea typeface="SimSun" pitchFamily="2" charset="-122"/>
              </a:rPr>
              <a:t>Supports distortion compensation for I/Q imbalance and PA nonlinearity</a:t>
            </a:r>
          </a:p>
        </p:txBody>
      </p:sp>
      <p:sp>
        <p:nvSpPr>
          <p:cNvPr id="2150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1509" name="灯片编号占位符 4"/>
          <p:cNvSpPr>
            <a:spLocks noGrp="1"/>
          </p:cNvSpPr>
          <p:nvPr>
            <p:ph type="sldNum" sz="quarter" idx="11"/>
          </p:nvPr>
        </p:nvSpPr>
        <p:spPr>
          <a:noFill/>
        </p:spPr>
        <p:txBody>
          <a:bodyPr/>
          <a:lstStyle/>
          <a:p>
            <a:r>
              <a:rPr lang="en-US" altLang="zh-CN"/>
              <a:t>Slide </a:t>
            </a:r>
            <a:fld id="{E4C8E520-4BC8-4AA9-A043-1BA95B43E7C5}" type="slidenum">
              <a:rPr lang="en-US" altLang="zh-CN"/>
              <a:pPr/>
              <a:t>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sz="2800" smtClean="0">
                <a:solidFill>
                  <a:schemeClr val="tx1"/>
                </a:solidFill>
                <a:ea typeface="SimSun" pitchFamily="2" charset="-122"/>
              </a:rPr>
              <a:t>Complete and new technique proposal list</a:t>
            </a:r>
            <a:endParaRPr lang="zh-CN" altLang="en-US" sz="2800" b="0" smtClean="0">
              <a:solidFill>
                <a:schemeClr val="tx1"/>
              </a:solidFill>
              <a:ea typeface="SimSun" pitchFamily="2" charset="-122"/>
            </a:endParaRPr>
          </a:p>
        </p:txBody>
      </p:sp>
      <p:sp>
        <p:nvSpPr>
          <p:cNvPr id="22531"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2532" name="灯片编号占位符 4"/>
          <p:cNvSpPr>
            <a:spLocks noGrp="1"/>
          </p:cNvSpPr>
          <p:nvPr>
            <p:ph type="sldNum" sz="quarter" idx="11"/>
          </p:nvPr>
        </p:nvSpPr>
        <p:spPr>
          <a:noFill/>
        </p:spPr>
        <p:txBody>
          <a:bodyPr/>
          <a:lstStyle/>
          <a:p>
            <a:r>
              <a:rPr lang="en-US" altLang="zh-CN"/>
              <a:t>Slide </a:t>
            </a:r>
            <a:fld id="{092EBF5F-BD9C-4D9B-9E9E-52ABEAF92AF7}" type="slidenum">
              <a:rPr lang="en-US" altLang="zh-CN"/>
              <a:pPr/>
              <a:t>5</a:t>
            </a:fld>
            <a:endParaRPr lang="en-US" altLang="zh-CN"/>
          </a:p>
        </p:txBody>
      </p:sp>
      <p:graphicFrame>
        <p:nvGraphicFramePr>
          <p:cNvPr id="7" name="表格 6"/>
          <p:cNvGraphicFramePr>
            <a:graphicFrameLocks noGrp="1"/>
          </p:cNvGraphicFramePr>
          <p:nvPr>
            <p:extLst>
              <p:ext uri="{D42A27DB-BD31-4B8C-83A1-F6EECF244321}">
                <p14:modId xmlns:p14="http://schemas.microsoft.com/office/powerpoint/2010/main" val="1991224288"/>
              </p:ext>
            </p:extLst>
          </p:nvPr>
        </p:nvGraphicFramePr>
        <p:xfrm>
          <a:off x="457200" y="1655763"/>
          <a:ext cx="8305800" cy="3299459"/>
        </p:xfrm>
        <a:graphic>
          <a:graphicData uri="http://schemas.openxmlformats.org/drawingml/2006/table">
            <a:tbl>
              <a:tblPr/>
              <a:tblGrid>
                <a:gridCol w="457200"/>
                <a:gridCol w="2590800"/>
                <a:gridCol w="1219200"/>
                <a:gridCol w="2209800"/>
                <a:gridCol w="1828800"/>
              </a:tblGrid>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SimSun" pitchFamily="2" charset="-122"/>
                        </a:rPr>
                        <a:t>ID</a:t>
                      </a:r>
                      <a:endParaRPr kumimoji="0" lang="zh-CN" altLang="en-US" sz="1400" b="1" i="0" u="none" strike="noStrike" cap="none" normalizeH="0" baseline="0" dirty="0" smtClean="0">
                        <a:ln>
                          <a:noFill/>
                        </a:ln>
                        <a:solidFill>
                          <a:schemeClr val="tx1"/>
                        </a:solidFill>
                        <a:effectLst/>
                        <a:latin typeface="Times New Roman" pitchFamily="18" charset="0"/>
                        <a:ea typeface="SimSun" pitchFamily="2" charset="-122"/>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Item</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Type</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Subclauses form 802.11-13/1302r0(text)</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chemeClr val="tx1"/>
                          </a:solidFill>
                          <a:effectLst/>
                          <a:latin typeface="Times New Roman" pitchFamily="18" charset="0"/>
                          <a:ea typeface="SimSun" pitchFamily="2" charset="-122"/>
                        </a:rPr>
                        <a:t>Doc#</a:t>
                      </a:r>
                      <a:endParaRPr kumimoji="0" lang="zh-CN" altLang="en-US" sz="1400" b="1" i="0" u="none" strike="noStrike" cap="none" normalizeH="0" baseline="0" smtClean="0">
                        <a:ln>
                          <a:noFill/>
                        </a:ln>
                        <a:solidFill>
                          <a:schemeClr val="tx1"/>
                        </a:solidFill>
                        <a:effectLst/>
                        <a:latin typeface="Times New Roman" pitchFamily="18" charset="0"/>
                        <a:ea typeface="SimSun" pitchFamily="2" charset="-122"/>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Complete proposal overview</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Complete Proposal(CP)</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High-level proposal overview</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Slides:802.11-13/1301r0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Text:802.11-13/1302r0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2</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(Dynamic bandwidth control)</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New Technique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8.3.4.1, 9.40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802.11-13/1291r1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3</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(Dynamic Channel Transfer)</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6.3.95, 8.5.8.27-30, 10.39</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802.11-13/1345r0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4</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(Opportunistic transmissions)</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8.4.1.7, 8.4.2.134, 9.33.11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802.11-13/1293r1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5</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(Spatial sharing)</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9.35.2.5, 10.31.3</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802.11-13/1292r1</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6</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MAC (Clustering mechanism)</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9.34.6</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802.11-13/1346r0</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7</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PHY (PHY design for 1.08GHz )</a:t>
                      </a:r>
                      <a:endParaRPr kumimoji="0" lang="zh-CN" altLang="en-US" sz="12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NT</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rgbClr val="000000"/>
                          </a:solidFill>
                          <a:effectLst/>
                          <a:latin typeface="Arial" pitchFamily="34" charset="0"/>
                          <a:ea typeface="SimSun" pitchFamily="2" charset="-122"/>
                          <a:cs typeface="Arial" pitchFamily="34" charset="0"/>
                        </a:rPr>
                        <a:t>22</a:t>
                      </a:r>
                      <a:endParaRPr kumimoji="0" lang="zh-CN" altLang="en-US" sz="12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pitchFamily="34" charset="0"/>
                          <a:ea typeface="SimSun" pitchFamily="2" charset="-122"/>
                          <a:cs typeface="Arial" pitchFamily="34" charset="0"/>
                        </a:rPr>
                        <a:t>802.11-13/1109r1</a:t>
                      </a:r>
                      <a:endParaRPr kumimoji="0" lang="zh-CN" altLang="en-US" sz="12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lstStyle/>
          <a:p>
            <a:r>
              <a:rPr lang="en-US" altLang="zh-CN" sz="2800" smtClean="0">
                <a:ea typeface="SimSun" pitchFamily="2" charset="-122"/>
              </a:rPr>
              <a:t>Additional proposal supporting documents</a:t>
            </a:r>
            <a:endParaRPr lang="zh-CN" altLang="en-US" sz="2800" smtClean="0">
              <a:ea typeface="SimSun" pitchFamily="2" charset="-122"/>
            </a:endParaRPr>
          </a:p>
        </p:txBody>
      </p:sp>
      <p:sp>
        <p:nvSpPr>
          <p:cNvPr id="23555" name="内容占位符 2"/>
          <p:cNvSpPr>
            <a:spLocks noGrp="1"/>
          </p:cNvSpPr>
          <p:nvPr>
            <p:ph idx="1"/>
          </p:nvPr>
        </p:nvSpPr>
        <p:spPr/>
        <p:txBody>
          <a:bodyPr/>
          <a:lstStyle/>
          <a:p>
            <a:r>
              <a:rPr lang="en-US" altLang="zh-CN" b="1" smtClean="0">
                <a:ea typeface="SimSun" pitchFamily="2" charset="-122"/>
              </a:rPr>
              <a:t>To meet the TGaj PAR, FRD, EVM and selection procedure requirements, the following additional supporting documents complement this proposal</a:t>
            </a: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r>
              <a:rPr lang="en-US" altLang="zh-CN" b="1" smtClean="0">
                <a:ea typeface="SimSun" pitchFamily="2" charset="-122"/>
              </a:rPr>
              <a:t>Therefore, this proposal meets all the requirements in the TGaj selection procedure to be classified as a complete proposal</a:t>
            </a:r>
          </a:p>
          <a:p>
            <a:endParaRPr lang="zh-CN" altLang="en-US" smtClean="0">
              <a:ea typeface="SimSun" pitchFamily="2" charset="-122"/>
            </a:endParaRPr>
          </a:p>
        </p:txBody>
      </p:sp>
      <p:sp>
        <p:nvSpPr>
          <p:cNvPr id="23556"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3557" name="灯片编号占位符 4"/>
          <p:cNvSpPr>
            <a:spLocks noGrp="1"/>
          </p:cNvSpPr>
          <p:nvPr>
            <p:ph type="sldNum" sz="quarter" idx="11"/>
          </p:nvPr>
        </p:nvSpPr>
        <p:spPr>
          <a:noFill/>
        </p:spPr>
        <p:txBody>
          <a:bodyPr/>
          <a:lstStyle/>
          <a:p>
            <a:r>
              <a:rPr lang="en-US" altLang="zh-CN"/>
              <a:t>Slide </a:t>
            </a:r>
            <a:fld id="{27A77DBF-BDB3-454D-A59C-8249A23FF4AD}" type="slidenum">
              <a:rPr lang="en-US" altLang="zh-CN"/>
              <a:pPr/>
              <a:t>6</a:t>
            </a:fld>
            <a:endParaRPr lang="en-US" altLang="zh-CN"/>
          </a:p>
        </p:txBody>
      </p:sp>
      <p:graphicFrame>
        <p:nvGraphicFramePr>
          <p:cNvPr id="6" name="表格 5"/>
          <p:cNvGraphicFramePr>
            <a:graphicFrameLocks noGrp="1"/>
          </p:cNvGraphicFramePr>
          <p:nvPr/>
        </p:nvGraphicFramePr>
        <p:xfrm>
          <a:off x="1524000" y="3124200"/>
          <a:ext cx="6096000" cy="1485900"/>
        </p:xfrm>
        <a:graphic>
          <a:graphicData uri="http://schemas.openxmlformats.org/drawingml/2006/table">
            <a:tbl>
              <a:tblPr/>
              <a:tblGrid>
                <a:gridCol w="4064000"/>
                <a:gridCol w="20320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chemeClr val="tx1"/>
                          </a:solidFill>
                          <a:effectLst/>
                          <a:latin typeface="Arial" pitchFamily="34" charset="0"/>
                          <a:ea typeface="SimSun" pitchFamily="2" charset="-122"/>
                          <a:cs typeface="Arial" pitchFamily="34" charset="0"/>
                        </a:rPr>
                        <a:t>Item</a:t>
                      </a:r>
                      <a:endParaRPr kumimoji="0" lang="zh-CN" altLang="en-US" sz="1800" b="1"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chemeClr val="tx1"/>
                          </a:solidFill>
                          <a:effectLst/>
                          <a:latin typeface="Arial" pitchFamily="34" charset="0"/>
                          <a:ea typeface="SimSun" pitchFamily="2" charset="-122"/>
                          <a:cs typeface="Arial" pitchFamily="34" charset="0"/>
                        </a:rPr>
                        <a:t>Doc#</a:t>
                      </a:r>
                      <a:endParaRPr kumimoji="0" lang="zh-CN" altLang="en-US" sz="1800" b="1"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PAR, FRD and EVM declaration</a:t>
                      </a:r>
                      <a:endParaRPr kumimoji="0" lang="zh-CN" altLang="en-US" sz="14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802.11-13/1350r0</a:t>
                      </a:r>
                      <a:endParaRPr kumimoji="0" lang="zh-CN" altLang="en-US" sz="14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Arial" pitchFamily="34" charset="0"/>
                          <a:ea typeface="SimSun" pitchFamily="2" charset="-122"/>
                        </a:rPr>
                        <a:t>MAC simulation results and methodology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SimSun" pitchFamily="2" charset="-122"/>
                          <a:cs typeface="Arial" pitchFamily="34" charset="0"/>
                        </a:rPr>
                        <a:t>802.11-13/1348r0</a:t>
                      </a:r>
                      <a:endParaRPr kumimoji="0" lang="zh-CN" altLang="en-US" sz="14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chemeClr val="tx1"/>
                          </a:solidFill>
                          <a:effectLst/>
                          <a:latin typeface="Arial" pitchFamily="34" charset="0"/>
                          <a:ea typeface="SimSun" pitchFamily="2" charset="-122"/>
                        </a:rPr>
                        <a:t>PHY simulation results and methodology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Arial" pitchFamily="34" charset="0"/>
                          <a:ea typeface="SimSun" pitchFamily="2" charset="-122"/>
                          <a:cs typeface="Arial" pitchFamily="34" charset="0"/>
                        </a:rPr>
                        <a:t>802.1</a:t>
                      </a:r>
                      <a:r>
                        <a:rPr kumimoji="0" lang="en-US" altLang="zh-CN" sz="1400" b="0" i="0" u="none" strike="noStrike" cap="none" normalizeH="0" baseline="0" smtClean="0">
                          <a:ln>
                            <a:noFill/>
                          </a:ln>
                          <a:solidFill>
                            <a:schemeClr val="tx1"/>
                          </a:solidFill>
                          <a:effectLst/>
                          <a:latin typeface="Arial" pitchFamily="34" charset="0"/>
                          <a:ea typeface="SimSun" pitchFamily="2" charset="-122"/>
                          <a:cs typeface="Arial" pitchFamily="34" charset="0"/>
                        </a:rPr>
                        <a:t>1-13/1109r</a:t>
                      </a:r>
                      <a:r>
                        <a:rPr kumimoji="0" lang="en-US" altLang="zh-CN" sz="1400" b="0" i="0" u="none" strike="noStrike" cap="none" normalizeH="0" baseline="0" smtClean="0">
                          <a:ln>
                            <a:noFill/>
                          </a:ln>
                          <a:solidFill>
                            <a:srgbClr val="000000"/>
                          </a:solidFill>
                          <a:effectLst/>
                          <a:latin typeface="Arial" pitchFamily="34" charset="0"/>
                          <a:ea typeface="SimSun" pitchFamily="2" charset="-122"/>
                          <a:cs typeface="Arial" pitchFamily="34" charset="0"/>
                        </a:rPr>
                        <a:t>1</a:t>
                      </a:r>
                      <a:endParaRPr kumimoji="0" lang="zh-CN" altLang="en-US" sz="1400" b="0" i="0" u="none" strike="noStrike" cap="none" normalizeH="0" baseline="0" smtClean="0">
                        <a:ln>
                          <a:noFill/>
                        </a:ln>
                        <a:solidFill>
                          <a:srgbClr val="000000"/>
                        </a:solidFill>
                        <a:effectLst/>
                        <a:latin typeface="Arial" pitchFamily="34" charset="0"/>
                        <a:ea typeface="SimSun" pitchFamily="2" charset="-122"/>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内容占位符 7"/>
          <p:cNvSpPr>
            <a:spLocks noGrp="1"/>
          </p:cNvSpPr>
          <p:nvPr>
            <p:ph idx="1"/>
          </p:nvPr>
        </p:nvSpPr>
        <p:spPr>
          <a:xfrm>
            <a:off x="685800" y="1600200"/>
            <a:ext cx="7772400" cy="4648200"/>
          </a:xfrm>
        </p:spPr>
        <p:txBody>
          <a:bodyPr/>
          <a:lstStyle/>
          <a:p>
            <a:pPr eaLnBrk="1" hangingPunct="1">
              <a:lnSpc>
                <a:spcPct val="90000"/>
              </a:lnSpc>
            </a:pPr>
            <a:r>
              <a:rPr lang="en-US" altLang="zh-CN" b="1" smtClean="0">
                <a:solidFill>
                  <a:srgbClr val="000000"/>
                </a:solidFill>
                <a:ea typeface="SimSun" pitchFamily="2" charset="-122"/>
              </a:rPr>
              <a:t>802.11aj provides amendment and enhancement to existing IEEE802.11 specification across mm-Wave bands (60GHz &amp; 45GHz) in China:</a:t>
            </a:r>
          </a:p>
          <a:p>
            <a:pPr lvl="1" eaLnBrk="1" hangingPunct="1">
              <a:lnSpc>
                <a:spcPct val="90000"/>
              </a:lnSpc>
            </a:pPr>
            <a:r>
              <a:rPr lang="en-US" altLang="zh-CN" sz="2000" smtClean="0">
                <a:solidFill>
                  <a:srgbClr val="000000"/>
                </a:solidFill>
                <a:ea typeface="SimSun" pitchFamily="2" charset="-122"/>
              </a:rPr>
              <a:t>This proposal covers amendment and enhancement for 60GHz only</a:t>
            </a:r>
          </a:p>
          <a:p>
            <a:pPr lvl="1" eaLnBrk="1" hangingPunct="1">
              <a:lnSpc>
                <a:spcPct val="90000"/>
              </a:lnSpc>
            </a:pPr>
            <a:r>
              <a:rPr lang="en-US" altLang="zh-CN" sz="2000" smtClean="0">
                <a:solidFill>
                  <a:srgbClr val="000000"/>
                </a:solidFill>
                <a:ea typeface="SimSun" pitchFamily="2" charset="-122"/>
              </a:rPr>
              <a:t>Keeping backward compatibility/interoperability with 802.11ad and the 802.11 user experience when it operates in the 59-64 GHz frequency band in China.</a:t>
            </a:r>
          </a:p>
          <a:p>
            <a:pPr lvl="1" eaLnBrk="1" hangingPunct="1">
              <a:lnSpc>
                <a:spcPct val="90000"/>
              </a:lnSpc>
            </a:pPr>
            <a:r>
              <a:rPr lang="en-US" altLang="zh-CN" sz="2000" smtClean="0">
                <a:solidFill>
                  <a:srgbClr val="000000"/>
                </a:solidFill>
                <a:ea typeface="SimSun" pitchFamily="2" charset="-122"/>
              </a:rPr>
              <a:t>Enhancing support of portable and mobile devices</a:t>
            </a:r>
          </a:p>
          <a:p>
            <a:endParaRPr lang="zh-CN" altLang="en-US" smtClean="0">
              <a:ea typeface="SimSun" pitchFamily="2" charset="-122"/>
            </a:endParaRPr>
          </a:p>
        </p:txBody>
      </p:sp>
      <p:sp>
        <p:nvSpPr>
          <p:cNvPr id="24579" name="标题 1"/>
          <p:cNvSpPr>
            <a:spLocks noGrp="1"/>
          </p:cNvSpPr>
          <p:nvPr>
            <p:ph type="title"/>
          </p:nvPr>
        </p:nvSpPr>
        <p:spPr/>
        <p:txBody>
          <a:bodyPr/>
          <a:lstStyle/>
          <a:p>
            <a:r>
              <a:rPr lang="en-US" altLang="zh-CN" sz="2800" smtClean="0">
                <a:solidFill>
                  <a:schemeClr val="tx1"/>
                </a:solidFill>
                <a:ea typeface="SimSun" pitchFamily="2" charset="-122"/>
              </a:rPr>
              <a:t>IEEE 802.11aj MAC/PHY proposal overview</a:t>
            </a:r>
            <a:endParaRPr lang="zh-CN" altLang="en-US" sz="2800" smtClean="0">
              <a:solidFill>
                <a:schemeClr val="tx1"/>
              </a:solidFill>
              <a:ea typeface="SimSun" pitchFamily="2" charset="-122"/>
            </a:endParaRPr>
          </a:p>
        </p:txBody>
      </p:sp>
      <p:sp>
        <p:nvSpPr>
          <p:cNvPr id="24580"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4581" name="灯片编号占位符 4"/>
          <p:cNvSpPr>
            <a:spLocks noGrp="1"/>
          </p:cNvSpPr>
          <p:nvPr>
            <p:ph type="sldNum" sz="quarter" idx="11"/>
          </p:nvPr>
        </p:nvSpPr>
        <p:spPr>
          <a:noFill/>
        </p:spPr>
        <p:txBody>
          <a:bodyPr/>
          <a:lstStyle/>
          <a:p>
            <a:r>
              <a:rPr lang="en-US" altLang="zh-CN"/>
              <a:t>Slide </a:t>
            </a:r>
            <a:fld id="{DDF90D02-CA10-48D1-91B6-59AD7077D083}" type="slidenum">
              <a:rPr lang="en-US" altLang="zh-CN"/>
              <a:pPr/>
              <a:t>7</a:t>
            </a:fld>
            <a:endParaRPr lang="en-US" altLang="zh-CN"/>
          </a:p>
        </p:txBody>
      </p:sp>
      <p:pic>
        <p:nvPicPr>
          <p:cNvPr id="24582" name="Picture 2"/>
          <p:cNvPicPr>
            <a:picLocks noChangeAspect="1" noChangeArrowheads="1"/>
          </p:cNvPicPr>
          <p:nvPr/>
        </p:nvPicPr>
        <p:blipFill>
          <a:blip r:embed="rId3" cstate="print"/>
          <a:srcRect/>
          <a:stretch>
            <a:fillRect/>
          </a:stretch>
        </p:blipFill>
        <p:spPr bwMode="auto">
          <a:xfrm>
            <a:off x="3505200" y="4419600"/>
            <a:ext cx="2362200" cy="2009775"/>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p:txBody>
          <a:bodyPr/>
          <a:lstStyle/>
          <a:p>
            <a:endParaRPr lang="zh-CN" altLang="en-US" smtClean="0">
              <a:ea typeface="SimSun" pitchFamily="2" charset="-122"/>
            </a:endParaRPr>
          </a:p>
        </p:txBody>
      </p:sp>
      <p:sp>
        <p:nvSpPr>
          <p:cNvPr id="25603" name="内容占位符 2"/>
          <p:cNvSpPr>
            <a:spLocks noGrp="1"/>
          </p:cNvSpPr>
          <p:nvPr>
            <p:ph idx="1"/>
          </p:nvPr>
        </p:nvSpPr>
        <p:spPr/>
        <p:txBody>
          <a:bodyPr/>
          <a:lstStyle/>
          <a:p>
            <a:endParaRPr lang="en-US" altLang="zh-CN" smtClean="0">
              <a:ea typeface="SimSun" pitchFamily="2" charset="-122"/>
            </a:endParaRPr>
          </a:p>
          <a:p>
            <a:endParaRPr lang="en-US" altLang="zh-CN" smtClean="0">
              <a:ea typeface="SimSun" pitchFamily="2" charset="-122"/>
            </a:endParaRPr>
          </a:p>
          <a:p>
            <a:endParaRPr lang="en-US" altLang="zh-CN" smtClean="0">
              <a:ea typeface="SimSun" pitchFamily="2" charset="-122"/>
            </a:endParaRPr>
          </a:p>
          <a:p>
            <a:pPr algn="ctr">
              <a:buFontTx/>
              <a:buNone/>
            </a:pPr>
            <a:r>
              <a:rPr lang="en-US" altLang="zh-CN" sz="4400" b="1" smtClean="0">
                <a:ea typeface="SimSun" pitchFamily="2" charset="-122"/>
              </a:rPr>
              <a:t>MAC</a:t>
            </a:r>
            <a:endParaRPr lang="zh-CN" altLang="en-US" sz="4400" b="1" smtClean="0">
              <a:ea typeface="SimSun" pitchFamily="2" charset="-122"/>
            </a:endParaRPr>
          </a:p>
        </p:txBody>
      </p:sp>
      <p:sp>
        <p:nvSpPr>
          <p:cNvPr id="25604"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5605" name="灯片编号占位符 4"/>
          <p:cNvSpPr>
            <a:spLocks noGrp="1"/>
          </p:cNvSpPr>
          <p:nvPr>
            <p:ph type="sldNum" sz="quarter" idx="11"/>
          </p:nvPr>
        </p:nvSpPr>
        <p:spPr>
          <a:noFill/>
        </p:spPr>
        <p:txBody>
          <a:bodyPr/>
          <a:lstStyle/>
          <a:p>
            <a:r>
              <a:rPr lang="en-US" altLang="zh-CN"/>
              <a:t>Slide </a:t>
            </a:r>
            <a:fld id="{B8242EA5-4504-4C9E-BF6B-0C99A3BCD778}" type="slidenum">
              <a:rPr lang="en-US" altLang="zh-CN"/>
              <a:pPr/>
              <a:t>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sz="2800" smtClean="0">
                <a:ea typeface="SimSun" pitchFamily="2" charset="-122"/>
              </a:rPr>
              <a:t>IEEE802.11aj MAC features</a:t>
            </a:r>
            <a:r>
              <a:rPr lang="en-US" altLang="zh-CN" smtClean="0">
                <a:ea typeface="SimSun" pitchFamily="2" charset="-122"/>
              </a:rPr>
              <a:t/>
            </a:r>
            <a:br>
              <a:rPr lang="en-US" altLang="zh-CN" smtClean="0">
                <a:ea typeface="SimSun" pitchFamily="2" charset="-122"/>
              </a:rPr>
            </a:br>
            <a:r>
              <a:rPr lang="en-US" altLang="zh-CN" sz="1800" smtClean="0">
                <a:ea typeface="SimSun" pitchFamily="2" charset="-122"/>
              </a:rPr>
              <a:t> (Described in detail in separate technique proposal )</a:t>
            </a:r>
            <a:endParaRPr lang="zh-CN" altLang="en-US" smtClean="0">
              <a:ea typeface="SimSun" pitchFamily="2" charset="-122"/>
            </a:endParaRPr>
          </a:p>
        </p:txBody>
      </p:sp>
      <p:sp>
        <p:nvSpPr>
          <p:cNvPr id="26627" name="内容占位符 2"/>
          <p:cNvSpPr>
            <a:spLocks noGrp="1"/>
          </p:cNvSpPr>
          <p:nvPr>
            <p:ph idx="1"/>
          </p:nvPr>
        </p:nvSpPr>
        <p:spPr/>
        <p:txBody>
          <a:bodyPr/>
          <a:lstStyle/>
          <a:p>
            <a:r>
              <a:rPr lang="en-US" altLang="zh-CN" dirty="0" smtClean="0">
                <a:ea typeface="SimSun" pitchFamily="2" charset="-122"/>
              </a:rPr>
              <a:t>A protocol to support dynamic bandwidth between 1.08 GHz and 2.16GHz , while maintaining backward compatibility with IEEE802.11ad standard. </a:t>
            </a:r>
          </a:p>
          <a:p>
            <a:r>
              <a:rPr lang="en-US" altLang="zh-CN" dirty="0" smtClean="0">
                <a:ea typeface="SimSun" pitchFamily="2" charset="-122"/>
              </a:rPr>
              <a:t>A procedure of dynamic channel transfer that coordinates  the allocation of operating channel.</a:t>
            </a:r>
          </a:p>
          <a:p>
            <a:r>
              <a:rPr lang="en-US" altLang="zh-CN" dirty="0" smtClean="0">
                <a:ea typeface="SimSun" pitchFamily="2" charset="-122"/>
              </a:rPr>
              <a:t>An opportunistic transmissions mechanism that enables to increase the system throughput in multiple alternative channels.</a:t>
            </a:r>
          </a:p>
          <a:p>
            <a:r>
              <a:rPr lang="en-US" altLang="zh-CN" dirty="0" smtClean="0">
                <a:ea typeface="SimSun" pitchFamily="2" charset="-122"/>
              </a:rPr>
              <a:t>More efficient resource allocation of spatial sharing among pair of devices.</a:t>
            </a:r>
          </a:p>
          <a:p>
            <a:r>
              <a:rPr lang="en-US" altLang="zh-CN" dirty="0" smtClean="0">
                <a:ea typeface="SimSun" pitchFamily="2" charset="-122"/>
              </a:rPr>
              <a:t>Other amendments to support 802.11aj devices to operate with 802.11ad devices in the same BSS.</a:t>
            </a:r>
          </a:p>
        </p:txBody>
      </p:sp>
      <p:sp>
        <p:nvSpPr>
          <p:cNvPr id="26628" name="页脚占位符 3"/>
          <p:cNvSpPr>
            <a:spLocks noGrp="1"/>
          </p:cNvSpPr>
          <p:nvPr>
            <p:ph type="ftr" sz="quarter" idx="10"/>
          </p:nvPr>
        </p:nvSpPr>
        <p:spPr>
          <a:noFill/>
        </p:spPr>
        <p:txBody>
          <a:bodyPr/>
          <a:lstStyle/>
          <a:p>
            <a:r>
              <a:rPr lang="en-US" altLang="zh-CN">
                <a:ea typeface="SimSun" pitchFamily="2" charset="-122"/>
              </a:rPr>
              <a:t>Jiamin Chen (Huawei)/Xiaoming Peng (I2R)</a:t>
            </a:r>
          </a:p>
        </p:txBody>
      </p:sp>
      <p:sp>
        <p:nvSpPr>
          <p:cNvPr id="26629" name="灯片编号占位符 4"/>
          <p:cNvSpPr>
            <a:spLocks noGrp="1"/>
          </p:cNvSpPr>
          <p:nvPr>
            <p:ph type="sldNum" sz="quarter" idx="11"/>
          </p:nvPr>
        </p:nvSpPr>
        <p:spPr>
          <a:noFill/>
        </p:spPr>
        <p:txBody>
          <a:bodyPr/>
          <a:lstStyle/>
          <a:p>
            <a:r>
              <a:rPr lang="en-US" altLang="zh-CN"/>
              <a:t>Slide </a:t>
            </a:r>
            <a:fld id="{4C69771B-CFDD-4C29-B1BD-26970F79D5F2}" type="slidenum">
              <a:rPr lang="en-US" altLang="zh-CN"/>
              <a:pPr/>
              <a:t>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49816</TotalTime>
  <Words>4301</Words>
  <Application>Microsoft Macintosh PowerPoint</Application>
  <PresentationFormat>On-screen Show (4:3)</PresentationFormat>
  <Paragraphs>703</Paragraphs>
  <Slides>34</Slides>
  <Notes>13</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34</vt:i4>
      </vt:variant>
    </vt:vector>
  </HeadingPairs>
  <TitlesOfParts>
    <vt:vector size="39" baseType="lpstr">
      <vt:lpstr>802-11-Submission</vt:lpstr>
      <vt:lpstr>自定义设计方案</vt:lpstr>
      <vt:lpstr>Document</vt:lpstr>
      <vt:lpstr>Microsoft Word 97 - 2004 Document</vt:lpstr>
      <vt:lpstr>Visio</vt:lpstr>
      <vt:lpstr>TGaj Complete Proposal(60GHz)</vt:lpstr>
      <vt:lpstr>Authors/Supporters List</vt:lpstr>
      <vt:lpstr>Authors/Supporters List</vt:lpstr>
      <vt:lpstr>Proposal overview</vt:lpstr>
      <vt:lpstr>Complete and new technique proposal list</vt:lpstr>
      <vt:lpstr>Additional proposal supporting documents</vt:lpstr>
      <vt:lpstr>IEEE 802.11aj MAC/PHY proposal overview</vt:lpstr>
      <vt:lpstr>PowerPoint Presentation</vt:lpstr>
      <vt:lpstr>IEEE802.11aj MAC features  (Described in detail in separate technique proposal )</vt:lpstr>
      <vt:lpstr>MAC Protocol to Support Dynamic Bandwidth for 802.11aj (1/2)</vt:lpstr>
      <vt:lpstr>MAC Protocol to Support Dynamic Bandwidth for 802.11aj (2/2)</vt:lpstr>
      <vt:lpstr>Dynamic Channel Transfer(DCT) procedure for  802.11aj </vt:lpstr>
      <vt:lpstr>Opportunistic Transmissions in Multiple Alternative Channels in 802.11aj (1/2)</vt:lpstr>
      <vt:lpstr>Opportunistic Transmissions in Multiple Alternative Channels in 802.11aj (2/2)</vt:lpstr>
      <vt:lpstr>Proposed Spatial Sharing Mechanism in 802.11aj (1/2)</vt:lpstr>
      <vt:lpstr>Proposed Spatial Sharing Mechanism in 802.11aj (2/2)</vt:lpstr>
      <vt:lpstr>PCP Selection Considering Supported  Channels Capability</vt:lpstr>
      <vt:lpstr>Decentralized Clustering for 802.11aj</vt:lpstr>
      <vt:lpstr>PowerPoint Presentation</vt:lpstr>
      <vt:lpstr>Contents</vt:lpstr>
      <vt:lpstr>Channelization for 802.11aj (1/2)</vt:lpstr>
      <vt:lpstr>Channelization for 802.11aj (2/2)</vt:lpstr>
      <vt:lpstr>1.08GHz PHY General parameters</vt:lpstr>
      <vt:lpstr>1.08GHz PHY MCS (1/4)</vt:lpstr>
      <vt:lpstr>1.08GHz PHY MCS (2/4)</vt:lpstr>
      <vt:lpstr>1.08GHz PHY MCS (3/4)</vt:lpstr>
      <vt:lpstr>1.08GHz PHY MCS (4/4)</vt:lpstr>
      <vt:lpstr>IQ imbalance estimation and compensation</vt:lpstr>
      <vt:lpstr>PA nonlinearity treatment</vt:lpstr>
      <vt:lpstr>Enhancing Support of Mobile Devices in 802.11aj (1/2)</vt:lpstr>
      <vt:lpstr>Enhancing Support of Mobile Devices in 802.11aj (2/2)</vt:lpstr>
      <vt:lpstr>Conclusions</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Jiamin Chen</dc:creator>
  <cp:lastModifiedBy>Peng Xiaoming</cp:lastModifiedBy>
  <cp:revision>3318</cp:revision>
  <cp:lastPrinted>1998-02-10T13:28:06Z</cp:lastPrinted>
  <dcterms:created xsi:type="dcterms:W3CDTF">2009-03-05T15:19:50Z</dcterms:created>
  <dcterms:modified xsi:type="dcterms:W3CDTF">2013-11-08T10:07:27Z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1383704522</vt:lpwstr>
  </property>
</Properties>
</file>