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17" r:id="rId3"/>
    <p:sldId id="318" r:id="rId4"/>
    <p:sldId id="319" r:id="rId5"/>
    <p:sldId id="333" r:id="rId6"/>
    <p:sldId id="334" r:id="rId7"/>
    <p:sldId id="335" r:id="rId8"/>
    <p:sldId id="337" r:id="rId9"/>
    <p:sldId id="336" r:id="rId10"/>
    <p:sldId id="338" r:id="rId11"/>
    <p:sldId id="339" r:id="rId12"/>
    <p:sldId id="323" r:id="rId13"/>
    <p:sldId id="340" r:id="rId14"/>
    <p:sldId id="341" r:id="rId15"/>
    <p:sldId id="342" r:id="rId16"/>
    <p:sldId id="324" r:id="rId17"/>
    <p:sldId id="325" r:id="rId18"/>
    <p:sldId id="326" r:id="rId19"/>
    <p:sldId id="329" r:id="rId20"/>
    <p:sldId id="330" r:id="rId21"/>
    <p:sldId id="332"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800" autoAdjust="0"/>
    <p:restoredTop sz="86380" autoAdjust="0"/>
  </p:normalViewPr>
  <p:slideViewPr>
    <p:cSldViewPr>
      <p:cViewPr varScale="1">
        <p:scale>
          <a:sx n="79" d="100"/>
          <a:sy n="79" d="100"/>
        </p:scale>
        <p:origin x="-1002"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802.11-13/1290r0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for HEW SG </a:t>
            </a:r>
            <a:endParaRPr lang="en-US" dirty="0" smtClean="0"/>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04"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Terrace/Townhouse</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6424591"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257800" y="2209800"/>
            <a:ext cx="3835537" cy="461665"/>
          </a:xfrm>
          <a:prstGeom prst="rect">
            <a:avLst/>
          </a:prstGeom>
          <a:noFill/>
        </p:spPr>
        <p:txBody>
          <a:bodyPr wrap="none" rtlCol="0">
            <a:spAutoFit/>
          </a:bodyPr>
          <a:lstStyle/>
          <a:p>
            <a:r>
              <a:rPr lang="en-US" dirty="0" smtClean="0"/>
              <a:t>No ‘hidden’ STAs in garden</a:t>
            </a:r>
          </a:p>
        </p:txBody>
      </p:sp>
    </p:spTree>
    <p:extLst>
      <p:ext uri="{BB962C8B-B14F-4D97-AF65-F5344CB8AC3E}">
        <p14:creationId xmlns:p14="http://schemas.microsoft.com/office/powerpoint/2010/main" val="144584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685800"/>
            <a:ext cx="7797087" cy="56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724400" y="694944"/>
            <a:ext cx="2903359" cy="461665"/>
          </a:xfrm>
          <a:prstGeom prst="rect">
            <a:avLst/>
          </a:prstGeom>
          <a:noFill/>
        </p:spPr>
        <p:txBody>
          <a:bodyPr wrap="none" rtlCol="0">
            <a:spAutoFit/>
          </a:bodyPr>
          <a:lstStyle/>
          <a:p>
            <a:r>
              <a:rPr lang="en-US" dirty="0" smtClean="0"/>
              <a:t>Enterprise/Hotspots</a:t>
            </a:r>
            <a:endParaRPr lang="en-US" dirty="0"/>
          </a:p>
        </p:txBody>
      </p:sp>
    </p:spTree>
    <p:extLst>
      <p:ext uri="{BB962C8B-B14F-4D97-AF65-F5344CB8AC3E}">
        <p14:creationId xmlns:p14="http://schemas.microsoft.com/office/powerpoint/2010/main" val="232247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3" name="Date Placeholder 2"/>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6781800" cy="473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90210" y="5840782"/>
            <a:ext cx="4158190" cy="461665"/>
          </a:xfrm>
          <a:prstGeom prst="rect">
            <a:avLst/>
          </a:prstGeom>
          <a:noFill/>
        </p:spPr>
        <p:txBody>
          <a:bodyPr wrap="none" rtlCol="0">
            <a:spAutoFit/>
          </a:bodyPr>
          <a:lstStyle/>
          <a:p>
            <a:r>
              <a:rPr lang="en-US" dirty="0" smtClean="0"/>
              <a:t>Pure ‘circles’ no obstructions</a:t>
            </a:r>
            <a:endParaRPr lang="en-US" dirty="0"/>
          </a:p>
        </p:txBody>
      </p:sp>
      <p:sp>
        <p:nvSpPr>
          <p:cNvPr id="7" name="TextBox 6"/>
          <p:cNvSpPr txBox="1"/>
          <p:nvPr/>
        </p:nvSpPr>
        <p:spPr>
          <a:xfrm>
            <a:off x="1371600" y="759767"/>
            <a:ext cx="2306722" cy="461665"/>
          </a:xfrm>
          <a:prstGeom prst="rect">
            <a:avLst/>
          </a:prstGeom>
          <a:noFill/>
        </p:spPr>
        <p:txBody>
          <a:bodyPr wrap="none" rtlCol="0">
            <a:spAutoFit/>
          </a:bodyPr>
          <a:lstStyle/>
          <a:p>
            <a:r>
              <a:rPr lang="en-US" dirty="0" smtClean="0"/>
              <a:t>AP CCA Setting</a:t>
            </a:r>
            <a:endParaRPr lang="en-US" dirty="0"/>
          </a:p>
        </p:txBody>
      </p:sp>
    </p:spTree>
    <p:extLst>
      <p:ext uri="{BB962C8B-B14F-4D97-AF65-F5344CB8AC3E}">
        <p14:creationId xmlns:p14="http://schemas.microsoft.com/office/powerpoint/2010/main" val="4252879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1066800"/>
            <a:ext cx="6871095" cy="484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715000"/>
            <a:ext cx="425608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317" y="743743"/>
            <a:ext cx="247491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57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8" y="1062038"/>
            <a:ext cx="7096125"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1602" y="5494437"/>
            <a:ext cx="8992398" cy="830997"/>
          </a:xfrm>
          <a:prstGeom prst="rect">
            <a:avLst/>
          </a:prstGeom>
          <a:noFill/>
        </p:spPr>
        <p:txBody>
          <a:bodyPr wrap="none" rtlCol="0">
            <a:spAutoFit/>
          </a:bodyPr>
          <a:lstStyle/>
          <a:p>
            <a:r>
              <a:rPr lang="en-US" dirty="0" smtClean="0"/>
              <a:t>Flexible system</a:t>
            </a:r>
          </a:p>
          <a:p>
            <a:r>
              <a:rPr lang="en-US" dirty="0" smtClean="0"/>
              <a:t>Parameters can be adjusted to suit conditions and desired coverage</a:t>
            </a:r>
            <a:endParaRPr lang="en-US" dirty="0"/>
          </a:p>
        </p:txBody>
      </p:sp>
    </p:spTree>
    <p:extLst>
      <p:ext uri="{BB962C8B-B14F-4D97-AF65-F5344CB8AC3E}">
        <p14:creationId xmlns:p14="http://schemas.microsoft.com/office/powerpoint/2010/main" val="338044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Flexibility </a:t>
            </a:r>
          </a:p>
        </p:txBody>
      </p:sp>
      <p:sp>
        <p:nvSpPr>
          <p:cNvPr id="9219" name="Content Placeholder 3"/>
          <p:cNvSpPr>
            <a:spLocks noGrp="1"/>
          </p:cNvSpPr>
          <p:nvPr>
            <p:ph idx="1"/>
          </p:nvPr>
        </p:nvSpPr>
        <p:spPr>
          <a:xfrm>
            <a:off x="685800" y="1524000"/>
            <a:ext cx="7772400" cy="4114800"/>
          </a:xfrm>
        </p:spPr>
        <p:txBody>
          <a:bodyPr>
            <a:normAutofit lnSpcReduction="10000"/>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can control)</a:t>
            </a:r>
          </a:p>
          <a:p>
            <a:pPr lvl="1" eaLnBrk="1" hangingPunct="1">
              <a:defRPr/>
            </a:pPr>
            <a:r>
              <a:rPr lang="en-US" dirty="0" smtClean="0"/>
              <a:t>20dB Margin suggested 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is shown later)</a:t>
            </a:r>
          </a:p>
          <a:p>
            <a:pPr lvl="1" eaLnBrk="1" hangingPunct="1">
              <a:defRPr/>
            </a:pPr>
            <a:endParaRPr lang="en-US" dirty="0"/>
          </a:p>
          <a:p>
            <a:pPr eaLnBrk="1" hangingPunct="1">
              <a:defRPr/>
            </a:pPr>
            <a:r>
              <a:rPr lang="en-US" dirty="0" smtClean="0"/>
              <a:t>AP then sets its own Sensitivity or CCA </a:t>
            </a:r>
          </a:p>
          <a:p>
            <a:pPr lvl="1" eaLnBrk="1" hangingPunct="1">
              <a:defRPr/>
            </a:pPr>
            <a:r>
              <a:rPr lang="en-US" dirty="0" smtClean="0"/>
              <a:t>Based upon the Margin and Upper Limit</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lnSpcReduction="20000"/>
          </a:bodyPr>
          <a:lstStyle/>
          <a:p>
            <a:pPr marL="0" indent="0">
              <a:buNone/>
            </a:pPr>
            <a:r>
              <a:rPr lang="en-US" u="sng" dirty="0" smtClean="0"/>
              <a:t>In each of the cases considered, </a:t>
            </a:r>
            <a:r>
              <a:rPr lang="en-US" dirty="0" smtClean="0"/>
              <a:t>Apartments, Houses, Cell Cluster, the legacy STA is UNAFFECTED</a:t>
            </a:r>
          </a:p>
          <a:p>
            <a:r>
              <a:rPr lang="en-US" dirty="0" smtClean="0"/>
              <a:t>If the Legacy STA is in a separate network, we see that in examples, </a:t>
            </a:r>
            <a:r>
              <a:rPr lang="en-US" b="1" dirty="0" smtClean="0">
                <a:solidFill>
                  <a:srgbClr val="00B050"/>
                </a:solidFill>
              </a:rPr>
              <a:t>both DSC STA and Legacy STA can TX at the same time</a:t>
            </a:r>
            <a:r>
              <a:rPr lang="en-US" dirty="0" smtClean="0"/>
              <a:t>.  </a:t>
            </a:r>
          </a:p>
          <a:p>
            <a:r>
              <a:rPr lang="en-US" dirty="0" smtClean="0"/>
              <a:t>If STA does not use DSC then:</a:t>
            </a:r>
          </a:p>
          <a:p>
            <a:pPr lvl="1"/>
            <a:r>
              <a:rPr lang="en-US" dirty="0" smtClean="0"/>
              <a:t>If already started to TX it will complete (DSC STA can TX at same time) </a:t>
            </a:r>
          </a:p>
          <a:p>
            <a:pPr lvl="1"/>
            <a:r>
              <a:rPr lang="en-US" dirty="0" smtClean="0"/>
              <a:t>If Legacy STA not started to TX it will hold off with CCA in the normal fashion if DSC STA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  </a:t>
            </a:r>
            <a:endParaRPr lang="en-US" sz="2000" dirty="0"/>
          </a:p>
          <a:p>
            <a:pPr marL="0" indent="0">
              <a:buNone/>
            </a:pPr>
            <a:r>
              <a:rPr lang="en-US" sz="2000" dirty="0" smtClean="0"/>
              <a:t>Finally</a:t>
            </a:r>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20000"/>
          </a:bodyPr>
          <a:lstStyle/>
          <a:p>
            <a:pPr>
              <a:defRPr/>
            </a:pPr>
            <a:r>
              <a:rPr lang="en-US" dirty="0" smtClean="0"/>
              <a:t>AP </a:t>
            </a:r>
            <a:r>
              <a:rPr lang="en-US" dirty="0" smtClean="0"/>
              <a:t>can </a:t>
            </a:r>
            <a:r>
              <a:rPr lang="en-US" dirty="0" smtClean="0"/>
              <a:t>set the Upper Limit and Margin parameters for STAs</a:t>
            </a:r>
          </a:p>
          <a:p>
            <a:pPr lvl="1">
              <a:defRPr/>
            </a:pPr>
            <a:r>
              <a:rPr lang="en-US" dirty="0" smtClean="0"/>
              <a:t>Advertises settings (similar to EDCA parameters)</a:t>
            </a:r>
          </a:p>
          <a:p>
            <a:pPr>
              <a:defRPr/>
            </a:pPr>
            <a:r>
              <a:rPr lang="en-US" dirty="0" smtClean="0"/>
              <a:t>AP bases its own CCA on the DSC parameters it advertises </a:t>
            </a:r>
          </a:p>
          <a:p>
            <a:pPr lvl="1">
              <a:defRPr/>
            </a:pPr>
            <a:r>
              <a:rPr lang="en-US" dirty="0" smtClean="0"/>
              <a:t>Based upon </a:t>
            </a:r>
            <a:r>
              <a:rPr lang="en-US" dirty="0" smtClean="0"/>
              <a:t>advertised settings</a:t>
            </a:r>
            <a:endParaRPr lang="en-US" dirty="0" smtClean="0"/>
          </a:p>
          <a:p>
            <a:pPr lvl="1">
              <a:defRPr/>
            </a:pPr>
            <a:r>
              <a:rPr lang="en-US" dirty="0" smtClean="0"/>
              <a:t>Based upon desired coverage</a:t>
            </a:r>
          </a:p>
          <a:p>
            <a:pPr>
              <a:defRPr/>
            </a:pPr>
            <a:r>
              <a:rPr lang="en-US" dirty="0" smtClean="0"/>
              <a:t>AP can issue “No DSC” to be used</a:t>
            </a:r>
          </a:p>
          <a:p>
            <a:pPr lvl="1">
              <a:defRPr/>
            </a:pPr>
            <a:r>
              <a:rPr lang="en-US" dirty="0" smtClean="0"/>
              <a:t>For large area coverage outdoors, for example.</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sz="2400" b="1" dirty="0" smtClean="0">
                <a:solidFill>
                  <a:srgbClr val="FF0000"/>
                </a:solidFill>
              </a:rPr>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 for HEW?</a:t>
            </a:r>
          </a:p>
          <a:p>
            <a:endParaRPr lang="en-US" dirty="0"/>
          </a:p>
          <a:p>
            <a:r>
              <a:rPr lang="en-US" dirty="0" smtClean="0"/>
              <a:t>Yes </a:t>
            </a:r>
          </a:p>
          <a:p>
            <a:r>
              <a:rPr lang="en-US" dirty="0" smtClean="0"/>
              <a:t>No</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171950"/>
            <a:ext cx="8359276" cy="2277547"/>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a:t>
            </a:r>
            <a:r>
              <a:rPr lang="en-US" sz="1800" dirty="0" smtClean="0"/>
              <a:t>20* </a:t>
            </a:r>
            <a:r>
              <a:rPr lang="en-US" sz="1800" dirty="0"/>
              <a:t>+10 wall</a:t>
            </a:r>
            <a:r>
              <a:rPr lang="en-US" sz="1800" dirty="0" smtClean="0"/>
              <a:t>)  </a:t>
            </a:r>
            <a:r>
              <a:rPr lang="en-US" sz="1400" dirty="0" smtClean="0"/>
              <a:t>*10dB per octave</a:t>
            </a:r>
            <a:endParaRPr lang="en-US" sz="1400" dirty="0"/>
          </a:p>
          <a:p>
            <a:pPr marL="285750" indent="-285750">
              <a:buFont typeface="Arial" pitchFamily="34" charset="0"/>
              <a:buChar char="•"/>
              <a:defRPr/>
            </a:pPr>
            <a:r>
              <a:rPr lang="en-US" sz="1800" dirty="0"/>
              <a:t>STA A receives TX from STA B at -70dBm (50 +</a:t>
            </a:r>
            <a:r>
              <a:rPr lang="en-US" sz="1800" dirty="0" smtClean="0"/>
              <a:t>10* </a:t>
            </a:r>
            <a:r>
              <a:rPr lang="en-US" sz="1800" dirty="0"/>
              <a:t>+10wall</a:t>
            </a:r>
            <a:r>
              <a:rPr lang="en-US" sz="1800" dirty="0" smtClean="0"/>
              <a:t>)</a:t>
            </a:r>
          </a:p>
          <a:p>
            <a:pPr>
              <a:defRPr/>
            </a:pPr>
            <a:r>
              <a:rPr lang="en-US" sz="1600" dirty="0" smtClean="0"/>
              <a:t>Note: AP1 receives AP2 &lt;-82dBm so CCA is not exerted</a:t>
            </a:r>
            <a:endParaRPr lang="en-US" sz="1600" dirty="0"/>
          </a:p>
          <a:p>
            <a:pPr algn="ctr">
              <a:defRPr/>
            </a:pPr>
            <a:endParaRPr lang="en-US" sz="1800" dirty="0" smtClean="0">
              <a:solidFill>
                <a:srgbClr val="FF0000"/>
              </a:solidFill>
            </a:endParaRPr>
          </a:p>
          <a:p>
            <a:pPr algn="ctr">
              <a:defRPr/>
            </a:pPr>
            <a:r>
              <a:rPr lang="en-US" sz="1800" dirty="0" smtClean="0">
                <a:solidFill>
                  <a:srgbClr val="FF0000"/>
                </a:solidFill>
              </a:rPr>
              <a:t>STA </a:t>
            </a:r>
            <a:r>
              <a:rPr lang="en-US" sz="1800" dirty="0">
                <a:solidFill>
                  <a:srgbClr val="FF0000"/>
                </a:solidFill>
              </a:rPr>
              <a:t>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22" y="129540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err="1" smtClean="0"/>
              <a:t>Reff</a:t>
            </a:r>
            <a:r>
              <a:rPr lang="en-US" dirty="0" smtClean="0"/>
              <a:t> = MIN (</a:t>
            </a:r>
            <a:r>
              <a:rPr lang="en-US" dirty="0" err="1" smtClean="0"/>
              <a:t>RxS</a:t>
            </a:r>
            <a:r>
              <a:rPr lang="en-US" dirty="0" smtClean="0"/>
              <a:t>, L) </a:t>
            </a:r>
          </a:p>
          <a:p>
            <a:pPr marL="457200" lvl="1" indent="0" eaLnBrk="1" hangingPunct="1">
              <a:buNone/>
            </a:pPr>
            <a:r>
              <a:rPr lang="en-US" dirty="0" smtClean="0"/>
              <a:t>	 </a:t>
            </a:r>
            <a:r>
              <a:rPr lang="en-US" dirty="0" err="1" smtClean="0"/>
              <a:t>RxS</a:t>
            </a:r>
            <a:r>
              <a:rPr lang="en-US" dirty="0" smtClean="0"/>
              <a:t> = (</a:t>
            </a:r>
            <a:r>
              <a:rPr lang="en-US" dirty="0" err="1" smtClean="0"/>
              <a:t>Reff</a:t>
            </a:r>
            <a:r>
              <a:rPr lang="en-US" dirty="0" smtClean="0"/>
              <a:t> – M)  		</a:t>
            </a:r>
            <a:endParaRPr lang="en-US" dirty="0"/>
          </a:p>
          <a:p>
            <a:pPr marL="457200" lvl="1" indent="0" eaLnBrk="1" hangingPunct="1">
              <a:buNone/>
            </a:pPr>
            <a:endParaRPr lang="en-US" dirty="0" smtClean="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50925433"/>
              </p:ext>
            </p:extLst>
          </p:nvPr>
        </p:nvGraphicFramePr>
        <p:xfrm>
          <a:off x="1143000" y="37338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pPr algn="ctr"/>
                      <a:r>
                        <a:rPr lang="en-US" dirty="0" err="1" smtClean="0"/>
                        <a:t>Reff</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pPr algn="ctr"/>
                      <a:r>
                        <a:rPr lang="en-US" dirty="0" smtClean="0"/>
                        <a:t>-60     </a:t>
                      </a:r>
                      <a:endParaRPr lang="en-US" dirty="0"/>
                    </a:p>
                  </a:txBody>
                  <a:tcPr/>
                </a:tc>
              </a:tr>
              <a:tr h="370840">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r>
                        <a:rPr lang="en-US" dirty="0" smtClean="0"/>
                        <a:t>-70     </a:t>
                      </a:r>
                      <a:endParaRPr lang="en-US" dirty="0"/>
                    </a:p>
                  </a:txBody>
                  <a:tcPr/>
                </a:tc>
              </a:tr>
              <a:tr h="370840">
                <a:tc>
                  <a:txBody>
                    <a:bodyPr/>
                    <a:lstStyle/>
                    <a:p>
                      <a:pPr algn="ctr"/>
                      <a:r>
                        <a:rPr lang="en-US" dirty="0" smtClean="0"/>
                        <a:t>-60</a:t>
                      </a:r>
                      <a:endParaRPr lang="en-US" dirty="0"/>
                    </a:p>
                  </a:txBody>
                  <a:tcPr/>
                </a:tc>
                <a:tc>
                  <a:txBody>
                    <a:bodyPr/>
                    <a:lstStyle/>
                    <a:p>
                      <a:pPr algn="ctr"/>
                      <a:r>
                        <a:rPr lang="en-US" dirty="0" smtClean="0"/>
                        <a:t>-60</a:t>
                      </a:r>
                      <a:endParaRPr lang="en-US" dirty="0"/>
                    </a:p>
                  </a:txBody>
                  <a:tcPr/>
                </a:tc>
                <a:tc>
                  <a:txBody>
                    <a:bodyPr/>
                    <a:lstStyle/>
                    <a:p>
                      <a:pPr algn="ctr"/>
                      <a:r>
                        <a:rPr lang="en-US" dirty="0" smtClean="0"/>
                        <a:t>-80    </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Apartments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7262813" cy="325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9600" y="1447800"/>
            <a:ext cx="7848600" cy="1200329"/>
          </a:xfrm>
          <a:prstGeom prst="rect">
            <a:avLst/>
          </a:prstGeom>
          <a:noFill/>
        </p:spPr>
        <p:txBody>
          <a:bodyPr wrap="square" rtlCol="0">
            <a:spAutoFit/>
          </a:bodyPr>
          <a:lstStyle/>
          <a:p>
            <a:r>
              <a:rPr lang="en-US" dirty="0" smtClean="0"/>
              <a:t>Consider an apartment</a:t>
            </a:r>
          </a:p>
          <a:p>
            <a:r>
              <a:rPr lang="en-US" dirty="0" smtClean="0"/>
              <a:t>Using DSC complete apartment coverage </a:t>
            </a:r>
          </a:p>
          <a:p>
            <a:r>
              <a:rPr lang="en-US" dirty="0" smtClean="0"/>
              <a:t>but overlap is confined mostly to direct neighbors</a:t>
            </a:r>
            <a:endParaRPr lang="en-US" dirty="0"/>
          </a:p>
        </p:txBody>
      </p:sp>
      <p:sp>
        <p:nvSpPr>
          <p:cNvPr id="7" name="TextBox 6"/>
          <p:cNvSpPr txBox="1"/>
          <p:nvPr/>
        </p:nvSpPr>
        <p:spPr>
          <a:xfrm>
            <a:off x="6400800" y="2654225"/>
            <a:ext cx="2568652" cy="523220"/>
          </a:xfrm>
          <a:prstGeom prst="rect">
            <a:avLst/>
          </a:prstGeom>
          <a:noFill/>
        </p:spPr>
        <p:txBody>
          <a:bodyPr wrap="none" rtlCol="0">
            <a:spAutoFit/>
          </a:bodyPr>
          <a:lstStyle/>
          <a:p>
            <a:r>
              <a:rPr lang="en-US" sz="1400" dirty="0" smtClean="0"/>
              <a:t>Only ‘worse case’ STA overlap </a:t>
            </a:r>
          </a:p>
          <a:p>
            <a:r>
              <a:rPr lang="en-US" sz="1400" dirty="0" smtClean="0"/>
              <a:t>Extends into 2</a:t>
            </a:r>
            <a:r>
              <a:rPr lang="en-US" sz="1400" baseline="30000" dirty="0" smtClean="0"/>
              <a:t>nd</a:t>
            </a:r>
            <a:r>
              <a:rPr lang="en-US" sz="1400" dirty="0" smtClean="0"/>
              <a:t> neighbor</a:t>
            </a:r>
            <a:endParaRPr lang="en-US" sz="1400" dirty="0"/>
          </a:p>
        </p:txBody>
      </p:sp>
    </p:spTree>
    <p:extLst>
      <p:ext uri="{BB962C8B-B14F-4D97-AF65-F5344CB8AC3E}">
        <p14:creationId xmlns:p14="http://schemas.microsoft.com/office/powerpoint/2010/main" val="367906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Apartment Block</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62456"/>
            <a:ext cx="6543926" cy="4652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696326" y="2165866"/>
            <a:ext cx="2447674" cy="2308324"/>
          </a:xfrm>
          <a:prstGeom prst="rect">
            <a:avLst/>
          </a:prstGeom>
          <a:noFill/>
        </p:spPr>
        <p:txBody>
          <a:bodyPr wrap="square" rtlCol="0">
            <a:spAutoFit/>
          </a:bodyPr>
          <a:lstStyle/>
          <a:p>
            <a:r>
              <a:rPr lang="en-US" dirty="0" smtClean="0"/>
              <a:t>No DSC </a:t>
            </a:r>
          </a:p>
          <a:p>
            <a:r>
              <a:rPr lang="en-US" dirty="0" smtClean="0"/>
              <a:t>45 Overlapping</a:t>
            </a:r>
          </a:p>
          <a:p>
            <a:endParaRPr lang="en-US" dirty="0"/>
          </a:p>
          <a:p>
            <a:r>
              <a:rPr lang="en-US" dirty="0" smtClean="0"/>
              <a:t>With DSC</a:t>
            </a:r>
          </a:p>
          <a:p>
            <a:r>
              <a:rPr lang="en-US" dirty="0" smtClean="0"/>
              <a:t>7 to 8 overlapping</a:t>
            </a:r>
            <a:endParaRPr lang="en-US" dirty="0"/>
          </a:p>
        </p:txBody>
      </p:sp>
      <p:sp>
        <p:nvSpPr>
          <p:cNvPr id="7" name="TextBox 6"/>
          <p:cNvSpPr txBox="1"/>
          <p:nvPr/>
        </p:nvSpPr>
        <p:spPr>
          <a:xfrm>
            <a:off x="1066800" y="6015418"/>
            <a:ext cx="7237879" cy="461665"/>
          </a:xfrm>
          <a:prstGeom prst="rect">
            <a:avLst/>
          </a:prstGeom>
          <a:noFill/>
        </p:spPr>
        <p:txBody>
          <a:bodyPr wrap="none" rtlCol="0">
            <a:spAutoFit/>
          </a:bodyPr>
          <a:lstStyle/>
          <a:p>
            <a:r>
              <a:rPr lang="en-US" dirty="0" smtClean="0"/>
              <a:t>NOTE:  Dense apartment block is a priority Use Case</a:t>
            </a:r>
            <a:endParaRPr lang="en-US" dirty="0"/>
          </a:p>
        </p:txBody>
      </p:sp>
    </p:spTree>
    <p:extLst>
      <p:ext uri="{BB962C8B-B14F-4D97-AF65-F5344CB8AC3E}">
        <p14:creationId xmlns:p14="http://schemas.microsoft.com/office/powerpoint/2010/main" val="28227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462088"/>
            <a:ext cx="7983537"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1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87" y="1752600"/>
            <a:ext cx="76612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5880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77876</TotalTime>
  <Words>1185</Words>
  <Application>Microsoft Office PowerPoint</Application>
  <PresentationFormat>On-screen Show (4:3)</PresentationFormat>
  <Paragraphs>209</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Default Design</vt:lpstr>
      <vt:lpstr>Document</vt:lpstr>
      <vt:lpstr>Dynamic Sensitivity Control  for HEW SG </vt:lpstr>
      <vt:lpstr>Background</vt:lpstr>
      <vt:lpstr>Example – background to idea</vt:lpstr>
      <vt:lpstr>Dynamic Sensitivity Control - DSC</vt:lpstr>
      <vt:lpstr>RX Sensitivity</vt:lpstr>
      <vt:lpstr>Apartments</vt:lpstr>
      <vt:lpstr>Apartment Block</vt:lpstr>
      <vt:lpstr>Terrace/Town Houses</vt:lpstr>
      <vt:lpstr>Terrace/Town Houses</vt:lpstr>
      <vt:lpstr>Terrace/Townhouse</vt:lpstr>
      <vt:lpstr>PowerPoint Presentation</vt:lpstr>
      <vt:lpstr>Enterprise and Hotspots</vt:lpstr>
      <vt:lpstr>PowerPoint Presentation</vt:lpstr>
      <vt:lpstr>PowerPoint Presentation</vt:lpstr>
      <vt:lpstr>PowerPoint Presentation</vt:lpstr>
      <vt:lpstr>Flexibility </vt:lpstr>
      <vt:lpstr>Legacy STAs – No problem if in separate network</vt:lpstr>
      <vt:lpstr>Legacy STA – Same Network</vt:lpstr>
      <vt:lpstr>Discussion</vt:lpstr>
      <vt:lpstr>AP Considerations</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1465</cp:revision>
  <cp:lastPrinted>1998-02-10T13:28:06Z</cp:lastPrinted>
  <dcterms:created xsi:type="dcterms:W3CDTF">1998-02-10T13:07:52Z</dcterms:created>
  <dcterms:modified xsi:type="dcterms:W3CDTF">2013-10-24T09:54:57Z</dcterms:modified>
</cp:coreProperties>
</file>