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80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9" autoAdjust="0"/>
    <p:restoredTop sz="86425" autoAdjust="0"/>
  </p:normalViewPr>
  <p:slideViewPr>
    <p:cSldViewPr>
      <p:cViewPr>
        <p:scale>
          <a:sx n="100" d="100"/>
          <a:sy n="100" d="100"/>
        </p:scale>
        <p:origin x="-127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r>
              <a:rPr lang="en-US" dirty="0" smtClean="0"/>
              <a:t>What is the basis of picking</a:t>
            </a:r>
            <a:r>
              <a:rPr lang="en-US" baseline="0" dirty="0" smtClean="0"/>
              <a:t> OOBE rule? (Mike)</a:t>
            </a:r>
          </a:p>
          <a:p>
            <a:r>
              <a:rPr lang="en-US" baseline="0" dirty="0" smtClean="0"/>
              <a:t>What is band next to DSRC band? (Mike)</a:t>
            </a:r>
          </a:p>
          <a:p>
            <a:r>
              <a:rPr lang="en-US" baseline="0" dirty="0" smtClean="0"/>
              <a:t>What is the current OOBE rule for DSRC channels? (Check with Amir, Roger, John or Sue)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r>
              <a:rPr lang="en-US" dirty="0" smtClean="0"/>
              <a:t>What is the basis of picking</a:t>
            </a:r>
            <a:r>
              <a:rPr lang="en-US" baseline="0" dirty="0" smtClean="0"/>
              <a:t> OOBE rule? (Mike)</a:t>
            </a:r>
          </a:p>
          <a:p>
            <a:r>
              <a:rPr lang="en-US" baseline="0" dirty="0" smtClean="0"/>
              <a:t>What is band next to DSRC band? (Mike)</a:t>
            </a:r>
          </a:p>
          <a:p>
            <a:r>
              <a:rPr lang="en-US" baseline="0" dirty="0" smtClean="0"/>
              <a:t>What is the current OOBE rule for DSRC channels? (Check with Amir, Roger, John or Sue)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07950"/>
            <a:ext cx="8421688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39252"/>
            <a:ext cx="8421688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18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14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gment cover,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38" y="2378075"/>
            <a:ext cx="8337550" cy="4479925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700" y="2484438"/>
            <a:ext cx="8096250" cy="4373562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638" y="2484438"/>
            <a:ext cx="8337550" cy="3567112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20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01638" y="0"/>
            <a:ext cx="5545137" cy="6858000"/>
            <a:chOff x="401638" y="0"/>
            <a:chExt cx="5545137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1638" y="0"/>
              <a:ext cx="5545137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20700" y="0"/>
              <a:ext cx="5307013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8" y="1733550"/>
            <a:ext cx="5545137" cy="4551363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Yvette.DUARTE\Desktop\Qualcomm QCT\art\new\tablet_overl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521075"/>
            <a:ext cx="14303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1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October 2013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802.11-13/1276r1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Xinzhou</a:t>
            </a:r>
            <a:r>
              <a:rPr lang="en-US" sz="1200" baseline="0" dirty="0" smtClean="0"/>
              <a:t> Wu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2013-10-11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 for DSRC band coexistence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73263476"/>
              </p:ext>
            </p:extLst>
          </p:nvPr>
        </p:nvGraphicFramePr>
        <p:xfrm>
          <a:off x="762000" y="3352800"/>
          <a:ext cx="77978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3" imgW="11241077" imgH="3223367" progId="Word.Document.8">
                  <p:embed/>
                </p:oleObj>
              </mc:Choice>
              <mc:Fallback>
                <p:oleObj name="Document" r:id="rId3" imgW="11241077" imgH="322336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77978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8149850" y="2271708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3861407" y="4127681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65563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Current Proposed Spectrum Allocation and OOBE Requirements in NPRM </a:t>
            </a:r>
            <a:endParaRPr lang="en-US" sz="2400" dirty="0"/>
          </a:p>
        </p:txBody>
      </p:sp>
      <p:sp>
        <p:nvSpPr>
          <p:cNvPr id="4" name="Trapezoid 3"/>
          <p:cNvSpPr/>
          <p:nvPr/>
        </p:nvSpPr>
        <p:spPr>
          <a:xfrm>
            <a:off x="4884236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2974" y="4111143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45699" y="2282343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55099" y="2282343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222442" y="2282343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60299" y="2282343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50299" y="4111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45699" y="2282343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60298" y="2281233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200" y="4147656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36399" y="3615843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45699" y="3044343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793499" y="3044343"/>
            <a:ext cx="1828800" cy="990600"/>
            <a:chOff x="2787750" y="2432700"/>
            <a:chExt cx="18288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435450" y="2432700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31306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30925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0450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7402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311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2787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60299" y="2587143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98099" y="2810981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45458" y="2577618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603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3931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50299" y="3730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381252" y="3425343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29077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231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194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0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-635501" y="3682518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60574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260474" y="32729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6034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194496" y="329247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7845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74999" y="413414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5391277" y="1938334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5877052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6381877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6910514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64" name="Trapezoid 63"/>
          <p:cNvSpPr/>
          <p:nvPr/>
        </p:nvSpPr>
        <p:spPr>
          <a:xfrm>
            <a:off x="7408164" y="1938333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8389440" y="2271709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Straight Connector 109"/>
          <p:cNvCxnSpPr>
            <a:cxnSpLocks noChangeShapeType="1"/>
          </p:cNvCxnSpPr>
          <p:nvPr/>
        </p:nvCxnSpPr>
        <p:spPr bwMode="auto">
          <a:xfrm rot="5400000">
            <a:off x="71973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109"/>
          <p:cNvCxnSpPr>
            <a:cxnSpLocks noChangeShapeType="1"/>
          </p:cNvCxnSpPr>
          <p:nvPr/>
        </p:nvCxnSpPr>
        <p:spPr bwMode="auto">
          <a:xfrm rot="5400000">
            <a:off x="74259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109"/>
          <p:cNvCxnSpPr>
            <a:cxnSpLocks noChangeShapeType="1"/>
          </p:cNvCxnSpPr>
          <p:nvPr/>
        </p:nvCxnSpPr>
        <p:spPr bwMode="auto">
          <a:xfrm flipH="1">
            <a:off x="8147855" y="1938333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27"/>
          <p:cNvSpPr txBox="1">
            <a:spLocks noChangeArrowheads="1"/>
          </p:cNvSpPr>
          <p:nvPr/>
        </p:nvSpPr>
        <p:spPr bwMode="auto">
          <a:xfrm>
            <a:off x="6222442" y="317293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</p:spTree>
    <p:extLst>
      <p:ext uri="{BB962C8B-B14F-4D97-AF65-F5344CB8AC3E}">
        <p14:creationId xmlns:p14="http://schemas.microsoft.com/office/powerpoint/2010/main" val="10335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4496907" y="3956655"/>
            <a:ext cx="3792953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300494" y="2069648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Proposed Scheme </a:t>
            </a:r>
            <a:r>
              <a:rPr lang="en-US" sz="2400" b="1" i="1" dirty="0" smtClean="0"/>
              <a:t>1</a:t>
            </a:r>
            <a:r>
              <a:rPr lang="en-US" sz="2400" dirty="0" smtClean="0"/>
              <a:t>: Spectrum Allocation and OOBE Requirement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 Ch182 and Ch184 for DSRC dedicated use</a:t>
            </a:r>
          </a:p>
          <a:p>
            <a:r>
              <a:rPr lang="en-US" dirty="0" smtClean="0"/>
              <a:t>The same UNII-4 rule as in NPRM, but stops at 5905MHz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sz="1600" dirty="0"/>
          </a:p>
        </p:txBody>
      </p:sp>
      <p:sp>
        <p:nvSpPr>
          <p:cNvPr id="4" name="Trapezoid 3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48475" y="2110075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9231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4495800" y="2405350"/>
            <a:ext cx="379936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70" idx="2"/>
          </p:cNvCxnSpPr>
          <p:nvPr/>
        </p:nvCxnSpPr>
        <p:spPr bwMode="auto">
          <a:xfrm>
            <a:off x="304800" y="3557875"/>
            <a:ext cx="83590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8517380" y="3955932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289861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767968" y="395124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9" name="Trapezoid 58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7231158" y="3006642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 smtClean="0"/>
              <a:t>17-GdBm/MHz</a:t>
            </a:r>
            <a:endParaRPr lang="en-US" sz="1200" dirty="0">
              <a:ea typeface="+mn-ea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410893" y="3240568"/>
            <a:ext cx="1384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092205" y="395675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5905</a:t>
            </a:r>
            <a:endParaRPr lang="en-US" sz="1050" dirty="0">
              <a:ea typeface="+mn-ea"/>
            </a:endParaRPr>
          </a:p>
        </p:txBody>
      </p:sp>
      <p:cxnSp>
        <p:nvCxnSpPr>
          <p:cNvPr id="66" name="Straight Connector 109"/>
          <p:cNvCxnSpPr>
            <a:cxnSpLocks noChangeShapeType="1"/>
          </p:cNvCxnSpPr>
          <p:nvPr/>
        </p:nvCxnSpPr>
        <p:spPr bwMode="auto">
          <a:xfrm>
            <a:off x="8030255" y="2473347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ectangle 69"/>
          <p:cNvSpPr/>
          <p:nvPr/>
        </p:nvSpPr>
        <p:spPr bwMode="auto">
          <a:xfrm>
            <a:off x="8546749" y="2107371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7468622" y="3350436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/>
              <a:t>2</a:t>
            </a:r>
            <a:r>
              <a:rPr lang="en-US" sz="1050" dirty="0" smtClean="0"/>
              <a:t>7-GdBm/MHz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174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Proposed Scheme </a:t>
            </a:r>
            <a:r>
              <a:rPr lang="en-US" sz="2400" b="1" i="1" dirty="0" smtClean="0"/>
              <a:t>2</a:t>
            </a:r>
            <a:r>
              <a:rPr lang="en-US" sz="2400" dirty="0" smtClean="0"/>
              <a:t>: Spectrum Allocation and OOBE Requirement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Keep Ch180, 182 and 184 for DSRC dedicated use</a:t>
            </a:r>
          </a:p>
          <a:p>
            <a:r>
              <a:rPr lang="en-US" sz="2000" dirty="0" smtClean="0"/>
              <a:t>Relax the OOBE requirement for UNII devices in DSRC band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8" name="Trapezoid 57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4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the compromise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Reserve upper portion of spectrum as dedicated channels for critical DSRC applications</a:t>
            </a:r>
          </a:p>
          <a:p>
            <a:r>
              <a:rPr lang="en-US" dirty="0">
                <a:sym typeface="Wingdings" pitchFamily="2" charset="2"/>
              </a:rPr>
              <a:t>Easier to define mechanisms (or enhance existing mechanisms) to give higher priority to DSRC transmissions, due to easy detection of 20MHz waveforms</a:t>
            </a:r>
          </a:p>
          <a:p>
            <a:r>
              <a:rPr lang="en-US" dirty="0">
                <a:sym typeface="Wingdings" pitchFamily="2" charset="2"/>
              </a:rPr>
              <a:t>Minimize uncertainty and disruption to DSRC and provide 160MHz channel to Wi-Fi at minimal additional cost</a:t>
            </a:r>
          </a:p>
          <a:p>
            <a:r>
              <a:rPr lang="en-US" dirty="0">
                <a:sym typeface="Wingdings" pitchFamily="2" charset="2"/>
              </a:rPr>
              <a:t>Avoid or reduce lengthy joint testing and possible technical gridlock</a:t>
            </a:r>
          </a:p>
          <a:p>
            <a:r>
              <a:rPr lang="en-US" dirty="0"/>
              <a:t>Wi-Fi keeps the same number of 80MHz/160MHz channels as current NPRM proposal; lose one 20MHz channel</a:t>
            </a:r>
          </a:p>
          <a:p>
            <a:r>
              <a:rPr lang="en-US" dirty="0">
                <a:sym typeface="Wingdings" pitchFamily="2" charset="2"/>
              </a:rPr>
              <a:t>Much better utility of 160MHz channel for Wi-Fi if 20MHz operation is adopted by DSRC in shared </a:t>
            </a:r>
            <a:r>
              <a:rPr lang="en-US" dirty="0" smtClean="0">
                <a:sym typeface="Wingdings" pitchFamily="2" charset="2"/>
              </a:rPr>
              <a:t>spectrum</a:t>
            </a:r>
            <a:endParaRPr lang="en-US" dirty="0"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36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1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Issues and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Cross-channel interference: </a:t>
            </a:r>
            <a:r>
              <a:rPr lang="en-US" b="1" i="1" dirty="0" smtClean="0">
                <a:solidFill>
                  <a:srgbClr val="00B050"/>
                </a:solidFill>
              </a:rPr>
              <a:t>does the proposed compromise make the cross channel interference worse?</a:t>
            </a:r>
            <a:endParaRPr lang="en-US" b="1" i="1" dirty="0" smtClean="0"/>
          </a:p>
          <a:p>
            <a:pPr lvl="1"/>
            <a:r>
              <a:rPr lang="en-US" dirty="0" smtClean="0"/>
              <a:t>Not really. The two 10MHz channels in dedicated DSRC spectrum will see </a:t>
            </a:r>
            <a:r>
              <a:rPr lang="en-US" b="1" i="1" dirty="0" smtClean="0">
                <a:solidFill>
                  <a:srgbClr val="00B050"/>
                </a:solidFill>
              </a:rPr>
              <a:t>less</a:t>
            </a:r>
            <a:r>
              <a:rPr lang="en-US" dirty="0" smtClean="0"/>
              <a:t> cross-channel interference as compared to the NRPM proposal or current DSRC channelization</a:t>
            </a:r>
          </a:p>
          <a:p>
            <a:pPr lvl="1"/>
            <a:r>
              <a:rPr lang="en-US" dirty="0" smtClean="0"/>
              <a:t>Cross-channel interference has always been a problem between existing service channel and safety channel; the compromise does not make things worse</a:t>
            </a:r>
          </a:p>
          <a:p>
            <a:r>
              <a:rPr lang="en-US" dirty="0" smtClean="0"/>
              <a:t>High power public safety channel (aka Ch184) and potentially other channels requested by other ITS players:</a:t>
            </a:r>
          </a:p>
          <a:p>
            <a:pPr lvl="1"/>
            <a:r>
              <a:rPr lang="en-US" dirty="0" smtClean="0"/>
              <a:t>Ch184 has not been the focus of existing model deployment</a:t>
            </a:r>
          </a:p>
          <a:p>
            <a:pPr lvl="1"/>
            <a:r>
              <a:rPr lang="en-US" dirty="0" smtClean="0"/>
              <a:t>A good time to revisit the need or spectrum allocation for such channel </a:t>
            </a:r>
          </a:p>
          <a:p>
            <a:pPr lvl="2"/>
            <a:r>
              <a:rPr lang="en-US" dirty="0" smtClean="0"/>
              <a:t>May be combined with the V2x safety channel</a:t>
            </a:r>
          </a:p>
          <a:p>
            <a:pPr lvl="2"/>
            <a:r>
              <a:rPr lang="en-US" dirty="0" smtClean="0"/>
              <a:t>May be assigned to the shared spectrum rather than using the dedicated spectrum</a:t>
            </a:r>
          </a:p>
          <a:p>
            <a:r>
              <a:rPr lang="en-US" dirty="0" smtClean="0"/>
              <a:t>20MHz channelization and performance degradation in shared spectrum: </a:t>
            </a:r>
            <a:r>
              <a:rPr lang="en-US" b="1" i="1" dirty="0" smtClean="0">
                <a:solidFill>
                  <a:srgbClr val="00B050"/>
                </a:solidFill>
              </a:rPr>
              <a:t>20MHz channelization does not necessarily lead to performance degradation with the latest receiver technology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Cross-Channel Interference Comparison (I)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Previous DSRC channel plan</a:t>
            </a:r>
          </a:p>
          <a:p>
            <a:pPr lvl="1"/>
            <a:r>
              <a:rPr lang="en-US" dirty="0" smtClean="0"/>
              <a:t>Ch172 is 5MHz away from the ISM band</a:t>
            </a:r>
          </a:p>
          <a:p>
            <a:pPr lvl="1"/>
            <a:r>
              <a:rPr lang="en-US" dirty="0" smtClean="0"/>
              <a:t>ISM band has OOBE rule of only -20dBr from the PSD limit (33dBm/MHz with 30dBm peak power)</a:t>
            </a:r>
          </a:p>
          <a:p>
            <a:pPr lvl="1"/>
            <a:r>
              <a:rPr lang="en-US" dirty="0" smtClean="0"/>
              <a:t>Ch172 can potentially see maximum 13dBm/MHz interference leakage from ISM band</a:t>
            </a:r>
          </a:p>
          <a:p>
            <a:pPr lvl="1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39791" y="2743200"/>
            <a:ext cx="8047009" cy="3583034"/>
            <a:chOff x="419100" y="2528011"/>
            <a:chExt cx="8534400" cy="4171503"/>
          </a:xfrm>
        </p:grpSpPr>
        <p:sp>
          <p:nvSpPr>
            <p:cNvPr id="4" name="TextBox 27"/>
            <p:cNvSpPr txBox="1">
              <a:spLocks noChangeArrowheads="1"/>
            </p:cNvSpPr>
            <p:nvPr/>
          </p:nvSpPr>
          <p:spPr bwMode="auto">
            <a:xfrm>
              <a:off x="2019300" y="5978700"/>
              <a:ext cx="4800600" cy="584775"/>
            </a:xfrm>
            <a:prstGeom prst="rect">
              <a:avLst/>
            </a:prstGeom>
            <a:solidFill>
              <a:srgbClr val="88F9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600" dirty="0" smtClean="0"/>
                <a:t/>
              </a:r>
              <a:br>
                <a:rPr lang="en-US" sz="1600" dirty="0" smtClean="0"/>
              </a:br>
              <a:r>
                <a:rPr lang="en-US" sz="1600" dirty="0" smtClean="0"/>
                <a:t>Available </a:t>
              </a:r>
              <a:r>
                <a:rPr lang="en-US" sz="1600" dirty="0"/>
                <a:t>for WLAN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9900" y="5964948"/>
              <a:ext cx="1838325" cy="6000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DSRC Band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6900" y="2528011"/>
              <a:ext cx="4953000" cy="12954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" name="Straight Connector 329"/>
            <p:cNvCxnSpPr>
              <a:cxnSpLocks noChangeShapeType="1"/>
            </p:cNvCxnSpPr>
            <p:nvPr/>
          </p:nvCxnSpPr>
          <p:spPr bwMode="auto">
            <a:xfrm>
              <a:off x="419100" y="5957011"/>
              <a:ext cx="822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11"/>
            <p:cNvSpPr txBox="1">
              <a:spLocks noChangeArrowheads="1"/>
            </p:cNvSpPr>
            <p:nvPr/>
          </p:nvSpPr>
          <p:spPr bwMode="auto">
            <a:xfrm>
              <a:off x="7734300" y="5957011"/>
              <a:ext cx="1219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400" dirty="0"/>
                <a:t>Frequency [GHz]</a:t>
              </a:r>
            </a:p>
          </p:txBody>
        </p:sp>
        <p:cxnSp>
          <p:nvCxnSpPr>
            <p:cNvPr id="9" name="Straight Connector 109"/>
            <p:cNvCxnSpPr>
              <a:cxnSpLocks noChangeShapeType="1"/>
            </p:cNvCxnSpPr>
            <p:nvPr/>
          </p:nvCxnSpPr>
          <p:spPr bwMode="auto">
            <a:xfrm>
              <a:off x="647700" y="4433011"/>
              <a:ext cx="7543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6477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199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2" name="Straight Connector 329"/>
            <p:cNvCxnSpPr>
              <a:cxnSpLocks noChangeShapeType="1"/>
            </p:cNvCxnSpPr>
            <p:nvPr/>
          </p:nvCxnSpPr>
          <p:spPr bwMode="auto">
            <a:xfrm flipV="1">
              <a:off x="4381500" y="2528011"/>
              <a:ext cx="0" cy="3657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63627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5.85</a:t>
              </a:r>
            </a:p>
          </p:txBody>
        </p:sp>
        <p:sp>
          <p:nvSpPr>
            <p:cNvPr id="14" name="TextBox 42"/>
            <p:cNvSpPr txBox="1">
              <a:spLocks noChangeArrowheads="1"/>
            </p:cNvSpPr>
            <p:nvPr/>
          </p:nvSpPr>
          <p:spPr bwMode="auto">
            <a:xfrm>
              <a:off x="16383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/>
                <a:t>5.725</a:t>
              </a:r>
            </a:p>
          </p:txBody>
        </p: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3238500" y="3594811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dirty="0"/>
                <a:t>0 </a:t>
              </a:r>
              <a:r>
                <a:rPr lang="en-US" sz="1600" dirty="0" err="1"/>
                <a:t>dBr</a:t>
              </a:r>
              <a:endParaRPr lang="en-US" sz="1600" dirty="0"/>
            </a:p>
          </p:txBody>
        </p:sp>
        <p:cxnSp>
          <p:nvCxnSpPr>
            <p:cNvPr id="16" name="Straight Connector 109"/>
            <p:cNvCxnSpPr>
              <a:cxnSpLocks noChangeShapeType="1"/>
            </p:cNvCxnSpPr>
            <p:nvPr/>
          </p:nvCxnSpPr>
          <p:spPr bwMode="auto">
            <a:xfrm>
              <a:off x="4305300" y="3823411"/>
              <a:ext cx="2514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552700" y="4585411"/>
              <a:ext cx="16002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/>
                <a:t>-20 dBr</a:t>
              </a:r>
            </a:p>
            <a:p>
              <a:pPr algn="r"/>
              <a:r>
                <a:rPr lang="en-US" sz="1400"/>
                <a:t>FCC 15.247(d)</a:t>
              </a:r>
            </a:p>
          </p:txBody>
        </p:sp>
        <p:cxnSp>
          <p:nvCxnSpPr>
            <p:cNvPr id="18" name="Shape 47"/>
            <p:cNvCxnSpPr>
              <a:cxnSpLocks noChangeShapeType="1"/>
            </p:cNvCxnSpPr>
            <p:nvPr/>
          </p:nvCxnSpPr>
          <p:spPr bwMode="auto">
            <a:xfrm flipV="1">
              <a:off x="3771900" y="4433011"/>
              <a:ext cx="609600" cy="2286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45"/>
            <p:cNvCxnSpPr>
              <a:cxnSpLocks noChangeShapeType="1"/>
            </p:cNvCxnSpPr>
            <p:nvPr/>
          </p:nvCxnSpPr>
          <p:spPr bwMode="auto">
            <a:xfrm>
              <a:off x="5448300" y="3823411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50292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8"/>
            <p:cNvCxnSpPr>
              <a:cxnSpLocks noChangeShapeType="1"/>
            </p:cNvCxnSpPr>
            <p:nvPr/>
          </p:nvCxnSpPr>
          <p:spPr bwMode="auto">
            <a:xfrm>
              <a:off x="60579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50"/>
            <p:cNvCxnSpPr>
              <a:cxnSpLocks noChangeShapeType="1"/>
            </p:cNvCxnSpPr>
            <p:nvPr/>
          </p:nvCxnSpPr>
          <p:spPr bwMode="auto">
            <a:xfrm rot="16200000" flipH="1">
              <a:off x="65913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6"/>
            <p:cNvCxnSpPr>
              <a:cxnSpLocks noChangeShapeType="1"/>
            </p:cNvCxnSpPr>
            <p:nvPr/>
          </p:nvCxnSpPr>
          <p:spPr bwMode="auto">
            <a:xfrm rot="16200000" flipH="1">
              <a:off x="56388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8"/>
            <p:cNvCxnSpPr>
              <a:cxnSpLocks noChangeShapeType="1"/>
            </p:cNvCxnSpPr>
            <p:nvPr/>
          </p:nvCxnSpPr>
          <p:spPr bwMode="auto">
            <a:xfrm flipH="1">
              <a:off x="47625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 rot="5400000">
              <a:off x="41529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4610100" y="2832811"/>
              <a:ext cx="28956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 dirty="0"/>
                <a:t>Total Power ≤ 30 dBm</a:t>
              </a:r>
            </a:p>
            <a:p>
              <a:pPr algn="r"/>
              <a:r>
                <a:rPr lang="en-US" sz="1400" dirty="0"/>
                <a:t>FCC 15.247(b)(3)</a:t>
              </a:r>
            </a:p>
          </p:txBody>
        </p:sp>
        <p:cxnSp>
          <p:nvCxnSpPr>
            <p:cNvPr id="27" name="Shape 47"/>
            <p:cNvCxnSpPr>
              <a:cxnSpLocks noChangeShapeType="1"/>
            </p:cNvCxnSpPr>
            <p:nvPr/>
          </p:nvCxnSpPr>
          <p:spPr bwMode="auto">
            <a:xfrm rot="5400000">
              <a:off x="5448300" y="3442411"/>
              <a:ext cx="685800" cy="762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49"/>
            <p:cNvSpPr txBox="1">
              <a:spLocks noChangeArrowheads="1"/>
            </p:cNvSpPr>
            <p:nvPr/>
          </p:nvSpPr>
          <p:spPr bwMode="auto">
            <a:xfrm>
              <a:off x="68199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5.875</a:t>
              </a:r>
            </a:p>
          </p:txBody>
        </p:sp>
        <p:cxnSp>
          <p:nvCxnSpPr>
            <p:cNvPr id="29" name="Straight Connector 109"/>
            <p:cNvCxnSpPr>
              <a:cxnSpLocks noChangeShapeType="1"/>
            </p:cNvCxnSpPr>
            <p:nvPr/>
          </p:nvCxnSpPr>
          <p:spPr bwMode="auto">
            <a:xfrm rot="5400000">
              <a:off x="5943600" y="5518414"/>
              <a:ext cx="2362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rapezoid 29"/>
            <p:cNvSpPr/>
            <p:nvPr/>
          </p:nvSpPr>
          <p:spPr>
            <a:xfrm>
              <a:off x="6884139" y="3480510"/>
              <a:ext cx="247650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97195" y="3795777"/>
              <a:ext cx="914400" cy="2977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200" b="1" dirty="0" smtClean="0"/>
                <a:t>172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6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41513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NPRM channel allocation</a:t>
            </a:r>
          </a:p>
          <a:p>
            <a:pPr lvl="1"/>
            <a:r>
              <a:rPr lang="en-US" dirty="0" smtClean="0"/>
              <a:t>Ch172 overlaps Ch173 (20MHz) and corresponding 40MHz, 80MHz and 160MHz channels</a:t>
            </a:r>
          </a:p>
          <a:p>
            <a:pPr lvl="2"/>
            <a:r>
              <a:rPr lang="en-US" dirty="0" smtClean="0"/>
              <a:t>Remaining interference may exist from spectrum sharing techniques</a:t>
            </a:r>
          </a:p>
          <a:p>
            <a:pPr lvl="1"/>
            <a:r>
              <a:rPr lang="en-US" dirty="0" smtClean="0"/>
              <a:t>Ch172 is right next to Ch169 (20MHz) and 10MHz away from Ch177</a:t>
            </a:r>
          </a:p>
          <a:p>
            <a:pPr lvl="2"/>
            <a:r>
              <a:rPr lang="en-US" dirty="0" smtClean="0"/>
              <a:t>Interference from adjacent channels with potentially no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122835" y="3583503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3834392" y="5439476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6" name="Trapezoid 5"/>
          <p:cNvSpPr/>
          <p:nvPr/>
        </p:nvSpPr>
        <p:spPr>
          <a:xfrm>
            <a:off x="4857221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5959" y="5422938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18684" y="3594138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28084" y="3594138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95427" y="3594138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33284" y="3594138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23284" y="5422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18684" y="3594138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33283" y="3593028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0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0185" y="5459451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09384" y="4927638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18684" y="4356138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2766484" y="4356138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33284" y="3898938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71084" y="4122776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8443" y="3889413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333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3661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>
            <a:off x="23284" y="5041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1354237" y="4737138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28807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204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0493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13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3559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39" name="Straight Connector 109"/>
          <p:cNvCxnSpPr>
            <a:cxnSpLocks noChangeShapeType="1"/>
          </p:cNvCxnSpPr>
          <p:nvPr/>
        </p:nvCxnSpPr>
        <p:spPr bwMode="auto">
          <a:xfrm rot="5400000">
            <a:off x="5233459" y="45847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5764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7167481" y="460426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77575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7984" y="544593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5364262" y="3250129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5" name="Trapezoid 44"/>
          <p:cNvSpPr/>
          <p:nvPr/>
        </p:nvSpPr>
        <p:spPr>
          <a:xfrm>
            <a:off x="5850037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46" name="Trapezoid 45"/>
          <p:cNvSpPr/>
          <p:nvPr/>
        </p:nvSpPr>
        <p:spPr>
          <a:xfrm>
            <a:off x="6354862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47" name="Trapezoid 46"/>
          <p:cNvSpPr/>
          <p:nvPr/>
        </p:nvSpPr>
        <p:spPr>
          <a:xfrm>
            <a:off x="6883499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48" name="Trapezoid 47"/>
          <p:cNvSpPr/>
          <p:nvPr/>
        </p:nvSpPr>
        <p:spPr>
          <a:xfrm>
            <a:off x="7381149" y="3250128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8362425" y="3583504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109"/>
          <p:cNvCxnSpPr>
            <a:cxnSpLocks noChangeShapeType="1"/>
          </p:cNvCxnSpPr>
          <p:nvPr/>
        </p:nvCxnSpPr>
        <p:spPr bwMode="auto">
          <a:xfrm rot="5400000">
            <a:off x="71703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09"/>
          <p:cNvCxnSpPr>
            <a:cxnSpLocks noChangeShapeType="1"/>
          </p:cNvCxnSpPr>
          <p:nvPr/>
        </p:nvCxnSpPr>
        <p:spPr bwMode="auto">
          <a:xfrm rot="5400000">
            <a:off x="73989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09"/>
          <p:cNvCxnSpPr>
            <a:cxnSpLocks noChangeShapeType="1"/>
          </p:cNvCxnSpPr>
          <p:nvPr/>
        </p:nvCxnSpPr>
        <p:spPr bwMode="auto">
          <a:xfrm flipH="1">
            <a:off x="8120840" y="3250128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27"/>
          <p:cNvSpPr txBox="1">
            <a:spLocks noChangeArrowheads="1"/>
          </p:cNvSpPr>
          <p:nvPr/>
        </p:nvSpPr>
        <p:spPr bwMode="auto">
          <a:xfrm>
            <a:off x="6195427" y="4484725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  <p:sp>
        <p:nvSpPr>
          <p:cNvPr id="54" name="Trapezoid 53"/>
          <p:cNvSpPr/>
          <p:nvPr/>
        </p:nvSpPr>
        <p:spPr>
          <a:xfrm>
            <a:off x="6354862" y="2681955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56843" y="3015330"/>
            <a:ext cx="914400" cy="2977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172</a:t>
            </a:r>
          </a:p>
        </p:txBody>
      </p:sp>
    </p:spTree>
    <p:extLst>
      <p:ext uri="{BB962C8B-B14F-4D97-AF65-F5344CB8AC3E}">
        <p14:creationId xmlns:p14="http://schemas.microsoft.com/office/powerpoint/2010/main" val="8560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Proposed compromise scheme</a:t>
            </a:r>
          </a:p>
          <a:p>
            <a:pPr lvl="1"/>
            <a:r>
              <a:rPr lang="en-US" dirty="0" smtClean="0"/>
              <a:t>10MHz away from closet Wi-Fi channel (Ch177) </a:t>
            </a:r>
          </a:p>
          <a:p>
            <a:pPr lvl="1"/>
            <a:r>
              <a:rPr lang="en-US" dirty="0" smtClean="0"/>
              <a:t>Maximum interference limited by -17dBm/MHz (-7dBm over 10MHz channel)</a:t>
            </a:r>
          </a:p>
          <a:p>
            <a:pPr lvl="1"/>
            <a:r>
              <a:rPr lang="en-US" dirty="0" smtClean="0"/>
              <a:t>Practical interference from measurement: Ch182 sees -17dBm/</a:t>
            </a:r>
            <a:r>
              <a:rPr lang="en-US" dirty="0" err="1" smtClean="0"/>
              <a:t>MHz+pathloss</a:t>
            </a:r>
            <a:r>
              <a:rPr lang="en-US" dirty="0" smtClean="0"/>
              <a:t> (35dB attenuation at 10MHz edge); Ch184 sees -27dBm/</a:t>
            </a:r>
            <a:r>
              <a:rPr lang="en-US" dirty="0" err="1" smtClean="0"/>
              <a:t>MHz+pathloss</a:t>
            </a:r>
            <a:r>
              <a:rPr lang="en-US" dirty="0" smtClean="0"/>
              <a:t> (45dB attenuation at 20MHz edge)</a:t>
            </a:r>
          </a:p>
          <a:p>
            <a:pPr lvl="2"/>
            <a:r>
              <a:rPr lang="en-US" dirty="0" smtClean="0"/>
              <a:t>Can further be improved by limiting the maximum transmit power allowed on Ch177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48dB free space pathloss for co-located 5.9GHz transmitter/receiver at 1m apart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46216" y="37102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335"/>
          <p:cNvSpPr txBox="1">
            <a:spLocks noChangeArrowheads="1"/>
          </p:cNvSpPr>
          <p:nvPr/>
        </p:nvSpPr>
        <p:spPr bwMode="auto">
          <a:xfrm>
            <a:off x="4229100" y="37102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4247323" y="5556855"/>
            <a:ext cx="3792953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50910" y="3669848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5270153" y="33662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8891" y="55581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1616" y="37102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5216" y="37102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598891" y="3710275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3" name="Straight Connector 329"/>
          <p:cNvCxnSpPr>
            <a:cxnSpLocks noChangeShapeType="1"/>
          </p:cNvCxnSpPr>
          <p:nvPr/>
        </p:nvCxnSpPr>
        <p:spPr bwMode="auto">
          <a:xfrm>
            <a:off x="436216" y="55390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334"/>
          <p:cNvSpPr txBox="1">
            <a:spLocks noChangeArrowheads="1"/>
          </p:cNvSpPr>
          <p:nvPr/>
        </p:nvSpPr>
        <p:spPr bwMode="auto">
          <a:xfrm>
            <a:off x="1731616" y="37102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3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9647" y="52438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522316" y="50437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731616" y="44722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179416" y="44722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4246216" y="4005550"/>
            <a:ext cx="379936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84016" y="42389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75" y="40055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5998816" y="40150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5846416" y="52342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7791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2" idx="2"/>
          </p:cNvCxnSpPr>
          <p:nvPr/>
        </p:nvCxnSpPr>
        <p:spPr bwMode="auto">
          <a:xfrm>
            <a:off x="55216" y="5158075"/>
            <a:ext cx="83590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731616" y="48532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2937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617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786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26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-249584" y="51104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6491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5646391" y="47008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09"/>
          <p:cNvCxnSpPr>
            <a:cxnSpLocks noChangeShapeType="1"/>
          </p:cNvCxnSpPr>
          <p:nvPr/>
        </p:nvCxnSpPr>
        <p:spPr bwMode="auto">
          <a:xfrm>
            <a:off x="7256116" y="40912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989416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7580413" y="47204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8267796" y="5556132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flipH="1">
            <a:off x="8040277" y="26214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518384" y="555144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8" name="Trapezoid 47"/>
          <p:cNvSpPr/>
          <p:nvPr/>
        </p:nvSpPr>
        <p:spPr>
          <a:xfrm>
            <a:off x="5777194" y="33662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9" name="Trapezoid 48"/>
          <p:cNvSpPr/>
          <p:nvPr/>
        </p:nvSpPr>
        <p:spPr>
          <a:xfrm>
            <a:off x="627249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0" name="Trapezoid 49"/>
          <p:cNvSpPr/>
          <p:nvPr/>
        </p:nvSpPr>
        <p:spPr>
          <a:xfrm>
            <a:off x="678684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1" name="Trapezoid 50"/>
          <p:cNvSpPr/>
          <p:nvPr/>
        </p:nvSpPr>
        <p:spPr>
          <a:xfrm>
            <a:off x="7296431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8050346" y="336325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827263" y="281912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6981574" y="4606842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 smtClean="0"/>
              <a:t>17-GdBm/MHz</a:t>
            </a:r>
            <a:endParaRPr lang="en-US" sz="1200" dirty="0">
              <a:ea typeface="+mn-ea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161309" y="4840768"/>
            <a:ext cx="1384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42621" y="555695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5905</a:t>
            </a:r>
            <a:endParaRPr lang="en-US" sz="1050" dirty="0">
              <a:ea typeface="+mn-ea"/>
            </a:endParaRPr>
          </a:p>
        </p:txBody>
      </p:sp>
      <p:cxnSp>
        <p:nvCxnSpPr>
          <p:cNvPr id="61" name="Straight Connector 109"/>
          <p:cNvCxnSpPr>
            <a:cxnSpLocks noChangeShapeType="1"/>
          </p:cNvCxnSpPr>
          <p:nvPr/>
        </p:nvCxnSpPr>
        <p:spPr bwMode="auto">
          <a:xfrm>
            <a:off x="7780671" y="4073547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8297165" y="3707571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8297996" y="3366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8107405" y="2819122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46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Cross-Channel Interference between DSRC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current DSRC channelization, service channel and safety channels are next to each other with no guard band</a:t>
            </a:r>
          </a:p>
          <a:p>
            <a:pPr lvl="1"/>
            <a:r>
              <a:rPr lang="en-US" dirty="0" smtClean="0"/>
              <a:t>When transmitting at service channel, the leakage will contaminate the reception capability on the safety channel</a:t>
            </a:r>
          </a:p>
          <a:p>
            <a:pPr lvl="1"/>
            <a:r>
              <a:rPr lang="en-US" dirty="0" smtClean="0"/>
              <a:t>May be controlled by lowering the maximum allowed power on service channel</a:t>
            </a:r>
          </a:p>
          <a:p>
            <a:r>
              <a:rPr lang="en-US" dirty="0" smtClean="0"/>
              <a:t>May require improved receiver to further mitigate the problem</a:t>
            </a:r>
          </a:p>
          <a:p>
            <a:r>
              <a:rPr lang="en-US" dirty="0" smtClean="0"/>
              <a:t>Proposed compromise does not change or worsen the nature of the problem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2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proposal aims </a:t>
            </a:r>
            <a:endParaRPr lang="en-US" sz="24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promote a discussion of a potential compromise solution </a:t>
            </a:r>
            <a:r>
              <a:rPr lang="en-US" sz="2000" dirty="0" smtClean="0"/>
              <a:t>between </a:t>
            </a:r>
            <a:r>
              <a:rPr lang="en-US" sz="2000" dirty="0"/>
              <a:t>the automotive and Wi-Fi industries to address concerns about spectrum </a:t>
            </a:r>
            <a:r>
              <a:rPr lang="en-US" sz="2000" dirty="0" smtClean="0"/>
              <a:t>sharing.</a:t>
            </a:r>
            <a:endParaRPr lang="en-US" sz="2000" dirty="0"/>
          </a:p>
          <a:p>
            <a:pPr lvl="1"/>
            <a:r>
              <a:rPr lang="en-US" sz="2000" dirty="0" smtClean="0"/>
              <a:t>to promote </a:t>
            </a:r>
            <a:r>
              <a:rPr lang="en-US" sz="2000" dirty="0"/>
              <a:t>dialog and resolution to avoid undue delay in deploying DSRC for safety-of-life services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Concerns with NPRM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500" dirty="0"/>
              <a:t>The NPRM proposal opens all DSRC spectrum for Wi-Fi operations, which may invalidate DSRC testing done so far and hence cause significant impact (delay) on the coming DSRC rule making</a:t>
            </a:r>
          </a:p>
          <a:p>
            <a:r>
              <a:rPr lang="en-US" sz="3500" dirty="0"/>
              <a:t>Detecting and coexistence with DSRC can lead to low usage of the new 160MHz for Wi-Fi</a:t>
            </a:r>
          </a:p>
          <a:p>
            <a:r>
              <a:rPr lang="en-US" sz="3500" dirty="0"/>
              <a:t>UNII devices may have to detect 10MHz operation of DSRC, which is quite different from radar detection and requires new hardware changes and testing </a:t>
            </a:r>
            <a:r>
              <a:rPr lang="en-US" sz="3500" dirty="0" smtClean="0"/>
              <a:t>procedure</a:t>
            </a:r>
            <a:endParaRPr lang="en-US" sz="3100" dirty="0"/>
          </a:p>
          <a:p>
            <a:pPr lvl="1"/>
            <a:endParaRPr lang="en-US" sz="3100" dirty="0"/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Compromise Proposal with Two Points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Point #1: </a:t>
            </a:r>
            <a:r>
              <a:rPr lang="en-US" sz="2400" u="sng" dirty="0" smtClean="0"/>
              <a:t>Where not to share and where to share</a:t>
            </a:r>
            <a:r>
              <a:rPr lang="en-US" sz="2400" dirty="0" smtClean="0"/>
              <a:t>: </a:t>
            </a:r>
          </a:p>
          <a:p>
            <a:pPr lvl="1"/>
            <a:r>
              <a:rPr lang="en-US" sz="2200" dirty="0"/>
              <a:t>Upper fraction of the spectrum </a:t>
            </a:r>
            <a:r>
              <a:rPr lang="en-US" sz="2200" dirty="0" smtClean="0"/>
              <a:t>could be dedicated to DSRC operation</a:t>
            </a:r>
            <a:endParaRPr lang="en-US" sz="2200" dirty="0"/>
          </a:p>
          <a:p>
            <a:pPr lvl="1"/>
            <a:r>
              <a:rPr lang="en-US" sz="2200" dirty="0" smtClean="0"/>
              <a:t>The spectrum sharing discussion would be contained in the lower fraction of the spectrum</a:t>
            </a:r>
          </a:p>
          <a:p>
            <a:pPr marL="2286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Point #2: </a:t>
            </a:r>
            <a:r>
              <a:rPr lang="en-US" sz="2400" u="sng" dirty="0" smtClean="0"/>
              <a:t>How to share</a:t>
            </a:r>
            <a:r>
              <a:rPr lang="en-US" sz="2400" dirty="0" smtClean="0"/>
              <a:t>: </a:t>
            </a:r>
          </a:p>
          <a:p>
            <a:pPr lvl="1"/>
            <a:r>
              <a:rPr lang="en-US" sz="2200" dirty="0" smtClean="0"/>
              <a:t>20MHz operation for DSRC can make spectrum sharing easier</a:t>
            </a:r>
          </a:p>
        </p:txBody>
      </p:sp>
    </p:spTree>
    <p:extLst>
      <p:ext uri="{BB962C8B-B14F-4D97-AF65-F5344CB8AC3E}">
        <p14:creationId xmlns:p14="http://schemas.microsoft.com/office/powerpoint/2010/main" val="27537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0185" y="697124"/>
            <a:ext cx="8229600" cy="6556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Point #1: DSRC should retain exclusive right to 5.895GHz - 5.925GHz spectrum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050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Wide bandwidth channels desired to support high throughput requirements (802.11ac targeted at </a:t>
            </a:r>
            <a:r>
              <a:rPr lang="en-US" b="1" dirty="0" smtClean="0">
                <a:solidFill>
                  <a:srgbClr val="00B050"/>
                </a:solidFill>
              </a:rPr>
              <a:t>1.7Gbps</a:t>
            </a:r>
            <a:r>
              <a:rPr lang="en-US" dirty="0" smtClean="0"/>
              <a:t> data rate per user)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Higher bandwidth channels (80MHz, 160MHz) are very valuable assets for 802.11ac</a:t>
            </a:r>
          </a:p>
          <a:p>
            <a:pPr>
              <a:defRPr/>
            </a:pPr>
            <a:r>
              <a:rPr lang="en-US" dirty="0" smtClean="0"/>
              <a:t>Ch. 181 (5.895 – 5.915GHz) is of limited importance to Wi-Fi – only adds a new 20MHz channel</a:t>
            </a:r>
          </a:p>
          <a:p>
            <a:pPr>
              <a:defRPr/>
            </a:pPr>
            <a:r>
              <a:rPr lang="en-US" dirty="0" smtClean="0"/>
              <a:t>We should contain discussions of spectrum sharing to spectrum between 5.850GHz – 5.895GHz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70453" y="1447800"/>
            <a:ext cx="9144000" cy="2809270"/>
            <a:chOff x="-70453" y="1447800"/>
            <a:chExt cx="9144000" cy="2809270"/>
          </a:xfrm>
        </p:grpSpPr>
        <p:sp>
          <p:nvSpPr>
            <p:cNvPr id="6" name="Trapezoid 5"/>
            <p:cNvSpPr/>
            <p:nvPr/>
          </p:nvSpPr>
          <p:spPr bwMode="auto">
            <a:xfrm>
              <a:off x="146148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1653572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184566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037747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222983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2421922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261401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2806097" y="2218378"/>
              <a:ext cx="190500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53171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723797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91588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5107972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30006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492147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68423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876322" y="2218378"/>
              <a:ext cx="190500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6066822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25891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450997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98672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90760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82847" y="2218378"/>
              <a:ext cx="192088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7493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1461485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1845660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2229835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2614010" y="2493439"/>
              <a:ext cx="3825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531710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915885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300060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684235" y="2493439"/>
              <a:ext cx="3825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6066822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98672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82847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1461485" y="2770523"/>
              <a:ext cx="768350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2229835" y="2770523"/>
              <a:ext cx="766762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531710" y="2770523"/>
              <a:ext cx="768350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300060" y="2770523"/>
              <a:ext cx="766762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98672" y="2770523"/>
              <a:ext cx="768350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42" name="TextBox 220"/>
            <p:cNvSpPr txBox="1">
              <a:spLocks noChangeArrowheads="1"/>
            </p:cNvSpPr>
            <p:nvPr/>
          </p:nvSpPr>
          <p:spPr bwMode="auto">
            <a:xfrm rot="10800000">
              <a:off x="6643055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4143" name="TextBox 221"/>
            <p:cNvSpPr txBox="1">
              <a:spLocks noChangeArrowheads="1"/>
            </p:cNvSpPr>
            <p:nvPr/>
          </p:nvSpPr>
          <p:spPr bwMode="auto">
            <a:xfrm rot="10800000">
              <a:off x="6451174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4144" name="TextBox 222"/>
            <p:cNvSpPr txBox="1">
              <a:spLocks noChangeArrowheads="1"/>
            </p:cNvSpPr>
            <p:nvPr/>
          </p:nvSpPr>
          <p:spPr bwMode="auto">
            <a:xfrm rot="10800000">
              <a:off x="6259293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4145" name="TextBox 223"/>
            <p:cNvSpPr txBox="1">
              <a:spLocks noChangeArrowheads="1"/>
            </p:cNvSpPr>
            <p:nvPr/>
          </p:nvSpPr>
          <p:spPr bwMode="auto">
            <a:xfrm rot="10800000">
              <a:off x="6067412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4146" name="TextBox 224"/>
            <p:cNvSpPr txBox="1">
              <a:spLocks noChangeArrowheads="1"/>
            </p:cNvSpPr>
            <p:nvPr/>
          </p:nvSpPr>
          <p:spPr bwMode="auto">
            <a:xfrm rot="10800000">
              <a:off x="5875531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4147" name="TextBox 225"/>
            <p:cNvSpPr txBox="1">
              <a:spLocks noChangeArrowheads="1"/>
            </p:cNvSpPr>
            <p:nvPr/>
          </p:nvSpPr>
          <p:spPr bwMode="auto">
            <a:xfrm rot="10800000">
              <a:off x="5683650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124</a:t>
              </a:r>
            </a:p>
          </p:txBody>
        </p:sp>
        <p:sp>
          <p:nvSpPr>
            <p:cNvPr id="4148" name="TextBox 226"/>
            <p:cNvSpPr txBox="1">
              <a:spLocks noChangeArrowheads="1"/>
            </p:cNvSpPr>
            <p:nvPr/>
          </p:nvSpPr>
          <p:spPr bwMode="auto">
            <a:xfrm rot="10800000">
              <a:off x="5491769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4149" name="TextBox 227"/>
            <p:cNvSpPr txBox="1">
              <a:spLocks noChangeArrowheads="1"/>
            </p:cNvSpPr>
            <p:nvPr/>
          </p:nvSpPr>
          <p:spPr bwMode="auto">
            <a:xfrm rot="10800000">
              <a:off x="5299888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4150" name="TextBox 228"/>
            <p:cNvSpPr txBox="1">
              <a:spLocks noChangeArrowheads="1"/>
            </p:cNvSpPr>
            <p:nvPr/>
          </p:nvSpPr>
          <p:spPr bwMode="auto">
            <a:xfrm rot="10800000">
              <a:off x="5108007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4151" name="TextBox 229"/>
            <p:cNvSpPr txBox="1">
              <a:spLocks noChangeArrowheads="1"/>
            </p:cNvSpPr>
            <p:nvPr/>
          </p:nvSpPr>
          <p:spPr bwMode="auto">
            <a:xfrm rot="10800000">
              <a:off x="4916127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4152" name="TextBox 230"/>
            <p:cNvSpPr txBox="1">
              <a:spLocks noChangeArrowheads="1"/>
            </p:cNvSpPr>
            <p:nvPr/>
          </p:nvSpPr>
          <p:spPr bwMode="auto">
            <a:xfrm rot="10800000">
              <a:off x="4724246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4153" name="TextBox 231"/>
            <p:cNvSpPr txBox="1">
              <a:spLocks noChangeArrowheads="1"/>
            </p:cNvSpPr>
            <p:nvPr/>
          </p:nvSpPr>
          <p:spPr bwMode="auto">
            <a:xfrm rot="10800000">
              <a:off x="4532365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4154" name="TextBox 232"/>
            <p:cNvSpPr txBox="1">
              <a:spLocks noChangeArrowheads="1"/>
            </p:cNvSpPr>
            <p:nvPr/>
          </p:nvSpPr>
          <p:spPr bwMode="auto">
            <a:xfrm rot="10800000">
              <a:off x="7666420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4155" name="TextBox 233"/>
            <p:cNvSpPr txBox="1">
              <a:spLocks noChangeArrowheads="1"/>
            </p:cNvSpPr>
            <p:nvPr/>
          </p:nvSpPr>
          <p:spPr bwMode="auto">
            <a:xfrm rot="10800000">
              <a:off x="7474539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4156" name="TextBox 234"/>
            <p:cNvSpPr txBox="1">
              <a:spLocks noChangeArrowheads="1"/>
            </p:cNvSpPr>
            <p:nvPr/>
          </p:nvSpPr>
          <p:spPr bwMode="auto">
            <a:xfrm rot="10800000">
              <a:off x="7282658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4157" name="TextBox 235"/>
            <p:cNvSpPr txBox="1">
              <a:spLocks noChangeArrowheads="1"/>
            </p:cNvSpPr>
            <p:nvPr/>
          </p:nvSpPr>
          <p:spPr bwMode="auto">
            <a:xfrm rot="10800000">
              <a:off x="7090777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153</a:t>
              </a:r>
            </a:p>
          </p:txBody>
        </p:sp>
        <p:sp>
          <p:nvSpPr>
            <p:cNvPr id="4158" name="TextBox 236"/>
            <p:cNvSpPr txBox="1">
              <a:spLocks noChangeArrowheads="1"/>
            </p:cNvSpPr>
            <p:nvPr/>
          </p:nvSpPr>
          <p:spPr bwMode="auto">
            <a:xfrm rot="10800000">
              <a:off x="6898896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4159" name="TextBox 237"/>
            <p:cNvSpPr txBox="1">
              <a:spLocks noChangeArrowheads="1"/>
            </p:cNvSpPr>
            <p:nvPr/>
          </p:nvSpPr>
          <p:spPr bwMode="auto">
            <a:xfrm rot="10800000">
              <a:off x="2805436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4160" name="TextBox 238"/>
            <p:cNvSpPr txBox="1">
              <a:spLocks noChangeArrowheads="1"/>
            </p:cNvSpPr>
            <p:nvPr/>
          </p:nvSpPr>
          <p:spPr bwMode="auto">
            <a:xfrm rot="10800000">
              <a:off x="2613555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4161" name="TextBox 239"/>
            <p:cNvSpPr txBox="1">
              <a:spLocks noChangeArrowheads="1"/>
            </p:cNvSpPr>
            <p:nvPr/>
          </p:nvSpPr>
          <p:spPr bwMode="auto">
            <a:xfrm rot="10800000">
              <a:off x="2421674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4162" name="TextBox 240"/>
            <p:cNvSpPr txBox="1">
              <a:spLocks noChangeArrowheads="1"/>
            </p:cNvSpPr>
            <p:nvPr/>
          </p:nvSpPr>
          <p:spPr bwMode="auto">
            <a:xfrm rot="10800000">
              <a:off x="2229793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4163" name="TextBox 241"/>
            <p:cNvSpPr txBox="1">
              <a:spLocks noChangeArrowheads="1"/>
            </p:cNvSpPr>
            <p:nvPr/>
          </p:nvSpPr>
          <p:spPr bwMode="auto">
            <a:xfrm rot="10800000">
              <a:off x="2037912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4164" name="TextBox 242"/>
            <p:cNvSpPr txBox="1">
              <a:spLocks noChangeArrowheads="1"/>
            </p:cNvSpPr>
            <p:nvPr/>
          </p:nvSpPr>
          <p:spPr bwMode="auto">
            <a:xfrm rot="10800000">
              <a:off x="1846031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4165" name="TextBox 243"/>
            <p:cNvSpPr txBox="1">
              <a:spLocks noChangeArrowheads="1"/>
            </p:cNvSpPr>
            <p:nvPr/>
          </p:nvSpPr>
          <p:spPr bwMode="auto">
            <a:xfrm rot="10800000">
              <a:off x="1654150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4166" name="TextBox 244"/>
            <p:cNvSpPr txBox="1">
              <a:spLocks noChangeArrowheads="1"/>
            </p:cNvSpPr>
            <p:nvPr/>
          </p:nvSpPr>
          <p:spPr bwMode="auto">
            <a:xfrm rot="10800000">
              <a:off x="1462269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6643085" y="2218378"/>
              <a:ext cx="192087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6450997" y="2493439"/>
              <a:ext cx="384175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6066822" y="2770523"/>
              <a:ext cx="768350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70" name="TextBox 265"/>
            <p:cNvSpPr txBox="1">
              <a:spLocks noChangeArrowheads="1"/>
            </p:cNvSpPr>
            <p:nvPr/>
          </p:nvSpPr>
          <p:spPr bwMode="auto">
            <a:xfrm>
              <a:off x="-70453" y="1825880"/>
              <a:ext cx="1433593" cy="339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/>
              <a:r>
                <a:rPr lang="en-US" sz="1400"/>
                <a:t>IEEE channel #</a:t>
              </a:r>
            </a:p>
          </p:txBody>
        </p:sp>
        <p:sp>
          <p:nvSpPr>
            <p:cNvPr id="4171" name="TextBox 265"/>
            <p:cNvSpPr txBox="1">
              <a:spLocks noChangeArrowheads="1"/>
            </p:cNvSpPr>
            <p:nvPr/>
          </p:nvSpPr>
          <p:spPr bwMode="auto">
            <a:xfrm>
              <a:off x="758706" y="2211105"/>
              <a:ext cx="639603" cy="226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4172" name="TextBox 266"/>
            <p:cNvSpPr txBox="1">
              <a:spLocks noChangeArrowheads="1"/>
            </p:cNvSpPr>
            <p:nvPr/>
          </p:nvSpPr>
          <p:spPr bwMode="auto">
            <a:xfrm>
              <a:off x="758706" y="2503623"/>
              <a:ext cx="639603" cy="226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4173" name="TextBox 266"/>
            <p:cNvSpPr txBox="1">
              <a:spLocks noChangeArrowheads="1"/>
            </p:cNvSpPr>
            <p:nvPr/>
          </p:nvSpPr>
          <p:spPr bwMode="auto">
            <a:xfrm>
              <a:off x="758706" y="2769548"/>
              <a:ext cx="639603" cy="226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4174" name="TextBox 266"/>
            <p:cNvSpPr txBox="1">
              <a:spLocks noChangeArrowheads="1"/>
            </p:cNvSpPr>
            <p:nvPr/>
          </p:nvSpPr>
          <p:spPr bwMode="auto">
            <a:xfrm>
              <a:off x="386748" y="3088126"/>
              <a:ext cx="1011562" cy="27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461485" y="3088058"/>
              <a:ext cx="1535112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4531710" y="3088058"/>
              <a:ext cx="1535112" cy="222476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2996597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3188685" y="2218378"/>
              <a:ext cx="192087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110"/>
            <p:cNvSpPr/>
            <p:nvPr/>
          </p:nvSpPr>
          <p:spPr bwMode="auto">
            <a:xfrm>
              <a:off x="3380772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572860" y="2218378"/>
              <a:ext cx="192087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3764947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3957035" y="2218378"/>
              <a:ext cx="192087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149122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4341210" y="2218378"/>
              <a:ext cx="190500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2996597" y="2493439"/>
              <a:ext cx="384175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117"/>
            <p:cNvSpPr/>
            <p:nvPr/>
          </p:nvSpPr>
          <p:spPr bwMode="auto">
            <a:xfrm>
              <a:off x="3380772" y="2493439"/>
              <a:ext cx="384175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3764947" y="2493439"/>
              <a:ext cx="384175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4149122" y="2493439"/>
              <a:ext cx="3825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2996597" y="2770523"/>
              <a:ext cx="768350" cy="222476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3764947" y="2770523"/>
              <a:ext cx="766763" cy="222476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122"/>
            <p:cNvSpPr/>
            <p:nvPr/>
          </p:nvSpPr>
          <p:spPr bwMode="auto">
            <a:xfrm>
              <a:off x="2996597" y="3088058"/>
              <a:ext cx="1535113" cy="222476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192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2391421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542707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5973199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5" name="TextBox 266"/>
            <p:cNvSpPr txBox="1">
              <a:spLocks noChangeArrowheads="1"/>
            </p:cNvSpPr>
            <p:nvPr/>
          </p:nvSpPr>
          <p:spPr bwMode="auto">
            <a:xfrm>
              <a:off x="1334349" y="3487547"/>
              <a:ext cx="895444" cy="27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UNII-1</a:t>
              </a:r>
            </a:p>
          </p:txBody>
        </p:sp>
        <p:cxnSp>
          <p:nvCxnSpPr>
            <p:cNvPr id="419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1432017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7" name="TextBox 266"/>
            <p:cNvSpPr txBox="1">
              <a:spLocks noChangeArrowheads="1"/>
            </p:cNvSpPr>
            <p:nvPr/>
          </p:nvSpPr>
          <p:spPr bwMode="auto">
            <a:xfrm>
              <a:off x="2229793" y="3487547"/>
              <a:ext cx="895444" cy="27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8" name="TextBox 266"/>
            <p:cNvSpPr txBox="1">
              <a:spLocks noChangeArrowheads="1"/>
            </p:cNvSpPr>
            <p:nvPr/>
          </p:nvSpPr>
          <p:spPr bwMode="auto">
            <a:xfrm>
              <a:off x="5108007" y="3487547"/>
              <a:ext cx="895444" cy="27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9" name="TextBox 266"/>
            <p:cNvSpPr txBox="1">
              <a:spLocks noChangeArrowheads="1"/>
            </p:cNvSpPr>
            <p:nvPr/>
          </p:nvSpPr>
          <p:spPr bwMode="auto">
            <a:xfrm>
              <a:off x="6898896" y="3487547"/>
              <a:ext cx="895444" cy="274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UNII-3</a:t>
              </a:r>
            </a:p>
          </p:txBody>
        </p:sp>
        <p:sp>
          <p:nvSpPr>
            <p:cNvPr id="4200" name="TextBox 266"/>
            <p:cNvSpPr txBox="1">
              <a:spLocks noChangeArrowheads="1"/>
            </p:cNvSpPr>
            <p:nvPr/>
          </p:nvSpPr>
          <p:spPr bwMode="auto">
            <a:xfrm>
              <a:off x="1846031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5250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1" name="TextBox 266"/>
            <p:cNvSpPr txBox="1">
              <a:spLocks noChangeArrowheads="1"/>
            </p:cNvSpPr>
            <p:nvPr/>
          </p:nvSpPr>
          <p:spPr bwMode="auto">
            <a:xfrm>
              <a:off x="2805436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5350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2" name="TextBox 266"/>
            <p:cNvSpPr txBox="1">
              <a:spLocks noChangeArrowheads="1"/>
            </p:cNvSpPr>
            <p:nvPr/>
          </p:nvSpPr>
          <p:spPr bwMode="auto">
            <a:xfrm>
              <a:off x="3956722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5470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3" name="TextBox 266"/>
            <p:cNvSpPr txBox="1">
              <a:spLocks noChangeArrowheads="1"/>
            </p:cNvSpPr>
            <p:nvPr/>
          </p:nvSpPr>
          <p:spPr bwMode="auto">
            <a:xfrm>
              <a:off x="6387214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5725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4" name="TextBox 266"/>
            <p:cNvSpPr txBox="1">
              <a:spLocks noChangeArrowheads="1"/>
            </p:cNvSpPr>
            <p:nvPr/>
          </p:nvSpPr>
          <p:spPr bwMode="auto">
            <a:xfrm>
              <a:off x="3317119" y="3487547"/>
              <a:ext cx="895444" cy="289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4205" name="TextBox 224"/>
            <p:cNvSpPr txBox="1">
              <a:spLocks noChangeArrowheads="1"/>
            </p:cNvSpPr>
            <p:nvPr/>
          </p:nvSpPr>
          <p:spPr bwMode="auto">
            <a:xfrm rot="10800000">
              <a:off x="4340484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96</a:t>
              </a:r>
            </a:p>
          </p:txBody>
        </p:sp>
        <p:sp>
          <p:nvSpPr>
            <p:cNvPr id="4206" name="TextBox 225"/>
            <p:cNvSpPr txBox="1">
              <a:spLocks noChangeArrowheads="1"/>
            </p:cNvSpPr>
            <p:nvPr/>
          </p:nvSpPr>
          <p:spPr bwMode="auto">
            <a:xfrm rot="10800000">
              <a:off x="4148603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92</a:t>
              </a:r>
            </a:p>
          </p:txBody>
        </p:sp>
        <p:sp>
          <p:nvSpPr>
            <p:cNvPr id="4207" name="TextBox 226"/>
            <p:cNvSpPr txBox="1">
              <a:spLocks noChangeArrowheads="1"/>
            </p:cNvSpPr>
            <p:nvPr/>
          </p:nvSpPr>
          <p:spPr bwMode="auto">
            <a:xfrm rot="10800000">
              <a:off x="3956722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88</a:t>
              </a:r>
            </a:p>
          </p:txBody>
        </p:sp>
        <p:sp>
          <p:nvSpPr>
            <p:cNvPr id="4208" name="TextBox 227"/>
            <p:cNvSpPr txBox="1">
              <a:spLocks noChangeArrowheads="1"/>
            </p:cNvSpPr>
            <p:nvPr/>
          </p:nvSpPr>
          <p:spPr bwMode="auto">
            <a:xfrm rot="10800000">
              <a:off x="3764841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84</a:t>
              </a:r>
            </a:p>
          </p:txBody>
        </p:sp>
        <p:sp>
          <p:nvSpPr>
            <p:cNvPr id="4209" name="TextBox 228"/>
            <p:cNvSpPr txBox="1">
              <a:spLocks noChangeArrowheads="1"/>
            </p:cNvSpPr>
            <p:nvPr/>
          </p:nvSpPr>
          <p:spPr bwMode="auto">
            <a:xfrm rot="10800000">
              <a:off x="3572960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80</a:t>
              </a:r>
            </a:p>
          </p:txBody>
        </p:sp>
        <p:sp>
          <p:nvSpPr>
            <p:cNvPr id="4210" name="TextBox 229"/>
            <p:cNvSpPr txBox="1">
              <a:spLocks noChangeArrowheads="1"/>
            </p:cNvSpPr>
            <p:nvPr/>
          </p:nvSpPr>
          <p:spPr bwMode="auto">
            <a:xfrm rot="10800000">
              <a:off x="3381079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76</a:t>
              </a:r>
            </a:p>
          </p:txBody>
        </p:sp>
        <p:sp>
          <p:nvSpPr>
            <p:cNvPr id="4211" name="TextBox 230"/>
            <p:cNvSpPr txBox="1">
              <a:spLocks noChangeArrowheads="1"/>
            </p:cNvSpPr>
            <p:nvPr/>
          </p:nvSpPr>
          <p:spPr bwMode="auto">
            <a:xfrm rot="10800000">
              <a:off x="3189198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72</a:t>
              </a:r>
            </a:p>
          </p:txBody>
        </p:sp>
        <p:sp>
          <p:nvSpPr>
            <p:cNvPr id="4212" name="TextBox 231"/>
            <p:cNvSpPr txBox="1">
              <a:spLocks noChangeArrowheads="1"/>
            </p:cNvSpPr>
            <p:nvPr/>
          </p:nvSpPr>
          <p:spPr bwMode="auto">
            <a:xfrm rot="10800000">
              <a:off x="2997317" y="1739087"/>
              <a:ext cx="181221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68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7667022" y="2770523"/>
              <a:ext cx="766763" cy="222476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898672" y="3088058"/>
              <a:ext cx="1535113" cy="222476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7" name="Trapezoid 136"/>
            <p:cNvSpPr/>
            <p:nvPr/>
          </p:nvSpPr>
          <p:spPr bwMode="auto">
            <a:xfrm>
              <a:off x="7667022" y="2493439"/>
              <a:ext cx="3825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8049610" y="2493439"/>
              <a:ext cx="384175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7857522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8049610" y="2218378"/>
              <a:ext cx="192087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1" name="Trapezoid 140"/>
            <p:cNvSpPr/>
            <p:nvPr/>
          </p:nvSpPr>
          <p:spPr bwMode="auto">
            <a:xfrm>
              <a:off x="8241697" y="2218378"/>
              <a:ext cx="192088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8433785" y="2218378"/>
              <a:ext cx="192087" cy="224498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21" name="TextBox 232"/>
            <p:cNvSpPr txBox="1">
              <a:spLocks noChangeArrowheads="1"/>
            </p:cNvSpPr>
            <p:nvPr/>
          </p:nvSpPr>
          <p:spPr bwMode="auto">
            <a:xfrm rot="10800000">
              <a:off x="7858492" y="1739087"/>
              <a:ext cx="180838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169</a:t>
              </a:r>
              <a:endParaRPr lang="en-US" sz="1400" baseline="30000"/>
            </a:p>
          </p:txBody>
        </p:sp>
        <p:sp>
          <p:nvSpPr>
            <p:cNvPr id="4222" name="TextBox 232"/>
            <p:cNvSpPr txBox="1">
              <a:spLocks noChangeArrowheads="1"/>
            </p:cNvSpPr>
            <p:nvPr/>
          </p:nvSpPr>
          <p:spPr bwMode="auto">
            <a:xfrm rot="10800000">
              <a:off x="8050373" y="1739087"/>
              <a:ext cx="180838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173</a:t>
              </a:r>
              <a:endParaRPr lang="en-US" sz="1400" baseline="30000"/>
            </a:p>
          </p:txBody>
        </p:sp>
        <p:sp>
          <p:nvSpPr>
            <p:cNvPr id="4223" name="TextBox 232"/>
            <p:cNvSpPr txBox="1">
              <a:spLocks noChangeArrowheads="1"/>
            </p:cNvSpPr>
            <p:nvPr/>
          </p:nvSpPr>
          <p:spPr bwMode="auto">
            <a:xfrm rot="10800000">
              <a:off x="8252914" y="1739087"/>
              <a:ext cx="180838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177</a:t>
              </a:r>
              <a:endParaRPr lang="en-US" sz="1400" baseline="30000"/>
            </a:p>
          </p:txBody>
        </p:sp>
        <p:sp>
          <p:nvSpPr>
            <p:cNvPr id="4224" name="TextBox 232"/>
            <p:cNvSpPr txBox="1">
              <a:spLocks noChangeArrowheads="1"/>
            </p:cNvSpPr>
            <p:nvPr/>
          </p:nvSpPr>
          <p:spPr bwMode="auto">
            <a:xfrm rot="10800000">
              <a:off x="8434135" y="1739087"/>
              <a:ext cx="180838" cy="47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181</a:t>
              </a:r>
              <a:endParaRPr lang="en-US" sz="1400" baseline="30000" dirty="0"/>
            </a:p>
          </p:txBody>
        </p:sp>
        <p:sp>
          <p:nvSpPr>
            <p:cNvPr id="147" name="Trapezoid 146"/>
            <p:cNvSpPr/>
            <p:nvPr/>
          </p:nvSpPr>
          <p:spPr bwMode="auto">
            <a:xfrm>
              <a:off x="7667022" y="2218378"/>
              <a:ext cx="190500" cy="224498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22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6932604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7" name="TextBox 266"/>
            <p:cNvSpPr txBox="1">
              <a:spLocks noChangeArrowheads="1"/>
            </p:cNvSpPr>
            <p:nvPr/>
          </p:nvSpPr>
          <p:spPr bwMode="auto">
            <a:xfrm>
              <a:off x="7346618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5825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cxnSp>
          <p:nvCxnSpPr>
            <p:cNvPr id="4228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892008" y="3008881"/>
              <a:ext cx="159555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9" name="TextBox 266"/>
            <p:cNvSpPr txBox="1">
              <a:spLocks noChangeArrowheads="1"/>
            </p:cNvSpPr>
            <p:nvPr/>
          </p:nvSpPr>
          <p:spPr bwMode="auto">
            <a:xfrm>
              <a:off x="8306023" y="3806658"/>
              <a:ext cx="767524" cy="450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dirty="0"/>
                <a:t>5925</a:t>
              </a:r>
            </a:p>
            <a:p>
              <a:pPr algn="ctr"/>
              <a:r>
                <a:rPr lang="en-US" sz="1400" dirty="0"/>
                <a:t>MHz</a:t>
              </a:r>
            </a:p>
          </p:txBody>
        </p:sp>
        <p:sp>
          <p:nvSpPr>
            <p:cNvPr id="4230" name="TextBox 266"/>
            <p:cNvSpPr txBox="1">
              <a:spLocks noChangeArrowheads="1"/>
            </p:cNvSpPr>
            <p:nvPr/>
          </p:nvSpPr>
          <p:spPr bwMode="auto">
            <a:xfrm>
              <a:off x="7794341" y="3487547"/>
              <a:ext cx="895444" cy="289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54" name="Trapezoid 153"/>
            <p:cNvSpPr/>
            <p:nvPr/>
          </p:nvSpPr>
          <p:spPr bwMode="auto">
            <a:xfrm>
              <a:off x="615347" y="1544881"/>
              <a:ext cx="384175" cy="2245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5" name="Trapezoid 154"/>
            <p:cNvSpPr/>
            <p:nvPr/>
          </p:nvSpPr>
          <p:spPr bwMode="auto">
            <a:xfrm>
              <a:off x="3358547" y="1544881"/>
              <a:ext cx="384175" cy="22450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33" name="TextBox 265"/>
            <p:cNvSpPr txBox="1">
              <a:spLocks noChangeArrowheads="1"/>
            </p:cNvSpPr>
            <p:nvPr/>
          </p:nvSpPr>
          <p:spPr bwMode="auto">
            <a:xfrm>
              <a:off x="996347" y="1447800"/>
              <a:ext cx="2209800" cy="392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 dirty="0"/>
                <a:t>Currently available channels</a:t>
              </a:r>
            </a:p>
          </p:txBody>
        </p:sp>
        <p:sp>
          <p:nvSpPr>
            <p:cNvPr id="4234" name="TextBox 265"/>
            <p:cNvSpPr txBox="1">
              <a:spLocks noChangeArrowheads="1"/>
            </p:cNvSpPr>
            <p:nvPr/>
          </p:nvSpPr>
          <p:spPr bwMode="auto">
            <a:xfrm>
              <a:off x="3815747" y="1447800"/>
              <a:ext cx="2209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 dirty="0" smtClean="0"/>
                <a:t>Potential </a:t>
              </a:r>
              <a:r>
                <a:rPr lang="en-US" sz="1400" dirty="0"/>
                <a:t>channels</a:t>
              </a:r>
            </a:p>
          </p:txBody>
        </p:sp>
        <p:cxnSp>
          <p:nvCxnSpPr>
            <p:cNvPr id="14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636359" y="3002829"/>
              <a:ext cx="1595553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44" name="TextBox 266"/>
            <p:cNvSpPr txBox="1">
              <a:spLocks noChangeArrowheads="1"/>
            </p:cNvSpPr>
            <p:nvPr/>
          </p:nvSpPr>
          <p:spPr bwMode="auto">
            <a:xfrm>
              <a:off x="8032129" y="3806658"/>
              <a:ext cx="76752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5895</a:t>
              </a:r>
              <a:endParaRPr lang="en-US" sz="1400" b="1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3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critically important principle on which we hope all can agree is that the NHSTA decision on DSRC should not be </a:t>
            </a:r>
            <a:r>
              <a:rPr lang="en-US" sz="2400" dirty="0" smtClean="0"/>
              <a:t>delayed, allowing the community to move toward V2V safety </a:t>
            </a:r>
            <a:r>
              <a:rPr lang="en-US" sz="2400" dirty="0"/>
              <a:t>deployment without </a:t>
            </a:r>
            <a:r>
              <a:rPr lang="en-US" sz="2400" dirty="0" smtClean="0"/>
              <a:t>waiting for technical solutions for spectrum sharing</a:t>
            </a:r>
          </a:p>
          <a:p>
            <a:pPr lvl="1"/>
            <a:r>
              <a:rPr lang="en-US" sz="1800" dirty="0" smtClean="0"/>
              <a:t>Existing research and testing </a:t>
            </a:r>
            <a:r>
              <a:rPr lang="en-US" sz="1800" dirty="0"/>
              <a:t>programs on V2V safety are based on exclusive right of the spectrum</a:t>
            </a:r>
          </a:p>
          <a:p>
            <a:pPr lvl="1"/>
            <a:r>
              <a:rPr lang="en-US" sz="1800" dirty="0" smtClean="0"/>
              <a:t>Moving V2V safety to this portion of the spectrum can be a viable option to ensure existing results are still valid, and require only a limited amount of additional testing</a:t>
            </a:r>
          </a:p>
          <a:p>
            <a:r>
              <a:rPr lang="en-US" sz="2400" dirty="0" smtClean="0"/>
              <a:t>It buys time to determine a well-considered technical solution to share in the lower fraction of the spectrum</a:t>
            </a:r>
          </a:p>
          <a:p>
            <a:pPr lvl="1"/>
            <a:r>
              <a:rPr lang="en-US" sz="1800" dirty="0" smtClean="0"/>
              <a:t>Wi-Fi and DSRC industries can jointly determine a solution in this portion of the spectrum with a less stringent time constraint and significantly less controversy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6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 #2: 20MHz DSRC operation in the lower portion can </a:t>
            </a:r>
            <a:r>
              <a:rPr lang="en-US" dirty="0"/>
              <a:t>make spectrum sharing </a:t>
            </a:r>
            <a:r>
              <a:rPr lang="en-US" dirty="0" smtClean="0"/>
              <a:t>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overhead of 10MHz signal detection</a:t>
            </a:r>
          </a:p>
          <a:p>
            <a:pPr lvl="1"/>
            <a:r>
              <a:rPr lang="en-US" sz="2000" dirty="0" smtClean="0"/>
              <a:t>Not decodable by existing Wi-Fi devices</a:t>
            </a:r>
          </a:p>
          <a:p>
            <a:pPr lvl="1"/>
            <a:r>
              <a:rPr lang="en-US" sz="2000" dirty="0" smtClean="0"/>
              <a:t>New hardware has to be developed and tested, following rigorous testing procedures</a:t>
            </a:r>
          </a:p>
          <a:p>
            <a:pPr lvl="1"/>
            <a:r>
              <a:rPr lang="en-US" sz="2000" dirty="0" smtClean="0"/>
              <a:t>Left-over interference has to be characterized and tested for all DSRC applications and potentially all use scenarios</a:t>
            </a:r>
          </a:p>
          <a:p>
            <a:r>
              <a:rPr lang="en-US" sz="2400" dirty="0" smtClean="0"/>
              <a:t>20MHz operation makes the DSRC signals understandable by Wi-Fi devices; transmission priority can be provided to DSRC by existing Wi-Fi mechanisms</a:t>
            </a:r>
          </a:p>
          <a:p>
            <a:pPr lvl="1"/>
            <a:r>
              <a:rPr lang="en-US" sz="2000" dirty="0" smtClean="0"/>
              <a:t>For example, EDCA defined in IEEE 802.11e</a:t>
            </a:r>
          </a:p>
        </p:txBody>
      </p:sp>
    </p:spTree>
    <p:extLst>
      <p:ext uri="{BB962C8B-B14F-4D97-AF65-F5344CB8AC3E}">
        <p14:creationId xmlns:p14="http://schemas.microsoft.com/office/powerpoint/2010/main" val="379793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20MHz Channelization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Comparable performance for most vehicular channels as compared to 10MHz</a:t>
            </a:r>
          </a:p>
          <a:p>
            <a:pPr lvl="1"/>
            <a:r>
              <a:rPr lang="en-US" dirty="0" smtClean="0"/>
              <a:t>20MHz leads to shorter packet transmission and thus better channel tracking in high mobility channel models, as compared to 10Mhz channelization</a:t>
            </a:r>
          </a:p>
          <a:p>
            <a:pPr lvl="1"/>
            <a:r>
              <a:rPr lang="en-US" dirty="0" smtClean="0"/>
              <a:t>20MHz has shorter GI (0.8us) and thus more self-interference when delay spread is longer than GI</a:t>
            </a:r>
          </a:p>
          <a:p>
            <a:pPr lvl="1"/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33376" y="6198765"/>
            <a:ext cx="3413051" cy="3827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dirty="0" smtClean="0"/>
              <a:t>Maximum excess delay: 0.5us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6573" y="6202303"/>
            <a:ext cx="3239222" cy="3792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dirty="0" smtClean="0"/>
              <a:t>Maximum excess delay: 2.5us</a:t>
            </a:r>
          </a:p>
        </p:txBody>
      </p:sp>
      <p:pic>
        <p:nvPicPr>
          <p:cNvPr id="1026" name="Picture 2" descr="C:\V-Linq\Goverment and Spectrum\Figure5(a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" y="3202149"/>
            <a:ext cx="4050080" cy="303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V-Linq\Goverment and Spectrum\Figure5(b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247" y="3165646"/>
            <a:ext cx="4080553" cy="306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32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7391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the two points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305800" cy="1905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only the lower fraction of the spectrum to UNII devices</a:t>
            </a:r>
          </a:p>
          <a:p>
            <a:pPr lvl="1"/>
            <a:r>
              <a:rPr lang="en-US" dirty="0" smtClean="0"/>
              <a:t>Leave 20MHz or 30MHz dedicated spectrum for DSRC</a:t>
            </a:r>
          </a:p>
          <a:p>
            <a:pPr lvl="1"/>
            <a:r>
              <a:rPr lang="en-US" dirty="0" smtClean="0"/>
              <a:t>Share the Channel 173 and 177 between DSRC and UNII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Ensure Chanel 181 is NOT used by UNII devices</a:t>
            </a:r>
          </a:p>
          <a:p>
            <a:r>
              <a:rPr lang="en-US" dirty="0" smtClean="0"/>
              <a:t>For the shared spectrum</a:t>
            </a:r>
          </a:p>
          <a:p>
            <a:pPr lvl="1"/>
            <a:r>
              <a:rPr lang="en-US" dirty="0" smtClean="0"/>
              <a:t>Encourage 20MHz operation </a:t>
            </a:r>
            <a:r>
              <a:rPr lang="en-US" dirty="0" smtClean="0">
                <a:sym typeface="Wingdings" panose="05000000000000000000" pitchFamily="2" charset="2"/>
              </a:rPr>
              <a:t> m</a:t>
            </a:r>
            <a:r>
              <a:rPr lang="en-US" dirty="0" smtClean="0"/>
              <a:t>uch easier for Wi-Fi to detect and provide higher priority to DSRC signals</a:t>
            </a:r>
          </a:p>
          <a:p>
            <a:pPr lvl="1"/>
            <a:r>
              <a:rPr lang="en-US" dirty="0" smtClean="0"/>
              <a:t>Develop sharing solutions in IEEE (refer to 994r0)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258465" y="986857"/>
            <a:ext cx="7044673" cy="3351170"/>
            <a:chOff x="158014" y="869955"/>
            <a:chExt cx="7044673" cy="3351170"/>
          </a:xfrm>
        </p:grpSpPr>
        <p:sp>
          <p:nvSpPr>
            <p:cNvPr id="15" name="Rectangle 14"/>
            <p:cNvSpPr/>
            <p:nvPr/>
          </p:nvSpPr>
          <p:spPr>
            <a:xfrm>
              <a:off x="5044561" y="1541720"/>
              <a:ext cx="1946755" cy="267940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DSRC Band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09"/>
            <p:cNvCxnSpPr>
              <a:cxnSpLocks noChangeShapeType="1"/>
            </p:cNvCxnSpPr>
            <p:nvPr/>
          </p:nvCxnSpPr>
          <p:spPr bwMode="auto">
            <a:xfrm>
              <a:off x="6505541" y="1315396"/>
              <a:ext cx="0" cy="24804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rapezoid 28"/>
            <p:cNvSpPr/>
            <p:nvPr/>
          </p:nvSpPr>
          <p:spPr>
            <a:xfrm>
              <a:off x="6256610" y="2174397"/>
              <a:ext cx="485775" cy="333375"/>
            </a:xfrm>
            <a:prstGeom prst="trapezoi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181</a:t>
              </a:r>
              <a:endParaRPr lang="en-US" sz="900" b="1" dirty="0"/>
            </a:p>
          </p:txBody>
        </p:sp>
        <p:sp>
          <p:nvSpPr>
            <p:cNvPr id="4" name="Trapezoid 3"/>
            <p:cNvSpPr/>
            <p:nvPr/>
          </p:nvSpPr>
          <p:spPr>
            <a:xfrm>
              <a:off x="3715823" y="2173437"/>
              <a:ext cx="485775" cy="333375"/>
            </a:xfrm>
            <a:prstGeom prst="trapezoid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bg1"/>
                  </a:solidFill>
                </a:rPr>
                <a:t>161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rapezoid 4"/>
            <p:cNvSpPr/>
            <p:nvPr/>
          </p:nvSpPr>
          <p:spPr>
            <a:xfrm>
              <a:off x="4222864" y="2173436"/>
              <a:ext cx="485775" cy="333375"/>
            </a:xfrm>
            <a:prstGeom prst="trapezoid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165</a:t>
              </a:r>
              <a:endParaRPr lang="en-US" sz="900" b="1" dirty="0"/>
            </a:p>
          </p:txBody>
        </p:sp>
        <p:sp>
          <p:nvSpPr>
            <p:cNvPr id="6" name="Trapezoid 5"/>
            <p:cNvSpPr/>
            <p:nvPr/>
          </p:nvSpPr>
          <p:spPr>
            <a:xfrm>
              <a:off x="4718164" y="2173437"/>
              <a:ext cx="485775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169</a:t>
              </a:r>
              <a:endParaRPr lang="en-US" sz="900" b="1" dirty="0"/>
            </a:p>
          </p:txBody>
        </p:sp>
        <p:sp>
          <p:nvSpPr>
            <p:cNvPr id="7" name="Trapezoid 6"/>
            <p:cNvSpPr/>
            <p:nvPr/>
          </p:nvSpPr>
          <p:spPr>
            <a:xfrm>
              <a:off x="5232514" y="2173437"/>
              <a:ext cx="485775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173</a:t>
              </a:r>
              <a:endParaRPr lang="en-US" sz="900" b="1" dirty="0"/>
            </a:p>
          </p:txBody>
        </p:sp>
        <p:sp>
          <p:nvSpPr>
            <p:cNvPr id="8" name="Trapezoid 7"/>
            <p:cNvSpPr/>
            <p:nvPr/>
          </p:nvSpPr>
          <p:spPr>
            <a:xfrm>
              <a:off x="5742101" y="2173437"/>
              <a:ext cx="485775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177</a:t>
              </a:r>
              <a:endParaRPr lang="en-US" sz="900" b="1" dirty="0"/>
            </a:p>
          </p:txBody>
        </p:sp>
        <p:sp>
          <p:nvSpPr>
            <p:cNvPr id="9" name="Trapezoid 8"/>
            <p:cNvSpPr/>
            <p:nvPr/>
          </p:nvSpPr>
          <p:spPr>
            <a:xfrm>
              <a:off x="6248366" y="1711918"/>
              <a:ext cx="247650" cy="333375"/>
            </a:xfrm>
            <a:prstGeom prst="trapezoid">
              <a:avLst/>
            </a:prstGeom>
            <a:noFill/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6496016" y="1703696"/>
              <a:ext cx="247650" cy="333375"/>
            </a:xfrm>
            <a:prstGeom prst="trapezoid">
              <a:avLst/>
            </a:prstGeom>
            <a:solidFill>
              <a:srgbClr val="368B9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6743666" y="1703696"/>
              <a:ext cx="247650" cy="333375"/>
            </a:xfrm>
            <a:prstGeom prst="trapezoid">
              <a:avLst/>
            </a:prstGeom>
            <a:solidFill>
              <a:srgbClr val="368B9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5762591" y="1703696"/>
              <a:ext cx="485775" cy="333375"/>
            </a:xfrm>
            <a:prstGeom prst="trapezoid">
              <a:avLst/>
            </a:prstGeom>
            <a:solidFill>
              <a:srgbClr val="368B9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/>
                <a:t>177</a:t>
              </a: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5276816" y="1703696"/>
              <a:ext cx="485775" cy="333375"/>
            </a:xfrm>
            <a:prstGeom prst="trapezoid">
              <a:avLst/>
            </a:prstGeom>
            <a:solidFill>
              <a:srgbClr val="368B9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/>
                <a:t>173</a:t>
              </a:r>
              <a:endParaRPr lang="en-US" sz="900" b="1" dirty="0"/>
            </a:p>
          </p:txBody>
        </p:sp>
        <p:cxnSp>
          <p:nvCxnSpPr>
            <p:cNvPr id="14" name="Straight Connector 109"/>
            <p:cNvCxnSpPr>
              <a:cxnSpLocks noChangeShapeType="1"/>
            </p:cNvCxnSpPr>
            <p:nvPr/>
          </p:nvCxnSpPr>
          <p:spPr bwMode="auto">
            <a:xfrm flipH="1">
              <a:off x="6248366" y="1315396"/>
              <a:ext cx="8244" cy="24804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158014" y="1703696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b="1" dirty="0" smtClean="0"/>
                <a:t>DSRC Channels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8014" y="2726951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b="1" dirty="0" smtClean="0"/>
                <a:t>Wi-Fi Channels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2126512" y="1737466"/>
              <a:ext cx="2798654" cy="308637"/>
            </a:xfrm>
            <a:prstGeom prst="rightArrow">
              <a:avLst/>
            </a:prstGeom>
            <a:solidFill>
              <a:srgbClr val="368B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2352638" y="3194751"/>
              <a:ext cx="3887393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160MHz</a:t>
              </a:r>
              <a:endParaRPr lang="en-US" dirty="0"/>
            </a:p>
          </p:txBody>
        </p:sp>
        <p:sp>
          <p:nvSpPr>
            <p:cNvPr id="23" name="Trapezoid 22"/>
            <p:cNvSpPr/>
            <p:nvPr/>
          </p:nvSpPr>
          <p:spPr>
            <a:xfrm>
              <a:off x="4281454" y="2692309"/>
              <a:ext cx="1947862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80MHz</a:t>
              </a:r>
              <a:endParaRPr lang="en-US" dirty="0"/>
            </a:p>
          </p:txBody>
        </p:sp>
        <p:sp>
          <p:nvSpPr>
            <p:cNvPr id="26" name="Trapezoid 25"/>
            <p:cNvSpPr/>
            <p:nvPr/>
          </p:nvSpPr>
          <p:spPr>
            <a:xfrm>
              <a:off x="6240031" y="1712728"/>
              <a:ext cx="247650" cy="333375"/>
            </a:xfrm>
            <a:prstGeom prst="trapezoid">
              <a:avLst/>
            </a:prstGeom>
            <a:solidFill>
              <a:srgbClr val="368B9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>
              <a:off x="2333592" y="2694691"/>
              <a:ext cx="1947862" cy="333375"/>
            </a:xfrm>
            <a:prstGeom prst="trapezoid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80MHz</a:t>
              </a:r>
              <a:endParaRPr lang="en-US" dirty="0"/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1980441" y="2264995"/>
              <a:ext cx="292141" cy="1188002"/>
            </a:xfrm>
            <a:prstGeom prst="leftBrace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88287" y="2061963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X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6252488" y="1127051"/>
              <a:ext cx="367353" cy="18834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6505541" y="1127051"/>
              <a:ext cx="114300" cy="18834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27985" y="869955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400" b="1" dirty="0" smtClean="0">
                  <a:solidFill>
                    <a:srgbClr val="00B050"/>
                  </a:solidFill>
                </a:rPr>
                <a:t>Proposed boundary of UNII4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132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1674</Words>
  <Application>Microsoft Office PowerPoint</Application>
  <PresentationFormat>On-screen Show (4:3)</PresentationFormat>
  <Paragraphs>354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Date: 2013-10-11</vt:lpstr>
      <vt:lpstr>Abstract</vt:lpstr>
      <vt:lpstr>Concerns with NPRM Proposal</vt:lpstr>
      <vt:lpstr>A Compromise Proposal with Two Points</vt:lpstr>
      <vt:lpstr>Point #1: DSRC should retain exclusive right to 5.895GHz - 5.925GHz spectrum</vt:lpstr>
      <vt:lpstr>Why is this important?</vt:lpstr>
      <vt:lpstr>Point #2: 20MHz DSRC operation in the lower portion can make spectrum sharing easier</vt:lpstr>
      <vt:lpstr>20MHz Channelization Performance</vt:lpstr>
      <vt:lpstr>Putting the two points together</vt:lpstr>
      <vt:lpstr>Current Proposed Spectrum Allocation and OOBE Requirements in NPRM </vt:lpstr>
      <vt:lpstr>Proposed Scheme 1: Spectrum Allocation and OOBE Requirement</vt:lpstr>
      <vt:lpstr>Proposed Scheme 2: Spectrum Allocation and OOBE Requirement</vt:lpstr>
      <vt:lpstr>Benefits of the compromise scheme</vt:lpstr>
      <vt:lpstr>Appendix</vt:lpstr>
      <vt:lpstr>Technical Issues and Mitigation</vt:lpstr>
      <vt:lpstr>Cross-Channel Interference Comparison (I)</vt:lpstr>
      <vt:lpstr>Cross-Channel Interference Comparison (II)</vt:lpstr>
      <vt:lpstr>Cross-Channel Interference Comparison (III)</vt:lpstr>
      <vt:lpstr>Cross-Channel Interference between DSRC Channels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Tevfik Yucek</cp:lastModifiedBy>
  <cp:revision>24</cp:revision>
  <dcterms:created xsi:type="dcterms:W3CDTF">2006-08-16T00:00:00Z</dcterms:created>
  <dcterms:modified xsi:type="dcterms:W3CDTF">2013-10-11T16:46:59Z</dcterms:modified>
</cp:coreProperties>
</file>