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Default Extension="pict" ContentType="image/pict"/>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Default Extension="xlsx" ContentType="application/vnd.openxmlformats-officedocument.spreadsheetml.sheet"/>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29" r:id="rId7"/>
    <p:sldId id="433" r:id="rId8"/>
    <p:sldId id="335" r:id="rId9"/>
    <p:sldId id="437" r:id="rId10"/>
    <p:sldId id="438" r:id="rId11"/>
    <p:sldId id="422" r:id="rId12"/>
    <p:sldId id="430" r:id="rId13"/>
    <p:sldId id="431" r:id="rId14"/>
    <p:sldId id="434" r:id="rId15"/>
    <p:sldId id="432" r:id="rId16"/>
    <p:sldId id="343" r:id="rId17"/>
    <p:sldId id="272" r:id="rId18"/>
    <p:sldId id="416" r:id="rId19"/>
    <p:sldId id="417" r:id="rId20"/>
    <p:sldId id="418" r:id="rId21"/>
    <p:sldId id="419" r:id="rId22"/>
    <p:sldId id="420" r:id="rId23"/>
    <p:sldId id="305" r:id="rId24"/>
    <p:sldId id="322" r:id="rId25"/>
    <p:sldId id="436" r:id="rId26"/>
    <p:sldId id="426" r:id="rId27"/>
    <p:sldId id="435" r:id="rId28"/>
    <p:sldId id="293"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1224" y="20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1273r3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6.xml"/><Relationship Id="rId3" Type="http://schemas.openxmlformats.org/officeDocument/2006/relationships/package" Target="../embeddings/Microsoft_Excel____1.xlsx"/></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2013  Dallas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620000" cy="533400"/>
          </a:xfrm>
        </p:spPr>
        <p:txBody>
          <a:bodyPr/>
          <a:lstStyle/>
          <a:p>
            <a:r>
              <a:rPr lang="en-US" altLang="ja-JP" dirty="0" smtClean="0"/>
              <a:t>Order of comment resolution</a:t>
            </a:r>
            <a:r>
              <a:rPr lang="en-US" altLang="ja-JP" dirty="0" smtClean="0"/>
              <a:t> 2/</a:t>
            </a:r>
            <a:r>
              <a:rPr lang="en-US" altLang="ja-JP" dirty="0" smtClean="0"/>
              <a:t>2</a:t>
            </a:r>
            <a:endParaRPr lang="ja-JP" altLang="en-US" dirty="0"/>
          </a:p>
        </p:txBody>
      </p:sp>
      <p:sp>
        <p:nvSpPr>
          <p:cNvPr id="3" name="日付プレースホルダ 2"/>
          <p:cNvSpPr>
            <a:spLocks noGrp="1"/>
          </p:cNvSpPr>
          <p:nvPr>
            <p:ph type="dt" sz="half" idx="10"/>
          </p:nvPr>
        </p:nvSpPr>
        <p:spPr/>
        <p:txBody>
          <a:bodyPr/>
          <a:lstStyle/>
          <a:p>
            <a:pPr>
              <a:defRPr/>
            </a:pPr>
            <a:r>
              <a:rPr lang="en-US" altLang="ja-JP" smtClean="0"/>
              <a:t>Nov 2013</a:t>
            </a:r>
            <a:endParaRPr lang="en-US" dirty="0"/>
          </a:p>
        </p:txBody>
      </p:sp>
      <p:sp>
        <p:nvSpPr>
          <p:cNvPr id="4" name="フッター プレースホルダ 3"/>
          <p:cNvSpPr>
            <a:spLocks noGrp="1"/>
          </p:cNvSpPr>
          <p:nvPr>
            <p:ph type="ftr" sz="quarter" idx="11"/>
          </p:nvPr>
        </p:nvSpPr>
        <p:spPr/>
        <p:txBody>
          <a:bodyPr/>
          <a:lstStyle/>
          <a:p>
            <a:pPr>
              <a:defRPr/>
            </a:pPr>
            <a:r>
              <a:rPr lang="en-US" altLang="ja-JP" smtClean="0"/>
              <a:t>Hiroshi Mano (ATRD, Root, Lab)</a:t>
            </a:r>
            <a:endParaRPr lang="en-US"/>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947AE1E1-1499-D74A-95A4-7F4FAB76A92F}" type="slidenum">
              <a:rPr lang="en-US" altLang="ja-JP" smtClean="0"/>
              <a:pPr>
                <a:defRPr/>
              </a:pPr>
              <a:t>10</a:t>
            </a:fld>
            <a:endParaRPr lang="en-US" altLang="ja-JP"/>
          </a:p>
        </p:txBody>
      </p:sp>
      <p:graphicFrame>
        <p:nvGraphicFramePr>
          <p:cNvPr id="6" name="表 5"/>
          <p:cNvGraphicFramePr>
            <a:graphicFrameLocks noGrp="1"/>
          </p:cNvGraphicFramePr>
          <p:nvPr/>
        </p:nvGraphicFramePr>
        <p:xfrm>
          <a:off x="2189655" y="1396999"/>
          <a:ext cx="4764690" cy="4064002"/>
        </p:xfrm>
        <a:graphic>
          <a:graphicData uri="http://schemas.openxmlformats.org/drawingml/2006/table">
            <a:tbl>
              <a:tblPr/>
              <a:tblGrid>
                <a:gridCol w="700690"/>
                <a:gridCol w="1261241"/>
                <a:gridCol w="1429407"/>
                <a:gridCol w="1373352"/>
              </a:tblGrid>
              <a:tr h="364359">
                <a:tc>
                  <a:txBody>
                    <a:bodyPr/>
                    <a:lstStyle/>
                    <a:p>
                      <a:pPr algn="l" fontAlgn="t"/>
                      <a:r>
                        <a:rPr lang="en-US" altLang="ja-JP" sz="700" b="1" i="0" u="none" strike="noStrike">
                          <a:latin typeface="Verdana"/>
                        </a:rPr>
                        <a:t>Main Author</a:t>
                      </a:r>
                    </a:p>
                  </a:txBody>
                  <a:tcPr marL="9343" marR="9343" marT="9343" marB="0">
                    <a:lnL>
                      <a:noFill/>
                    </a:lnL>
                    <a:lnR>
                      <a:noFill/>
                    </a:lnR>
                    <a:lnT>
                      <a:noFill/>
                    </a:lnT>
                    <a:lnB>
                      <a:noFill/>
                    </a:lnB>
                  </a:tcPr>
                </a:tc>
                <a:tc>
                  <a:txBody>
                    <a:bodyPr/>
                    <a:lstStyle/>
                    <a:p>
                      <a:pPr algn="l" fontAlgn="t"/>
                      <a:r>
                        <a:rPr lang="en-US" altLang="ja-JP" sz="700" b="1" i="0" u="none" strike="noStrike">
                          <a:latin typeface="Verdana"/>
                        </a:rPr>
                        <a:t>Title / Topic</a:t>
                      </a:r>
                    </a:p>
                  </a:txBody>
                  <a:tcPr marL="9343" marR="9343" marT="9343" marB="0">
                    <a:lnL>
                      <a:noFill/>
                    </a:lnL>
                    <a:lnR>
                      <a:noFill/>
                    </a:lnR>
                    <a:lnT>
                      <a:noFill/>
                    </a:lnT>
                    <a:lnB>
                      <a:noFill/>
                    </a:lnB>
                  </a:tcPr>
                </a:tc>
                <a:tc>
                  <a:txBody>
                    <a:bodyPr/>
                    <a:lstStyle/>
                    <a:p>
                      <a:pPr algn="l" fontAlgn="t"/>
                      <a:r>
                        <a:rPr lang="en-US" altLang="ja-JP" sz="700" b="1" i="0" u="none" strike="noStrike">
                          <a:latin typeface="Verdana"/>
                        </a:rPr>
                        <a:t>DCN Main Document (XL with Resolutions)</a:t>
                      </a:r>
                    </a:p>
                  </a:txBody>
                  <a:tcPr marL="9343" marR="9343" marT="9343" marB="0">
                    <a:lnL>
                      <a:noFill/>
                    </a:lnL>
                    <a:lnR>
                      <a:noFill/>
                    </a:lnR>
                    <a:lnT>
                      <a:noFill/>
                    </a:lnT>
                    <a:lnB>
                      <a:noFill/>
                    </a:lnB>
                  </a:tcPr>
                </a:tc>
                <a:tc>
                  <a:txBody>
                    <a:bodyPr/>
                    <a:lstStyle/>
                    <a:p>
                      <a:pPr algn="l" fontAlgn="t"/>
                      <a:r>
                        <a:rPr lang="en-US" altLang="ja-JP" sz="700" b="1" i="0" u="none" strike="noStrike">
                          <a:latin typeface="Verdana"/>
                        </a:rPr>
                        <a:t>DNC of documents impementing the resolutions</a:t>
                      </a:r>
                    </a:p>
                  </a:txBody>
                  <a:tcPr marL="9343" marR="9343" marT="9343" marB="0">
                    <a:lnL>
                      <a:noFill/>
                    </a:lnL>
                    <a:lnR>
                      <a:noFill/>
                    </a:lnR>
                    <a:lnT>
                      <a:noFill/>
                    </a:lnT>
                    <a:lnB>
                      <a:noFill/>
                    </a:lnB>
                  </a:tcPr>
                </a:tc>
              </a:tr>
              <a:tr h="242906">
                <a:tc>
                  <a:txBody>
                    <a:bodyPr/>
                    <a:lstStyle/>
                    <a:p>
                      <a:pPr algn="l" fontAlgn="t"/>
                      <a:r>
                        <a:rPr lang="en-US" altLang="ja-JP" sz="700" b="0" i="0" u="none" strike="noStrike">
                          <a:latin typeface="Verdana"/>
                        </a:rPr>
                        <a:t>Peter Yee</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11-13/1212r2</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r>
              <a:tr h="242906">
                <a:tc>
                  <a:txBody>
                    <a:bodyPr/>
                    <a:lstStyle/>
                    <a:p>
                      <a:pPr algn="l" fontAlgn="t"/>
                      <a:r>
                        <a:rPr lang="en-US" altLang="ja-JP" sz="700" b="0" i="0" u="none" strike="noStrike">
                          <a:latin typeface="Verdana"/>
                        </a:rPr>
                        <a:t>Rob Sun</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11-13/1329rXX</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r>
              <a:tr h="242906">
                <a:tc>
                  <a:txBody>
                    <a:bodyPr/>
                    <a:lstStyle/>
                    <a:p>
                      <a:pPr algn="l" fontAlgn="t"/>
                      <a:r>
                        <a:rPr lang="en-US" altLang="ja-JP" sz="700" b="0" i="0" u="none" strike="noStrike">
                          <a:latin typeface="Verdana"/>
                        </a:rPr>
                        <a:t>Jason Lee</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comment-resolutions-on-probe-response</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11-13-1317-00</a:t>
                      </a:r>
                    </a:p>
                  </a:txBody>
                  <a:tcPr marL="9343" marR="9343" marT="9343" marB="0">
                    <a:lnL>
                      <a:noFill/>
                    </a:lnL>
                    <a:lnR>
                      <a:noFill/>
                    </a:lnR>
                    <a:lnT>
                      <a:noFill/>
                    </a:lnT>
                    <a:lnB>
                      <a:noFill/>
                    </a:lnB>
                  </a:tcPr>
                </a:tc>
              </a:tr>
              <a:tr h="364359">
                <a:tc>
                  <a:txBody>
                    <a:bodyPr/>
                    <a:lstStyle/>
                    <a:p>
                      <a:pPr algn="l" fontAlgn="t"/>
                      <a:r>
                        <a:rPr lang="en-US" altLang="ja-JP" sz="700" b="0" i="0" u="none" strike="noStrike">
                          <a:latin typeface="Verdana"/>
                        </a:rPr>
                        <a:t>Dan Harkins</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resolution of some security comments from lb193</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11-13-1354r0</a:t>
                      </a:r>
                    </a:p>
                  </a:txBody>
                  <a:tcPr marL="9343" marR="9343" marT="9343" marB="0">
                    <a:lnL>
                      <a:noFill/>
                    </a:lnL>
                    <a:lnR>
                      <a:noFill/>
                    </a:lnR>
                    <a:lnT>
                      <a:noFill/>
                    </a:lnT>
                    <a:lnB>
                      <a:noFill/>
                    </a:lnB>
                  </a:tcPr>
                </a:tc>
                <a:tc>
                  <a:txBody>
                    <a:bodyPr/>
                    <a:lstStyle/>
                    <a:p>
                      <a:pPr algn="l" fontAlgn="t"/>
                      <a:endParaRPr lang="ja-JP" altLang="en-US" sz="700" b="0" i="0" u="none" strike="noStrike" dirty="0">
                        <a:latin typeface="Verdana"/>
                      </a:endParaRPr>
                    </a:p>
                  </a:txBody>
                  <a:tcPr marL="9343" marR="9343" marT="9343" marB="0">
                    <a:lnL>
                      <a:noFill/>
                    </a:lnL>
                    <a:lnR>
                      <a:noFill/>
                    </a:lnR>
                    <a:lnT>
                      <a:noFill/>
                    </a:lnT>
                    <a:lnB>
                      <a:noFill/>
                    </a:lnB>
                  </a:tcPr>
                </a:tc>
              </a:tr>
              <a:tr h="242906">
                <a:tc>
                  <a:txBody>
                    <a:bodyPr/>
                    <a:lstStyle/>
                    <a:p>
                      <a:pPr algn="l" fontAlgn="t"/>
                      <a:r>
                        <a:rPr lang="en-US" altLang="ja-JP" sz="700" b="0" i="0" u="none" strike="noStrike">
                          <a:latin typeface="Verdana"/>
                        </a:rPr>
                        <a:t>Santosh P.</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lb198-reduced-neighbor-report-comment</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11-13-1285-00</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r>
              <a:tr h="364359">
                <a:tc>
                  <a:txBody>
                    <a:bodyPr/>
                    <a:lstStyle/>
                    <a:p>
                      <a:pPr algn="l" fontAlgn="t"/>
                      <a:r>
                        <a:rPr lang="en-US" altLang="ja-JP" sz="700" b="0" i="0" u="none" strike="noStrike">
                          <a:latin typeface="Verdana"/>
                        </a:rPr>
                        <a:t>Jarkko Kneckt</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Active Scanning</a:t>
                      </a:r>
                    </a:p>
                  </a:txBody>
                  <a:tcPr marL="9343" marR="9343" marT="9343" marB="0">
                    <a:lnL>
                      <a:noFill/>
                    </a:lnL>
                    <a:lnR>
                      <a:noFill/>
                    </a:lnR>
                    <a:lnT>
                      <a:noFill/>
                    </a:lnT>
                    <a:lnB>
                      <a:noFill/>
                    </a:lnB>
                  </a:tcPr>
                </a:tc>
                <a:tc>
                  <a:txBody>
                    <a:bodyPr/>
                    <a:lstStyle/>
                    <a:p>
                      <a:pPr algn="l" fontAlgn="t"/>
                      <a:endParaRPr lang="ja-JP" altLang="en-US" sz="700" b="0" i="0" u="none" strike="noStrike">
                        <a:latin typeface="Verdana"/>
                      </a:endParaRP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11-13/1269r3</a:t>
                      </a:r>
                    </a:p>
                  </a:txBody>
                  <a:tcPr marL="9343" marR="9343" marT="9343" marB="0">
                    <a:lnL>
                      <a:noFill/>
                    </a:lnL>
                    <a:lnR>
                      <a:noFill/>
                    </a:lnR>
                    <a:lnT>
                      <a:noFill/>
                    </a:lnT>
                    <a:lnB>
                      <a:noFill/>
                    </a:lnB>
                  </a:tcPr>
                </a:tc>
              </a:tr>
              <a:tr h="242906">
                <a:tc>
                  <a:txBody>
                    <a:bodyPr/>
                    <a:lstStyle/>
                    <a:p>
                      <a:pPr algn="l" fontAlgn="t"/>
                      <a:r>
                        <a:rPr lang="en-US" altLang="ja-JP" sz="700" b="0" i="0" u="none" strike="noStrike">
                          <a:latin typeface="Verdana"/>
                        </a:rPr>
                        <a:t>Hitoshi Morioka</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lb198-resolutions-related-to-hlp</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11-13-1289-00</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11-13-1174-00</a:t>
                      </a:r>
                      <a:br>
                        <a:rPr lang="en-US" altLang="ja-JP" sz="700" b="0" i="0" u="none" strike="noStrike">
                          <a:latin typeface="Verdana"/>
                        </a:rPr>
                      </a:br>
                      <a:r>
                        <a:rPr lang="en-US" altLang="ja-JP" sz="700" b="0" i="0" u="none" strike="noStrike">
                          <a:latin typeface="Verdana"/>
                        </a:rPr>
                        <a:t>11-13-1294-00</a:t>
                      </a:r>
                    </a:p>
                  </a:txBody>
                  <a:tcPr marL="9343" marR="9343" marT="9343" marB="0">
                    <a:lnL>
                      <a:noFill/>
                    </a:lnL>
                    <a:lnR>
                      <a:noFill/>
                    </a:lnR>
                    <a:lnT>
                      <a:noFill/>
                    </a:lnT>
                    <a:lnB>
                      <a:noFill/>
                    </a:lnB>
                  </a:tcPr>
                </a:tc>
              </a:tr>
              <a:tr h="364359">
                <a:tc>
                  <a:txBody>
                    <a:bodyPr/>
                    <a:lstStyle/>
                    <a:p>
                      <a:pPr algn="l" fontAlgn="t"/>
                      <a:r>
                        <a:rPr lang="en-US" altLang="ja-JP" sz="700" b="0" i="0" u="none" strike="noStrike">
                          <a:latin typeface="Verdana"/>
                        </a:rPr>
                        <a:t>George</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comment-resolutions-related-to-security-ip-address-assignment</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11-13-1310-01</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11-13-1311-01</a:t>
                      </a:r>
                      <a:br>
                        <a:rPr lang="en-US" altLang="ja-JP" sz="700" b="0" i="0" u="none" strike="noStrike">
                          <a:latin typeface="Verdana"/>
                        </a:rPr>
                      </a:br>
                      <a:r>
                        <a:rPr lang="en-US" altLang="ja-JP" sz="700" b="0" i="0" u="none" strike="noStrike">
                          <a:latin typeface="Verdana"/>
                        </a:rPr>
                        <a:t>11-13-1358-00</a:t>
                      </a:r>
                      <a:br>
                        <a:rPr lang="en-US" altLang="ja-JP" sz="700" b="0" i="0" u="none" strike="noStrike">
                          <a:latin typeface="Verdana"/>
                        </a:rPr>
                      </a:br>
                      <a:r>
                        <a:rPr lang="en-US" altLang="ja-JP" sz="700" b="0" i="0" u="none" strike="noStrike">
                          <a:latin typeface="Verdana"/>
                        </a:rPr>
                        <a:t>11-13-1312-02</a:t>
                      </a:r>
                    </a:p>
                  </a:txBody>
                  <a:tcPr marL="9343" marR="9343" marT="9343" marB="0">
                    <a:lnL>
                      <a:noFill/>
                    </a:lnL>
                    <a:lnR>
                      <a:noFill/>
                    </a:lnR>
                    <a:lnT>
                      <a:noFill/>
                    </a:lnT>
                    <a:lnB>
                      <a:noFill/>
                    </a:lnB>
                  </a:tcPr>
                </a:tc>
              </a:tr>
              <a:tr h="906225">
                <a:tc>
                  <a:txBody>
                    <a:bodyPr/>
                    <a:lstStyle/>
                    <a:p>
                      <a:pPr algn="l" fontAlgn="t"/>
                      <a:r>
                        <a:rPr lang="en-US" altLang="ja-JP" sz="700" b="0" i="0" u="none" strike="noStrike">
                          <a:latin typeface="Verdana"/>
                        </a:rPr>
                        <a:t>George</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TGai Comment Resolutions for Section 8 &amp; 10 ANQP Sequence Number   </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2013 1371 0</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2013 1374 0</a:t>
                      </a:r>
                      <a:br>
                        <a:rPr lang="en-US" altLang="ja-JP" sz="700" b="0" i="0" u="none" strike="noStrike">
                          <a:latin typeface="Verdana"/>
                        </a:rPr>
                      </a:br>
                      <a:r>
                        <a:rPr lang="en-US" altLang="ja-JP" sz="700" b="0" i="0" u="none" strike="noStrike">
                          <a:latin typeface="Verdana"/>
                        </a:rPr>
                        <a:t>2013 1373 0</a:t>
                      </a:r>
                    </a:p>
                  </a:txBody>
                  <a:tcPr marL="9343" marR="9343" marT="9343" marB="0">
                    <a:lnL>
                      <a:noFill/>
                    </a:lnL>
                    <a:lnR>
                      <a:noFill/>
                    </a:lnR>
                    <a:lnT>
                      <a:noFill/>
                    </a:lnT>
                    <a:lnB>
                      <a:noFill/>
                    </a:lnB>
                  </a:tcPr>
                </a:tc>
              </a:tr>
              <a:tr h="485811">
                <a:tc>
                  <a:txBody>
                    <a:bodyPr/>
                    <a:lstStyle/>
                    <a:p>
                      <a:pPr algn="l" fontAlgn="t"/>
                      <a:r>
                        <a:rPr lang="en-US" altLang="ja-JP" sz="700" b="0" i="0" u="none" strike="noStrike" dirty="0">
                          <a:latin typeface="Verdana"/>
                        </a:rPr>
                        <a:t>Lei Wang</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proposed-resolutions-to-the-assigned-tgai-lb198-comments</a:t>
                      </a:r>
                    </a:p>
                  </a:txBody>
                  <a:tcPr marL="9343" marR="9343" marT="9343" marB="0">
                    <a:lnL>
                      <a:noFill/>
                    </a:lnL>
                    <a:lnR>
                      <a:noFill/>
                    </a:lnR>
                    <a:lnT>
                      <a:noFill/>
                    </a:lnT>
                    <a:lnB>
                      <a:noFill/>
                    </a:lnB>
                  </a:tcPr>
                </a:tc>
                <a:tc>
                  <a:txBody>
                    <a:bodyPr/>
                    <a:lstStyle/>
                    <a:p>
                      <a:pPr algn="l" fontAlgn="t"/>
                      <a:r>
                        <a:rPr lang="en-US" altLang="ja-JP" sz="700" b="0" i="0" u="none" strike="noStrike">
                          <a:latin typeface="Verdana"/>
                        </a:rPr>
                        <a:t>11-13-1215-03</a:t>
                      </a:r>
                    </a:p>
                  </a:txBody>
                  <a:tcPr marL="9343" marR="9343" marT="9343" marB="0">
                    <a:lnL>
                      <a:noFill/>
                    </a:lnL>
                    <a:lnR>
                      <a:noFill/>
                    </a:lnR>
                    <a:lnT>
                      <a:noFill/>
                    </a:lnT>
                    <a:lnB>
                      <a:noFill/>
                    </a:lnB>
                  </a:tcPr>
                </a:tc>
                <a:tc>
                  <a:txBody>
                    <a:bodyPr/>
                    <a:lstStyle/>
                    <a:p>
                      <a:pPr algn="l" fontAlgn="t"/>
                      <a:r>
                        <a:rPr lang="en-US" altLang="ja-JP" sz="700" b="0" i="0" u="none" strike="noStrike" dirty="0">
                          <a:latin typeface="Verdana"/>
                        </a:rPr>
                        <a:t>11-13-1038-02</a:t>
                      </a:r>
                      <a:br>
                        <a:rPr lang="en-US" altLang="ja-JP" sz="700" b="0" i="0" u="none" strike="noStrike" dirty="0">
                          <a:latin typeface="Verdana"/>
                        </a:rPr>
                      </a:br>
                      <a:r>
                        <a:rPr lang="en-US" altLang="ja-JP" sz="700" b="0" i="0" u="none" strike="noStrike" dirty="0">
                          <a:latin typeface="Verdana"/>
                        </a:rPr>
                        <a:t>11-13-1295-01</a:t>
                      </a:r>
                      <a:br>
                        <a:rPr lang="en-US" altLang="ja-JP" sz="700" b="0" i="0" u="none" strike="noStrike" dirty="0">
                          <a:latin typeface="Verdana"/>
                        </a:rPr>
                      </a:br>
                      <a:r>
                        <a:rPr lang="en-US" altLang="ja-JP" sz="700" b="0" i="0" u="none" strike="noStrike" dirty="0">
                          <a:latin typeface="Verdana"/>
                        </a:rPr>
                        <a:t>11-13-1296</a:t>
                      </a:r>
                      <a:br>
                        <a:rPr lang="en-US" altLang="ja-JP" sz="700" b="0" i="0" u="none" strike="noStrike" dirty="0">
                          <a:latin typeface="Verdana"/>
                        </a:rPr>
                      </a:br>
                      <a:r>
                        <a:rPr lang="en-US" altLang="ja-JP" sz="700" b="0" i="0" u="none" strike="noStrike" dirty="0">
                          <a:latin typeface="Verdana"/>
                        </a:rPr>
                        <a:t>11-13-1339-00</a:t>
                      </a:r>
                    </a:p>
                  </a:txBody>
                  <a:tcPr marL="9343" marR="9343" marT="9343" marB="0">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1</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Jan</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2013,  Dallas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Nanjing.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2013 </a:t>
            </a:r>
            <a:r>
              <a:rPr lang="en-GB" altLang="ja-JP" dirty="0" smtClean="0">
                <a:ea typeface="ＭＳ Ｐゴシック" pitchFamily="-84" charset="-128"/>
                <a:cs typeface="ＭＳ Ｐゴシック" pitchFamily="-84" charset="-128"/>
              </a:rPr>
              <a:t>: </a:t>
            </a:r>
          </a:p>
          <a:p>
            <a:pPr lvl="1">
              <a:defRPr/>
            </a:pPr>
            <a:r>
              <a:rPr lang="en-US" altLang="ja-JP" dirty="0" smtClean="0"/>
              <a:t>13-1244r1 Sep Nanjing Session Minutes</a:t>
            </a:r>
          </a:p>
          <a:p>
            <a:pPr lvl="2">
              <a:defRPr/>
            </a:pPr>
            <a:r>
              <a:rPr lang="en-US" altLang="ja-JP" dirty="0" smtClean="0"/>
              <a:t>https://mentor.ieee.org/802.11/dcn/13/11-13-1244-01-00ai-september-2013-nanjing-session-minutes.doc</a:t>
            </a:r>
            <a:r>
              <a:rPr lang="en-GB" altLang="ja-JP" dirty="0" smtClean="0">
                <a:ea typeface="ＭＳ Ｐゴシック" pitchFamily="-84" charset="-128"/>
                <a:cs typeface="ＭＳ Ｐゴシック" pitchFamily="-84" charset="-128"/>
              </a:rPr>
              <a:t>  </a:t>
            </a: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a:t>
            </a:r>
          </a:p>
          <a:p>
            <a:pPr lvl="1">
              <a:defRPr/>
            </a:pPr>
            <a:r>
              <a:rPr lang="en-US" altLang="ja-JP" dirty="0" smtClean="0"/>
              <a:t>13-1251r6 Oct-Nov Teleconference Minutes</a:t>
            </a:r>
          </a:p>
          <a:p>
            <a:pPr lvl="2">
              <a:defRPr/>
            </a:pPr>
            <a:r>
              <a:rPr lang="en-US" altLang="ja-JP" dirty="0" smtClean="0"/>
              <a:t>https://mentor.ieee.org/802.11/dcn/13/11-13-1251-06-00ai-october-november-teleconference-minutes.doc</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 16</a:t>
            </a:r>
            <a:r>
              <a:rPr lang="en-GB" baseline="30000" dirty="0" smtClean="0"/>
              <a:t>th</a:t>
            </a:r>
            <a:r>
              <a:rPr lang="en-GB" dirty="0" smtClean="0"/>
              <a:t> to 18</a:t>
            </a:r>
            <a:r>
              <a:rPr lang="en-GB" baseline="30000" dirty="0" smtClean="0"/>
              <a:t>th</a:t>
            </a:r>
            <a:r>
              <a:rPr lang="en-GB" dirty="0" smtClean="0"/>
              <a:t> Jan in San Diego with the preferred venue being </a:t>
            </a:r>
            <a:r>
              <a:rPr lang="en-US" altLang="ja-JP" dirty="0" smtClean="0"/>
              <a:t>Inter Digital</a:t>
            </a:r>
            <a:r>
              <a:rPr lang="en-GB" dirty="0" smtClean="0"/>
              <a:t>, for the purpose of comment resolution</a:t>
            </a:r>
            <a:r>
              <a:rPr lang="en-GB" dirty="0" smtClean="0"/>
              <a:t>.</a:t>
            </a:r>
          </a:p>
          <a:p>
            <a:pPr lvl="1"/>
            <a:r>
              <a:rPr lang="en-US" altLang="ja-JP" dirty="0" smtClean="0"/>
              <a:t>https://mentor.ieee.org/802.11/dcn/13/11-13-1393-00-00ai-tgai-january-san-diego-ad-hoc-meeting.pptx</a:t>
            </a:r>
            <a:endParaRPr lang="en-GB" dirty="0" smtClean="0"/>
          </a:p>
          <a:p>
            <a:pPr lvl="0"/>
            <a:r>
              <a:rPr lang="en-GB" dirty="0" smtClean="0"/>
              <a:t>Moved:</a:t>
            </a:r>
          </a:p>
          <a:p>
            <a:pPr lvl="0"/>
            <a:r>
              <a:rPr lang="en-GB" dirty="0" smtClean="0"/>
              <a:t>Seconded:</a:t>
            </a:r>
          </a:p>
          <a:p>
            <a:pPr lvl="0"/>
            <a:r>
              <a:rPr lang="en-GB" dirty="0" smtClean="0"/>
              <a:t>Result: - -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Jan14/Jul14</a:t>
            </a:r>
          </a:p>
          <a:p>
            <a:pPr lvl="1"/>
            <a:r>
              <a:rPr lang="en-US" altLang="ja-JP" dirty="0" smtClean="0"/>
              <a:t>Form Sponsor Ballot Pool / Reform	            	Nov14</a:t>
            </a:r>
          </a:p>
          <a:p>
            <a:pPr lvl="1"/>
            <a:r>
              <a:rPr lang="en-US" altLang="ja-JP" dirty="0" smtClean="0"/>
              <a:t>MEC Done				Nov14		</a:t>
            </a:r>
          </a:p>
          <a:p>
            <a:pPr lvl="1"/>
            <a:r>
              <a:rPr lang="en-US" altLang="ja-JP" dirty="0" smtClean="0"/>
              <a:t>IEEE-SA Sponsor Ballots Initial / </a:t>
            </a:r>
            <a:r>
              <a:rPr lang="en-US" altLang="ja-JP" dirty="0" err="1" smtClean="0"/>
              <a:t>Recirc</a:t>
            </a:r>
            <a:r>
              <a:rPr lang="en-US" altLang="ja-JP" dirty="0" smtClean="0"/>
              <a:t>         Jan15/ Mar 15		</a:t>
            </a:r>
          </a:p>
          <a:p>
            <a:pPr lvl="1"/>
            <a:r>
              <a:rPr lang="en-US" altLang="ja-JP" dirty="0" smtClean="0"/>
              <a:t>Final 802.11 WG Approval	                             Jul 15</a:t>
            </a:r>
          </a:p>
          <a:p>
            <a:pPr lvl="1"/>
            <a:r>
              <a:rPr lang="en-US" altLang="ja-JP" dirty="0" smtClean="0"/>
              <a:t>final or Conditional 802 EC Approval           	Jul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Nov 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 ET on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2013 Dallas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458200" cy="2362200"/>
          </a:xfrm>
        </p:spPr>
        <p:txBody>
          <a:bodyPr lIns="91440" tIns="45720" rIns="91440" bIns="45720">
            <a:normAutofit fontScale="92500" lnSpcReduction="20000"/>
          </a:bodyPr>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pic>
        <p:nvPicPr>
          <p:cNvPr id="8" name="図 7" descr="スクリーンショット 2013-11-11 23.20.59.png"/>
          <p:cNvPicPr>
            <a:picLocks noChangeAspect="1"/>
          </p:cNvPicPr>
          <p:nvPr/>
        </p:nvPicPr>
        <p:blipFill>
          <a:blip r:embed="rId3"/>
          <a:stretch>
            <a:fillRect/>
          </a:stretch>
        </p:blipFill>
        <p:spPr>
          <a:xfrm>
            <a:off x="0" y="4191000"/>
            <a:ext cx="9144000" cy="203305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report</a:t>
            </a:r>
          </a:p>
          <a:p>
            <a:pPr>
              <a:defRPr/>
            </a:pPr>
            <a:r>
              <a:rPr lang="en-US" altLang="ja-JP" dirty="0" smtClean="0"/>
              <a:t>Plan for week</a:t>
            </a:r>
          </a:p>
          <a:p>
            <a:pPr>
              <a:defRPr/>
            </a:pPr>
            <a:r>
              <a:rPr lang="en-US" altLang="ja-JP" dirty="0" smtClean="0"/>
              <a:t>Comment resolution</a:t>
            </a:r>
          </a:p>
          <a:p>
            <a:pPr>
              <a:defRPr/>
            </a:pPr>
            <a:r>
              <a:rPr lang="en-US" altLang="ja-JP" dirty="0" smtClean="0"/>
              <a:t>Recess until 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fontScale="77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13-1244r1 Sep Nanjing Session Minutes</a:t>
            </a:r>
          </a:p>
          <a:p>
            <a:pPr lvl="2">
              <a:defRPr/>
            </a:pPr>
            <a:r>
              <a:rPr lang="en-US" altLang="ja-JP" dirty="0" smtClean="0"/>
              <a:t>https://mentor.ieee.org/802.11/dcn/13/11-13-1244-01-00ai-september-2013-nanjing-session-minutes.doc</a:t>
            </a:r>
          </a:p>
          <a:p>
            <a:pPr lvl="1">
              <a:defRPr/>
            </a:pPr>
            <a:r>
              <a:rPr lang="en-US" altLang="ja-JP" dirty="0" smtClean="0"/>
              <a:t>13-1251r6 Oct-Nov Teleconference Minutes</a:t>
            </a:r>
          </a:p>
          <a:p>
            <a:pPr lvl="2">
              <a:defRPr/>
            </a:pPr>
            <a:r>
              <a:rPr lang="en-US" altLang="ja-JP" dirty="0" smtClean="0"/>
              <a:t>https://mentor.ieee.org/802.11/dcn/13/11-13-1251-06-00ai-october-november-teleconference-minutes.doc</a:t>
            </a:r>
          </a:p>
          <a:p>
            <a:pPr>
              <a:defRPr/>
            </a:pPr>
            <a:r>
              <a:rPr lang="en-US" altLang="ja-JP" dirty="0" smtClean="0"/>
              <a:t>Plan for </a:t>
            </a:r>
            <a:r>
              <a:rPr lang="en-US" altLang="ja-JP" dirty="0" smtClean="0"/>
              <a:t>week</a:t>
            </a:r>
          </a:p>
          <a:p>
            <a:pPr>
              <a:defRPr/>
            </a:pPr>
            <a:r>
              <a:rPr lang="en-US" altLang="ja-JP" dirty="0" err="1" smtClean="0"/>
              <a:t>Adhoc</a:t>
            </a:r>
            <a:r>
              <a:rPr lang="en-US" altLang="ja-JP" dirty="0" smtClean="0"/>
              <a:t> meeting </a:t>
            </a:r>
          </a:p>
          <a:p>
            <a:pPr lvl="1">
              <a:defRPr/>
            </a:pPr>
            <a:r>
              <a:rPr lang="en-US" altLang="ja-JP" dirty="0" smtClean="0"/>
              <a:t>13-1393r0 </a:t>
            </a:r>
            <a:r>
              <a:rPr lang="en-US" altLang="ja-JP" dirty="0" err="1" smtClean="0"/>
              <a:t>TGai</a:t>
            </a:r>
            <a:r>
              <a:rPr lang="en-US" altLang="ja-JP" dirty="0" smtClean="0"/>
              <a:t> </a:t>
            </a:r>
            <a:r>
              <a:rPr lang="en-US" altLang="ja-JP" dirty="0" smtClean="0"/>
              <a:t>January San Diego Ad Hoc </a:t>
            </a:r>
            <a:r>
              <a:rPr lang="en-US" altLang="ja-JP" dirty="0" smtClean="0"/>
              <a:t>Meeting / Lei Wang</a:t>
            </a:r>
          </a:p>
          <a:p>
            <a:pPr lvl="1">
              <a:defRPr/>
            </a:pPr>
            <a:r>
              <a:rPr lang="en-US" altLang="ja-JP" dirty="0" smtClean="0"/>
              <a:t>https://mentor.ieee.org/802.11/dcn/13/11-13-1393-00-00ai-tgai-january-san-diego-ad-hoc-meeting.pptx</a:t>
            </a:r>
          </a:p>
          <a:p>
            <a:pPr>
              <a:defRPr/>
            </a:pPr>
            <a:r>
              <a:rPr lang="en-US" altLang="ja-JP" dirty="0" smtClean="0"/>
              <a:t>Comment resolution</a:t>
            </a:r>
          </a:p>
          <a:p>
            <a:pPr>
              <a:defRPr/>
            </a:pPr>
            <a:r>
              <a:rPr lang="en-US" altLang="ja-JP" dirty="0" smtClean="0"/>
              <a:t>Recess until Tuesday AM2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Order of comment resolution 1/2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graphicFrame>
        <p:nvGraphicFramePr>
          <p:cNvPr id="56323" name="Object 3"/>
          <p:cNvGraphicFramePr>
            <a:graphicFrameLocks noChangeAspect="1"/>
          </p:cNvGraphicFramePr>
          <p:nvPr/>
        </p:nvGraphicFramePr>
        <p:xfrm>
          <a:off x="1981200" y="1276350"/>
          <a:ext cx="5181600" cy="4305300"/>
        </p:xfrm>
        <a:graphic>
          <a:graphicData uri="http://schemas.openxmlformats.org/presentationml/2006/ole">
            <p:oleObj spid="_x0000_s56323" name="ワークシート" r:id="rId3" imgW="5181600" imgH="4305300" progId="Excel.Sheet.12">
              <p:embed/>
            </p:oleObj>
          </a:graphicData>
        </a:graphic>
      </p:graphicFrame>
    </p:spTree>
  </p:cSld>
  <p:clrMapOvr>
    <a:masterClrMapping/>
  </p:clrMapOvr>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16551</TotalTime>
  <Words>3054</Words>
  <Application>Microsoft Macintosh PowerPoint</Application>
  <PresentationFormat>画面に合わせる (4:3)</PresentationFormat>
  <Paragraphs>418</Paragraphs>
  <Slides>28</Slides>
  <Notes>15</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0" baseType="lpstr">
      <vt:lpstr>802-11-Submission</vt:lpstr>
      <vt:lpstr>Microsoft Excel シート</vt:lpstr>
      <vt:lpstr>IEEE 802.11ai Fast Initial Link Setup  Agenda for Nov 2013  Dallas </vt:lpstr>
      <vt:lpstr>Abstract</vt:lpstr>
      <vt:lpstr>Meeting Protocol</vt:lpstr>
      <vt:lpstr>Attendance</vt:lpstr>
      <vt:lpstr>Attendance, Voting &amp; Document Status</vt:lpstr>
      <vt:lpstr>IEEE 802.11 FILS TGai – Nov 2013 Dallas</vt:lpstr>
      <vt:lpstr>Agenda Monday Nov 11th ,  2013  8:00-10:00 Adhoc</vt:lpstr>
      <vt:lpstr>Agenda Monday Nov 11th ,  2013 – 13:30-15:30</vt:lpstr>
      <vt:lpstr>Order of comment resolution 1/2</vt:lpstr>
      <vt:lpstr>Order of comment resolution 2/2</vt:lpstr>
      <vt:lpstr>Agenda Tuesday Nov 12nd ,  2013 – 10:30-12:30</vt:lpstr>
      <vt:lpstr>Agenda Tuesday Nov 12nd ,  2013 – 13:30-15:30</vt:lpstr>
      <vt:lpstr>Agenda Wednesday Nov 13rd ,  2013 – 08:00-10:00</vt:lpstr>
      <vt:lpstr>Agenda Wednesday Nov 13rd ,  2013 – 13:30-15:30</vt:lpstr>
      <vt:lpstr>Agenda Thursday Nov 14th ,  2013 – 8:00-10:00</vt:lpstr>
      <vt:lpstr>Agenda  Thursday  Nov 14th,  2013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Nanjing. </vt:lpstr>
      <vt:lpstr>Approve TGai teleconference meeting minutes of Nanjing to Dallas meeting. </vt:lpstr>
      <vt:lpstr>Motion Adhoc meeting </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TGai-Agenda-Dallas-Nov</dc:title>
  <dc:subject/>
  <dc:creator>Hiroshi Mano</dc:creator>
  <cp:keywords/>
  <dc:description/>
  <cp:lastModifiedBy>真野 浩</cp:lastModifiedBy>
  <cp:revision>490</cp:revision>
  <cp:lastPrinted>1998-02-10T13:28:06Z</cp:lastPrinted>
  <dcterms:created xsi:type="dcterms:W3CDTF">2013-11-11T19:17:08Z</dcterms:created>
  <dcterms:modified xsi:type="dcterms:W3CDTF">2013-11-11T19:27:42Z</dcterms:modified>
  <cp:category/>
</cp:coreProperties>
</file>