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Lst>
  <p:notesMasterIdLst>
    <p:notesMasterId r:id="rId38"/>
  </p:notesMasterIdLst>
  <p:handoutMasterIdLst>
    <p:handoutMasterId r:id="rId39"/>
  </p:handoutMasterIdLst>
  <p:sldIdLst>
    <p:sldId id="269" r:id="rId4"/>
    <p:sldId id="257" r:id="rId5"/>
    <p:sldId id="295" r:id="rId6"/>
    <p:sldId id="602" r:id="rId7"/>
    <p:sldId id="693" r:id="rId8"/>
    <p:sldId id="518" r:id="rId9"/>
    <p:sldId id="519" r:id="rId10"/>
    <p:sldId id="520" r:id="rId11"/>
    <p:sldId id="521" r:id="rId12"/>
    <p:sldId id="376" r:id="rId13"/>
    <p:sldId id="319" r:id="rId14"/>
    <p:sldId id="362" r:id="rId15"/>
    <p:sldId id="410" r:id="rId16"/>
    <p:sldId id="294" r:id="rId17"/>
    <p:sldId id="654" r:id="rId18"/>
    <p:sldId id="664" r:id="rId19"/>
    <p:sldId id="271" r:id="rId20"/>
    <p:sldId id="677" r:id="rId21"/>
    <p:sldId id="337" r:id="rId22"/>
    <p:sldId id="368" r:id="rId23"/>
    <p:sldId id="703" r:id="rId24"/>
    <p:sldId id="706" r:id="rId25"/>
    <p:sldId id="707" r:id="rId26"/>
    <p:sldId id="708" r:id="rId27"/>
    <p:sldId id="697" r:id="rId28"/>
    <p:sldId id="710" r:id="rId29"/>
    <p:sldId id="709" r:id="rId30"/>
    <p:sldId id="571" r:id="rId31"/>
    <p:sldId id="311" r:id="rId32"/>
    <p:sldId id="539" r:id="rId33"/>
    <p:sldId id="304" r:id="rId34"/>
    <p:sldId id="674" r:id="rId35"/>
    <p:sldId id="305" r:id="rId36"/>
    <p:sldId id="332" r:id="rId3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56" y="-80"/>
      </p:cViewPr>
      <p:guideLst>
        <p:guide orient="horz" pos="2160"/>
        <p:guide pos="2880"/>
      </p:guideLst>
    </p:cSldViewPr>
  </p:slideViewPr>
  <p:outlineViewPr>
    <p:cViewPr>
      <p:scale>
        <a:sx n="33" d="100"/>
        <a:sy n="33" d="100"/>
      </p:scale>
      <p:origin x="0" y="2786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slide" Target="slides/slide34.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charset="0"/>
                <a:cs typeface="MS PGothic" charset="0"/>
              </a:defRPr>
            </a:lvl1pPr>
          </a:lstStyle>
          <a:p>
            <a:pPr>
              <a:defRPr/>
            </a:pPr>
            <a:r>
              <a:rPr lang="en-US" altLang="ja-JP"/>
              <a:t>Page </a:t>
            </a:r>
            <a:fld id="{9F488497-98D5-5F49-AF80-5D709A1F7208}" type="slidenum">
              <a:rPr lang="en-US" altLang="ja-JP"/>
              <a:pPr>
                <a:defRPr/>
              </a:pPr>
              <a:t>‹#›</a:t>
            </a:fld>
            <a:endParaRPr lang="en-US" altLang="ja-JP"/>
          </a:p>
        </p:txBody>
      </p:sp>
      <p:sp>
        <p:nvSpPr>
          <p:cNvPr id="378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325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378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6628562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89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charset="0"/>
                <a:cs typeface="MS PGothic" charset="0"/>
              </a:defRPr>
            </a:lvl1pPr>
          </a:lstStyle>
          <a:p>
            <a:pPr>
              <a:defRPr/>
            </a:pPr>
            <a:r>
              <a:rPr lang="en-US" altLang="ja-JP"/>
              <a:t>Page </a:t>
            </a:r>
            <a:fld id="{775B775F-31C0-5947-A61C-CBED784656DA}" type="slidenum">
              <a:rPr lang="en-US" altLang="ja-JP"/>
              <a:pPr>
                <a:defRPr/>
              </a:pPr>
              <a:t>‹#›</a:t>
            </a:fld>
            <a:endParaRPr lang="en-US" altLang="ja-JP"/>
          </a:p>
        </p:txBody>
      </p:sp>
      <p:sp>
        <p:nvSpPr>
          <p:cNvPr id="46088"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389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89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0591852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p:txBody>
          <a:bodyPr/>
          <a:lstStyle/>
          <a:p>
            <a:pPr>
              <a:defRPr/>
            </a:pPr>
            <a:r>
              <a:rPr lang="en-US" altLang="ja-JP" smtClean="0"/>
              <a:t>doc.: IEEE 802.19-09/xxxxr0</a:t>
            </a:r>
          </a:p>
        </p:txBody>
      </p:sp>
      <p:sp>
        <p:nvSpPr>
          <p:cNvPr id="50179" name="Rectangle 3"/>
          <p:cNvSpPr>
            <a:spLocks noGrp="1" noChangeArrowheads="1"/>
          </p:cNvSpPr>
          <p:nvPr>
            <p:ph type="dt" sz="quarter" idx="1"/>
          </p:nvPr>
        </p:nvSpPr>
        <p:spPr/>
        <p:txBody>
          <a:bodyPr/>
          <a:lstStyle/>
          <a:p>
            <a:pPr>
              <a:defRPr/>
            </a:pPr>
            <a:r>
              <a:rPr lang="en-US" altLang="ja-JP" smtClean="0"/>
              <a:t>April 2009</a:t>
            </a:r>
          </a:p>
        </p:txBody>
      </p:sp>
      <p:sp>
        <p:nvSpPr>
          <p:cNvPr id="50180" name="Rectangle 6"/>
          <p:cNvSpPr>
            <a:spLocks noGrp="1" noChangeArrowheads="1"/>
          </p:cNvSpPr>
          <p:nvPr>
            <p:ph type="ftr" sz="quarter" idx="4"/>
          </p:nvPr>
        </p:nvSpPr>
        <p:spPr/>
        <p:txBody>
          <a:bodyPr/>
          <a:lstStyle/>
          <a:p>
            <a:pPr lvl="4">
              <a:defRPr/>
            </a:pPr>
            <a:r>
              <a:rPr lang="en-US" altLang="ja-JP" smtClean="0"/>
              <a:t>Rich Kennedy, Research In Motion</a:t>
            </a:r>
          </a:p>
        </p:txBody>
      </p:sp>
      <p:sp>
        <p:nvSpPr>
          <p:cNvPr id="409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Page </a:t>
            </a:r>
            <a:fld id="{C9F07A4C-A34E-EB47-85BD-9A955F1FC961}" type="slidenum">
              <a:rPr lang="en-US" altLang="ja-JP">
                <a:ea typeface="MS PGothic" charset="0"/>
                <a:cs typeface="MS PGothic" charset="0"/>
              </a:rPr>
              <a:pPr/>
              <a:t>1</a:t>
            </a:fld>
            <a:endParaRPr lang="en-US" altLang="ja-JP">
              <a:ea typeface="MS PGothic" charset="0"/>
              <a:cs typeface="MS PGothic" charset="0"/>
            </a:endParaRPr>
          </a:p>
        </p:txBody>
      </p:sp>
      <p:sp>
        <p:nvSpPr>
          <p:cNvPr id="40965" name="Rectangle 2"/>
          <p:cNvSpPr>
            <a:spLocks noGrp="1" noRot="1" noChangeAspect="1" noChangeArrowheads="1" noTextEdit="1"/>
          </p:cNvSpPr>
          <p:nvPr>
            <p:ph type="sldImg"/>
          </p:nvPr>
        </p:nvSpPr>
        <p:spPr>
          <a:xfrm>
            <a:off x="1154113" y="701675"/>
            <a:ext cx="4625975" cy="3468688"/>
          </a:xfrm>
          <a:ln/>
        </p:spPr>
      </p:sp>
      <p:sp>
        <p:nvSpPr>
          <p:cNvPr id="409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ea typeface="MS PGothic" charset="0"/>
              <a:cs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p:txBody>
          <a:bodyPr/>
          <a:lstStyle/>
          <a:p>
            <a:pPr>
              <a:defRPr/>
            </a:pPr>
            <a:r>
              <a:rPr lang="en-US" altLang="ja-JP" smtClean="0"/>
              <a:t>doc.: IEEE 802.19-09/xxxxr0</a:t>
            </a:r>
          </a:p>
        </p:txBody>
      </p:sp>
      <p:sp>
        <p:nvSpPr>
          <p:cNvPr id="51203" name="Rectangle 3"/>
          <p:cNvSpPr>
            <a:spLocks noGrp="1" noChangeArrowheads="1"/>
          </p:cNvSpPr>
          <p:nvPr>
            <p:ph type="dt" sz="quarter" idx="1"/>
          </p:nvPr>
        </p:nvSpPr>
        <p:spPr/>
        <p:txBody>
          <a:bodyPr/>
          <a:lstStyle/>
          <a:p>
            <a:pPr>
              <a:defRPr/>
            </a:pPr>
            <a:r>
              <a:rPr lang="en-US" altLang="ja-JP" smtClean="0"/>
              <a:t>April 2009</a:t>
            </a:r>
          </a:p>
        </p:txBody>
      </p:sp>
      <p:sp>
        <p:nvSpPr>
          <p:cNvPr id="51204" name="Rectangle 6"/>
          <p:cNvSpPr>
            <a:spLocks noGrp="1" noChangeArrowheads="1"/>
          </p:cNvSpPr>
          <p:nvPr>
            <p:ph type="ftr" sz="quarter" idx="4"/>
          </p:nvPr>
        </p:nvSpPr>
        <p:spPr/>
        <p:txBody>
          <a:bodyPr/>
          <a:lstStyle/>
          <a:p>
            <a:pPr lvl="4">
              <a:defRPr/>
            </a:pPr>
            <a:r>
              <a:rPr lang="en-US" altLang="ja-JP" smtClean="0"/>
              <a:t>Rich Kennedy, Research In Motion</a:t>
            </a:r>
          </a:p>
        </p:txBody>
      </p:sp>
      <p:sp>
        <p:nvSpPr>
          <p:cNvPr id="430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Page </a:t>
            </a:r>
            <a:fld id="{4D3EBD73-3B62-CA41-B22B-968A50FAA86A}" type="slidenum">
              <a:rPr lang="en-US" altLang="ja-JP">
                <a:ea typeface="MS PGothic" charset="0"/>
                <a:cs typeface="MS PGothic" charset="0"/>
              </a:rPr>
              <a:pPr/>
              <a:t>2</a:t>
            </a:fld>
            <a:endParaRPr lang="en-US" altLang="ja-JP">
              <a:ea typeface="MS PGothic" charset="0"/>
              <a:cs typeface="MS PGothic" charset="0"/>
            </a:endParaRPr>
          </a:p>
        </p:txBody>
      </p:sp>
      <p:sp>
        <p:nvSpPr>
          <p:cNvPr id="43013" name="Rectangle 2"/>
          <p:cNvSpPr>
            <a:spLocks noGrp="1" noRot="1" noChangeAspect="1" noChangeArrowheads="1" noTextEdit="1"/>
          </p:cNvSpPr>
          <p:nvPr>
            <p:ph type="sldImg"/>
          </p:nvPr>
        </p:nvSpPr>
        <p:spPr>
          <a:xfrm>
            <a:off x="1154113" y="701675"/>
            <a:ext cx="4625975" cy="3468688"/>
          </a:xfrm>
          <a:ln cap="flat"/>
        </p:spPr>
      </p:sp>
      <p:sp>
        <p:nvSpPr>
          <p:cNvPr id="430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250" rIns="95250"/>
          <a:lstStyle/>
          <a:p>
            <a:endParaRPr lang="ja-JP">
              <a:latin typeface="Times New Roman" charset="0"/>
              <a:ea typeface="MS PGothic" charset="0"/>
              <a:cs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1810FD6-040D-3043-953C-E06DC011799B}" type="slidenum">
              <a:rPr lang="en-US"/>
              <a:pPr/>
              <a:t>9</a:t>
            </a:fld>
            <a:endParaRPr lang="en-US"/>
          </a:p>
        </p:txBody>
      </p:sp>
      <p:sp>
        <p:nvSpPr>
          <p:cNvPr id="51202" name="Rectangle 2"/>
          <p:cNvSpPr>
            <a:spLocks noGrp="1" noRot="1" noChangeAspect="1" noChangeArrowheads="1" noTextEdit="1"/>
          </p:cNvSpPr>
          <p:nvPr>
            <p:ph type="sldImg"/>
          </p:nvPr>
        </p:nvSpPr>
        <p:spPr>
          <a:xfrm>
            <a:off x="1154113" y="701675"/>
            <a:ext cx="4625975" cy="3468688"/>
          </a:xfrm>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xfrm>
            <a:off x="4086225" y="95250"/>
            <a:ext cx="2195513" cy="215900"/>
          </a:xfrm>
        </p:spPr>
        <p:txBody>
          <a:bodyPr/>
          <a:lstStyle/>
          <a:p>
            <a:pPr>
              <a:defRPr/>
            </a:pPr>
            <a:r>
              <a:rPr lang="en-GB" altLang="ja-JP" smtClean="0"/>
              <a:t>doc.: IEEE 802.11-10/0265r1</a:t>
            </a:r>
          </a:p>
        </p:txBody>
      </p:sp>
      <p:sp>
        <p:nvSpPr>
          <p:cNvPr id="54275" name="Rectangle 3"/>
          <p:cNvSpPr>
            <a:spLocks noGrp="1" noChangeArrowheads="1"/>
          </p:cNvSpPr>
          <p:nvPr>
            <p:ph type="dt" sz="quarter" idx="1"/>
          </p:nvPr>
        </p:nvSpPr>
        <p:spPr>
          <a:xfrm>
            <a:off x="654050" y="95250"/>
            <a:ext cx="920750" cy="215900"/>
          </a:xfrm>
        </p:spPr>
        <p:txBody>
          <a:bodyPr/>
          <a:lstStyle/>
          <a:p>
            <a:pPr>
              <a:defRPr/>
            </a:pPr>
            <a:r>
              <a:rPr lang="en-GB" altLang="ja-JP" smtClean="0"/>
              <a:t>March 2010</a:t>
            </a:r>
          </a:p>
        </p:txBody>
      </p:sp>
      <p:sp>
        <p:nvSpPr>
          <p:cNvPr id="54276" name="Rectangle 6"/>
          <p:cNvSpPr>
            <a:spLocks noGrp="1" noChangeArrowheads="1"/>
          </p:cNvSpPr>
          <p:nvPr>
            <p:ph type="ftr" sz="quarter" idx="4"/>
          </p:nvPr>
        </p:nvSpPr>
        <p:spPr>
          <a:xfrm>
            <a:off x="4386263" y="8985250"/>
            <a:ext cx="1895475" cy="184150"/>
          </a:xfrm>
        </p:spPr>
        <p:txBody>
          <a:bodyPr/>
          <a:lstStyle/>
          <a:p>
            <a:pPr lvl="4">
              <a:defRPr/>
            </a:pPr>
            <a:r>
              <a:rPr lang="en-GB" altLang="ja-JP" smtClean="0"/>
              <a:t>Stephen McCann, RIM</a:t>
            </a:r>
          </a:p>
        </p:txBody>
      </p:sp>
      <p:sp>
        <p:nvSpPr>
          <p:cNvPr id="2" name="Rectangle 7"/>
          <p:cNvSpPr>
            <a:spLocks noGrp="1" noChangeArrowheads="1"/>
          </p:cNvSpPr>
          <p:nvPr>
            <p:ph type="sldNum" sz="quarter" idx="5"/>
          </p:nvPr>
        </p:nvSpPr>
        <p:spPr>
          <a:xfrm>
            <a:off x="3243263" y="8985250"/>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tLang="ja-JP">
                <a:ea typeface="MS PGothic" charset="0"/>
                <a:cs typeface="MS PGothic" charset="0"/>
              </a:rPr>
              <a:t>Page </a:t>
            </a:r>
            <a:fld id="{9256138E-2D25-7441-9AC0-9B5D380FEE1F}" type="slidenum">
              <a:rPr lang="en-GB" altLang="ja-JP">
                <a:ea typeface="MS PGothic" charset="0"/>
                <a:cs typeface="MS PGothic" charset="0"/>
              </a:rPr>
              <a:pPr/>
              <a:t>11</a:t>
            </a:fld>
            <a:endParaRPr lang="en-GB" altLang="ja-JP">
              <a:ea typeface="MS PGothic" charset="0"/>
              <a:cs typeface="MS PGothic" charset="0"/>
            </a:endParaRPr>
          </a:p>
        </p:txBody>
      </p:sp>
      <p:sp>
        <p:nvSpPr>
          <p:cNvPr id="54277"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158" tIns="44779" rIns="91158" bIns="44779"/>
          <a:lstStyle/>
          <a:p>
            <a:pPr defTabSz="914400"/>
            <a:endParaRPr lang="ja-JP">
              <a:latin typeface="Times New Roman" charset="0"/>
              <a:ea typeface="MS PGothic" charset="0"/>
              <a:cs typeface="MS PGothic" charset="0"/>
            </a:endParaRPr>
          </a:p>
        </p:txBody>
      </p:sp>
      <p:sp>
        <p:nvSpPr>
          <p:cNvPr id="54278"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802.11-yy/xxxxr0</a:t>
            </a:r>
          </a:p>
        </p:txBody>
      </p:sp>
      <p:sp>
        <p:nvSpPr>
          <p:cNvPr id="13315" name="Rectangle 3"/>
          <p:cNvSpPr>
            <a:spLocks noGrp="1" noChangeArrowheads="1"/>
          </p:cNvSpPr>
          <p:nvPr>
            <p:ph type="dt" sz="quarter" idx="1"/>
          </p:nvPr>
        </p:nvSpPr>
        <p:spPr/>
        <p:txBody>
          <a:bodyPr/>
          <a:lstStyle/>
          <a:p>
            <a:pPr>
              <a:defRPr/>
            </a:pPr>
            <a:r>
              <a:rPr lang="en-US" smtClean="0"/>
              <a:t>January 2010</a:t>
            </a:r>
          </a:p>
        </p:txBody>
      </p:sp>
      <p:sp>
        <p:nvSpPr>
          <p:cNvPr id="13316" name="Rectangle 6"/>
          <p:cNvSpPr>
            <a:spLocks noGrp="1" noChangeArrowheads="1"/>
          </p:cNvSpPr>
          <p:nvPr>
            <p:ph type="ftr" sz="quarter" idx="4"/>
          </p:nvPr>
        </p:nvSpPr>
        <p:spPr/>
        <p:txBody>
          <a:bodyPr/>
          <a:lstStyle/>
          <a:p>
            <a:pPr lvl="4">
              <a:defRPr/>
            </a:pPr>
            <a:r>
              <a:rPr lang="en-US" smtClean="0"/>
              <a:t>Michael Montemurro, RIM</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4794F6B-3A2A-7D4B-B3B7-815C74B36BCE}" type="slidenum">
              <a:rPr lang="en-US"/>
              <a:pPr/>
              <a:t>30</a:t>
            </a:fld>
            <a:endParaRPr lang="en-US"/>
          </a:p>
        </p:txBody>
      </p:sp>
      <p:sp>
        <p:nvSpPr>
          <p:cNvPr id="69637" name="Rectangle 2"/>
          <p:cNvSpPr>
            <a:spLocks noGrp="1" noRot="1" noChangeAspect="1" noChangeArrowheads="1" noTextEdit="1"/>
          </p:cNvSpPr>
          <p:nvPr>
            <p:ph type="sldImg"/>
          </p:nvPr>
        </p:nvSpPr>
        <p:spPr>
          <a:xfrm>
            <a:off x="1155700" y="701675"/>
            <a:ext cx="4624388"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p:txBody>
          <a:bodyPr/>
          <a:lstStyle/>
          <a:p>
            <a:pPr>
              <a:defRPr/>
            </a:pPr>
            <a:r>
              <a:rPr lang="en-US" altLang="ja-JP" smtClean="0"/>
              <a:t>doc.: IEEE 802.11-07/0679r2</a:t>
            </a:r>
          </a:p>
        </p:txBody>
      </p:sp>
      <p:sp>
        <p:nvSpPr>
          <p:cNvPr id="56323" name="Rectangle 3"/>
          <p:cNvSpPr>
            <a:spLocks noGrp="1" noChangeArrowheads="1"/>
          </p:cNvSpPr>
          <p:nvPr>
            <p:ph type="dt" sz="quarter" idx="1"/>
          </p:nvPr>
        </p:nvSpPr>
        <p:spPr/>
        <p:txBody>
          <a:bodyPr/>
          <a:lstStyle/>
          <a:p>
            <a:pPr>
              <a:defRPr/>
            </a:pPr>
            <a:r>
              <a:rPr lang="en-US" altLang="ja-JP" smtClean="0"/>
              <a:t>May 2007</a:t>
            </a:r>
          </a:p>
        </p:txBody>
      </p:sp>
      <p:sp>
        <p:nvSpPr>
          <p:cNvPr id="56324" name="Rectangle 6"/>
          <p:cNvSpPr>
            <a:spLocks noGrp="1" noChangeArrowheads="1"/>
          </p:cNvSpPr>
          <p:nvPr>
            <p:ph type="ftr" sz="quarter" idx="4"/>
          </p:nvPr>
        </p:nvSpPr>
        <p:spPr/>
        <p:txBody>
          <a:bodyPr/>
          <a:lstStyle/>
          <a:p>
            <a:pPr lvl="4">
              <a:defRPr/>
            </a:pPr>
            <a:r>
              <a:rPr lang="en-US" altLang="ja-JP" smtClean="0"/>
              <a:t>Peter Ecclesine, Cisco Systems</a:t>
            </a:r>
          </a:p>
        </p:txBody>
      </p:sp>
      <p:sp>
        <p:nvSpPr>
          <p:cNvPr id="716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Page </a:t>
            </a:r>
            <a:fld id="{CF3380BD-2FB7-EE44-BF19-CB8513547E2C}" type="slidenum">
              <a:rPr lang="en-US" altLang="ja-JP">
                <a:ea typeface="MS PGothic" charset="0"/>
                <a:cs typeface="MS PGothic" charset="0"/>
              </a:rPr>
              <a:pPr/>
              <a:t>31</a:t>
            </a:fld>
            <a:endParaRPr lang="en-US" altLang="ja-JP">
              <a:ea typeface="MS PGothic" charset="0"/>
              <a:cs typeface="MS PGothic" charset="0"/>
            </a:endParaRPr>
          </a:p>
        </p:txBody>
      </p:sp>
      <p:sp>
        <p:nvSpPr>
          <p:cNvPr id="71685" name="Rectangle 2"/>
          <p:cNvSpPr>
            <a:spLocks noGrp="1" noRot="1" noChangeAspect="1" noChangeArrowheads="1" noTextEdit="1"/>
          </p:cNvSpPr>
          <p:nvPr>
            <p:ph type="sldImg"/>
          </p:nvPr>
        </p:nvSpPr>
        <p:spPr>
          <a:xfrm>
            <a:off x="1155700" y="701675"/>
            <a:ext cx="4624388" cy="3468688"/>
          </a:xfrm>
          <a:ln cap="flat"/>
        </p:spPr>
      </p:sp>
      <p:sp>
        <p:nvSpPr>
          <p:cNvPr id="716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249" tIns="46037" rIns="95249" bIns="46037"/>
          <a:lstStyle/>
          <a:p>
            <a:endParaRPr lang="ja-JP">
              <a:latin typeface="Times New Roman" charset="0"/>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08BBED9-CF9E-E04C-8DE1-AC61600BBAE1}" type="slidenum">
              <a:rPr lang="en-US" altLang="ja-JP"/>
              <a:pPr>
                <a:defRPr/>
              </a:pPr>
              <a:t>‹#›</a:t>
            </a:fld>
            <a:endParaRPr lang="en-US" altLang="ja-JP"/>
          </a:p>
        </p:txBody>
      </p:sp>
    </p:spTree>
    <p:extLst>
      <p:ext uri="{BB962C8B-B14F-4D97-AF65-F5344CB8AC3E}">
        <p14:creationId xmlns:p14="http://schemas.microsoft.com/office/powerpoint/2010/main" val="255608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E4D88CB-F796-0D46-A361-021E32A2100F}" type="slidenum">
              <a:rPr lang="en-US" altLang="ja-JP"/>
              <a:pPr>
                <a:defRPr/>
              </a:pPr>
              <a:t>‹#›</a:t>
            </a:fld>
            <a:endParaRPr lang="en-US" altLang="ja-JP"/>
          </a:p>
        </p:txBody>
      </p:sp>
    </p:spTree>
    <p:extLst>
      <p:ext uri="{BB962C8B-B14F-4D97-AF65-F5344CB8AC3E}">
        <p14:creationId xmlns:p14="http://schemas.microsoft.com/office/powerpoint/2010/main" val="428253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6C02585-D3C3-8744-8540-067D7205D800}" type="slidenum">
              <a:rPr lang="en-US" altLang="ja-JP"/>
              <a:pPr>
                <a:defRPr/>
              </a:pPr>
              <a:t>‹#›</a:t>
            </a:fld>
            <a:endParaRPr lang="en-US" altLang="ja-JP"/>
          </a:p>
        </p:txBody>
      </p:sp>
    </p:spTree>
    <p:extLst>
      <p:ext uri="{BB962C8B-B14F-4D97-AF65-F5344CB8AC3E}">
        <p14:creationId xmlns:p14="http://schemas.microsoft.com/office/powerpoint/2010/main" val="237762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D9E1A5D8-3488-F349-B6E9-8D2A767B5326}" type="slidenum">
              <a:rPr lang="en-US"/>
              <a:pPr>
                <a:defRPr/>
              </a:pPr>
              <a:t>‹#›</a:t>
            </a:fld>
            <a:endParaRPr lang="en-US"/>
          </a:p>
        </p:txBody>
      </p:sp>
    </p:spTree>
    <p:extLst>
      <p:ext uri="{BB962C8B-B14F-4D97-AF65-F5344CB8AC3E}">
        <p14:creationId xmlns:p14="http://schemas.microsoft.com/office/powerpoint/2010/main" val="3007441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A8F0F020-EA96-194B-9EBA-E9EEC9C448EA}" type="slidenum">
              <a:rPr lang="en-US"/>
              <a:pPr>
                <a:defRPr/>
              </a:pPr>
              <a:t>‹#›</a:t>
            </a:fld>
            <a:endParaRPr lang="en-US"/>
          </a:p>
        </p:txBody>
      </p:sp>
    </p:spTree>
    <p:extLst>
      <p:ext uri="{BB962C8B-B14F-4D97-AF65-F5344CB8AC3E}">
        <p14:creationId xmlns:p14="http://schemas.microsoft.com/office/powerpoint/2010/main" val="1306036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69235953-88CE-4046-98E7-870DBE5A9B64}" type="slidenum">
              <a:rPr lang="en-US"/>
              <a:pPr>
                <a:defRPr/>
              </a:pPr>
              <a:t>‹#›</a:t>
            </a:fld>
            <a:endParaRPr lang="en-US"/>
          </a:p>
        </p:txBody>
      </p:sp>
    </p:spTree>
    <p:extLst>
      <p:ext uri="{BB962C8B-B14F-4D97-AF65-F5344CB8AC3E}">
        <p14:creationId xmlns:p14="http://schemas.microsoft.com/office/powerpoint/2010/main" val="435503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C0C30000-2495-7D4E-B80F-7FFD76436B0F}" type="slidenum">
              <a:rPr lang="en-US"/>
              <a:pPr>
                <a:defRPr/>
              </a:pPr>
              <a:t>‹#›</a:t>
            </a:fld>
            <a:endParaRPr lang="en-US"/>
          </a:p>
        </p:txBody>
      </p:sp>
    </p:spTree>
    <p:extLst>
      <p:ext uri="{BB962C8B-B14F-4D97-AF65-F5344CB8AC3E}">
        <p14:creationId xmlns:p14="http://schemas.microsoft.com/office/powerpoint/2010/main" val="286192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9" name="Slide Number Placeholder 5"/>
          <p:cNvSpPr>
            <a:spLocks noGrp="1"/>
          </p:cNvSpPr>
          <p:nvPr>
            <p:ph type="sldNum" sz="quarter" idx="12"/>
          </p:nvPr>
        </p:nvSpPr>
        <p:spPr/>
        <p:txBody>
          <a:bodyPr/>
          <a:lstStyle>
            <a:lvl1pPr>
              <a:defRPr/>
            </a:lvl1pPr>
          </a:lstStyle>
          <a:p>
            <a:pPr>
              <a:defRPr/>
            </a:pPr>
            <a:fld id="{FD5F99BE-8B95-AC4A-A4BB-A05594A9357E}" type="slidenum">
              <a:rPr lang="en-US"/>
              <a:pPr>
                <a:defRPr/>
              </a:pPr>
              <a:t>‹#›</a:t>
            </a:fld>
            <a:endParaRPr lang="en-US"/>
          </a:p>
        </p:txBody>
      </p:sp>
    </p:spTree>
    <p:extLst>
      <p:ext uri="{BB962C8B-B14F-4D97-AF65-F5344CB8AC3E}">
        <p14:creationId xmlns:p14="http://schemas.microsoft.com/office/powerpoint/2010/main" val="4038888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5" name="Slide Number Placeholder 5"/>
          <p:cNvSpPr>
            <a:spLocks noGrp="1"/>
          </p:cNvSpPr>
          <p:nvPr>
            <p:ph type="sldNum" sz="quarter" idx="12"/>
          </p:nvPr>
        </p:nvSpPr>
        <p:spPr/>
        <p:txBody>
          <a:bodyPr/>
          <a:lstStyle>
            <a:lvl1pPr>
              <a:defRPr/>
            </a:lvl1pPr>
          </a:lstStyle>
          <a:p>
            <a:pPr>
              <a:defRPr/>
            </a:pPr>
            <a:fld id="{D28C644A-4A51-7C4F-AB52-F63DAD15DE66}" type="slidenum">
              <a:rPr lang="en-US"/>
              <a:pPr>
                <a:defRPr/>
              </a:pPr>
              <a:t>‹#›</a:t>
            </a:fld>
            <a:endParaRPr lang="en-US"/>
          </a:p>
        </p:txBody>
      </p:sp>
    </p:spTree>
    <p:extLst>
      <p:ext uri="{BB962C8B-B14F-4D97-AF65-F5344CB8AC3E}">
        <p14:creationId xmlns:p14="http://schemas.microsoft.com/office/powerpoint/2010/main" val="38660264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4" name="Slide Number Placeholder 5"/>
          <p:cNvSpPr>
            <a:spLocks noGrp="1"/>
          </p:cNvSpPr>
          <p:nvPr>
            <p:ph type="sldNum" sz="quarter" idx="12"/>
          </p:nvPr>
        </p:nvSpPr>
        <p:spPr/>
        <p:txBody>
          <a:bodyPr/>
          <a:lstStyle>
            <a:lvl1pPr>
              <a:defRPr/>
            </a:lvl1pPr>
          </a:lstStyle>
          <a:p>
            <a:pPr>
              <a:defRPr/>
            </a:pPr>
            <a:fld id="{C9048452-185C-574E-B669-B6ABE39F1184}" type="slidenum">
              <a:rPr lang="en-US"/>
              <a:pPr>
                <a:defRPr/>
              </a:pPr>
              <a:t>‹#›</a:t>
            </a:fld>
            <a:endParaRPr lang="en-US"/>
          </a:p>
        </p:txBody>
      </p:sp>
    </p:spTree>
    <p:extLst>
      <p:ext uri="{BB962C8B-B14F-4D97-AF65-F5344CB8AC3E}">
        <p14:creationId xmlns:p14="http://schemas.microsoft.com/office/powerpoint/2010/main" val="3700413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6E860945-0B7B-8540-B7B3-9EF81B342310}" type="slidenum">
              <a:rPr lang="en-US"/>
              <a:pPr>
                <a:defRPr/>
              </a:pPr>
              <a:t>‹#›</a:t>
            </a:fld>
            <a:endParaRPr lang="en-US"/>
          </a:p>
        </p:txBody>
      </p:sp>
    </p:spTree>
    <p:extLst>
      <p:ext uri="{BB962C8B-B14F-4D97-AF65-F5344CB8AC3E}">
        <p14:creationId xmlns:p14="http://schemas.microsoft.com/office/powerpoint/2010/main" val="158752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CDFB2F1-15FF-FA46-97CA-902D467DD64C}" type="slidenum">
              <a:rPr lang="en-US" altLang="ja-JP"/>
              <a:pPr>
                <a:defRPr/>
              </a:pPr>
              <a:t>‹#›</a:t>
            </a:fld>
            <a:endParaRPr lang="en-US" altLang="ja-JP"/>
          </a:p>
        </p:txBody>
      </p:sp>
    </p:spTree>
    <p:extLst>
      <p:ext uri="{BB962C8B-B14F-4D97-AF65-F5344CB8AC3E}">
        <p14:creationId xmlns:p14="http://schemas.microsoft.com/office/powerpoint/2010/main" val="2379614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22515919-92A4-1E44-A0C3-F67D63C612E4}" type="slidenum">
              <a:rPr lang="en-US"/>
              <a:pPr>
                <a:defRPr/>
              </a:pPr>
              <a:t>‹#›</a:t>
            </a:fld>
            <a:endParaRPr lang="en-US"/>
          </a:p>
        </p:txBody>
      </p:sp>
    </p:spTree>
    <p:extLst>
      <p:ext uri="{BB962C8B-B14F-4D97-AF65-F5344CB8AC3E}">
        <p14:creationId xmlns:p14="http://schemas.microsoft.com/office/powerpoint/2010/main" val="1266364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059BD714-F5D0-8843-A52D-D1FD9BF1FCA9}" type="slidenum">
              <a:rPr lang="en-US"/>
              <a:pPr>
                <a:defRPr/>
              </a:pPr>
              <a:t>‹#›</a:t>
            </a:fld>
            <a:endParaRPr lang="en-US"/>
          </a:p>
        </p:txBody>
      </p:sp>
    </p:spTree>
    <p:extLst>
      <p:ext uri="{BB962C8B-B14F-4D97-AF65-F5344CB8AC3E}">
        <p14:creationId xmlns:p14="http://schemas.microsoft.com/office/powerpoint/2010/main" val="1561585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D63D4A32-22C1-1B46-A617-75A3377FA83C}" type="slidenum">
              <a:rPr lang="en-US"/>
              <a:pPr>
                <a:defRPr/>
              </a:pPr>
              <a:t>‹#›</a:t>
            </a:fld>
            <a:endParaRPr lang="en-US"/>
          </a:p>
        </p:txBody>
      </p:sp>
    </p:spTree>
    <p:extLst>
      <p:ext uri="{BB962C8B-B14F-4D97-AF65-F5344CB8AC3E}">
        <p14:creationId xmlns:p14="http://schemas.microsoft.com/office/powerpoint/2010/main" val="11918125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1882BFC1-519F-424A-A150-3D61123B2EE4}" type="slidenum">
              <a:rPr lang="en-US"/>
              <a:pPr>
                <a:defRPr/>
              </a:pPr>
              <a:t>‹#›</a:t>
            </a:fld>
            <a:endParaRPr lang="en-US"/>
          </a:p>
        </p:txBody>
      </p:sp>
    </p:spTree>
    <p:extLst>
      <p:ext uri="{BB962C8B-B14F-4D97-AF65-F5344CB8AC3E}">
        <p14:creationId xmlns:p14="http://schemas.microsoft.com/office/powerpoint/2010/main" val="2516508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EDD58BE8-52E6-994D-B401-FC795FF85DC8}" type="slidenum">
              <a:rPr lang="en-US"/>
              <a:pPr>
                <a:defRPr/>
              </a:pPr>
              <a:t>‹#›</a:t>
            </a:fld>
            <a:endParaRPr lang="en-US"/>
          </a:p>
        </p:txBody>
      </p:sp>
    </p:spTree>
    <p:extLst>
      <p:ext uri="{BB962C8B-B14F-4D97-AF65-F5344CB8AC3E}">
        <p14:creationId xmlns:p14="http://schemas.microsoft.com/office/powerpoint/2010/main" val="24379441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A65DF330-E6EB-6842-9D3D-6FF09111F3AA}" type="slidenum">
              <a:rPr lang="en-US"/>
              <a:pPr>
                <a:defRPr/>
              </a:pPr>
              <a:t>‹#›</a:t>
            </a:fld>
            <a:endParaRPr lang="en-US"/>
          </a:p>
        </p:txBody>
      </p:sp>
    </p:spTree>
    <p:extLst>
      <p:ext uri="{BB962C8B-B14F-4D97-AF65-F5344CB8AC3E}">
        <p14:creationId xmlns:p14="http://schemas.microsoft.com/office/powerpoint/2010/main" val="38262791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DBD23261-75DD-1D4D-A63C-4AE249FD1721}" type="slidenum">
              <a:rPr lang="en-US"/>
              <a:pPr>
                <a:defRPr/>
              </a:pPr>
              <a:t>‹#›</a:t>
            </a:fld>
            <a:endParaRPr lang="en-US"/>
          </a:p>
        </p:txBody>
      </p:sp>
    </p:spTree>
    <p:extLst>
      <p:ext uri="{BB962C8B-B14F-4D97-AF65-F5344CB8AC3E}">
        <p14:creationId xmlns:p14="http://schemas.microsoft.com/office/powerpoint/2010/main" val="415064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9" name="Slide Number Placeholder 5"/>
          <p:cNvSpPr>
            <a:spLocks noGrp="1"/>
          </p:cNvSpPr>
          <p:nvPr>
            <p:ph type="sldNum" sz="quarter" idx="12"/>
          </p:nvPr>
        </p:nvSpPr>
        <p:spPr/>
        <p:txBody>
          <a:bodyPr/>
          <a:lstStyle>
            <a:lvl1pPr>
              <a:defRPr/>
            </a:lvl1pPr>
          </a:lstStyle>
          <a:p>
            <a:pPr>
              <a:defRPr/>
            </a:pPr>
            <a:fld id="{506D2DE4-EB29-C046-A7CA-35DC574DE5A6}" type="slidenum">
              <a:rPr lang="en-US"/>
              <a:pPr>
                <a:defRPr/>
              </a:pPr>
              <a:t>‹#›</a:t>
            </a:fld>
            <a:endParaRPr lang="en-US"/>
          </a:p>
        </p:txBody>
      </p:sp>
    </p:spTree>
    <p:extLst>
      <p:ext uri="{BB962C8B-B14F-4D97-AF65-F5344CB8AC3E}">
        <p14:creationId xmlns:p14="http://schemas.microsoft.com/office/powerpoint/2010/main" val="6127914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5" name="Slide Number Placeholder 5"/>
          <p:cNvSpPr>
            <a:spLocks noGrp="1"/>
          </p:cNvSpPr>
          <p:nvPr>
            <p:ph type="sldNum" sz="quarter" idx="12"/>
          </p:nvPr>
        </p:nvSpPr>
        <p:spPr/>
        <p:txBody>
          <a:bodyPr/>
          <a:lstStyle>
            <a:lvl1pPr>
              <a:defRPr/>
            </a:lvl1pPr>
          </a:lstStyle>
          <a:p>
            <a:pPr>
              <a:defRPr/>
            </a:pPr>
            <a:fld id="{EE223433-0CA0-3C46-8C26-D46E98F198C6}" type="slidenum">
              <a:rPr lang="en-US"/>
              <a:pPr>
                <a:defRPr/>
              </a:pPr>
              <a:t>‹#›</a:t>
            </a:fld>
            <a:endParaRPr lang="en-US"/>
          </a:p>
        </p:txBody>
      </p:sp>
    </p:spTree>
    <p:extLst>
      <p:ext uri="{BB962C8B-B14F-4D97-AF65-F5344CB8AC3E}">
        <p14:creationId xmlns:p14="http://schemas.microsoft.com/office/powerpoint/2010/main" val="25816216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4" name="Slide Number Placeholder 5"/>
          <p:cNvSpPr>
            <a:spLocks noGrp="1"/>
          </p:cNvSpPr>
          <p:nvPr>
            <p:ph type="sldNum" sz="quarter" idx="12"/>
          </p:nvPr>
        </p:nvSpPr>
        <p:spPr/>
        <p:txBody>
          <a:bodyPr/>
          <a:lstStyle>
            <a:lvl1pPr>
              <a:defRPr/>
            </a:lvl1pPr>
          </a:lstStyle>
          <a:p>
            <a:pPr>
              <a:defRPr/>
            </a:pPr>
            <a:fld id="{7010CB9E-E5F0-2C45-A238-874612DBC24F}" type="slidenum">
              <a:rPr lang="en-US"/>
              <a:pPr>
                <a:defRPr/>
              </a:pPr>
              <a:t>‹#›</a:t>
            </a:fld>
            <a:endParaRPr lang="en-US"/>
          </a:p>
        </p:txBody>
      </p:sp>
    </p:spTree>
    <p:extLst>
      <p:ext uri="{BB962C8B-B14F-4D97-AF65-F5344CB8AC3E}">
        <p14:creationId xmlns:p14="http://schemas.microsoft.com/office/powerpoint/2010/main" val="357841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E1DD49D-E651-B242-A5DF-B2D85290A2FD}" type="slidenum">
              <a:rPr lang="en-US" altLang="ja-JP"/>
              <a:pPr>
                <a:defRPr/>
              </a:pPr>
              <a:t>‹#›</a:t>
            </a:fld>
            <a:endParaRPr lang="en-US" altLang="ja-JP"/>
          </a:p>
        </p:txBody>
      </p:sp>
    </p:spTree>
    <p:extLst>
      <p:ext uri="{BB962C8B-B14F-4D97-AF65-F5344CB8AC3E}">
        <p14:creationId xmlns:p14="http://schemas.microsoft.com/office/powerpoint/2010/main" val="30190461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3DF90C7D-A334-1D42-BC7E-08ACCD4AB928}" type="slidenum">
              <a:rPr lang="en-US"/>
              <a:pPr>
                <a:defRPr/>
              </a:pPr>
              <a:t>‹#›</a:t>
            </a:fld>
            <a:endParaRPr lang="en-US"/>
          </a:p>
        </p:txBody>
      </p:sp>
    </p:spTree>
    <p:extLst>
      <p:ext uri="{BB962C8B-B14F-4D97-AF65-F5344CB8AC3E}">
        <p14:creationId xmlns:p14="http://schemas.microsoft.com/office/powerpoint/2010/main" val="14854051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7" name="Slide Number Placeholder 5"/>
          <p:cNvSpPr>
            <a:spLocks noGrp="1"/>
          </p:cNvSpPr>
          <p:nvPr>
            <p:ph type="sldNum" sz="quarter" idx="12"/>
          </p:nvPr>
        </p:nvSpPr>
        <p:spPr/>
        <p:txBody>
          <a:bodyPr/>
          <a:lstStyle>
            <a:lvl1pPr>
              <a:defRPr/>
            </a:lvl1pPr>
          </a:lstStyle>
          <a:p>
            <a:pPr>
              <a:defRPr/>
            </a:pPr>
            <a:fld id="{9DB45DA4-1487-A84A-8711-A57DDF6E6088}" type="slidenum">
              <a:rPr lang="en-US"/>
              <a:pPr>
                <a:defRPr/>
              </a:pPr>
              <a:t>‹#›</a:t>
            </a:fld>
            <a:endParaRPr lang="en-US"/>
          </a:p>
        </p:txBody>
      </p:sp>
    </p:spTree>
    <p:extLst>
      <p:ext uri="{BB962C8B-B14F-4D97-AF65-F5344CB8AC3E}">
        <p14:creationId xmlns:p14="http://schemas.microsoft.com/office/powerpoint/2010/main" val="10045138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03092A50-5F4F-CB47-9DB0-10D4EAB06378}" type="slidenum">
              <a:rPr lang="en-US"/>
              <a:pPr>
                <a:defRPr/>
              </a:pPr>
              <a:t>‹#›</a:t>
            </a:fld>
            <a:endParaRPr lang="en-US"/>
          </a:p>
        </p:txBody>
      </p:sp>
    </p:spTree>
    <p:extLst>
      <p:ext uri="{BB962C8B-B14F-4D97-AF65-F5344CB8AC3E}">
        <p14:creationId xmlns:p14="http://schemas.microsoft.com/office/powerpoint/2010/main" val="16594591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lvl1pPr>
              <a:defRPr/>
            </a:lvl1pPr>
          </a:lstStyle>
          <a:p>
            <a:pPr>
              <a:defRPr/>
            </a:pPr>
            <a:fld id="{94D49448-28EE-4344-A9A7-0428433A2206}" type="slidenum">
              <a:rPr lang="en-US"/>
              <a:pPr>
                <a:defRPr/>
              </a:pPr>
              <a:t>‹#›</a:t>
            </a:fld>
            <a:endParaRPr lang="en-US"/>
          </a:p>
        </p:txBody>
      </p:sp>
    </p:spTree>
    <p:extLst>
      <p:ext uri="{BB962C8B-B14F-4D97-AF65-F5344CB8AC3E}">
        <p14:creationId xmlns:p14="http://schemas.microsoft.com/office/powerpoint/2010/main" val="146302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4CC9363-DDCC-8E4C-B583-7CF2A26772EE}" type="slidenum">
              <a:rPr lang="en-US" altLang="ja-JP"/>
              <a:pPr>
                <a:defRPr/>
              </a:pPr>
              <a:t>‹#›</a:t>
            </a:fld>
            <a:endParaRPr lang="en-US" altLang="ja-JP"/>
          </a:p>
        </p:txBody>
      </p:sp>
    </p:spTree>
    <p:extLst>
      <p:ext uri="{BB962C8B-B14F-4D97-AF65-F5344CB8AC3E}">
        <p14:creationId xmlns:p14="http://schemas.microsoft.com/office/powerpoint/2010/main" val="261903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4093C00C-92DB-FB46-85C3-8253CBEAA713}" type="slidenum">
              <a:rPr lang="en-US" altLang="ja-JP"/>
              <a:pPr>
                <a:defRPr/>
              </a:pPr>
              <a:t>‹#›</a:t>
            </a:fld>
            <a:endParaRPr lang="en-US" altLang="ja-JP"/>
          </a:p>
        </p:txBody>
      </p:sp>
    </p:spTree>
    <p:extLst>
      <p:ext uri="{BB962C8B-B14F-4D97-AF65-F5344CB8AC3E}">
        <p14:creationId xmlns:p14="http://schemas.microsoft.com/office/powerpoint/2010/main" val="296383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286F9C88-5250-E642-A4A8-69E6260C2437}" type="slidenum">
              <a:rPr lang="en-US" altLang="ja-JP"/>
              <a:pPr>
                <a:defRPr/>
              </a:pPr>
              <a:t>‹#›</a:t>
            </a:fld>
            <a:endParaRPr lang="en-US" altLang="ja-JP"/>
          </a:p>
        </p:txBody>
      </p:sp>
    </p:spTree>
    <p:extLst>
      <p:ext uri="{BB962C8B-B14F-4D97-AF65-F5344CB8AC3E}">
        <p14:creationId xmlns:p14="http://schemas.microsoft.com/office/powerpoint/2010/main" val="247914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3EBD68F5-A5D0-FC4E-8B8D-CFD21277FE16}" type="slidenum">
              <a:rPr lang="en-US" altLang="ja-JP"/>
              <a:pPr>
                <a:defRPr/>
              </a:pPr>
              <a:t>‹#›</a:t>
            </a:fld>
            <a:endParaRPr lang="en-US" altLang="ja-JP"/>
          </a:p>
        </p:txBody>
      </p:sp>
    </p:spTree>
    <p:extLst>
      <p:ext uri="{BB962C8B-B14F-4D97-AF65-F5344CB8AC3E}">
        <p14:creationId xmlns:p14="http://schemas.microsoft.com/office/powerpoint/2010/main" val="333250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C50BBC1-11DA-9B4D-A37D-ECB3E7215580}" type="slidenum">
              <a:rPr lang="en-US" altLang="ja-JP"/>
              <a:pPr>
                <a:defRPr/>
              </a:pPr>
              <a:t>‹#›</a:t>
            </a:fld>
            <a:endParaRPr lang="en-US" altLang="ja-JP"/>
          </a:p>
        </p:txBody>
      </p:sp>
    </p:spTree>
    <p:extLst>
      <p:ext uri="{BB962C8B-B14F-4D97-AF65-F5344CB8AC3E}">
        <p14:creationId xmlns:p14="http://schemas.microsoft.com/office/powerpoint/2010/main" val="2453129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F453C8EC-7F65-0C42-91ED-351C11A43957}" type="slidenum">
              <a:rPr lang="en-US" altLang="ja-JP"/>
              <a:pPr>
                <a:defRPr/>
              </a:pPr>
              <a:t>‹#›</a:t>
            </a:fld>
            <a:endParaRPr lang="en-US" altLang="ja-JP"/>
          </a:p>
        </p:txBody>
      </p:sp>
    </p:spTree>
    <p:extLst>
      <p:ext uri="{BB962C8B-B14F-4D97-AF65-F5344CB8AC3E}">
        <p14:creationId xmlns:p14="http://schemas.microsoft.com/office/powerpoint/2010/main" val="1914840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charset="0"/>
                <a:cs typeface="MS PGothic" charset="0"/>
              </a:defRPr>
            </a:lvl1pPr>
          </a:lstStyle>
          <a:p>
            <a:pPr>
              <a:defRPr/>
            </a:pPr>
            <a:r>
              <a:rPr lang="en-US" altLang="ja-JP"/>
              <a:t>Slide </a:t>
            </a:r>
            <a:fld id="{505ABA7D-DC3E-4649-A7A8-54E59463B383}" type="slidenum">
              <a:rPr lang="en-US" altLang="ja-JP"/>
              <a:pPr>
                <a:defRPr/>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ea typeface="+mn-ea"/>
              </a:rPr>
              <a:t>doc.: IEEE </a:t>
            </a:r>
            <a:r>
              <a:rPr lang="en-US" altLang="en-US" sz="1800" b="1" dirty="0" smtClean="0">
                <a:ea typeface="+mn-ea"/>
              </a:rPr>
              <a:t>802.11-13/</a:t>
            </a:r>
            <a:r>
              <a:rPr lang="en-US" altLang="en-US" sz="1800" b="1" dirty="0" smtClean="0">
                <a:ea typeface="+mn-ea"/>
              </a:rPr>
              <a:t>1255r1</a:t>
            </a:r>
            <a:endParaRPr lang="en-US" altLang="en-US" sz="1800" b="1" dirty="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ea typeface="+mn-ea"/>
                <a:cs typeface="+mn-cs"/>
              </a:defRPr>
            </a:lvl1pPr>
          </a:lstStyle>
          <a:p>
            <a:pPr>
              <a:defRPr/>
            </a:pPr>
            <a:r>
              <a:rPr lang="en-US"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mn-ea"/>
                <a:cs typeface="+mn-cs"/>
              </a:defRPr>
            </a:lvl1pPr>
          </a:lstStyle>
          <a:p>
            <a:pPr>
              <a:defRPr/>
            </a:pPr>
            <a:r>
              <a:rPr lang="en-US" smtClean="0"/>
              <a:t>Rich Kennedy, self</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A10BDC11-F792-D141-8491-897DBB4F57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ea typeface="+mn-ea"/>
                <a:cs typeface="+mn-cs"/>
              </a:defRPr>
            </a:lvl1pPr>
          </a:lstStyle>
          <a:p>
            <a:pPr>
              <a:defRPr/>
            </a:pPr>
            <a:r>
              <a:rPr lang="en-US"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mn-ea"/>
                <a:cs typeface="+mn-cs"/>
              </a:defRPr>
            </a:lvl1pPr>
          </a:lstStyle>
          <a:p>
            <a:pPr>
              <a:defRPr/>
            </a:pPr>
            <a:r>
              <a:rPr lang="en-US" smtClean="0"/>
              <a:t>Rich Kennedy, self</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B528CCD5-6BC0-B349-A2C5-31B673ACC6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6-02-00EC-draft-revision-of-the-lmsc-om-for-wg-p-p.pdf" TargetMode="External"/><Relationship Id="rId12" Type="http://schemas.openxmlformats.org/officeDocument/2006/relationships/hyperlink" Target="https://mentor.ieee.org/802.11/dcn/09/11-09-1034-07-0000-802-11-editorial-style-guide.doc"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dcn/13/11-13-0001-02-0000-802-11-operations-manual.docx" TargetMode="External"/><Relationship Id="rId9" Type="http://schemas.openxmlformats.org/officeDocument/2006/relationships/hyperlink" Target="https://mentor.ieee.org/802-ec/dcn/09/ec-09-0007-02-00EC-draft-lmsc-wg-p-p.pdf" TargetMode="External"/><Relationship Id="rId10" Type="http://schemas.openxmlformats.org/officeDocument/2006/relationships/hyperlink" Target="https://mentor.ieee.org/802-ec/dcn/09/ec-09-0005-02-00EC-draft-revised-lmsc-p-p-for-wg-p-p-ballo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Getting_Things_Don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ocumen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6" Type="http://schemas.openxmlformats.org/officeDocument/2006/relationships/hyperlink" Target="http://standards.ieee.org/develop/policies/policy_rev.pdf" TargetMode="External"/><Relationship Id="rId7"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1028"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9857C54-6471-4240-B32F-5E795CD7E6B5}" type="slidenum">
              <a:rPr lang="en-US" altLang="ja-JP">
                <a:ea typeface="MS PGothic" charset="0"/>
                <a:cs typeface="MS PGothic" charset="0"/>
              </a:rPr>
              <a:pPr/>
              <a:t>1</a:t>
            </a:fld>
            <a:endParaRPr lang="en-US" altLang="ja-JP">
              <a:ea typeface="MS PGothic" charset="0"/>
              <a:cs typeface="MS PGothic" charset="0"/>
            </a:endParaRPr>
          </a:p>
        </p:txBody>
      </p:sp>
      <p:sp>
        <p:nvSpPr>
          <p:cNvPr id="39940" name="Rectangle 2"/>
          <p:cNvSpPr>
            <a:spLocks noGrp="1" noChangeArrowheads="1"/>
          </p:cNvSpPr>
          <p:nvPr>
            <p:ph type="title"/>
          </p:nvPr>
        </p:nvSpPr>
        <p:spPr>
          <a:xfrm>
            <a:off x="685800" y="838200"/>
            <a:ext cx="7772400" cy="1066800"/>
          </a:xfrm>
        </p:spPr>
        <p:txBody>
          <a:bodyPr/>
          <a:lstStyle/>
          <a:p>
            <a:r>
              <a:rPr lang="en-US" altLang="ja-JP" dirty="0">
                <a:latin typeface="Times New Roman" charset="0"/>
                <a:ea typeface="MS PGothic" charset="0"/>
                <a:cs typeface="MS PGothic" charset="0"/>
              </a:rPr>
              <a:t>IEEE 802.11 </a:t>
            </a:r>
            <a:r>
              <a:rPr lang="en-US" altLang="ja-JP" dirty="0" err="1" smtClean="0">
                <a:latin typeface="Times New Roman" charset="0"/>
                <a:ea typeface="MS PGothic" charset="0"/>
                <a:cs typeface="MS PGothic" charset="0"/>
              </a:rPr>
              <a:t>TGaf</a:t>
            </a:r>
            <a:r>
              <a:rPr lang="en-US" altLang="ja-JP" dirty="0">
                <a:latin typeface="Times New Roman" charset="0"/>
                <a:ea typeface="MS PGothic" charset="0"/>
                <a:cs typeface="MS PGothic" charset="0"/>
              </a:rPr>
              <a:t/>
            </a:r>
            <a:br>
              <a:rPr lang="en-US" altLang="ja-JP" dirty="0">
                <a:latin typeface="Times New Roman" charset="0"/>
                <a:ea typeface="MS PGothic" charset="0"/>
                <a:cs typeface="MS PGothic" charset="0"/>
              </a:rPr>
            </a:br>
            <a:r>
              <a:rPr lang="en-US" altLang="ja-JP" dirty="0" smtClean="0">
                <a:latin typeface="Times New Roman" charset="0"/>
                <a:ea typeface="MS PGothic" charset="0"/>
                <a:cs typeface="MS PGothic" charset="0"/>
              </a:rPr>
              <a:t>Meeting </a:t>
            </a:r>
            <a:r>
              <a:rPr lang="en-US" altLang="ja-JP" dirty="0">
                <a:latin typeface="Times New Roman" charset="0"/>
                <a:ea typeface="MS PGothic" charset="0"/>
                <a:cs typeface="MS PGothic" charset="0"/>
              </a:rPr>
              <a:t>Plan and Agenda</a:t>
            </a:r>
          </a:p>
        </p:txBody>
      </p:sp>
      <p:sp>
        <p:nvSpPr>
          <p:cNvPr id="39941" name="Rectangle 6"/>
          <p:cNvSpPr>
            <a:spLocks noGrp="1" noChangeArrowheads="1"/>
          </p:cNvSpPr>
          <p:nvPr>
            <p:ph type="body" idx="1"/>
          </p:nvPr>
        </p:nvSpPr>
        <p:spPr>
          <a:xfrm>
            <a:off x="685800" y="2286000"/>
            <a:ext cx="7772400" cy="381000"/>
          </a:xfrm>
        </p:spPr>
        <p:txBody>
          <a:bodyPr/>
          <a:lstStyle/>
          <a:p>
            <a:pPr algn="ctr">
              <a:buFontTx/>
              <a:buNone/>
            </a:pPr>
            <a:r>
              <a:rPr lang="en-US" altLang="ja-JP" sz="2000">
                <a:latin typeface="Times New Roman" charset="0"/>
                <a:ea typeface="MS PGothic" charset="0"/>
                <a:cs typeface="MS PGothic" charset="0"/>
              </a:rPr>
              <a:t>Date:</a:t>
            </a:r>
            <a:r>
              <a:rPr lang="en-US" altLang="ja-JP" sz="2000" b="0">
                <a:latin typeface="Times New Roman" charset="0"/>
                <a:ea typeface="MS PGothic" charset="0"/>
                <a:cs typeface="MS PGothic" charset="0"/>
              </a:rPr>
              <a:t> 2013-11-11</a:t>
            </a:r>
          </a:p>
        </p:txBody>
      </p:sp>
      <p:graphicFrame>
        <p:nvGraphicFramePr>
          <p:cNvPr id="39942" name="Object 11"/>
          <p:cNvGraphicFramePr>
            <a:graphicFrameLocks noChangeAspect="1"/>
          </p:cNvGraphicFramePr>
          <p:nvPr/>
        </p:nvGraphicFramePr>
        <p:xfrm>
          <a:off x="500063" y="3092450"/>
          <a:ext cx="7985125" cy="2906713"/>
        </p:xfrm>
        <a:graphic>
          <a:graphicData uri="http://schemas.openxmlformats.org/presentationml/2006/ole">
            <mc:AlternateContent xmlns:mc="http://schemas.openxmlformats.org/markup-compatibility/2006">
              <mc:Choice xmlns:v="urn:schemas-microsoft-com:vml" Requires="v">
                <p:oleObj spid="_x0000_s39949" name="Document" r:id="rId4" imgW="8229600" imgH="2997200" progId="Word.Document.8">
                  <p:embed/>
                </p:oleObj>
              </mc:Choice>
              <mc:Fallback>
                <p:oleObj name="Document" r:id="rId4" imgW="8229600" imgH="29972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3" y="3092450"/>
                        <a:ext cx="7985125"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3"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altLang="ja-JP" sz="2000" b="1">
                <a:ea typeface="MS PGothic" charset="0"/>
                <a:cs typeface="MS PGothic" charset="0"/>
              </a:rPr>
              <a:t>Authors:</a:t>
            </a:r>
            <a:endParaRPr lang="en-US" altLang="ja-JP" sz="2000">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t>November 2013</a:t>
            </a:r>
            <a:endParaRPr lang="en-US"/>
          </a:p>
        </p:txBody>
      </p:sp>
      <p:sp>
        <p:nvSpPr>
          <p:cNvPr id="12291" name="Footer Placeholder 4"/>
          <p:cNvSpPr>
            <a:spLocks noGrp="1"/>
          </p:cNvSpPr>
          <p:nvPr>
            <p:ph type="ftr" sz="quarter" idx="11"/>
          </p:nvPr>
        </p:nvSpPr>
        <p:spPr/>
        <p:txBody>
          <a:bodyPr/>
          <a:lstStyle/>
          <a:p>
            <a:pPr>
              <a:defRPr/>
            </a:pPr>
            <a:r>
              <a:rPr lang="en-US" smtClean="0"/>
              <a:t>Rich Kennedy, self</a:t>
            </a:r>
            <a:endParaRPr lang="en-US"/>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ea typeface="MS PGothic" charset="0"/>
                <a:cs typeface="MS PGothic" charset="0"/>
              </a:rPr>
              <a:t>Slide </a:t>
            </a:r>
            <a:fld id="{96E44D41-854C-794F-BBA7-8DAB8E6DE34A}" type="slidenum">
              <a:rPr lang="en-US">
                <a:ea typeface="MS PGothic" charset="0"/>
                <a:cs typeface="MS PGothic" charset="0"/>
              </a:rPr>
              <a:pPr/>
              <a:t>10</a:t>
            </a:fld>
            <a:endParaRPr lang="en-US">
              <a:ea typeface="MS PGothic" charset="0"/>
              <a:cs typeface="MS PGothic" charset="0"/>
            </a:endParaRPr>
          </a:p>
        </p:txBody>
      </p:sp>
      <p:sp>
        <p:nvSpPr>
          <p:cNvPr id="52228"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52229" name="Rectangle 3"/>
          <p:cNvSpPr>
            <a:spLocks noGrp="1" noChangeArrowheads="1"/>
          </p:cNvSpPr>
          <p:nvPr>
            <p:ph type="body" idx="1"/>
          </p:nvPr>
        </p:nvSpPr>
        <p:spPr>
          <a:xfrm>
            <a:off x="685800" y="1066800"/>
            <a:ext cx="7772400" cy="5334000"/>
          </a:xfrm>
        </p:spPr>
        <p:txBody>
          <a:bodyPr/>
          <a:lstStyle/>
          <a:p>
            <a:pPr>
              <a:lnSpc>
                <a:spcPct val="80000"/>
              </a:lnSpc>
            </a:pPr>
            <a:r>
              <a:rPr lang="en-US" sz="1800">
                <a:latin typeface="Times New Roman" charset="0"/>
              </a:rPr>
              <a:t>Please review the documents at the following links:</a:t>
            </a:r>
            <a:br>
              <a:rPr lang="en-US" sz="1800">
                <a:latin typeface="Times New Roman" charset="0"/>
              </a:rPr>
            </a:br>
            <a:r>
              <a:rPr lang="en-US" sz="1800">
                <a:latin typeface="Times New Roman" charset="0"/>
              </a:rPr>
              <a:t>-  IEEE Patent Policy - </a:t>
            </a:r>
            <a:r>
              <a:rPr lang="en-US" sz="1800">
                <a:latin typeface="Times New Roman" charset="0"/>
                <a:hlinkClick r:id="rId2" tooltip="http://standards.ieee.org/board/pat/pat-slideset.ppt"/>
              </a:rPr>
              <a:t>http://standards.ieee.org/board/pat/pat-slideset.ppt</a:t>
            </a:r>
            <a:r>
              <a:rPr lang="en-US" sz="1800">
                <a:latin typeface="Times New Roman" charset="0"/>
              </a:rPr>
              <a:t/>
            </a:r>
            <a:br>
              <a:rPr lang="en-US" sz="1800">
                <a:latin typeface="Times New Roman" charset="0"/>
              </a:rPr>
            </a:br>
            <a:r>
              <a:rPr lang="en-US" sz="1800">
                <a:latin typeface="Times New Roman" charset="0"/>
              </a:rPr>
              <a:t>-  Patent FAQ - </a:t>
            </a:r>
            <a:r>
              <a:rPr lang="en-US" sz="1800">
                <a:latin typeface="Times New Roman" charset="0"/>
                <a:hlinkClick r:id="rId3" tooltip="http://standards.ieee.org/board/pat/faq.pdf"/>
              </a:rPr>
              <a:t>http://standards.ieee.org/board/pat/faq.pdf</a:t>
            </a:r>
            <a:r>
              <a:rPr lang="en-US" sz="1800">
                <a:latin typeface="Times New Roman" charset="0"/>
              </a:rPr>
              <a:t/>
            </a:r>
            <a:br>
              <a:rPr lang="en-US" sz="1800">
                <a:latin typeface="Times New Roman" charset="0"/>
              </a:rPr>
            </a:br>
            <a:r>
              <a:rPr lang="en-US" sz="1800">
                <a:latin typeface="Times New Roman" charset="0"/>
              </a:rPr>
              <a:t>-  LoA Form - </a:t>
            </a:r>
            <a:r>
              <a:rPr lang="en-US" sz="1800">
                <a:latin typeface="Times New Roman" charset="0"/>
                <a:hlinkClick r:id="rId4" tooltip="http://standards.ieee.org/board/pat/loa.pdf"/>
              </a:rPr>
              <a:t>http://standards.ieee.org/board/pat/loa.pdf</a:t>
            </a:r>
            <a:r>
              <a:rPr lang="en-US" sz="1800">
                <a:latin typeface="Times New Roman" charset="0"/>
              </a:rPr>
              <a:t/>
            </a:r>
            <a:br>
              <a:rPr lang="en-US" sz="1800">
                <a:latin typeface="Times New Roman" charset="0"/>
              </a:rPr>
            </a:br>
            <a:r>
              <a:rPr lang="en-US" sz="1800">
                <a:latin typeface="Times New Roman" charset="0"/>
              </a:rPr>
              <a:t>-  Affiliation FAQ -</a:t>
            </a:r>
            <a:r>
              <a:rPr lang="en-US" sz="1800">
                <a:latin typeface="Times New Roman" charset="0"/>
                <a:hlinkClick r:id="rId5" tooltip="http://standards.ieee.org/faqs/affiliationFAQ.html"/>
              </a:rPr>
              <a:t>http://standards.ieee.org/faqs/affiliationFAQ.html</a:t>
            </a:r>
            <a:endParaRPr lang="en-US" sz="1800">
              <a:latin typeface="Times New Roman" charset="0"/>
            </a:endParaRPr>
          </a:p>
          <a:p>
            <a:pPr>
              <a:lnSpc>
                <a:spcPct val="80000"/>
              </a:lnSpc>
              <a:buFontTx/>
              <a:buNone/>
            </a:pPr>
            <a:r>
              <a:rPr lang="en-US" sz="1800">
                <a:latin typeface="Times New Roman" charset="0"/>
              </a:rPr>
              <a:t>	-  Anti-Trust FAQ - </a:t>
            </a:r>
            <a:r>
              <a:rPr lang="en-US" sz="1800">
                <a:latin typeface="Times New Roman" charset="0"/>
                <a:hlinkClick r:id="rId6" tooltip="http://standards.ieee.org/resources/antitrust-guidelines.pdf"/>
              </a:rPr>
              <a:t>http://standards.ieee.org/resources/antitrust-guidelines.pdf</a:t>
            </a:r>
            <a:r>
              <a:rPr lang="en-US" sz="1800">
                <a:latin typeface="Times New Roman" charset="0"/>
              </a:rPr>
              <a:t/>
            </a:r>
            <a:br>
              <a:rPr lang="en-US" sz="1800">
                <a:latin typeface="Times New Roman" charset="0"/>
              </a:rPr>
            </a:br>
            <a:r>
              <a:rPr lang="en-US" sz="1800">
                <a:latin typeface="Times New Roman" charset="0"/>
              </a:rPr>
              <a:t>-  Ethics - </a:t>
            </a:r>
            <a:r>
              <a:rPr lang="en-US" sz="1800">
                <a:latin typeface="Times New Roman" charset="0"/>
                <a:hlinkClick r:id="rId7" tooltip="http://www.ieee.org/portal/cms_docs/about/CoE_poster.pdf"/>
              </a:rPr>
              <a:t>http://www.ieee.org/portal/cms_docs/about/CoE_poster.pdf</a:t>
            </a:r>
            <a:r>
              <a:rPr lang="en-US" sz="1800">
                <a:latin typeface="Times New Roman" charset="0"/>
              </a:rPr>
              <a:t/>
            </a:r>
            <a:br>
              <a:rPr lang="en-US" sz="1800">
                <a:latin typeface="Times New Roman" charset="0"/>
              </a:rPr>
            </a:br>
            <a:r>
              <a:rPr lang="en-US" sz="1800">
                <a:latin typeface="Times New Roman" charset="0"/>
              </a:rPr>
              <a:t>-  IEEE 802.11 Working Group OM -</a:t>
            </a:r>
            <a:r>
              <a:rPr lang="en-US" sz="1800" u="sng">
                <a:latin typeface="Times New Roman" charset="0"/>
                <a:hlinkClick r:id="rId8"/>
              </a:rPr>
              <a:t>https://mentor.ieee.org/802.11/dcn/13/11-13-0001-02-0000-802-11-operations-manual.docx  </a:t>
            </a:r>
            <a:endParaRPr lang="en-US" sz="1800">
              <a:latin typeface="Times New Roman" charset="0"/>
            </a:endParaRPr>
          </a:p>
          <a:p>
            <a:pPr>
              <a:lnSpc>
                <a:spcPct val="80000"/>
              </a:lnSpc>
            </a:pPr>
            <a:r>
              <a:rPr lang="en-US" sz="1800">
                <a:latin typeface="Times New Roman" charset="0"/>
              </a:rPr>
              <a:t>802 WG P&amp;P: </a:t>
            </a:r>
            <a:r>
              <a:rPr lang="en-US" sz="1800">
                <a:latin typeface="Times New Roman" charset="0"/>
                <a:hlinkClick r:id="rId9"/>
              </a:rPr>
              <a:t>https://mentor.ieee.org/802-ec/dcn/09/ec-09-0007-02-00EC-draft-lmsc-wg-p-p.pdf</a:t>
            </a:r>
            <a:endParaRPr lang="en-US" sz="1800">
              <a:latin typeface="Times New Roman" charset="0"/>
            </a:endParaRPr>
          </a:p>
          <a:p>
            <a:pPr>
              <a:lnSpc>
                <a:spcPct val="80000"/>
              </a:lnSpc>
            </a:pPr>
            <a:r>
              <a:rPr lang="en-US" sz="1800">
                <a:latin typeface="Times New Roman" charset="0"/>
              </a:rPr>
              <a:t>802 LMSC P&amp;P:</a:t>
            </a:r>
            <a:r>
              <a:rPr lang="en-US" sz="1800">
                <a:latin typeface="Times New Roman" charset="0"/>
                <a:hlinkClick r:id="rId10"/>
              </a:rPr>
              <a:t>https://mentor.ieee.org/802-ec/dcn/09/ec-09-0005-02-00EC-draft-revised-lmsc-p-p-for-wg-p-p-ballot.pdf</a:t>
            </a:r>
            <a:endParaRPr lang="en-US" sz="1800">
              <a:latin typeface="Times New Roman" charset="0"/>
            </a:endParaRPr>
          </a:p>
          <a:p>
            <a:pPr>
              <a:lnSpc>
                <a:spcPct val="80000"/>
              </a:lnSpc>
            </a:pPr>
            <a:r>
              <a:rPr lang="en-US" sz="1800">
                <a:latin typeface="Times New Roman" charset="0"/>
              </a:rPr>
              <a:t>802 LMSC OM: </a:t>
            </a:r>
            <a:r>
              <a:rPr lang="en-US" sz="1800">
                <a:latin typeface="Times New Roman" charset="0"/>
                <a:hlinkClick r:id="rId11"/>
              </a:rPr>
              <a:t>https://mentor.ieee.org/802-ec/dcn/09/ec-09-0006-02-00EC-draft-revision-of-the-lmsc-om-for-wg-p-p.pdf</a:t>
            </a:r>
            <a:endParaRPr lang="en-US" sz="1800">
              <a:latin typeface="Times New Roman" charset="0"/>
            </a:endParaRPr>
          </a:p>
          <a:p>
            <a:r>
              <a:rPr lang="en-US" sz="1800">
                <a:latin typeface="Times New Roman" charset="0"/>
              </a:rPr>
              <a:t>802.11 WG Style Guide  09/1034r7: </a:t>
            </a:r>
            <a:r>
              <a:rPr lang="en-US" sz="1800" u="sng">
                <a:latin typeface="Times New Roman" charset="0"/>
                <a:hlinkClick r:id="rId12"/>
              </a:rPr>
              <a:t>https://mentor.ieee.org/802.11/dcn/09/11-09-1034-07-0000-802-11-editorial-style-guide.doc</a:t>
            </a:r>
            <a:r>
              <a:rPr lang="en-US" sz="1800" u="sng">
                <a:latin typeface="Times New Roman" charset="0"/>
              </a:rPr>
              <a:t> </a:t>
            </a:r>
            <a:endParaRPr lang="en-US" sz="1800">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GB" altLang="ja-JP">
              <a:ea typeface="MS PGothic" pitchFamily="34" charset="-128"/>
            </a:endParaRPr>
          </a:p>
        </p:txBody>
      </p:sp>
      <p:sp>
        <p:nvSpPr>
          <p:cNvPr id="13315"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GB" altLang="ja-JP">
              <a:ea typeface="MS PGothic" pitchFamily="34" charset="-128"/>
            </a:endParaRP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ltLang="ja-JP">
                <a:ea typeface="MS PGothic" charset="0"/>
                <a:cs typeface="MS PGothic" charset="0"/>
              </a:rPr>
              <a:t>Slide </a:t>
            </a:r>
            <a:fld id="{CF2D913B-9176-404A-8893-C34BBE0E86A7}" type="slidenum">
              <a:rPr lang="en-GB" altLang="ja-JP">
                <a:ea typeface="MS PGothic" charset="0"/>
                <a:cs typeface="MS PGothic" charset="0"/>
              </a:rPr>
              <a:pPr/>
              <a:t>11</a:t>
            </a:fld>
            <a:endParaRPr lang="en-GB" altLang="ja-JP">
              <a:ea typeface="MS PGothic" charset="0"/>
              <a:cs typeface="MS PGothic" charset="0"/>
            </a:endParaRPr>
          </a:p>
        </p:txBody>
      </p:sp>
      <p:sp>
        <p:nvSpPr>
          <p:cNvPr id="53252" name="Rectangle 2"/>
          <p:cNvSpPr>
            <a:spLocks noGrp="1" noChangeArrowheads="1"/>
          </p:cNvSpPr>
          <p:nvPr>
            <p:ph type="title"/>
          </p:nvPr>
        </p:nvSpPr>
        <p:spPr>
          <a:xfrm>
            <a:off x="685800" y="685800"/>
            <a:ext cx="7772400" cy="655638"/>
          </a:xfrm>
        </p:spPr>
        <p:txBody>
          <a:bodyPr lIns="90488" tIns="44450" rIns="90488" bIns="44450"/>
          <a:lstStyle/>
          <a:p>
            <a:r>
              <a:rPr lang="en-US" altLang="ja-JP">
                <a:solidFill>
                  <a:schemeClr val="tx1"/>
                </a:solidFill>
                <a:latin typeface="Times New Roman" charset="0"/>
                <a:ea typeface="MS PGothic" charset="0"/>
                <a:cs typeface="MS PGothic" charset="0"/>
              </a:rPr>
              <a:t>Meeting Etiquette</a:t>
            </a:r>
          </a:p>
        </p:txBody>
      </p:sp>
      <p:sp>
        <p:nvSpPr>
          <p:cNvPr id="53253" name="Rectangle 3"/>
          <p:cNvSpPr>
            <a:spLocks noGrp="1" noChangeArrowheads="1"/>
          </p:cNvSpPr>
          <p:nvPr>
            <p:ph type="body" idx="1"/>
          </p:nvPr>
        </p:nvSpPr>
        <p:spPr>
          <a:xfrm>
            <a:off x="304800" y="1752600"/>
            <a:ext cx="7848600" cy="4114800"/>
          </a:xfrm>
        </p:spPr>
        <p:txBody>
          <a:bodyPr lIns="90488" tIns="44450" rIns="90488" bIns="44450"/>
          <a:lstStyle/>
          <a:p>
            <a:pPr>
              <a:lnSpc>
                <a:spcPct val="90000"/>
              </a:lnSpc>
            </a:pPr>
            <a:r>
              <a:rPr lang="en-US" altLang="ja-JP" sz="2800">
                <a:latin typeface="Times New Roman" charset="0"/>
                <a:ea typeface="MS PGothic" charset="0"/>
                <a:cs typeface="MS PGothic" charset="0"/>
              </a:rPr>
              <a:t>IEEE 802 is a world-wide professional technical organization </a:t>
            </a:r>
          </a:p>
          <a:p>
            <a:pPr>
              <a:lnSpc>
                <a:spcPct val="90000"/>
              </a:lnSpc>
            </a:pPr>
            <a:r>
              <a:rPr lang="en-US" altLang="ja-JP" sz="2800">
                <a:latin typeface="Times New Roman" charset="0"/>
                <a:ea typeface="MS PGothic" charset="0"/>
                <a:cs typeface="MS PGothic" charset="0"/>
              </a:rPr>
              <a:t>Meetings are to be conducted in an </a:t>
            </a:r>
            <a:r>
              <a:rPr lang="en-US" altLang="ja-JP" sz="2800" b="0" i="1" u="sng">
                <a:solidFill>
                  <a:srgbClr val="0066FF"/>
                </a:solidFill>
                <a:latin typeface="Times New Roman" charset="0"/>
                <a:ea typeface="MS PGothic" charset="0"/>
                <a:cs typeface="MS PGothic" charset="0"/>
              </a:rPr>
              <a:t>orderly</a:t>
            </a:r>
            <a:r>
              <a:rPr lang="en-US" altLang="ja-JP" sz="2800">
                <a:latin typeface="Times New Roman" charset="0"/>
                <a:ea typeface="MS PGothic" charset="0"/>
                <a:cs typeface="MS PGothic" charset="0"/>
              </a:rPr>
              <a:t> and </a:t>
            </a:r>
            <a:r>
              <a:rPr lang="en-US" altLang="ja-JP" sz="2800" i="1" u="sng">
                <a:solidFill>
                  <a:srgbClr val="0066FF"/>
                </a:solidFill>
                <a:latin typeface="Times New Roman" charset="0"/>
                <a:ea typeface="MS PGothic" charset="0"/>
                <a:cs typeface="MS PGothic" charset="0"/>
              </a:rPr>
              <a:t>professional</a:t>
            </a:r>
            <a:r>
              <a:rPr lang="en-US" altLang="ja-JP" sz="2800" i="1">
                <a:solidFill>
                  <a:srgbClr val="0066FF"/>
                </a:solidFill>
                <a:latin typeface="Times New Roman" charset="0"/>
                <a:ea typeface="MS PGothic" charset="0"/>
                <a:cs typeface="MS PGothic" charset="0"/>
              </a:rPr>
              <a:t> </a:t>
            </a:r>
            <a:r>
              <a:rPr lang="en-US" altLang="ja-JP" sz="2800">
                <a:latin typeface="Times New Roman" charset="0"/>
                <a:ea typeface="MS PGothic" charset="0"/>
                <a:cs typeface="MS PGothic" charset="0"/>
              </a:rPr>
              <a:t>manner in accordance with the policies and procedures governed by the organization.</a:t>
            </a:r>
          </a:p>
          <a:p>
            <a:pPr>
              <a:lnSpc>
                <a:spcPct val="90000"/>
              </a:lnSpc>
            </a:pPr>
            <a:r>
              <a:rPr lang="en-US" altLang="ja-JP" sz="2800">
                <a:solidFill>
                  <a:srgbClr val="0066FF"/>
                </a:solidFill>
                <a:latin typeface="Times New Roman" charset="0"/>
                <a:ea typeface="MS PGothic" charset="0"/>
                <a:cs typeface="MS PGothic" charset="0"/>
              </a:rPr>
              <a:t>Individuals are to address the </a:t>
            </a:r>
            <a:r>
              <a:rPr lang="en-US" altLang="ja-JP" sz="2800" b="0" i="1" u="sng">
                <a:solidFill>
                  <a:srgbClr val="0066FF"/>
                </a:solidFill>
                <a:latin typeface="Times New Roman" charset="0"/>
                <a:ea typeface="MS PGothic" charset="0"/>
                <a:cs typeface="MS PGothic" charset="0"/>
              </a:rPr>
              <a:t>“Technical”</a:t>
            </a:r>
            <a:r>
              <a:rPr lang="en-US" altLang="ja-JP" sz="2800">
                <a:solidFill>
                  <a:srgbClr val="0066FF"/>
                </a:solidFill>
                <a:latin typeface="Times New Roman" charset="0"/>
                <a:ea typeface="MS PGothic" charset="0"/>
                <a:cs typeface="MS PGothic" charset="0"/>
              </a:rPr>
              <a:t> content of the subject under consideration and refrain from making </a:t>
            </a:r>
            <a:r>
              <a:rPr lang="en-US" altLang="ja-JP" sz="2800" b="0" i="1" u="sng">
                <a:solidFill>
                  <a:srgbClr val="0066FF"/>
                </a:solidFill>
                <a:latin typeface="Times New Roman" charset="0"/>
                <a:ea typeface="MS PGothic" charset="0"/>
                <a:cs typeface="MS PGothic" charset="0"/>
              </a:rPr>
              <a:t>“personal”</a:t>
            </a:r>
            <a:r>
              <a:rPr lang="en-US" altLang="ja-JP" sz="2800">
                <a:solidFill>
                  <a:srgbClr val="0066FF"/>
                </a:solidFill>
                <a:latin typeface="Times New Roman" charset="0"/>
                <a:ea typeface="MS PGothic" charset="0"/>
                <a:cs typeface="MS PGothic" charset="0"/>
              </a:rPr>
              <a:t> 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atin typeface="Times New Roman" charset="0"/>
              </a:rPr>
              <a:t>Task Group Chair’s Functions</a:t>
            </a:r>
          </a:p>
        </p:txBody>
      </p:sp>
      <p:sp>
        <p:nvSpPr>
          <p:cNvPr id="55298" name="Content Placeholder 2"/>
          <p:cNvSpPr>
            <a:spLocks noGrp="1"/>
          </p:cNvSpPr>
          <p:nvPr>
            <p:ph idx="1"/>
          </p:nvPr>
        </p:nvSpPr>
        <p:spPr/>
        <p:txBody>
          <a:bodyPr/>
          <a:lstStyle/>
          <a:p>
            <a:r>
              <a:rPr lang="en-US" sz="1800">
                <a:latin typeface="Times New Roman" charset="0"/>
              </a:rPr>
              <a:t>[From Policies and Procedures of IEEE Project 802.11™, subclause 3.7.3]</a:t>
            </a:r>
          </a:p>
          <a:p>
            <a:r>
              <a:rPr lang="en-US" sz="2000">
                <a:latin typeface="Times New Roman" charset="0"/>
              </a:rPr>
              <a:t>The TG Chair </a:t>
            </a:r>
            <a:r>
              <a:rPr lang="en-US" sz="2000" i="1" u="sng">
                <a:latin typeface="Times New Roman" charset="0"/>
              </a:rPr>
              <a:t>may decide non-technical issues or may put them to a vote of the TG.</a:t>
            </a:r>
            <a:r>
              <a:rPr lang="en-US" sz="2000">
                <a:latin typeface="Times New Roman" charset="0"/>
              </a:rPr>
              <a:t> The TG participants and the Chair decide technical issues by vote. The TG Chair decides what is non-technical and what is technical.</a:t>
            </a:r>
          </a:p>
          <a:p>
            <a:r>
              <a:rPr lang="en-US" sz="2000">
                <a:latin typeface="Times New Roman" charset="0"/>
              </a:rPr>
              <a:t>The TG Chair is responsible for presiding over TG sessions.</a:t>
            </a:r>
          </a:p>
          <a:p>
            <a:r>
              <a:rPr lang="en-US" sz="2000">
                <a:latin typeface="Times New Roman" charset="0"/>
              </a:rPr>
              <a:t>The TG Chair shall operate the TG in an unbiased fashion. To maintain impartiality, the TG Chair shall refrain from taking sides in debate on technical motions.</a:t>
            </a:r>
          </a:p>
          <a:p>
            <a:r>
              <a:rPr lang="en-US" sz="2000" i="1" u="sng">
                <a:latin typeface="Times New Roman" charset="0"/>
              </a:rPr>
              <a:t>It is the responsibility of the TG Chair to lead the TG in producing </a:t>
            </a:r>
            <a:r>
              <a:rPr lang="en-US" sz="2000" i="1" u="sng">
                <a:solidFill>
                  <a:srgbClr val="FF0000"/>
                </a:solidFill>
                <a:latin typeface="Times New Roman" charset="0"/>
              </a:rPr>
              <a:t>a quality draft standard in a timely fashion </a:t>
            </a:r>
            <a:r>
              <a:rPr lang="en-US" sz="2000">
                <a:latin typeface="Times New Roman" charset="0"/>
              </a:rPr>
              <a:t>as specified by the specific PAR</a:t>
            </a:r>
          </a:p>
          <a:p>
            <a:endParaRPr lang="en-US" sz="2000">
              <a:latin typeface="Times New Roman" charset="0"/>
            </a:endParaRPr>
          </a:p>
        </p:txBody>
      </p:sp>
      <p:sp>
        <p:nvSpPr>
          <p:cNvPr id="14340" name="Date Placeholder 3"/>
          <p:cNvSpPr>
            <a:spLocks noGrp="1"/>
          </p:cNvSpPr>
          <p:nvPr>
            <p:ph type="dt" sz="quarter" idx="10"/>
          </p:nvPr>
        </p:nvSpPr>
        <p:spPr/>
        <p:txBody>
          <a:bodyPr/>
          <a:lstStyle/>
          <a:p>
            <a:pPr>
              <a:defRPr/>
            </a:pPr>
            <a:r>
              <a:rPr lang="en-US" smtClean="0"/>
              <a:t>November 2013</a:t>
            </a:r>
            <a:endParaRPr lang="en-US"/>
          </a:p>
        </p:txBody>
      </p:sp>
      <p:sp>
        <p:nvSpPr>
          <p:cNvPr id="14341" name="Footer Placeholder 4"/>
          <p:cNvSpPr>
            <a:spLocks noGrp="1"/>
          </p:cNvSpPr>
          <p:nvPr>
            <p:ph type="ftr" sz="quarter" idx="11"/>
          </p:nvPr>
        </p:nvSpPr>
        <p:spPr/>
        <p:txBody>
          <a:bodyPr/>
          <a:lstStyle/>
          <a:p>
            <a:pPr>
              <a:defRPr/>
            </a:pPr>
            <a:r>
              <a:rPr lang="en-US" smtClean="0"/>
              <a:t>Rich Kennedy, self</a:t>
            </a:r>
            <a:endParaRPr lang="en-US"/>
          </a:p>
        </p:txBody>
      </p:sp>
      <p:sp>
        <p:nvSpPr>
          <p:cNvPr id="553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C39E5940-706E-4F4A-8F50-D797F9135DEC}" type="slidenum">
              <a:rPr lang="en-US" altLang="ja-JP">
                <a:ea typeface="MS PGothic" charset="0"/>
                <a:cs typeface="MS PGothic" charset="0"/>
              </a:rPr>
              <a:pPr/>
              <a:t>12</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atin typeface="Times New Roman" charset="0"/>
              </a:rPr>
              <a:t>Task Group Chair's Authority</a:t>
            </a:r>
          </a:p>
        </p:txBody>
      </p:sp>
      <p:sp>
        <p:nvSpPr>
          <p:cNvPr id="56322" name="Content Placeholder 2"/>
          <p:cNvSpPr>
            <a:spLocks noGrp="1"/>
          </p:cNvSpPr>
          <p:nvPr>
            <p:ph idx="1"/>
          </p:nvPr>
        </p:nvSpPr>
        <p:spPr>
          <a:xfrm>
            <a:off x="685800" y="1981200"/>
            <a:ext cx="7772400" cy="3733800"/>
          </a:xfrm>
        </p:spPr>
        <p:txBody>
          <a:bodyPr/>
          <a:lstStyle/>
          <a:p>
            <a:r>
              <a:rPr lang="en-US" sz="1800">
                <a:latin typeface="Times New Roman" charset="0"/>
              </a:rPr>
              <a:t>[From Policies and Procedures of IEEE Project 802.11™, subclause 3.7.4]</a:t>
            </a:r>
          </a:p>
          <a:p>
            <a:r>
              <a:rPr lang="en-US" sz="2000">
                <a:latin typeface="Times New Roman" charset="0"/>
              </a:rPr>
              <a:t>To carry out the responsibilities cited in subclause 3.7.3*, the TG Chair has authority to:</a:t>
            </a:r>
          </a:p>
          <a:p>
            <a:pPr lvl="1"/>
            <a:r>
              <a:rPr lang="en-US" sz="1800">
                <a:latin typeface="Times New Roman" charset="0"/>
              </a:rPr>
              <a:t>Decide which issues are technical and which are non-technical.</a:t>
            </a:r>
          </a:p>
          <a:p>
            <a:pPr lvl="1"/>
            <a:r>
              <a:rPr lang="en-US" sz="1800">
                <a:latin typeface="Times New Roman" charset="0"/>
              </a:rPr>
              <a:t>Assign and unassign subtasks and task leaders or executors, e.g. secretary, subgroup leader, etc.</a:t>
            </a:r>
          </a:p>
          <a:p>
            <a:pPr lvl="1"/>
            <a:r>
              <a:rPr lang="en-US" sz="1800">
                <a:latin typeface="Times New Roman" charset="0"/>
              </a:rPr>
              <a:t>Speak for the TG to the WG.</a:t>
            </a:r>
          </a:p>
          <a:p>
            <a:pPr lvl="1"/>
            <a:r>
              <a:rPr lang="en-US" sz="1800">
                <a:latin typeface="Times New Roman" charset="0"/>
              </a:rPr>
              <a:t>Determine if an organization or consortium is dominating the TG, and, if so, raise the issue to the WG Chair.</a:t>
            </a:r>
          </a:p>
          <a:p>
            <a:pPr lvl="1"/>
            <a:r>
              <a:rPr lang="en-US" sz="1800">
                <a:latin typeface="Times New Roman" charset="0"/>
              </a:rPr>
              <a:t>Be representative of the TG during coordination and interaction with IEEE® staff.</a:t>
            </a:r>
          </a:p>
        </p:txBody>
      </p:sp>
      <p:sp>
        <p:nvSpPr>
          <p:cNvPr id="15364" name="Date Placeholder 3"/>
          <p:cNvSpPr>
            <a:spLocks noGrp="1"/>
          </p:cNvSpPr>
          <p:nvPr>
            <p:ph type="dt" sz="quarter" idx="10"/>
          </p:nvPr>
        </p:nvSpPr>
        <p:spPr/>
        <p:txBody>
          <a:bodyPr/>
          <a:lstStyle/>
          <a:p>
            <a:pPr>
              <a:defRPr/>
            </a:pPr>
            <a:r>
              <a:rPr lang="en-US" smtClean="0"/>
              <a:t>November 2013</a:t>
            </a:r>
            <a:endParaRPr lang="en-US"/>
          </a:p>
        </p:txBody>
      </p:sp>
      <p:sp>
        <p:nvSpPr>
          <p:cNvPr id="15365" name="Footer Placeholder 4"/>
          <p:cNvSpPr>
            <a:spLocks noGrp="1"/>
          </p:cNvSpPr>
          <p:nvPr>
            <p:ph type="ftr" sz="quarter" idx="11"/>
          </p:nvPr>
        </p:nvSpPr>
        <p:spPr/>
        <p:txBody>
          <a:bodyPr/>
          <a:lstStyle/>
          <a:p>
            <a:pPr>
              <a:defRPr/>
            </a:pPr>
            <a:r>
              <a:rPr lang="en-US" smtClean="0"/>
              <a:t>Rich Kennedy, self</a:t>
            </a:r>
            <a:endParaRPr lang="en-US"/>
          </a:p>
        </p:txBody>
      </p:sp>
      <p:sp>
        <p:nvSpPr>
          <p:cNvPr id="563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3DE3B74-0B9B-1644-9070-2102A26E60F0}" type="slidenum">
              <a:rPr lang="en-US" altLang="ja-JP">
                <a:ea typeface="MS PGothic" charset="0"/>
                <a:cs typeface="MS PGothic" charset="0"/>
              </a:rPr>
              <a:pPr/>
              <a:t>13</a:t>
            </a:fld>
            <a:endParaRPr lang="en-US" altLang="ja-JP">
              <a:ea typeface="MS PGothic" charset="0"/>
              <a:cs typeface="MS PGothic" charset="0"/>
            </a:endParaRPr>
          </a:p>
        </p:txBody>
      </p:sp>
      <p:sp>
        <p:nvSpPr>
          <p:cNvPr id="56326" name="TextBox 6"/>
          <p:cNvSpPr txBox="1">
            <a:spLocks noChangeArrowheads="1"/>
          </p:cNvSpPr>
          <p:nvPr/>
        </p:nvSpPr>
        <p:spPr bwMode="auto">
          <a:xfrm>
            <a:off x="990600" y="5867400"/>
            <a:ext cx="3886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a:t>* See slide 11</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ja-JP">
                <a:latin typeface="Times New Roman" charset="0"/>
                <a:ea typeface="MS PGothic" charset="0"/>
                <a:cs typeface="MS PGothic" charset="0"/>
              </a:rPr>
              <a:t>PAR Scope and Purpose</a:t>
            </a:r>
          </a:p>
        </p:txBody>
      </p:sp>
      <p:sp>
        <p:nvSpPr>
          <p:cNvPr id="57346" name="Content Placeholder 2"/>
          <p:cNvSpPr>
            <a:spLocks noGrp="1"/>
          </p:cNvSpPr>
          <p:nvPr>
            <p:ph idx="1"/>
          </p:nvPr>
        </p:nvSpPr>
        <p:spPr/>
        <p:txBody>
          <a:bodyPr/>
          <a:lstStyle/>
          <a:p>
            <a:r>
              <a:rPr lang="en-US" altLang="ja-JP" sz="2000">
                <a:latin typeface="Times New Roman" charset="0"/>
                <a:ea typeface="MS PGothic" charset="0"/>
                <a:cs typeface="MS PGothic" charset="0"/>
              </a:rPr>
              <a:t>Approved PAR Scope: </a:t>
            </a:r>
            <a:r>
              <a:rPr lang="en-US" altLang="ja-JP" sz="2000" b="0">
                <a:latin typeface="Times New Roman" charset="0"/>
                <a:ea typeface="MS PGothic" charset="0"/>
                <a:cs typeface="MS PGothic" charset="0"/>
              </a:rPr>
              <a:t>An amendment that defines modifications to both the 802.11 physical layers (PHY) and the 802.11 Medium Access Control Layer (MAC), to meet the legal requirements for channel access and coexistence in the TV White Space</a:t>
            </a:r>
          </a:p>
          <a:p>
            <a:r>
              <a:rPr lang="en-US" altLang="ja-JP" sz="2000">
                <a:latin typeface="Times New Roman" charset="0"/>
                <a:ea typeface="MS PGothic" charset="0"/>
                <a:cs typeface="MS PGothic" charset="0"/>
              </a:rPr>
              <a:t>Approved PAR Purpose: </a:t>
            </a:r>
            <a:r>
              <a:rPr lang="en-US" altLang="ja-JP" sz="2000" b="0">
                <a:latin typeface="Times New Roman" charset="0"/>
                <a:ea typeface="MS PGothic" charset="0"/>
                <a:cs typeface="MS PGothic" charset="0"/>
              </a:rPr>
              <a:t>The purpose of this amendment is to allow 802.11 wireless networks to be used in the TV white space</a:t>
            </a:r>
          </a:p>
        </p:txBody>
      </p:sp>
      <p:sp>
        <p:nvSpPr>
          <p:cNvPr id="17412"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17413"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573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4A748AB-98F4-A240-809F-302AEE0F75A5}" type="slidenum">
              <a:rPr lang="en-US" altLang="ja-JP">
                <a:ea typeface="MS PGothic" charset="0"/>
                <a:cs typeface="MS PGothic" charset="0"/>
              </a:rPr>
              <a:pPr/>
              <a:t>14</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228600" y="685800"/>
            <a:ext cx="8686800" cy="1066800"/>
          </a:xfrm>
        </p:spPr>
        <p:txBody>
          <a:bodyPr/>
          <a:lstStyle/>
          <a:p>
            <a:r>
              <a:rPr lang="en-US" altLang="ja-JP">
                <a:latin typeface="Times New Roman" charset="0"/>
                <a:ea typeface="MS PGothic" charset="0"/>
                <a:cs typeface="MS PGothic" charset="0"/>
              </a:rPr>
              <a:t>Purpose, Principles and Vision/Outcome</a:t>
            </a:r>
            <a:r>
              <a:rPr lang="en-US" altLang="ja-JP" sz="3400">
                <a:latin typeface="Times New Roman" charset="0"/>
                <a:ea typeface="MS PGothic" charset="0"/>
                <a:cs typeface="MS PGothic" charset="0"/>
              </a:rPr>
              <a:t/>
            </a:r>
            <a:br>
              <a:rPr lang="en-US" altLang="ja-JP" sz="3400">
                <a:latin typeface="Times New Roman" charset="0"/>
                <a:ea typeface="MS PGothic" charset="0"/>
                <a:cs typeface="MS PGothic" charset="0"/>
              </a:rPr>
            </a:br>
            <a:r>
              <a:rPr lang="en-US" altLang="ja-JP" sz="2000">
                <a:solidFill>
                  <a:srgbClr val="0070C0"/>
                </a:solidFill>
                <a:latin typeface="Times New Roman" charset="0"/>
                <a:ea typeface="MS PGothic" charset="0"/>
                <a:cs typeface="MS PGothic" charset="0"/>
              </a:rPr>
              <a:t>“If you don't know where you are going, you might wind up someplace else.”*</a:t>
            </a:r>
          </a:p>
        </p:txBody>
      </p:sp>
      <p:sp>
        <p:nvSpPr>
          <p:cNvPr id="58370" name="Content Placeholder 2"/>
          <p:cNvSpPr>
            <a:spLocks noGrp="1"/>
          </p:cNvSpPr>
          <p:nvPr>
            <p:ph idx="1"/>
          </p:nvPr>
        </p:nvSpPr>
        <p:spPr>
          <a:xfrm>
            <a:off x="685800" y="1752600"/>
            <a:ext cx="7772400" cy="4419600"/>
          </a:xfrm>
        </p:spPr>
        <p:txBody>
          <a:bodyPr/>
          <a:lstStyle/>
          <a:p>
            <a:r>
              <a:rPr lang="en-GB" altLang="ja-JP" sz="1800">
                <a:latin typeface="Times New Roman" charset="0"/>
                <a:ea typeface="MS PGothic" charset="0"/>
                <a:cs typeface="MS PGothic" charset="0"/>
              </a:rPr>
              <a:t>11-06-0056-00-0000-cbp-and-david-allens-methods</a:t>
            </a:r>
          </a:p>
          <a:p>
            <a:r>
              <a:rPr lang="en-US" altLang="ja-JP" sz="1800" u="sng">
                <a:latin typeface="Times New Roman" charset="0"/>
                <a:ea typeface="MS PGothic" charset="0"/>
                <a:cs typeface="MS PGothic" charset="0"/>
                <a:hlinkClick r:id="rId2"/>
              </a:rPr>
              <a:t>http://en.wikipedia.org/wiki/Getting_Things_Done</a:t>
            </a:r>
            <a:endParaRPr lang="en-GB" altLang="ja-JP" sz="1800">
              <a:latin typeface="Times New Roman" charset="0"/>
              <a:ea typeface="MS PGothic" charset="0"/>
              <a:cs typeface="MS PGothic" charset="0"/>
            </a:endParaRPr>
          </a:p>
          <a:p>
            <a:r>
              <a:rPr lang="en-GB" altLang="ja-JP" sz="1800">
                <a:latin typeface="Times New Roman" charset="0"/>
                <a:ea typeface="MS PGothic" charset="0"/>
                <a:cs typeface="MS PGothic" charset="0"/>
              </a:rPr>
              <a:t>Purpose:</a:t>
            </a:r>
            <a:r>
              <a:rPr lang="en-GB" altLang="ja-JP" sz="1800" b="0">
                <a:latin typeface="Times New Roman" charset="0"/>
                <a:ea typeface="MS PGothic" charset="0"/>
                <a:cs typeface="MS PGothic" charset="0"/>
              </a:rPr>
              <a:t> the Task Group should create an amendment whose implementation in solutions is likely to receive Regulatory approval for operation in the TV White Spaces under the applicable regulatory rules in the different regulatory domains.</a:t>
            </a:r>
            <a:endParaRPr lang="en-US" altLang="ja-JP" sz="1600" b="0">
              <a:latin typeface="Times New Roman" charset="0"/>
              <a:ea typeface="MS PGothic" charset="0"/>
              <a:cs typeface="MS PGothic" charset="0"/>
            </a:endParaRPr>
          </a:p>
          <a:p>
            <a:r>
              <a:rPr lang="en-GB" altLang="ja-JP" sz="1800">
                <a:latin typeface="Times New Roman" charset="0"/>
                <a:ea typeface="MS PGothic" charset="0"/>
                <a:cs typeface="MS PGothic" charset="0"/>
              </a:rPr>
              <a:t>Principles: </a:t>
            </a:r>
            <a:endParaRPr lang="en-US" altLang="ja-JP" sz="1600">
              <a:latin typeface="Times New Roman" charset="0"/>
              <a:ea typeface="MS PGothic" charset="0"/>
              <a:cs typeface="MS PGothic" charset="0"/>
            </a:endParaRPr>
          </a:p>
          <a:p>
            <a:pPr lvl="1"/>
            <a:r>
              <a:rPr lang="en-GB" altLang="ja-JP" sz="1600">
                <a:latin typeface="Times New Roman" charset="0"/>
                <a:ea typeface="MS PGothic" charset="0"/>
                <a:cs typeface="MS PGothic" charset="0"/>
              </a:rPr>
              <a:t>The amendment should not duplicate functionality that is being standardized in other Task Groups.</a:t>
            </a:r>
            <a:endParaRPr lang="en-US" altLang="ja-JP" sz="1400">
              <a:latin typeface="Times New Roman" charset="0"/>
              <a:ea typeface="MS PGothic" charset="0"/>
              <a:cs typeface="MS PGothic" charset="0"/>
            </a:endParaRPr>
          </a:p>
          <a:p>
            <a:pPr lvl="1"/>
            <a:r>
              <a:rPr lang="en-GB" altLang="ja-JP" sz="1600">
                <a:latin typeface="Times New Roman" charset="0"/>
                <a:ea typeface="MS PGothic" charset="0"/>
                <a:cs typeface="MS PGothic" charset="0"/>
              </a:rPr>
              <a:t>There is no need for backwards compatibility with 2.45 GHz ISM operation. </a:t>
            </a:r>
            <a:endParaRPr lang="en-US" altLang="ja-JP" sz="1400">
              <a:latin typeface="Times New Roman" charset="0"/>
              <a:ea typeface="MS PGothic" charset="0"/>
              <a:cs typeface="MS PGothic" charset="0"/>
            </a:endParaRPr>
          </a:p>
          <a:p>
            <a:pPr lvl="1"/>
            <a:r>
              <a:rPr lang="en-GB" altLang="ja-JP" sz="1600">
                <a:latin typeface="Times New Roman" charset="0"/>
                <a:ea typeface="MS PGothic" charset="0"/>
                <a:cs typeface="MS PGothic" charset="0"/>
              </a:rPr>
              <a:t>The PHY is based on Clause 23, representing modifications of and references to Clause 22, and required, related changes to Clauses 3, 4, 6, 7, 8, 9 and 10, and Annexes B, C, D and E</a:t>
            </a:r>
          </a:p>
          <a:p>
            <a:r>
              <a:rPr lang="en-GB" altLang="ja-JP" sz="1800">
                <a:latin typeface="Times New Roman" charset="0"/>
                <a:ea typeface="MS PGothic" charset="0"/>
                <a:cs typeface="MS PGothic" charset="0"/>
              </a:rPr>
              <a:t>Vision/Outcome: </a:t>
            </a:r>
            <a:r>
              <a:rPr lang="en-US" altLang="ja-JP" sz="1800" b="0">
                <a:latin typeface="Times New Roman" charset="0"/>
                <a:ea typeface="MS PGothic" charset="0"/>
                <a:cs typeface="MS PGothic" charset="0"/>
              </a:rPr>
              <a:t>Use 802.11 PHYs to specify the basis for a system that the regulators can approve for operation in the TVWS bands.</a:t>
            </a:r>
          </a:p>
          <a:p>
            <a:pPr>
              <a:buFontTx/>
              <a:buNone/>
            </a:pPr>
            <a:endParaRPr lang="en-US" altLang="ja-JP" sz="1800" b="0">
              <a:latin typeface="Times New Roman" charset="0"/>
              <a:ea typeface="MS PGothic" charset="0"/>
              <a:cs typeface="MS PGothic" charset="0"/>
            </a:endParaRPr>
          </a:p>
          <a:p>
            <a:pPr>
              <a:buFontTx/>
              <a:buNone/>
            </a:pPr>
            <a:r>
              <a:rPr lang="en-US" altLang="ja-JP" sz="1800" b="0">
                <a:solidFill>
                  <a:srgbClr val="0070C0"/>
                </a:solidFill>
                <a:latin typeface="Times New Roman" charset="0"/>
                <a:ea typeface="MS PGothic" charset="0"/>
                <a:cs typeface="MS PGothic" charset="0"/>
              </a:rPr>
              <a:t>* Yogi Berra</a:t>
            </a:r>
          </a:p>
        </p:txBody>
      </p:sp>
      <p:sp>
        <p:nvSpPr>
          <p:cNvPr id="13316"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13317"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583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D0C8E673-3FC2-E34B-978B-DE637B30EDB1}" type="slidenum">
              <a:rPr lang="en-US" altLang="ja-JP">
                <a:ea typeface="MS PGothic" charset="0"/>
                <a:cs typeface="MS PGothic" charset="0"/>
              </a:rPr>
              <a:pPr/>
              <a:t>15</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Times New Roman" charset="0"/>
              </a:rPr>
              <a:t>Comment Resolution</a:t>
            </a:r>
          </a:p>
        </p:txBody>
      </p:sp>
      <p:sp>
        <p:nvSpPr>
          <p:cNvPr id="59394" name="Content Placeholder 2"/>
          <p:cNvSpPr>
            <a:spLocks noGrp="1"/>
          </p:cNvSpPr>
          <p:nvPr>
            <p:ph idx="1"/>
          </p:nvPr>
        </p:nvSpPr>
        <p:spPr/>
        <p:txBody>
          <a:bodyPr/>
          <a:lstStyle/>
          <a:p>
            <a:r>
              <a:rPr lang="en-US">
                <a:latin typeface="Times New Roman" charset="0"/>
              </a:rPr>
              <a:t>REMINDER: The aim of comment resolution is to turn NO votes to YES votes</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dirty="0"/>
          </a:p>
        </p:txBody>
      </p:sp>
      <p:sp>
        <p:nvSpPr>
          <p:cNvPr id="593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ea typeface="MS PGothic" charset="0"/>
                <a:cs typeface="MS PGothic" charset="0"/>
              </a:rPr>
              <a:t>Slide </a:t>
            </a:r>
            <a:fld id="{52C8DEAD-D44E-7F4A-82F5-B2456667997D}" type="slidenum">
              <a:rPr lang="en-US">
                <a:ea typeface="MS PGothic" charset="0"/>
                <a:cs typeface="MS PGothic" charset="0"/>
              </a:rPr>
              <a:pPr/>
              <a:t>16</a:t>
            </a:fld>
            <a:endParaRPr lang="en-US">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tLang="ja-JP">
                <a:latin typeface="Times New Roman" charset="0"/>
                <a:ea typeface="MS PGothic" charset="0"/>
                <a:cs typeface="MS PGothic" charset="0"/>
              </a:rPr>
              <a:t>Introduction</a:t>
            </a:r>
          </a:p>
        </p:txBody>
      </p:sp>
      <p:sp>
        <p:nvSpPr>
          <p:cNvPr id="60418" name="Content Placeholder 2"/>
          <p:cNvSpPr>
            <a:spLocks noGrp="1"/>
          </p:cNvSpPr>
          <p:nvPr>
            <p:ph idx="1"/>
          </p:nvPr>
        </p:nvSpPr>
        <p:spPr>
          <a:xfrm>
            <a:off x="685800" y="1447800"/>
            <a:ext cx="7772400" cy="5029200"/>
          </a:xfrm>
        </p:spPr>
        <p:txBody>
          <a:bodyPr/>
          <a:lstStyle/>
          <a:p>
            <a:r>
              <a:rPr lang="en-US" altLang="ja-JP" sz="1800">
                <a:latin typeface="Times New Roman" charset="0"/>
                <a:ea typeface="MS PGothic" charset="0"/>
                <a:cs typeface="MS PGothic" charset="0"/>
              </a:rPr>
              <a:t>WELCOME to the 25</a:t>
            </a:r>
            <a:r>
              <a:rPr lang="en-US" altLang="ja-JP" sz="1800" baseline="30000">
                <a:latin typeface="Times New Roman" charset="0"/>
                <a:ea typeface="MS PGothic" charset="0"/>
                <a:cs typeface="MS PGothic" charset="0"/>
              </a:rPr>
              <a:t>th</a:t>
            </a:r>
            <a:r>
              <a:rPr lang="en-US" altLang="ja-JP" sz="1800">
                <a:latin typeface="Times New Roman" charset="0"/>
                <a:ea typeface="MS PGothic" charset="0"/>
                <a:cs typeface="MS PGothic" charset="0"/>
              </a:rPr>
              <a:t> face-to-face meeting of IEEE 802.11 TGaf!</a:t>
            </a:r>
          </a:p>
          <a:p>
            <a:r>
              <a:rPr lang="en-US" altLang="ja-JP" sz="1800">
                <a:latin typeface="Times New Roman" charset="0"/>
                <a:ea typeface="MS PGothic" charset="0"/>
                <a:cs typeface="MS PGothic" charset="0"/>
              </a:rPr>
              <a:t>On 11/20/09 IEEE 802.11 TGaf was approved by the EC (10/1/4)</a:t>
            </a:r>
          </a:p>
          <a:p>
            <a:r>
              <a:rPr lang="en-US" altLang="ja-JP" sz="1800">
                <a:latin typeface="Times New Roman" charset="0"/>
                <a:ea typeface="MS PGothic" charset="0"/>
                <a:cs typeface="MS PGothic" charset="0"/>
              </a:rPr>
              <a:t>On 12/8/11 NesCom approved the Task Group for P802.11af</a:t>
            </a:r>
          </a:p>
          <a:p>
            <a:r>
              <a:rPr lang="en-US" altLang="ja-JP" sz="1800">
                <a:latin typeface="Times New Roman" charset="0"/>
                <a:ea typeface="MS PGothic" charset="0"/>
                <a:cs typeface="MS PGothic" charset="0"/>
              </a:rPr>
              <a:t>LB171 started on 1/24/11 and ran for 30 days, ending at 23:59:59 ET on February 24</a:t>
            </a:r>
            <a:r>
              <a:rPr lang="en-US" altLang="ja-JP" sz="1800" baseline="30000">
                <a:latin typeface="Times New Roman" charset="0"/>
                <a:ea typeface="MS PGothic" charset="0"/>
                <a:cs typeface="MS PGothic" charset="0"/>
              </a:rPr>
              <a:t>th</a:t>
            </a:r>
            <a:r>
              <a:rPr lang="en-US" altLang="ja-JP" sz="1800">
                <a:latin typeface="Times New Roman" charset="0"/>
                <a:ea typeface="MS PGothic" charset="0"/>
                <a:cs typeface="MS PGothic" charset="0"/>
              </a:rPr>
              <a:t>.</a:t>
            </a:r>
          </a:p>
          <a:p>
            <a:r>
              <a:rPr lang="en-US" altLang="ja-JP" sz="1800">
                <a:latin typeface="Times New Roman" charset="0"/>
                <a:ea typeface="MS PGothic" charset="0"/>
                <a:cs typeface="MS PGothic" charset="0"/>
              </a:rPr>
              <a:t>The 1</a:t>
            </a:r>
            <a:r>
              <a:rPr lang="en-US" altLang="ja-JP" sz="1800" baseline="30000">
                <a:latin typeface="Times New Roman" charset="0"/>
                <a:ea typeface="MS PGothic" charset="0"/>
                <a:cs typeface="MS PGothic" charset="0"/>
              </a:rPr>
              <a:t>st</a:t>
            </a:r>
            <a:r>
              <a:rPr lang="en-US" altLang="ja-JP" sz="1800">
                <a:latin typeface="Times New Roman" charset="0"/>
                <a:ea typeface="MS PGothic" charset="0"/>
                <a:cs typeface="MS PGothic" charset="0"/>
              </a:rPr>
              <a:t> letter ballot failed with 62% approval and 1302 comments</a:t>
            </a:r>
          </a:p>
          <a:p>
            <a:r>
              <a:rPr lang="en-US" altLang="ja-JP" sz="1800">
                <a:latin typeface="Times New Roman" charset="0"/>
                <a:ea typeface="MS PGothic" charset="0"/>
                <a:cs typeface="MS PGothic" charset="0"/>
              </a:rPr>
              <a:t>The 2</a:t>
            </a:r>
            <a:r>
              <a:rPr lang="en-US" altLang="ja-JP" sz="1800" baseline="30000">
                <a:latin typeface="Times New Roman" charset="0"/>
                <a:ea typeface="MS PGothic" charset="0"/>
                <a:cs typeface="MS PGothic" charset="0"/>
              </a:rPr>
              <a:t>nd</a:t>
            </a:r>
            <a:r>
              <a:rPr lang="en-US" altLang="ja-JP" sz="1800">
                <a:latin typeface="Times New Roman" charset="0"/>
                <a:ea typeface="MS PGothic" charset="0"/>
                <a:cs typeface="MS PGothic" charset="0"/>
              </a:rPr>
              <a:t> letter ballot passed with 79.1% approval and 998 comments</a:t>
            </a:r>
          </a:p>
          <a:p>
            <a:r>
              <a:rPr lang="en-US" altLang="ja-JP" sz="1800">
                <a:latin typeface="Times New Roman" charset="0"/>
                <a:ea typeface="MS PGothic" charset="0"/>
                <a:cs typeface="MS PGothic" charset="0"/>
              </a:rPr>
              <a:t>The 3</a:t>
            </a:r>
            <a:r>
              <a:rPr lang="en-US" altLang="ja-JP" sz="1800" baseline="30000">
                <a:latin typeface="Times New Roman" charset="0"/>
                <a:ea typeface="MS PGothic" charset="0"/>
                <a:cs typeface="MS PGothic" charset="0"/>
              </a:rPr>
              <a:t>rd</a:t>
            </a:r>
            <a:r>
              <a:rPr lang="en-US" altLang="ja-JP" sz="1800">
                <a:latin typeface="Times New Roman" charset="0"/>
                <a:ea typeface="MS PGothic" charset="0"/>
                <a:cs typeface="MS PGothic" charset="0"/>
              </a:rPr>
              <a:t> letter ballot passed with 86.6% approval and 166 comments</a:t>
            </a:r>
          </a:p>
          <a:p>
            <a:r>
              <a:rPr lang="en-US" altLang="ja-JP" sz="1800">
                <a:latin typeface="Times New Roman" charset="0"/>
                <a:ea typeface="MS PGothic" charset="0"/>
                <a:cs typeface="MS PGothic" charset="0"/>
              </a:rPr>
              <a:t>The 4</a:t>
            </a:r>
            <a:r>
              <a:rPr lang="en-US" altLang="ja-JP" sz="1800" baseline="30000">
                <a:latin typeface="Times New Roman" charset="0"/>
                <a:ea typeface="MS PGothic" charset="0"/>
                <a:cs typeface="MS PGothic" charset="0"/>
              </a:rPr>
              <a:t>th</a:t>
            </a:r>
            <a:r>
              <a:rPr lang="en-US" altLang="ja-JP" sz="1800">
                <a:latin typeface="Times New Roman" charset="0"/>
                <a:ea typeface="MS PGothic" charset="0"/>
                <a:cs typeface="MS PGothic" charset="0"/>
              </a:rPr>
              <a:t> letter ballot passed with 91.7% approval and 86 comments</a:t>
            </a:r>
          </a:p>
          <a:p>
            <a:r>
              <a:rPr lang="en-US" altLang="ja-JP" sz="1800">
                <a:latin typeface="Times New Roman" charset="0"/>
                <a:ea typeface="MS PGothic" charset="0"/>
                <a:cs typeface="MS PGothic" charset="0"/>
              </a:rPr>
              <a:t>The 5</a:t>
            </a:r>
            <a:r>
              <a:rPr lang="en-US" altLang="ja-JP" sz="1800" baseline="30000">
                <a:latin typeface="Times New Roman" charset="0"/>
                <a:ea typeface="MS PGothic" charset="0"/>
                <a:cs typeface="MS PGothic" charset="0"/>
              </a:rPr>
              <a:t>th</a:t>
            </a:r>
            <a:r>
              <a:rPr lang="en-US" altLang="ja-JP" sz="1800">
                <a:latin typeface="Times New Roman" charset="0"/>
                <a:ea typeface="MS PGothic" charset="0"/>
                <a:cs typeface="MS PGothic" charset="0"/>
              </a:rPr>
              <a:t> letter ballot passed with 93.9% approval and 12 non-MBS comments</a:t>
            </a:r>
          </a:p>
          <a:p>
            <a:r>
              <a:rPr lang="en-US" altLang="ja-JP" sz="1800">
                <a:latin typeface="Times New Roman" charset="0"/>
                <a:ea typeface="MS PGothic" charset="0"/>
                <a:cs typeface="MS PGothic" charset="0"/>
              </a:rPr>
              <a:t>Our 6</a:t>
            </a:r>
            <a:r>
              <a:rPr lang="en-US" altLang="ja-JP" sz="1800" baseline="30000">
                <a:latin typeface="Times New Roman" charset="0"/>
                <a:ea typeface="MS PGothic" charset="0"/>
                <a:cs typeface="MS PGothic" charset="0"/>
              </a:rPr>
              <a:t>th</a:t>
            </a:r>
            <a:r>
              <a:rPr lang="en-US" altLang="ja-JP" sz="1800">
                <a:latin typeface="Times New Roman" charset="0"/>
                <a:ea typeface="MS PGothic" charset="0"/>
                <a:cs typeface="MS PGothic" charset="0"/>
              </a:rPr>
              <a:t> and final letter ballot passed with 98.7% approval</a:t>
            </a:r>
          </a:p>
          <a:p>
            <a:r>
              <a:rPr lang="en-US" altLang="ja-JP" sz="1800">
                <a:latin typeface="Times New Roman" charset="0"/>
                <a:ea typeface="MS PGothic" charset="0"/>
                <a:cs typeface="MS PGothic" charset="0"/>
              </a:rPr>
              <a:t>The 1</a:t>
            </a:r>
            <a:r>
              <a:rPr lang="en-US" altLang="ja-JP" sz="1800" baseline="30000">
                <a:latin typeface="Times New Roman" charset="0"/>
                <a:ea typeface="MS PGothic" charset="0"/>
                <a:cs typeface="MS PGothic" charset="0"/>
              </a:rPr>
              <a:t>st</a:t>
            </a:r>
            <a:r>
              <a:rPr lang="en-US" altLang="ja-JP" sz="1800">
                <a:latin typeface="Times New Roman" charset="0"/>
                <a:ea typeface="MS PGothic" charset="0"/>
                <a:cs typeface="MS PGothic" charset="0"/>
              </a:rPr>
              <a:t> Sponsor Ballot (SB0) passed with 96.6% and 132 comments</a:t>
            </a:r>
          </a:p>
          <a:p>
            <a:r>
              <a:rPr lang="en-US" altLang="ja-JP" sz="1800">
                <a:latin typeface="Times New Roman" charset="0"/>
                <a:ea typeface="MS PGothic" charset="0"/>
                <a:cs typeface="MS PGothic" charset="0"/>
              </a:rPr>
              <a:t>The 1</a:t>
            </a:r>
            <a:r>
              <a:rPr lang="en-US" altLang="ja-JP" sz="1800" baseline="30000">
                <a:latin typeface="Times New Roman" charset="0"/>
                <a:ea typeface="MS PGothic" charset="0"/>
                <a:cs typeface="MS PGothic" charset="0"/>
              </a:rPr>
              <a:t>st</a:t>
            </a:r>
            <a:r>
              <a:rPr lang="en-US" altLang="ja-JP" sz="1800">
                <a:latin typeface="Times New Roman" charset="0"/>
                <a:ea typeface="MS PGothic" charset="0"/>
                <a:cs typeface="MS PGothic" charset="0"/>
              </a:rPr>
              <a:t> Sponsor Ballot recirc (SB1) passed with 98.7% and 16 comments</a:t>
            </a:r>
          </a:p>
          <a:p>
            <a:r>
              <a:rPr lang="en-US" altLang="ja-JP" sz="1800">
                <a:latin typeface="Times New Roman" charset="0"/>
                <a:ea typeface="MS PGothic" charset="0"/>
                <a:cs typeface="MS PGothic" charset="0"/>
              </a:rPr>
              <a:t>The 2</a:t>
            </a:r>
            <a:r>
              <a:rPr lang="en-US" altLang="ja-JP" sz="1800" baseline="30000">
                <a:latin typeface="Times New Roman" charset="0"/>
                <a:ea typeface="MS PGothic" charset="0"/>
                <a:cs typeface="MS PGothic" charset="0"/>
              </a:rPr>
              <a:t>nd</a:t>
            </a:r>
            <a:r>
              <a:rPr lang="en-US" altLang="ja-JP" sz="1800">
                <a:latin typeface="Times New Roman" charset="0"/>
                <a:ea typeface="MS PGothic" charset="0"/>
                <a:cs typeface="MS PGothic" charset="0"/>
              </a:rPr>
              <a:t> Sponsor Ballot recirc (SB2) passed with 98.7% and 0 comments</a:t>
            </a:r>
          </a:p>
        </p:txBody>
      </p:sp>
      <p:sp>
        <p:nvSpPr>
          <p:cNvPr id="16388"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604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FDD83D1-F510-334A-906A-7C4FAD0768D1}" type="slidenum">
              <a:rPr lang="en-US" altLang="ja-JP">
                <a:ea typeface="MS PGothic" charset="0"/>
                <a:cs typeface="MS PGothic" charset="0"/>
              </a:rPr>
              <a:pPr/>
              <a:t>17</a:t>
            </a:fld>
            <a:endParaRPr lang="en-US" altLang="ja-JP">
              <a:ea typeface="MS PGothic" charset="0"/>
              <a:cs typeface="MS PGothic" charset="0"/>
            </a:endParaRPr>
          </a:p>
        </p:txBody>
      </p:sp>
      <p:sp>
        <p:nvSpPr>
          <p:cNvPr id="16390" name="Footer Placeholder 5"/>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Times New Roman" charset="0"/>
              </a:rPr>
              <a:t>Progress Since September &amp; Editorial Review</a:t>
            </a:r>
          </a:p>
        </p:txBody>
      </p:sp>
      <p:sp>
        <p:nvSpPr>
          <p:cNvPr id="61442" name="Content Placeholder 2"/>
          <p:cNvSpPr>
            <a:spLocks noGrp="1"/>
          </p:cNvSpPr>
          <p:nvPr>
            <p:ph idx="1"/>
          </p:nvPr>
        </p:nvSpPr>
        <p:spPr/>
        <p:txBody>
          <a:bodyPr/>
          <a:lstStyle/>
          <a:p>
            <a:r>
              <a:rPr lang="en-US" dirty="0">
                <a:latin typeface="Times New Roman" charset="0"/>
              </a:rPr>
              <a:t>Sixth and final letter ballot passed with 98.7% and no new comments and no new negative voters</a:t>
            </a:r>
          </a:p>
          <a:p>
            <a:r>
              <a:rPr lang="en-US" dirty="0" smtClean="0">
                <a:latin typeface="Times New Roman" charset="0"/>
              </a:rPr>
              <a:t>Initial Sponsor Ballot on Draft 5.0 passed with 96.6% approval and 132 comments</a:t>
            </a:r>
          </a:p>
          <a:p>
            <a:r>
              <a:rPr lang="en-US" dirty="0" smtClean="0">
                <a:latin typeface="Times New Roman" charset="0"/>
              </a:rPr>
              <a:t>First </a:t>
            </a:r>
            <a:r>
              <a:rPr lang="en-US" dirty="0">
                <a:latin typeface="Times New Roman" charset="0"/>
              </a:rPr>
              <a:t>Recirculation Sponsor Ballot on Draft 6.0 passed with 98.7% approval with 2 negative voters and 16 comments</a:t>
            </a:r>
          </a:p>
          <a:p>
            <a:r>
              <a:rPr lang="en-US" dirty="0">
                <a:latin typeface="Times New Roman" charset="0"/>
              </a:rPr>
              <a:t>Second Recirculation Sponsor Ballot on Draft 6.0  passed with 98.7% approval with no new negative votes and no comments; Draft 6.0 is the final</a:t>
            </a:r>
          </a:p>
          <a:p>
            <a:r>
              <a:rPr lang="en-US" dirty="0">
                <a:latin typeface="Times New Roman" charset="0"/>
              </a:rPr>
              <a:t>Comment resolution spreadsheet in: </a:t>
            </a:r>
            <a:r>
              <a:rPr lang="en-US" sz="2000" dirty="0">
                <a:latin typeface="Times New Roman" charset="0"/>
              </a:rPr>
              <a:t>11-12/1017r61</a:t>
            </a:r>
            <a:endParaRPr lang="en-US" dirty="0">
              <a:latin typeface="Times New Roman" charset="0"/>
            </a:endParaRPr>
          </a:p>
          <a:p>
            <a:endParaRPr lang="en-US" b="0" dirty="0">
              <a:latin typeface="Times New Roman" charset="0"/>
            </a:endParaRPr>
          </a:p>
        </p:txBody>
      </p:sp>
      <p:sp>
        <p:nvSpPr>
          <p:cNvPr id="16388" name="Date Placeholder 3"/>
          <p:cNvSpPr>
            <a:spLocks noGrp="1"/>
          </p:cNvSpPr>
          <p:nvPr>
            <p:ph type="dt" sz="quarter" idx="10"/>
          </p:nvPr>
        </p:nvSpPr>
        <p:spPr/>
        <p:txBody>
          <a:bodyPr/>
          <a:lstStyle/>
          <a:p>
            <a:pPr>
              <a:defRPr/>
            </a:pPr>
            <a:r>
              <a:rPr lang="en-US" smtClean="0"/>
              <a:t>November 2013</a:t>
            </a:r>
            <a:endParaRPr lang="en-US"/>
          </a:p>
        </p:txBody>
      </p:sp>
      <p:sp>
        <p:nvSpPr>
          <p:cNvPr id="16389" name="Footer Placeholder 4"/>
          <p:cNvSpPr>
            <a:spLocks noGrp="1"/>
          </p:cNvSpPr>
          <p:nvPr>
            <p:ph type="ftr" sz="quarter" idx="11"/>
          </p:nvPr>
        </p:nvSpPr>
        <p:spPr/>
        <p:txBody>
          <a:bodyPr/>
          <a:lstStyle/>
          <a:p>
            <a:pPr>
              <a:defRPr/>
            </a:pPr>
            <a:r>
              <a:rPr lang="en-US" smtClean="0"/>
              <a:t>Rich Kennedy, self</a:t>
            </a:r>
            <a:endParaRPr lang="en-US"/>
          </a:p>
        </p:txBody>
      </p:sp>
      <p:sp>
        <p:nvSpPr>
          <p:cNvPr id="614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ea typeface="MS PGothic" charset="0"/>
                <a:cs typeface="MS PGothic" charset="0"/>
              </a:rPr>
              <a:t>Slide </a:t>
            </a:r>
            <a:fld id="{10A8AC5E-ECF1-7A41-B57C-3E5C9B254560}" type="slidenum">
              <a:rPr lang="en-US">
                <a:ea typeface="MS PGothic" charset="0"/>
                <a:cs typeface="MS PGothic" charset="0"/>
              </a:rPr>
              <a:pPr/>
              <a:t>18</a:t>
            </a:fld>
            <a:endParaRPr lang="en-US">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685800" y="609600"/>
            <a:ext cx="7772400" cy="1066800"/>
          </a:xfrm>
        </p:spPr>
        <p:txBody>
          <a:bodyPr/>
          <a:lstStyle/>
          <a:p>
            <a:r>
              <a:rPr lang="en-US" altLang="ja-JP">
                <a:latin typeface="Times New Roman" charset="0"/>
                <a:ea typeface="MS PGothic" charset="0"/>
                <a:cs typeface="MS PGothic" charset="0"/>
              </a:rPr>
              <a:t>Meeting Minutes</a:t>
            </a:r>
          </a:p>
        </p:txBody>
      </p:sp>
      <p:sp>
        <p:nvSpPr>
          <p:cNvPr id="62466" name="Content Placeholder 2"/>
          <p:cNvSpPr>
            <a:spLocks noGrp="1"/>
          </p:cNvSpPr>
          <p:nvPr>
            <p:ph idx="1"/>
          </p:nvPr>
        </p:nvSpPr>
        <p:spPr>
          <a:xfrm>
            <a:off x="685800" y="1447800"/>
            <a:ext cx="7772400" cy="5029200"/>
          </a:xfrm>
        </p:spPr>
        <p:txBody>
          <a:bodyPr/>
          <a:lstStyle/>
          <a:p>
            <a:r>
              <a:rPr lang="en-US" altLang="ja-JP" sz="2800">
                <a:latin typeface="Times New Roman" charset="0"/>
                <a:ea typeface="MS PGothic" charset="0"/>
                <a:cs typeface="MS PGothic" charset="0"/>
              </a:rPr>
              <a:t>Posted Minutes</a:t>
            </a:r>
          </a:p>
          <a:p>
            <a:pPr lvl="1"/>
            <a:r>
              <a:rPr lang="en-US" altLang="ja-JP" sz="2400">
                <a:latin typeface="Times New Roman" charset="0"/>
                <a:ea typeface="MS PGothic" charset="0"/>
                <a:cs typeface="MS PGothic" charset="0"/>
              </a:rPr>
              <a:t>Nanjing Wireless Interim: 11-13/1211r0 (posted 18-Sep-2013 20:37:53)</a:t>
            </a:r>
          </a:p>
          <a:p>
            <a:pPr lvl="1"/>
            <a:r>
              <a:rPr lang="en-US" altLang="ja-JP" sz="2400">
                <a:latin typeface="Times New Roman" charset="0"/>
                <a:ea typeface="MS PGothic" charset="0"/>
                <a:cs typeface="MS PGothic" charset="0"/>
              </a:rPr>
              <a:t>October 20</a:t>
            </a:r>
            <a:r>
              <a:rPr lang="en-US" altLang="ja-JP" sz="2400" baseline="30000">
                <a:latin typeface="Times New Roman" charset="0"/>
                <a:ea typeface="MS PGothic" charset="0"/>
                <a:cs typeface="MS PGothic" charset="0"/>
              </a:rPr>
              <a:t>th</a:t>
            </a:r>
            <a:r>
              <a:rPr lang="en-US" altLang="ja-JP" sz="2400">
                <a:latin typeface="Times New Roman" charset="0"/>
                <a:ea typeface="MS PGothic" charset="0"/>
                <a:cs typeface="MS PGothic" charset="0"/>
              </a:rPr>
              <a:t> Teleconference: 11-13/1353r0 (posted 07-Nov-2013 10:56:13)</a:t>
            </a:r>
          </a:p>
        </p:txBody>
      </p:sp>
      <p:sp>
        <p:nvSpPr>
          <p:cNvPr id="20484"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20485"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624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9120B6AB-CC83-A044-A397-A7B29E2D1A8F}" type="slidenum">
              <a:rPr lang="en-US" altLang="ja-JP">
                <a:ea typeface="MS PGothic" charset="0"/>
                <a:cs typeface="MS PGothic" charset="0"/>
              </a:rPr>
              <a:pPr/>
              <a:t>19</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5123"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77E62336-FD9C-C840-A93E-AF7E4371939F}" type="slidenum">
              <a:rPr lang="en-US" altLang="ja-JP">
                <a:ea typeface="MS PGothic" charset="0"/>
                <a:cs typeface="MS PGothic" charset="0"/>
              </a:rPr>
              <a:pPr/>
              <a:t>2</a:t>
            </a:fld>
            <a:endParaRPr lang="en-US" altLang="ja-JP">
              <a:ea typeface="MS PGothic" charset="0"/>
              <a:cs typeface="MS PGothic" charset="0"/>
            </a:endParaRPr>
          </a:p>
        </p:txBody>
      </p:sp>
      <p:sp>
        <p:nvSpPr>
          <p:cNvPr id="41988" name="Rectangle 2"/>
          <p:cNvSpPr>
            <a:spLocks noGrp="1" noChangeArrowheads="1"/>
          </p:cNvSpPr>
          <p:nvPr>
            <p:ph type="title"/>
          </p:nvPr>
        </p:nvSpPr>
        <p:spPr/>
        <p:txBody>
          <a:bodyPr/>
          <a:lstStyle/>
          <a:p>
            <a:r>
              <a:rPr lang="en-US" altLang="ja-JP">
                <a:latin typeface="Times New Roman" charset="0"/>
                <a:ea typeface="MS PGothic" charset="0"/>
                <a:cs typeface="MS PGothic" charset="0"/>
              </a:rPr>
              <a:t>Abstract</a:t>
            </a:r>
          </a:p>
        </p:txBody>
      </p:sp>
      <p:sp>
        <p:nvSpPr>
          <p:cNvPr id="41989" name="Rectangle 3"/>
          <p:cNvSpPr>
            <a:spLocks noGrp="1" noChangeArrowheads="1"/>
          </p:cNvSpPr>
          <p:nvPr>
            <p:ph type="body" idx="1"/>
          </p:nvPr>
        </p:nvSpPr>
        <p:spPr>
          <a:xfrm>
            <a:off x="685800" y="1752600"/>
            <a:ext cx="7772400" cy="4114800"/>
          </a:xfrm>
        </p:spPr>
        <p:txBody>
          <a:bodyPr/>
          <a:lstStyle/>
          <a:p>
            <a:pPr marL="0" indent="0">
              <a:buFontTx/>
              <a:buNone/>
            </a:pPr>
            <a:r>
              <a:rPr lang="en-US" altLang="ja-JP">
                <a:latin typeface="Times New Roman" charset="0"/>
                <a:ea typeface="MS PGothic" charset="0"/>
                <a:cs typeface="MS PGothic" charset="0"/>
              </a:rPr>
              <a:t>This presentation is the agenda and meeting plan for the meeting of IEEE 802.11 TGaf taking place the week of November 11</a:t>
            </a:r>
            <a:r>
              <a:rPr lang="en-US" altLang="ja-JP" baseline="30000">
                <a:latin typeface="Times New Roman" charset="0"/>
                <a:ea typeface="MS PGothic" charset="0"/>
                <a:cs typeface="MS PGothic" charset="0"/>
              </a:rPr>
              <a:t>th</a:t>
            </a:r>
            <a:r>
              <a:rPr lang="en-US" altLang="ja-JP">
                <a:latin typeface="Times New Roman" charset="0"/>
                <a:ea typeface="MS PGothic" charset="0"/>
                <a:cs typeface="MS PGothic" charset="0"/>
              </a:rPr>
              <a:t>, 2013 at the IEEE 802 Plenary in Dallas.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tLang="ja-JP">
                <a:latin typeface="Times New Roman" charset="0"/>
                <a:ea typeface="MS PGothic" charset="0"/>
                <a:cs typeface="MS PGothic" charset="0"/>
              </a:rPr>
              <a:t>Motion #1</a:t>
            </a:r>
            <a:endParaRPr lang="en-US">
              <a:latin typeface="Times New Roman" charset="0"/>
            </a:endParaRPr>
          </a:p>
        </p:txBody>
      </p:sp>
      <p:sp>
        <p:nvSpPr>
          <p:cNvPr id="63490" name="Content Placeholder 2"/>
          <p:cNvSpPr>
            <a:spLocks noGrp="1"/>
          </p:cNvSpPr>
          <p:nvPr>
            <p:ph idx="1"/>
          </p:nvPr>
        </p:nvSpPr>
        <p:spPr/>
        <p:txBody>
          <a:bodyPr/>
          <a:lstStyle/>
          <a:p>
            <a:r>
              <a:rPr lang="en-US" altLang="ja-JP" u="sng" dirty="0">
                <a:latin typeface="Times New Roman" charset="0"/>
                <a:ea typeface="MS PGothic" charset="0"/>
                <a:cs typeface="MS PGothic" charset="0"/>
              </a:rPr>
              <a:t>Motion</a:t>
            </a:r>
            <a:r>
              <a:rPr lang="en-US" altLang="ja-JP" sz="1800" dirty="0">
                <a:latin typeface="Times New Roman" charset="0"/>
                <a:ea typeface="MS PGothic" charset="0"/>
                <a:cs typeface="MS PGothic" charset="0"/>
              </a:rPr>
              <a:t>:</a:t>
            </a:r>
          </a:p>
          <a:p>
            <a:pPr lvl="1"/>
            <a:r>
              <a:rPr lang="en-US" altLang="ja-JP" dirty="0">
                <a:latin typeface="Times New Roman" charset="0"/>
                <a:ea typeface="MS PGothic" charset="0"/>
                <a:cs typeface="MS PGothic" charset="0"/>
              </a:rPr>
              <a:t>To approve the </a:t>
            </a:r>
            <a:r>
              <a:rPr lang="en-US" altLang="ja-JP" dirty="0" err="1">
                <a:latin typeface="Times New Roman" charset="0"/>
                <a:ea typeface="MS PGothic" charset="0"/>
                <a:cs typeface="MS PGothic" charset="0"/>
              </a:rPr>
              <a:t>TGaf</a:t>
            </a:r>
            <a:r>
              <a:rPr lang="en-US" altLang="ja-JP" dirty="0">
                <a:latin typeface="Times New Roman" charset="0"/>
                <a:ea typeface="MS PGothic" charset="0"/>
                <a:cs typeface="MS PGothic" charset="0"/>
              </a:rPr>
              <a:t> minutes from the September Wireless Interim in Nanjing in document 11-13/1211r0, and the October 20</a:t>
            </a:r>
            <a:r>
              <a:rPr lang="en-US" altLang="ja-JP" baseline="30000" dirty="0">
                <a:latin typeface="Times New Roman" charset="0"/>
                <a:ea typeface="MS PGothic" charset="0"/>
                <a:cs typeface="MS PGothic" charset="0"/>
              </a:rPr>
              <a:t>th</a:t>
            </a:r>
            <a:r>
              <a:rPr lang="en-US" altLang="ja-JP" dirty="0">
                <a:latin typeface="Times New Roman" charset="0"/>
                <a:ea typeface="MS PGothic" charset="0"/>
                <a:cs typeface="MS PGothic" charset="0"/>
              </a:rPr>
              <a:t> teleconference in document 11-13/1353r0.</a:t>
            </a:r>
          </a:p>
          <a:p>
            <a:pPr lvl="1"/>
            <a:r>
              <a:rPr lang="en-US" altLang="ja-JP" sz="2400" b="1" dirty="0">
                <a:latin typeface="Times New Roman" charset="0"/>
                <a:ea typeface="MS PGothic" charset="0"/>
                <a:cs typeface="MS PGothic" charset="0"/>
              </a:rPr>
              <a:t>Moved by: </a:t>
            </a:r>
            <a:r>
              <a:rPr lang="en-US" altLang="ja-JP" sz="2400" b="1" dirty="0" smtClean="0">
                <a:latin typeface="Times New Roman" charset="0"/>
                <a:ea typeface="MS PGothic" charset="0"/>
                <a:cs typeface="MS PGothic" charset="0"/>
              </a:rPr>
              <a:t>Peter</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Seconded by: </a:t>
            </a:r>
            <a:r>
              <a:rPr lang="en-US" altLang="ja-JP" sz="2400" b="1" dirty="0" err="1" smtClean="0">
                <a:latin typeface="Times New Roman" charset="0"/>
                <a:ea typeface="MS PGothic" charset="0"/>
                <a:cs typeface="MS PGothic" charset="0"/>
              </a:rPr>
              <a:t>Yongho</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Discussion on the motion? </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Vote: </a:t>
            </a:r>
            <a:r>
              <a:rPr lang="en-US" altLang="ja-JP" sz="2400" dirty="0">
                <a:latin typeface="Times New Roman" charset="0"/>
                <a:ea typeface="MS PGothic" charset="0"/>
                <a:cs typeface="MS PGothic" charset="0"/>
              </a:rPr>
              <a:t> </a:t>
            </a:r>
            <a:r>
              <a:rPr lang="en-US" altLang="ja-JP" sz="2400" dirty="0" smtClean="0">
                <a:latin typeface="Times New Roman" charset="0"/>
                <a:ea typeface="MS PGothic" charset="0"/>
                <a:cs typeface="MS PGothic" charset="0"/>
              </a:rPr>
              <a:t>Unanimous consent</a:t>
            </a:r>
            <a:endParaRPr lang="en-US" altLang="ja-JP" sz="2400" dirty="0">
              <a:latin typeface="Times New Roman" charset="0"/>
              <a:ea typeface="MS PGothic" charset="0"/>
              <a:cs typeface="MS PGothic" charset="0"/>
            </a:endParaRPr>
          </a:p>
          <a:p>
            <a:pPr lvl="1"/>
            <a:r>
              <a:rPr lang="en-US" altLang="ja-JP" sz="2400" dirty="0">
                <a:latin typeface="Times New Roman" charset="0"/>
                <a:ea typeface="MS PGothic" charset="0"/>
                <a:cs typeface="MS PGothic" charset="0"/>
              </a:rPr>
              <a:t>The motion passes.</a:t>
            </a:r>
            <a:endParaRPr lang="en-US" altLang="ja-JP" sz="2800" dirty="0">
              <a:latin typeface="Times New Roman" charset="0"/>
              <a:ea typeface="MS PGothic" charset="0"/>
              <a:cs typeface="MS PGothic" charset="0"/>
            </a:endParaRPr>
          </a:p>
          <a:p>
            <a:endParaRPr lang="en-US" dirty="0">
              <a:latin typeface="Times New Roman" charset="0"/>
            </a:endParaRPr>
          </a:p>
        </p:txBody>
      </p:sp>
      <p:sp>
        <p:nvSpPr>
          <p:cNvPr id="21508" name="Date Placeholder 3"/>
          <p:cNvSpPr>
            <a:spLocks noGrp="1"/>
          </p:cNvSpPr>
          <p:nvPr>
            <p:ph type="dt" sz="quarter" idx="10"/>
          </p:nvPr>
        </p:nvSpPr>
        <p:spPr/>
        <p:txBody>
          <a:bodyPr/>
          <a:lstStyle/>
          <a:p>
            <a:pPr>
              <a:defRPr/>
            </a:pPr>
            <a:r>
              <a:rPr lang="en-US" smtClean="0"/>
              <a:t>November 2013</a:t>
            </a:r>
            <a:endParaRPr lang="en-US"/>
          </a:p>
        </p:txBody>
      </p:sp>
      <p:sp>
        <p:nvSpPr>
          <p:cNvPr id="21509" name="Footer Placeholder 4"/>
          <p:cNvSpPr>
            <a:spLocks noGrp="1"/>
          </p:cNvSpPr>
          <p:nvPr>
            <p:ph type="ftr" sz="quarter" idx="11"/>
          </p:nvPr>
        </p:nvSpPr>
        <p:spPr/>
        <p:txBody>
          <a:bodyPr/>
          <a:lstStyle/>
          <a:p>
            <a:pPr>
              <a:defRPr/>
            </a:pPr>
            <a:r>
              <a:rPr lang="en-US" smtClean="0"/>
              <a:t>Rich Kennedy, self</a:t>
            </a:r>
            <a:endParaRPr lang="en-US"/>
          </a:p>
        </p:txBody>
      </p:sp>
      <p:sp>
        <p:nvSpPr>
          <p:cNvPr id="634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B4F421B4-547C-BA4A-9A6C-7F52630D2057}" type="slidenum">
              <a:rPr lang="en-US" altLang="ja-JP">
                <a:ea typeface="MS PGothic" charset="0"/>
                <a:cs typeface="MS PGothic" charset="0"/>
              </a:rPr>
              <a:pPr/>
              <a:t>20</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atin typeface="Times New Roman" charset="0"/>
              </a:rPr>
              <a:t>1</a:t>
            </a:r>
            <a:r>
              <a:rPr lang="en-US" baseline="30000">
                <a:latin typeface="Times New Roman" charset="0"/>
              </a:rPr>
              <a:t>st</a:t>
            </a:r>
            <a:r>
              <a:rPr lang="en-US">
                <a:latin typeface="Times New Roman" charset="0"/>
              </a:rPr>
              <a:t> Sponsor Ballot Results</a:t>
            </a:r>
          </a:p>
        </p:txBody>
      </p:sp>
      <p:sp>
        <p:nvSpPr>
          <p:cNvPr id="64514" name="Content Placeholder 2"/>
          <p:cNvSpPr>
            <a:spLocks noGrp="1"/>
          </p:cNvSpPr>
          <p:nvPr>
            <p:ph idx="1"/>
          </p:nvPr>
        </p:nvSpPr>
        <p:spPr>
          <a:xfrm>
            <a:off x="685800" y="1676400"/>
            <a:ext cx="7772400" cy="4724400"/>
          </a:xfrm>
        </p:spPr>
        <p:txBody>
          <a:bodyPr/>
          <a:lstStyle/>
          <a:p>
            <a:r>
              <a:rPr lang="en-US" sz="1600">
                <a:latin typeface="Times New Roman" charset="0"/>
              </a:rPr>
              <a:t>183 eligible people are in this ballot group.   </a:t>
            </a:r>
          </a:p>
          <a:p>
            <a:r>
              <a:rPr lang="en-US" sz="1600">
                <a:latin typeface="Times New Roman" charset="0"/>
              </a:rPr>
              <a:t>143  affirmative votes </a:t>
            </a:r>
          </a:p>
          <a:p>
            <a:r>
              <a:rPr lang="en-US" sz="1600">
                <a:latin typeface="Times New Roman" charset="0"/>
              </a:rPr>
              <a:t>     5  negative votes with comments </a:t>
            </a:r>
          </a:p>
          <a:p>
            <a:r>
              <a:rPr lang="en-US" sz="1600">
                <a:latin typeface="Times New Roman" charset="0"/>
              </a:rPr>
              <a:t>     1  negative vote without comments </a:t>
            </a:r>
          </a:p>
          <a:p>
            <a:r>
              <a:rPr lang="en-US" sz="1600">
                <a:latin typeface="Times New Roman" charset="0"/>
              </a:rPr>
              <a:t>    9  abstention votes </a:t>
            </a:r>
          </a:p>
          <a:p>
            <a:r>
              <a:rPr lang="en-US" sz="1600">
                <a:latin typeface="Times New Roman" charset="0"/>
              </a:rPr>
              <a:t>======= </a:t>
            </a:r>
          </a:p>
          <a:p>
            <a:r>
              <a:rPr lang="en-US" sz="1600">
                <a:latin typeface="Times New Roman" charset="0"/>
              </a:rPr>
              <a:t>158  votes received    =  86.4 % valid returns</a:t>
            </a:r>
          </a:p>
          <a:p>
            <a:r>
              <a:rPr lang="en-US" sz="1600">
                <a:latin typeface="Times New Roman" charset="0"/>
              </a:rPr>
              <a:t>                                           =    5.7 % valid abstentions</a:t>
            </a:r>
          </a:p>
          <a:p>
            <a:r>
              <a:rPr lang="en-US" sz="1600">
                <a:latin typeface="Times New Roman" charset="0"/>
              </a:rPr>
              <a:t>This ballot has met the 75% returned ballot ratio requirement</a:t>
            </a:r>
          </a:p>
          <a:p>
            <a:r>
              <a:rPr lang="en-US" sz="1600">
                <a:latin typeface="Times New Roman" charset="0"/>
              </a:rPr>
              <a:t>  </a:t>
            </a:r>
          </a:p>
          <a:p>
            <a:r>
              <a:rPr lang="en-US" sz="1600">
                <a:latin typeface="Times New Roman" charset="0"/>
              </a:rPr>
              <a:t>APPROVAL RATE:</a:t>
            </a:r>
          </a:p>
          <a:p>
            <a:r>
              <a:rPr lang="en-US" sz="1600">
                <a:latin typeface="Times New Roman" charset="0"/>
              </a:rPr>
              <a:t>143  affirmative votes        =      96.6 % affirmative</a:t>
            </a:r>
          </a:p>
          <a:p>
            <a:r>
              <a:rPr lang="en-US" sz="1600">
                <a:latin typeface="Times New Roman" charset="0"/>
              </a:rPr>
              <a:t>   5  total negative votes   =        3.4  % negative</a:t>
            </a:r>
          </a:p>
          <a:p>
            <a:r>
              <a:rPr lang="en-US" sz="1600">
                <a:latin typeface="Times New Roman" charset="0"/>
              </a:rPr>
              <a:t>The motion PASSES.</a:t>
            </a:r>
          </a:p>
          <a:p>
            <a:endParaRPr lang="en-US" sz="1600">
              <a:latin typeface="Times New Roman" charset="0"/>
            </a:endParaRPr>
          </a:p>
          <a:p>
            <a:r>
              <a:rPr lang="en-US" sz="1600">
                <a:latin typeface="Times New Roman" charset="0"/>
              </a:rPr>
              <a:t>There were  143 comments received</a:t>
            </a:r>
          </a:p>
          <a:p>
            <a:endParaRPr lang="en-US" sz="1600">
              <a:latin typeface="Times New Roman" charset="0"/>
            </a:endParaRP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645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ea typeface="MS PGothic" charset="0"/>
                <a:cs typeface="MS PGothic" charset="0"/>
              </a:rPr>
              <a:t>Slide </a:t>
            </a:r>
            <a:fld id="{35FFF1FB-778C-024F-B820-C437E18E3A56}" type="slidenum">
              <a:rPr lang="en-US">
                <a:ea typeface="MS PGothic" charset="0"/>
                <a:cs typeface="MS PGothic" charset="0"/>
              </a:rPr>
              <a:pPr/>
              <a:t>21</a:t>
            </a:fld>
            <a:endParaRPr lang="en-US">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latin typeface="Times New Roman" charset="0"/>
              </a:rPr>
              <a:t>First Recirculation SB Results </a:t>
            </a:r>
          </a:p>
        </p:txBody>
      </p:sp>
      <p:sp>
        <p:nvSpPr>
          <p:cNvPr id="75778" name="Content Placeholder 2"/>
          <p:cNvSpPr>
            <a:spLocks noGrp="1"/>
          </p:cNvSpPr>
          <p:nvPr>
            <p:ph idx="1"/>
          </p:nvPr>
        </p:nvSpPr>
        <p:spPr>
          <a:xfrm>
            <a:off x="685800" y="1752600"/>
            <a:ext cx="7772400" cy="4495800"/>
          </a:xfrm>
        </p:spPr>
        <p:txBody>
          <a:bodyPr/>
          <a:lstStyle/>
          <a:p>
            <a:r>
              <a:rPr lang="en-US" sz="1600">
                <a:latin typeface="Times New Roman" charset="0"/>
              </a:rPr>
              <a:t>183 eligible people are in this ballot group.    </a:t>
            </a:r>
          </a:p>
          <a:p>
            <a:r>
              <a:rPr lang="en-US" sz="1600">
                <a:latin typeface="Times New Roman" charset="0"/>
              </a:rPr>
              <a:t>150  affirmative votes</a:t>
            </a:r>
          </a:p>
          <a:p>
            <a:r>
              <a:rPr lang="en-US" sz="1600">
                <a:latin typeface="Times New Roman" charset="0"/>
              </a:rPr>
              <a:t>     2  negative votes with comments</a:t>
            </a:r>
          </a:p>
          <a:p>
            <a:r>
              <a:rPr lang="en-US" sz="1600">
                <a:latin typeface="Times New Roman" charset="0"/>
              </a:rPr>
              <a:t>     0  negative vote without comments</a:t>
            </a:r>
          </a:p>
          <a:p>
            <a:r>
              <a:rPr lang="en-US" sz="1600">
                <a:latin typeface="Times New Roman" charset="0"/>
              </a:rPr>
              <a:t>    10  abstention votes</a:t>
            </a:r>
          </a:p>
          <a:p>
            <a:r>
              <a:rPr lang="en-US" sz="1600">
                <a:latin typeface="Times New Roman" charset="0"/>
              </a:rPr>
              <a:t>162  votes received    =  88.5 % valid returns                                            =    6.2 % valid abstentions</a:t>
            </a:r>
          </a:p>
          <a:p>
            <a:r>
              <a:rPr lang="en-US" sz="1600">
                <a:latin typeface="Times New Roman" charset="0"/>
              </a:rPr>
              <a:t>This ballot has met the 75% returned ballot ratio requirement</a:t>
            </a:r>
          </a:p>
          <a:p>
            <a:endParaRPr lang="en-US" sz="1600">
              <a:latin typeface="Times New Roman" charset="0"/>
            </a:endParaRPr>
          </a:p>
          <a:p>
            <a:r>
              <a:rPr lang="en-US" sz="1600">
                <a:latin typeface="Times New Roman" charset="0"/>
              </a:rPr>
              <a:t>APPROVAL RATE: 150  affirmative votes        =      98.7 % affirmative    2  total negative votes   =         1.3  % negative</a:t>
            </a:r>
          </a:p>
          <a:p>
            <a:r>
              <a:rPr lang="en-US" sz="1600">
                <a:latin typeface="Times New Roman" charset="0"/>
              </a:rPr>
              <a:t>The motion PASSES.</a:t>
            </a:r>
          </a:p>
          <a:p>
            <a:r>
              <a:rPr lang="en-US" sz="1600">
                <a:latin typeface="Times New Roman" charset="0"/>
              </a:rPr>
              <a:t> </a:t>
            </a:r>
          </a:p>
          <a:p>
            <a:r>
              <a:rPr lang="en-US" sz="1600">
                <a:latin typeface="Times New Roman" charset="0"/>
              </a:rPr>
              <a:t>There were  16 comments received</a:t>
            </a:r>
            <a:endParaRPr lang="en-US" sz="1800">
              <a:latin typeface="Times New Roman" charset="0"/>
            </a:endParaRP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757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4D7471F5-C287-B449-8FE4-B3669860B96B}" type="slidenum">
              <a:rPr lang="en-US" altLang="ja-JP">
                <a:ea typeface="MS PGothic" charset="0"/>
                <a:cs typeface="MS PGothic" charset="0"/>
              </a:rPr>
              <a:pPr/>
              <a:t>22</a:t>
            </a:fld>
            <a:endParaRPr lang="en-US" altLang="ja-JP">
              <a:ea typeface="MS PGothic" charset="0"/>
              <a:cs typeface="MS PGothic"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a:latin typeface="Times New Roman" charset="0"/>
              </a:rPr>
              <a:t>Second Recirculation SB Results</a:t>
            </a:r>
          </a:p>
        </p:txBody>
      </p:sp>
      <p:sp>
        <p:nvSpPr>
          <p:cNvPr id="76802" name="Content Placeholder 2"/>
          <p:cNvSpPr>
            <a:spLocks noGrp="1"/>
          </p:cNvSpPr>
          <p:nvPr>
            <p:ph idx="1"/>
          </p:nvPr>
        </p:nvSpPr>
        <p:spPr>
          <a:xfrm>
            <a:off x="685800" y="1752600"/>
            <a:ext cx="7772400" cy="4495800"/>
          </a:xfrm>
        </p:spPr>
        <p:txBody>
          <a:bodyPr/>
          <a:lstStyle/>
          <a:p>
            <a:r>
              <a:rPr lang="en-US" sz="1600">
                <a:latin typeface="Times New Roman" charset="0"/>
              </a:rPr>
              <a:t>183 eligible people are in this ballot group.    </a:t>
            </a:r>
          </a:p>
          <a:p>
            <a:r>
              <a:rPr lang="en-US" sz="1600">
                <a:latin typeface="Times New Roman" charset="0"/>
              </a:rPr>
              <a:t>157  affirmative votes</a:t>
            </a:r>
          </a:p>
          <a:p>
            <a:r>
              <a:rPr lang="en-US" sz="1600">
                <a:latin typeface="Times New Roman" charset="0"/>
              </a:rPr>
              <a:t>     2  negative votes with comments</a:t>
            </a:r>
          </a:p>
          <a:p>
            <a:r>
              <a:rPr lang="en-US" sz="1600">
                <a:latin typeface="Times New Roman" charset="0"/>
              </a:rPr>
              <a:t>     0  negative vote without comments</a:t>
            </a:r>
          </a:p>
          <a:p>
            <a:r>
              <a:rPr lang="en-US" sz="1600">
                <a:latin typeface="Times New Roman" charset="0"/>
              </a:rPr>
              <a:t>   10  abstention votes</a:t>
            </a:r>
          </a:p>
          <a:p>
            <a:r>
              <a:rPr lang="en-US" sz="1600">
                <a:latin typeface="Times New Roman" charset="0"/>
              </a:rPr>
              <a:t>169  votes received    =  92.4 % valid returns                                   =    5.9 % valid abstentions</a:t>
            </a:r>
          </a:p>
          <a:p>
            <a:r>
              <a:rPr lang="en-US" sz="1600">
                <a:latin typeface="Times New Roman" charset="0"/>
              </a:rPr>
              <a:t>This ballot has met the 75% returned ballot ratio requirement</a:t>
            </a:r>
          </a:p>
          <a:p>
            <a:r>
              <a:rPr lang="en-US" sz="1600">
                <a:latin typeface="Times New Roman" charset="0"/>
              </a:rPr>
              <a:t>APPROVAL RATE: 157 affirmative votes         =      98.7 % affirmative    2  total negative votes      =        1.3  % negative</a:t>
            </a:r>
          </a:p>
          <a:p>
            <a:r>
              <a:rPr lang="en-US" sz="1600">
                <a:latin typeface="Times New Roman" charset="0"/>
              </a:rPr>
              <a:t> </a:t>
            </a:r>
          </a:p>
          <a:p>
            <a:r>
              <a:rPr lang="en-US" sz="1600">
                <a:latin typeface="Times New Roman" charset="0"/>
              </a:rPr>
              <a:t>The motion PASSES.</a:t>
            </a:r>
          </a:p>
          <a:p>
            <a:r>
              <a:rPr lang="en-US" sz="1600">
                <a:latin typeface="Times New Roman" charset="0"/>
              </a:rPr>
              <a:t> </a:t>
            </a:r>
          </a:p>
          <a:p>
            <a:r>
              <a:rPr lang="en-US" sz="1600">
                <a:latin typeface="Times New Roman" charset="0"/>
              </a:rPr>
              <a:t>There were zero comments received</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768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99A842A9-5D71-0E40-B413-3544BD7EBD72}" type="slidenum">
              <a:rPr lang="en-US" altLang="ja-JP">
                <a:ea typeface="MS PGothic" charset="0"/>
                <a:cs typeface="MS PGothic" charset="0"/>
              </a:rPr>
              <a:pPr/>
              <a:t>23</a:t>
            </a:fld>
            <a:endParaRPr lang="en-US" altLang="ja-JP">
              <a:ea typeface="MS PGothic" charset="0"/>
              <a:cs typeface="MS PGothic"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atin typeface="Times New Roman" charset="0"/>
              </a:rPr>
              <a:t>Report to the EC</a:t>
            </a:r>
          </a:p>
        </p:txBody>
      </p:sp>
      <p:sp>
        <p:nvSpPr>
          <p:cNvPr id="77826" name="Content Placeholder 2"/>
          <p:cNvSpPr>
            <a:spLocks noGrp="1"/>
          </p:cNvSpPr>
          <p:nvPr>
            <p:ph idx="1"/>
          </p:nvPr>
        </p:nvSpPr>
        <p:spPr/>
        <p:txBody>
          <a:bodyPr/>
          <a:lstStyle/>
          <a:p>
            <a:r>
              <a:rPr lang="en-US">
                <a:latin typeface="Times New Roman" charset="0"/>
              </a:rPr>
              <a:t>Document 11-13/1239r0</a:t>
            </a:r>
          </a:p>
          <a:p>
            <a:endParaRPr lang="en-US">
              <a:latin typeface="Times New Roman" charset="0"/>
            </a:endParaRP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778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9EC1B9F-196A-A940-9FC9-D849274CBC91}" type="slidenum">
              <a:rPr lang="en-US" altLang="ja-JP">
                <a:ea typeface="MS PGothic" charset="0"/>
                <a:cs typeface="MS PGothic" charset="0"/>
              </a:rPr>
              <a:pPr/>
              <a:t>24</a:t>
            </a:fld>
            <a:endParaRPr lang="en-US" altLang="ja-JP">
              <a:ea typeface="MS PGothic" charset="0"/>
              <a:cs typeface="MS PGothic"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Times New Roman" charset="0"/>
              </a:rPr>
              <a:t>Motion #2</a:t>
            </a:r>
          </a:p>
        </p:txBody>
      </p:sp>
      <p:sp>
        <p:nvSpPr>
          <p:cNvPr id="65538" name="Content Placeholder 2"/>
          <p:cNvSpPr>
            <a:spLocks noGrp="1"/>
          </p:cNvSpPr>
          <p:nvPr>
            <p:ph idx="1"/>
          </p:nvPr>
        </p:nvSpPr>
        <p:spPr>
          <a:xfrm>
            <a:off x="685800" y="1752600"/>
            <a:ext cx="7772400" cy="4648200"/>
          </a:xfrm>
        </p:spPr>
        <p:txBody>
          <a:bodyPr/>
          <a:lstStyle/>
          <a:p>
            <a:r>
              <a:rPr lang="en-US" sz="2800" u="sng" dirty="0">
                <a:latin typeface="Times New Roman" charset="0"/>
              </a:rPr>
              <a:t>Motion</a:t>
            </a:r>
          </a:p>
          <a:p>
            <a:pPr lvl="1"/>
            <a:r>
              <a:rPr lang="en-US" sz="2400" dirty="0">
                <a:latin typeface="Times New Roman" charset="0"/>
              </a:rPr>
              <a:t>To approve the </a:t>
            </a:r>
            <a:r>
              <a:rPr lang="en-US" sz="2400" b="1" dirty="0">
                <a:solidFill>
                  <a:schemeClr val="tx2"/>
                </a:solidFill>
                <a:latin typeface="Times New Roman" charset="0"/>
              </a:rPr>
              <a:t>P802.11af Report to EC </a:t>
            </a:r>
            <a:r>
              <a:rPr lang="en-US" sz="2400" b="1" dirty="0" smtClean="0">
                <a:solidFill>
                  <a:schemeClr val="tx2"/>
                </a:solidFill>
                <a:latin typeface="Times New Roman" charset="0"/>
              </a:rPr>
              <a:t>for </a:t>
            </a:r>
            <a:r>
              <a:rPr lang="en-US" sz="2400" b="1" dirty="0">
                <a:solidFill>
                  <a:schemeClr val="tx2"/>
                </a:solidFill>
                <a:latin typeface="Times New Roman" charset="0"/>
              </a:rPr>
              <a:t>Approval to forward draft to </a:t>
            </a:r>
            <a:r>
              <a:rPr lang="en-US" sz="2400" b="1" dirty="0" err="1" smtClean="0">
                <a:solidFill>
                  <a:schemeClr val="tx2"/>
                </a:solidFill>
                <a:latin typeface="Times New Roman" charset="0"/>
              </a:rPr>
              <a:t>RevCom</a:t>
            </a:r>
            <a:r>
              <a:rPr lang="en-US" sz="2400" b="1" dirty="0" smtClean="0">
                <a:solidFill>
                  <a:schemeClr val="tx2"/>
                </a:solidFill>
                <a:latin typeface="Times New Roman" charset="0"/>
              </a:rPr>
              <a:t>, </a:t>
            </a:r>
            <a:r>
              <a:rPr lang="en-US" sz="2400" dirty="0" smtClean="0">
                <a:latin typeface="Times New Roman" charset="0"/>
              </a:rPr>
              <a:t>and</a:t>
            </a:r>
            <a:r>
              <a:rPr lang="en-US" sz="2400" dirty="0" smtClean="0">
                <a:latin typeface="Times New Roman" charset="0"/>
              </a:rPr>
              <a:t> </a:t>
            </a:r>
            <a:r>
              <a:rPr lang="en-US" sz="2400" dirty="0">
                <a:latin typeface="Times New Roman" charset="0"/>
              </a:rPr>
              <a:t>the insertion of the </a:t>
            </a:r>
            <a:r>
              <a:rPr lang="en-US" sz="2400" dirty="0" err="1">
                <a:latin typeface="Times New Roman" charset="0"/>
              </a:rPr>
              <a:t>MyBallot</a:t>
            </a:r>
            <a:r>
              <a:rPr lang="en-US" sz="2400" dirty="0">
                <a:latin typeface="Times New Roman" charset="0"/>
              </a:rPr>
              <a:t> formatted required comments and their resolutions</a:t>
            </a:r>
            <a:r>
              <a:rPr lang="en-US" sz="2400" b="1" dirty="0" smtClean="0">
                <a:solidFill>
                  <a:schemeClr val="tx2"/>
                </a:solidFill>
                <a:latin typeface="Times New Roman" charset="0"/>
              </a:rPr>
              <a:t> </a:t>
            </a:r>
            <a:r>
              <a:rPr lang="en-US" sz="2400" dirty="0">
                <a:solidFill>
                  <a:schemeClr val="tx2"/>
                </a:solidFill>
                <a:latin typeface="Times New Roman" charset="0"/>
              </a:rPr>
              <a:t>in document 11-13/</a:t>
            </a:r>
            <a:r>
              <a:rPr lang="en-US" sz="2400" dirty="0" smtClean="0">
                <a:solidFill>
                  <a:schemeClr val="tx2"/>
                </a:solidFill>
                <a:latin typeface="Times New Roman" charset="0"/>
              </a:rPr>
              <a:t>1239r0</a:t>
            </a:r>
            <a:r>
              <a:rPr lang="en-US" sz="2400" dirty="0" smtClean="0">
                <a:latin typeface="Times New Roman" charset="0"/>
              </a:rPr>
              <a:t>. </a:t>
            </a:r>
            <a:endParaRPr lang="en-US" sz="2400" dirty="0">
              <a:latin typeface="Times New Roman" charset="0"/>
            </a:endParaRPr>
          </a:p>
          <a:p>
            <a:pPr lvl="1">
              <a:buFontTx/>
              <a:buNone/>
            </a:pPr>
            <a:endParaRPr lang="en-US" sz="2400" dirty="0">
              <a:latin typeface="Times New Roman" charset="0"/>
            </a:endParaRPr>
          </a:p>
          <a:p>
            <a:pPr lvl="1"/>
            <a:r>
              <a:rPr lang="en-US" altLang="ja-JP" sz="2400" b="1" dirty="0">
                <a:latin typeface="Times New Roman" charset="0"/>
                <a:ea typeface="MS PGothic" charset="0"/>
                <a:cs typeface="MS PGothic" charset="0"/>
              </a:rPr>
              <a:t>Moved by: </a:t>
            </a:r>
            <a:r>
              <a:rPr lang="en-US" altLang="ja-JP" sz="2400" b="1" dirty="0" smtClean="0">
                <a:latin typeface="Times New Roman" charset="0"/>
                <a:ea typeface="MS PGothic" charset="0"/>
                <a:cs typeface="MS PGothic" charset="0"/>
              </a:rPr>
              <a:t>Zhou</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Seconded by: </a:t>
            </a:r>
            <a:r>
              <a:rPr lang="en-US" altLang="ja-JP" sz="2400" b="1" dirty="0" smtClean="0">
                <a:latin typeface="Times New Roman" charset="0"/>
                <a:ea typeface="MS PGothic" charset="0"/>
                <a:cs typeface="MS PGothic" charset="0"/>
              </a:rPr>
              <a:t>Peter</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Discussion on the motion? </a:t>
            </a:r>
            <a:endParaRPr lang="en-US" altLang="ja-JP" sz="2400"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Vote: </a:t>
            </a:r>
            <a:r>
              <a:rPr lang="en-US" altLang="ja-JP" sz="2400" b="1" dirty="0" smtClean="0">
                <a:latin typeface="Times New Roman" charset="0"/>
                <a:ea typeface="MS PGothic" charset="0"/>
                <a:cs typeface="MS PGothic" charset="0"/>
              </a:rPr>
              <a:t>8 YES, 0 NO, 0 ABSTAIN</a:t>
            </a:r>
            <a:endParaRPr lang="en-US" altLang="ja-JP" sz="2400" b="1" dirty="0">
              <a:latin typeface="Times New Roman" charset="0"/>
              <a:ea typeface="MS PGothic" charset="0"/>
              <a:cs typeface="MS PGothic" charset="0"/>
            </a:endParaRPr>
          </a:p>
          <a:p>
            <a:pPr lvl="1"/>
            <a:r>
              <a:rPr lang="en-US" altLang="ja-JP" sz="2400" b="1" dirty="0">
                <a:latin typeface="Times New Roman" charset="0"/>
                <a:ea typeface="MS PGothic" charset="0"/>
                <a:cs typeface="MS PGothic" charset="0"/>
              </a:rPr>
              <a:t>The motion passes.</a:t>
            </a:r>
            <a:endParaRPr lang="en-US" altLang="ja-JP" sz="2800" dirty="0">
              <a:latin typeface="Times New Roman" charset="0"/>
              <a:ea typeface="MS PGothic" charset="0"/>
              <a:cs typeface="MS PGothic" charset="0"/>
            </a:endParaRPr>
          </a:p>
        </p:txBody>
      </p:sp>
      <p:sp>
        <p:nvSpPr>
          <p:cNvPr id="23556" name="Date Placeholder 3"/>
          <p:cNvSpPr>
            <a:spLocks noGrp="1"/>
          </p:cNvSpPr>
          <p:nvPr>
            <p:ph type="dt" sz="quarter" idx="10"/>
          </p:nvPr>
        </p:nvSpPr>
        <p:spPr/>
        <p:txBody>
          <a:bodyPr/>
          <a:lstStyle/>
          <a:p>
            <a:pPr>
              <a:defRPr/>
            </a:pPr>
            <a:r>
              <a:rPr lang="en-US" smtClean="0"/>
              <a:t>November 2013</a:t>
            </a:r>
            <a:endParaRPr lang="en-US"/>
          </a:p>
        </p:txBody>
      </p:sp>
      <p:sp>
        <p:nvSpPr>
          <p:cNvPr id="23557" name="Footer Placeholder 4"/>
          <p:cNvSpPr>
            <a:spLocks noGrp="1"/>
          </p:cNvSpPr>
          <p:nvPr>
            <p:ph type="ftr" sz="quarter" idx="11"/>
          </p:nvPr>
        </p:nvSpPr>
        <p:spPr/>
        <p:txBody>
          <a:bodyPr/>
          <a:lstStyle/>
          <a:p>
            <a:pPr>
              <a:defRPr/>
            </a:pPr>
            <a:r>
              <a:rPr lang="en-US" smtClean="0"/>
              <a:t>Rich Kennedy, self</a:t>
            </a:r>
            <a:endParaRPr lang="en-US"/>
          </a:p>
        </p:txBody>
      </p:sp>
      <p:sp>
        <p:nvSpPr>
          <p:cNvPr id="655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1900C2D6-378B-1B42-88DA-F5391689521E}" type="slidenum">
              <a:rPr lang="en-US" altLang="ja-JP">
                <a:ea typeface="MS PGothic" charset="0"/>
                <a:cs typeface="MS PGothic" charset="0"/>
              </a:rPr>
              <a:pPr/>
              <a:t>25</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Update</a:t>
            </a:r>
            <a:endParaRPr lang="en-US" dirty="0"/>
          </a:p>
        </p:txBody>
      </p:sp>
      <p:sp>
        <p:nvSpPr>
          <p:cNvPr id="3" name="Content Placeholder 2"/>
          <p:cNvSpPr>
            <a:spLocks noGrp="1"/>
          </p:cNvSpPr>
          <p:nvPr>
            <p:ph idx="1"/>
          </p:nvPr>
        </p:nvSpPr>
        <p:spPr>
          <a:xfrm>
            <a:off x="685800" y="1752600"/>
            <a:ext cx="7772400" cy="4800600"/>
          </a:xfrm>
        </p:spPr>
        <p:txBody>
          <a:bodyPr/>
          <a:lstStyle/>
          <a:p>
            <a:r>
              <a:rPr lang="en-US" dirty="0" err="1" smtClean="0"/>
              <a:t>Ofcom</a:t>
            </a:r>
            <a:r>
              <a:rPr lang="en-US" dirty="0" smtClean="0"/>
              <a:t> consultations</a:t>
            </a:r>
          </a:p>
          <a:p>
            <a:pPr lvl="1"/>
            <a:r>
              <a:rPr lang="en-US" dirty="0" smtClean="0"/>
              <a:t>TV white spaces: approach to coexistence</a:t>
            </a:r>
          </a:p>
          <a:p>
            <a:pPr lvl="1"/>
            <a:r>
              <a:rPr lang="en-US" dirty="0" smtClean="0"/>
              <a:t>Downtown London and Cambridge have no white spaces</a:t>
            </a:r>
          </a:p>
          <a:p>
            <a:r>
              <a:rPr lang="en-US" dirty="0" smtClean="0"/>
              <a:t>ITU-R</a:t>
            </a:r>
          </a:p>
          <a:p>
            <a:pPr lvl="1"/>
            <a:r>
              <a:rPr lang="en-US" dirty="0" smtClean="0"/>
              <a:t>More spectrum for mobile broadband</a:t>
            </a:r>
          </a:p>
          <a:p>
            <a:pPr lvl="1"/>
            <a:r>
              <a:rPr lang="en-US" dirty="0" smtClean="0"/>
              <a:t>Cognitive radio document</a:t>
            </a:r>
          </a:p>
          <a:p>
            <a:r>
              <a:rPr lang="en-US" dirty="0" smtClean="0"/>
              <a:t>EU initiative on additional spectrum</a:t>
            </a:r>
          </a:p>
          <a:p>
            <a:pPr lvl="1"/>
            <a:r>
              <a:rPr lang="en-US" dirty="0" smtClean="0"/>
              <a:t>FSS detection may require a database</a:t>
            </a:r>
          </a:p>
          <a:p>
            <a:r>
              <a:rPr lang="en-US" dirty="0" smtClean="0"/>
              <a:t>FCC workshop on sharing spectrum</a:t>
            </a:r>
          </a:p>
          <a:p>
            <a:pPr lvl="1"/>
            <a:r>
              <a:rPr lang="en-US" dirty="0" smtClean="0"/>
              <a:t>Using geo-location databases in 1.4 and 1.6 GHz</a:t>
            </a:r>
          </a:p>
          <a:p>
            <a:pPr lvl="1"/>
            <a:r>
              <a:rPr lang="en-US" dirty="0" smtClean="0"/>
              <a:t>3550-3700 MHz with geo-location database</a:t>
            </a:r>
          </a:p>
          <a:p>
            <a:r>
              <a:rPr lang="en-US" dirty="0" smtClean="0"/>
              <a:t>White Spaces in Korea on the horizon</a:t>
            </a:r>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8CDFB2F1-15FF-FA46-97CA-902D467DD64C}" type="slidenum">
              <a:rPr lang="en-US" altLang="ja-JP" smtClean="0"/>
              <a:pPr>
                <a:defRPr/>
              </a:pPr>
              <a:t>26</a:t>
            </a:fld>
            <a:endParaRPr lang="en-US" altLang="ja-JP"/>
          </a:p>
        </p:txBody>
      </p:sp>
    </p:spTree>
    <p:extLst>
      <p:ext uri="{BB962C8B-B14F-4D97-AF65-F5344CB8AC3E}">
        <p14:creationId xmlns:p14="http://schemas.microsoft.com/office/powerpoint/2010/main" val="2607602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a:latin typeface="Times New Roman" charset="0"/>
              </a:rPr>
              <a:t>Any Other Business</a:t>
            </a:r>
          </a:p>
        </p:txBody>
      </p:sp>
      <p:sp>
        <p:nvSpPr>
          <p:cNvPr id="78850" name="Content Placeholder 2"/>
          <p:cNvSpPr>
            <a:spLocks noGrp="1"/>
          </p:cNvSpPr>
          <p:nvPr>
            <p:ph idx="1"/>
          </p:nvPr>
        </p:nvSpPr>
        <p:spPr/>
        <p:txBody>
          <a:bodyPr/>
          <a:lstStyle/>
          <a:p>
            <a:r>
              <a:rPr lang="en-US" sz="4000" dirty="0" smtClean="0">
                <a:latin typeface="Times New Roman" charset="0"/>
              </a:rPr>
              <a:t>WE ARE DONE!!!</a:t>
            </a:r>
          </a:p>
          <a:p>
            <a:r>
              <a:rPr lang="en-US" dirty="0" smtClean="0">
                <a:latin typeface="Times New Roman" charset="0"/>
              </a:rPr>
              <a:t>Thank you all. </a:t>
            </a:r>
          </a:p>
          <a:p>
            <a:r>
              <a:rPr lang="en-US" dirty="0" smtClean="0">
                <a:latin typeface="Times New Roman" charset="0"/>
              </a:rPr>
              <a:t>Special thanks to: </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dirty="0" smtClean="0"/>
              <a:t>Rich Kennedy, self</a:t>
            </a:r>
            <a:endParaRPr lang="en-US" dirty="0"/>
          </a:p>
        </p:txBody>
      </p:sp>
      <p:sp>
        <p:nvSpPr>
          <p:cNvPr id="788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820EE518-B426-B749-8DFF-8F3F7CF0E985}" type="slidenum">
              <a:rPr lang="en-US" altLang="ja-JP">
                <a:ea typeface="MS PGothic" charset="0"/>
                <a:cs typeface="MS PGothic" charset="0"/>
              </a:rPr>
              <a:pPr/>
              <a:t>27</a:t>
            </a:fld>
            <a:endParaRPr lang="en-US" altLang="ja-JP">
              <a:ea typeface="MS PGothic" charset="0"/>
              <a:cs typeface="MS PGothic"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atin typeface="Times New Roman" charset="0"/>
              </a:rPr>
              <a:t>Brief Regulatory Updates</a:t>
            </a:r>
          </a:p>
        </p:txBody>
      </p:sp>
      <p:sp>
        <p:nvSpPr>
          <p:cNvPr id="66562" name="Content Placeholder 2"/>
          <p:cNvSpPr>
            <a:spLocks noGrp="1"/>
          </p:cNvSpPr>
          <p:nvPr>
            <p:ph idx="1"/>
          </p:nvPr>
        </p:nvSpPr>
        <p:spPr/>
        <p:txBody>
          <a:bodyPr/>
          <a:lstStyle/>
          <a:p>
            <a:r>
              <a:rPr lang="en-US">
                <a:latin typeface="Times New Roman" charset="0"/>
              </a:rPr>
              <a:t>Ofcom TVWS trials and consultation; now 2015 or 2016 commercialization</a:t>
            </a:r>
          </a:p>
          <a:p>
            <a:r>
              <a:rPr lang="en-US">
                <a:latin typeface="Times New Roman" charset="0"/>
              </a:rPr>
              <a:t>ETSI BRAN EN 301 598v1.0.0 failed to receive member state approval and garnered 121 comments</a:t>
            </a:r>
          </a:p>
          <a:p>
            <a:r>
              <a:rPr lang="en-US">
                <a:latin typeface="Times New Roman" charset="0"/>
              </a:rPr>
              <a:t>Japan</a:t>
            </a:r>
          </a:p>
          <a:p>
            <a:r>
              <a:rPr lang="en-US">
                <a:latin typeface="Times New Roman" charset="0"/>
              </a:rPr>
              <a:t>Korea</a:t>
            </a:r>
          </a:p>
          <a:p>
            <a:r>
              <a:rPr lang="en-US">
                <a:latin typeface="Times New Roman" charset="0"/>
              </a:rPr>
              <a:t>Other</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665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D023F7BE-6158-DE48-9A22-A118A2ABAC45}" type="slidenum">
              <a:rPr lang="en-US" altLang="ja-JP">
                <a:ea typeface="MS PGothic" charset="0"/>
                <a:cs typeface="MS PGothic" charset="0"/>
              </a:rPr>
              <a:pPr/>
              <a:t>28</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tLang="ja-JP">
                <a:latin typeface="Times New Roman" charset="0"/>
                <a:ea typeface="MS PGothic" charset="0"/>
                <a:cs typeface="MS PGothic" charset="0"/>
              </a:rPr>
              <a:t>Teleconferences</a:t>
            </a:r>
          </a:p>
        </p:txBody>
      </p:sp>
      <p:sp>
        <p:nvSpPr>
          <p:cNvPr id="67586" name="Content Placeholder 2"/>
          <p:cNvSpPr>
            <a:spLocks noGrp="1"/>
          </p:cNvSpPr>
          <p:nvPr>
            <p:ph idx="1"/>
          </p:nvPr>
        </p:nvSpPr>
        <p:spPr/>
        <p:txBody>
          <a:bodyPr/>
          <a:lstStyle/>
          <a:p>
            <a:r>
              <a:rPr lang="en-US" altLang="ja-JP">
                <a:latin typeface="Times New Roman" charset="0"/>
                <a:ea typeface="MS PGothic" charset="0"/>
                <a:cs typeface="MS PGothic" charset="0"/>
              </a:rPr>
              <a:t>No more</a:t>
            </a:r>
          </a:p>
          <a:p>
            <a:pPr lvl="1"/>
            <a:endParaRPr lang="en-US" altLang="ja-JP">
              <a:latin typeface="Times New Roman" charset="0"/>
              <a:ea typeface="MS PGothic" charset="0"/>
              <a:cs typeface="MS PGothic" charset="0"/>
            </a:endParaRPr>
          </a:p>
          <a:p>
            <a:pPr lvl="1"/>
            <a:endParaRPr lang="en-US" altLang="ja-JP">
              <a:latin typeface="Times New Roman" charset="0"/>
              <a:ea typeface="MS PGothic" charset="0"/>
              <a:cs typeface="MS PGothic" charset="0"/>
            </a:endParaRPr>
          </a:p>
        </p:txBody>
      </p:sp>
      <p:sp>
        <p:nvSpPr>
          <p:cNvPr id="43012"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43013"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675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9C627ED7-45EA-C943-9284-DEA203993F5E}" type="slidenum">
              <a:rPr lang="en-US" altLang="ja-JP">
                <a:ea typeface="MS PGothic" charset="0"/>
                <a:cs typeface="MS PGothic" charset="0"/>
              </a:rPr>
              <a:pPr/>
              <a:t>29</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ja-JP" dirty="0">
                <a:latin typeface="Times New Roman" charset="0"/>
                <a:ea typeface="MS PGothic" charset="0"/>
                <a:cs typeface="MS PGothic" charset="0"/>
              </a:rPr>
              <a:t>Plan for the Week</a:t>
            </a:r>
            <a:br>
              <a:rPr lang="en-US" altLang="ja-JP" dirty="0">
                <a:latin typeface="Times New Roman" charset="0"/>
                <a:ea typeface="MS PGothic" charset="0"/>
                <a:cs typeface="MS PGothic" charset="0"/>
              </a:rPr>
            </a:br>
            <a:r>
              <a:rPr lang="en-US" altLang="ja-JP" sz="2200" dirty="0">
                <a:latin typeface="Times New Roman" charset="0"/>
                <a:ea typeface="MS PGothic" charset="0"/>
                <a:cs typeface="MS PGothic" charset="0"/>
              </a:rPr>
              <a:t>[</a:t>
            </a:r>
            <a:r>
              <a:rPr lang="en-US" altLang="ja-JP" sz="2200" dirty="0" smtClean="0">
                <a:latin typeface="Times New Roman" charset="0"/>
                <a:ea typeface="MS PGothic" charset="0"/>
                <a:cs typeface="MS PGothic" charset="0"/>
              </a:rPr>
              <a:t>MPM2]</a:t>
            </a:r>
            <a:endParaRPr lang="en-US" altLang="ja-JP" sz="2200" dirty="0">
              <a:latin typeface="Times New Roman" charset="0"/>
              <a:ea typeface="MS PGothic" charset="0"/>
              <a:cs typeface="MS PGothic" charset="0"/>
            </a:endParaRPr>
          </a:p>
        </p:txBody>
      </p:sp>
      <p:sp>
        <p:nvSpPr>
          <p:cNvPr id="44034" name="Content Placeholder 2"/>
          <p:cNvSpPr>
            <a:spLocks noGrp="1"/>
          </p:cNvSpPr>
          <p:nvPr>
            <p:ph idx="1"/>
          </p:nvPr>
        </p:nvSpPr>
        <p:spPr>
          <a:xfrm>
            <a:off x="685800" y="1981200"/>
            <a:ext cx="7772400" cy="4495800"/>
          </a:xfrm>
        </p:spPr>
        <p:txBody>
          <a:bodyPr/>
          <a:lstStyle/>
          <a:p>
            <a:r>
              <a:rPr lang="en-US" altLang="ja-JP" sz="2000" dirty="0">
                <a:latin typeface="Times New Roman" charset="0"/>
                <a:ea typeface="MS PGothic" charset="0"/>
                <a:cs typeface="MS PGothic" charset="0"/>
              </a:rPr>
              <a:t>Approve meeting minutes from Nanjing</a:t>
            </a:r>
          </a:p>
          <a:p>
            <a:r>
              <a:rPr lang="en-US" altLang="ja-JP" sz="2000" dirty="0">
                <a:latin typeface="Times New Roman" charset="0"/>
                <a:ea typeface="MS PGothic" charset="0"/>
                <a:cs typeface="MS PGothic" charset="0"/>
              </a:rPr>
              <a:t>Regulatory update</a:t>
            </a:r>
          </a:p>
          <a:p>
            <a:r>
              <a:rPr lang="en-US" altLang="ja-JP" sz="2000" dirty="0">
                <a:latin typeface="Times New Roman" charset="0"/>
                <a:ea typeface="MS PGothic" charset="0"/>
                <a:cs typeface="MS PGothic" charset="0"/>
              </a:rPr>
              <a:t>Review the results of the 1</a:t>
            </a:r>
            <a:r>
              <a:rPr lang="en-US" altLang="ja-JP" sz="2000" baseline="30000" dirty="0">
                <a:latin typeface="Times New Roman" charset="0"/>
                <a:ea typeface="MS PGothic" charset="0"/>
                <a:cs typeface="MS PGothic" charset="0"/>
              </a:rPr>
              <a:t>st</a:t>
            </a:r>
            <a:r>
              <a:rPr lang="en-US" altLang="ja-JP" sz="2000" dirty="0">
                <a:latin typeface="Times New Roman" charset="0"/>
                <a:ea typeface="MS PGothic" charset="0"/>
                <a:cs typeface="MS PGothic" charset="0"/>
              </a:rPr>
              <a:t> Sponsor Ballot recirculation (SB1)</a:t>
            </a:r>
          </a:p>
          <a:p>
            <a:r>
              <a:rPr lang="en-US" altLang="ja-JP" sz="2000" dirty="0">
                <a:latin typeface="Times New Roman" charset="0"/>
                <a:ea typeface="MS PGothic" charset="0"/>
                <a:cs typeface="MS PGothic" charset="0"/>
              </a:rPr>
              <a:t>Review of final Sponsor Ballot Recirculation (SB2)</a:t>
            </a:r>
          </a:p>
          <a:p>
            <a:r>
              <a:rPr lang="en-US" altLang="ja-JP" sz="2000" dirty="0">
                <a:latin typeface="Times New Roman" charset="0"/>
                <a:ea typeface="MS PGothic" charset="0"/>
                <a:cs typeface="MS PGothic" charset="0"/>
              </a:rPr>
              <a:t>Review of the progress since September</a:t>
            </a:r>
          </a:p>
          <a:p>
            <a:r>
              <a:rPr lang="en-US" altLang="ja-JP" sz="2000" dirty="0">
                <a:latin typeface="Times New Roman" charset="0"/>
                <a:ea typeface="MS PGothic" charset="0"/>
                <a:cs typeface="MS PGothic" charset="0"/>
              </a:rPr>
              <a:t>Review and edit the document package for </a:t>
            </a:r>
            <a:r>
              <a:rPr lang="en-US" altLang="ja-JP" sz="2000" dirty="0" err="1">
                <a:latin typeface="Times New Roman" charset="0"/>
                <a:ea typeface="MS PGothic" charset="0"/>
                <a:cs typeface="MS PGothic" charset="0"/>
              </a:rPr>
              <a:t>ExCom</a:t>
            </a:r>
            <a:endParaRPr lang="en-US" altLang="ja-JP" sz="2000" dirty="0">
              <a:latin typeface="Times New Roman" charset="0"/>
              <a:ea typeface="MS PGothic" charset="0"/>
              <a:cs typeface="MS PGothic" charset="0"/>
            </a:endParaRPr>
          </a:p>
          <a:p>
            <a:r>
              <a:rPr lang="en-US" altLang="ja-JP" sz="2000" dirty="0">
                <a:latin typeface="Times New Roman" charset="0"/>
                <a:ea typeface="MS PGothic" charset="0"/>
                <a:cs typeface="MS PGothic" charset="0"/>
              </a:rPr>
              <a:t>Prepare document package for </a:t>
            </a:r>
            <a:r>
              <a:rPr lang="en-US" altLang="ja-JP" sz="2000" dirty="0" err="1">
                <a:latin typeface="Times New Roman" charset="0"/>
                <a:ea typeface="MS PGothic" charset="0"/>
                <a:cs typeface="MS PGothic" charset="0"/>
              </a:rPr>
              <a:t>RevCom</a:t>
            </a:r>
            <a:endParaRPr lang="en-US" altLang="ja-JP" sz="2000" dirty="0">
              <a:latin typeface="Times New Roman" charset="0"/>
              <a:ea typeface="MS PGothic" charset="0"/>
              <a:cs typeface="MS PGothic" charset="0"/>
            </a:endParaRPr>
          </a:p>
          <a:p>
            <a:r>
              <a:rPr lang="en-US" altLang="ja-JP" sz="2000" dirty="0">
                <a:latin typeface="Times New Roman" charset="0"/>
                <a:ea typeface="MS PGothic" charset="0"/>
                <a:cs typeface="MS PGothic" charset="0"/>
              </a:rPr>
              <a:t>Task Group Officers</a:t>
            </a:r>
          </a:p>
          <a:p>
            <a:pPr lvl="1"/>
            <a:r>
              <a:rPr lang="en-US" altLang="ja-JP" sz="1600" dirty="0">
                <a:latin typeface="Times New Roman" charset="0"/>
                <a:ea typeface="MS PGothic" charset="0"/>
                <a:cs typeface="MS PGothic" charset="0"/>
              </a:rPr>
              <a:t>Chair:  Rich Kennedy </a:t>
            </a:r>
            <a:r>
              <a:rPr lang="en-US" altLang="ja-JP" sz="1600" dirty="0" smtClean="0">
                <a:latin typeface="Times New Roman" charset="0"/>
                <a:ea typeface="MS PGothic" charset="0"/>
                <a:cs typeface="MS PGothic" charset="0"/>
              </a:rPr>
              <a:t>(self</a:t>
            </a:r>
            <a:r>
              <a:rPr lang="en-US" altLang="ja-JP" sz="1600" dirty="0">
                <a:latin typeface="Times New Roman" charset="0"/>
                <a:ea typeface="MS PGothic" charset="0"/>
                <a:cs typeface="MS PGothic" charset="0"/>
              </a:rPr>
              <a:t>)</a:t>
            </a:r>
          </a:p>
          <a:p>
            <a:pPr lvl="1"/>
            <a:r>
              <a:rPr lang="en-US" altLang="ja-JP" sz="1600" dirty="0">
                <a:latin typeface="Times New Roman" charset="0"/>
                <a:ea typeface="MS PGothic" charset="0"/>
                <a:cs typeface="MS PGothic" charset="0"/>
              </a:rPr>
              <a:t>Vice-chair and Editor: Peter </a:t>
            </a:r>
            <a:r>
              <a:rPr lang="en-US" altLang="ja-JP" sz="1600" dirty="0" err="1">
                <a:latin typeface="Times New Roman" charset="0"/>
                <a:ea typeface="MS PGothic" charset="0"/>
                <a:cs typeface="MS PGothic" charset="0"/>
              </a:rPr>
              <a:t>Ecclesine</a:t>
            </a:r>
            <a:r>
              <a:rPr lang="en-US" altLang="ja-JP" sz="1600" dirty="0">
                <a:latin typeface="Times New Roman" charset="0"/>
                <a:ea typeface="MS PGothic" charset="0"/>
                <a:cs typeface="MS PGothic" charset="0"/>
              </a:rPr>
              <a:t> (Cisco Systems)</a:t>
            </a:r>
          </a:p>
          <a:p>
            <a:pPr lvl="1"/>
            <a:r>
              <a:rPr lang="en-US" altLang="ja-JP" sz="1600" dirty="0">
                <a:latin typeface="Times New Roman" charset="0"/>
                <a:ea typeface="MS PGothic" charset="0"/>
                <a:cs typeface="MS PGothic" charset="0"/>
              </a:rPr>
              <a:t>Vice-chair and Recording Secretary: Zhou </a:t>
            </a:r>
            <a:r>
              <a:rPr lang="en-US" altLang="ja-JP" sz="1600" dirty="0" err="1">
                <a:latin typeface="Times New Roman" charset="0"/>
                <a:ea typeface="MS PGothic" charset="0"/>
                <a:cs typeface="MS PGothic" charset="0"/>
              </a:rPr>
              <a:t>Lan</a:t>
            </a:r>
            <a:r>
              <a:rPr lang="en-US" altLang="ja-JP" sz="1600" dirty="0">
                <a:latin typeface="Times New Roman" charset="0"/>
                <a:ea typeface="MS PGothic" charset="0"/>
                <a:cs typeface="MS PGothic" charset="0"/>
              </a:rPr>
              <a:t> (NICT)</a:t>
            </a:r>
            <a:endParaRPr lang="en-US" altLang="ja-JP" sz="1800" dirty="0">
              <a:latin typeface="Times New Roman" charset="0"/>
              <a:ea typeface="MS PGothic" charset="0"/>
              <a:cs typeface="MS PGothic" charset="0"/>
            </a:endParaRPr>
          </a:p>
        </p:txBody>
      </p:sp>
      <p:sp>
        <p:nvSpPr>
          <p:cNvPr id="6148"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6149"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440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14C198D4-2236-A749-A8F1-116E008E9DE4}" type="slidenum">
              <a:rPr lang="en-US" altLang="ja-JP">
                <a:ea typeface="MS PGothic" charset="0"/>
                <a:cs typeface="MS PGothic" charset="0"/>
              </a:rPr>
              <a:pPr/>
              <a:t>3</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smtClean="0"/>
              <a:t>November 2013</a:t>
            </a:r>
            <a:endParaRPr lang="en-US"/>
          </a:p>
        </p:txBody>
      </p:sp>
      <p:sp>
        <p:nvSpPr>
          <p:cNvPr id="6147" name="Footer Placeholder 4"/>
          <p:cNvSpPr>
            <a:spLocks noGrp="1"/>
          </p:cNvSpPr>
          <p:nvPr>
            <p:ph type="ftr" sz="quarter" idx="11"/>
          </p:nvPr>
        </p:nvSpPr>
        <p:spPr/>
        <p:txBody>
          <a:bodyPr/>
          <a:lstStyle/>
          <a:p>
            <a:pPr>
              <a:defRPr/>
            </a:pPr>
            <a:r>
              <a:rPr lang="en-US" smtClean="0"/>
              <a:t>Rich Kennedy, self</a:t>
            </a:r>
            <a:endParaRPr lang="en-US"/>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ea typeface="MS PGothic" charset="0"/>
                <a:cs typeface="MS PGothic" charset="0"/>
              </a:rPr>
              <a:t>Slide </a:t>
            </a:r>
            <a:fld id="{C00ABAFC-3FA1-8540-8052-B52DDC7B9F70}" type="slidenum">
              <a:rPr lang="en-US">
                <a:ea typeface="MS PGothic" charset="0"/>
                <a:cs typeface="MS PGothic" charset="0"/>
              </a:rPr>
              <a:pPr/>
              <a:t>30</a:t>
            </a:fld>
            <a:endParaRPr lang="en-US">
              <a:ea typeface="MS PGothic" charset="0"/>
              <a:cs typeface="MS PGothic" charset="0"/>
            </a:endParaRPr>
          </a:p>
        </p:txBody>
      </p:sp>
      <p:sp>
        <p:nvSpPr>
          <p:cNvPr id="68612" name="Rectangle 2"/>
          <p:cNvSpPr>
            <a:spLocks noGrp="1" noChangeArrowheads="1"/>
          </p:cNvSpPr>
          <p:nvPr>
            <p:ph type="title"/>
          </p:nvPr>
        </p:nvSpPr>
        <p:spPr/>
        <p:txBody>
          <a:bodyPr/>
          <a:lstStyle/>
          <a:p>
            <a:r>
              <a:rPr lang="en-US">
                <a:latin typeface="Times New Roman" charset="0"/>
              </a:rPr>
              <a:t>TGaf Timeline – Final</a:t>
            </a:r>
          </a:p>
        </p:txBody>
      </p:sp>
      <p:sp>
        <p:nvSpPr>
          <p:cNvPr id="68613" name="Rectangle 3"/>
          <p:cNvSpPr>
            <a:spLocks noGrp="1" noChangeArrowheads="1"/>
          </p:cNvSpPr>
          <p:nvPr>
            <p:ph type="body" idx="1"/>
          </p:nvPr>
        </p:nvSpPr>
        <p:spPr>
          <a:xfrm>
            <a:off x="685800" y="1676400"/>
            <a:ext cx="7772400" cy="4572000"/>
          </a:xfrm>
        </p:spPr>
        <p:txBody>
          <a:bodyPr/>
          <a:lstStyle/>
          <a:p>
            <a:r>
              <a:rPr lang="en-GB">
                <a:latin typeface="Times New Roman" charset="0"/>
              </a:rPr>
              <a:t>Initial Working Group Letter Ballot: January 2011</a:t>
            </a:r>
          </a:p>
          <a:p>
            <a:r>
              <a:rPr lang="en-GB">
                <a:latin typeface="Times New Roman" charset="0"/>
              </a:rPr>
              <a:t>Second Working Group Letter Ballot: July 2012</a:t>
            </a:r>
          </a:p>
          <a:p>
            <a:r>
              <a:rPr lang="en-GB">
                <a:latin typeface="Times New Roman" charset="0"/>
              </a:rPr>
              <a:t>Recirculation Letter Ballot: January 2013</a:t>
            </a:r>
          </a:p>
          <a:p>
            <a:r>
              <a:rPr lang="en-GB">
                <a:latin typeface="Times New Roman" charset="0"/>
              </a:rPr>
              <a:t>Form Sponsor Ballot Pool: July 2013</a:t>
            </a:r>
            <a:endParaRPr lang="en-GB" b="0">
              <a:latin typeface="Times New Roman" charset="0"/>
            </a:endParaRPr>
          </a:p>
          <a:p>
            <a:r>
              <a:rPr lang="en-GB">
                <a:latin typeface="Times New Roman" charset="0"/>
              </a:rPr>
              <a:t>Initial Sponsor Ballot: August 2013</a:t>
            </a:r>
          </a:p>
          <a:p>
            <a:r>
              <a:rPr lang="en-GB">
                <a:latin typeface="Times New Roman" charset="0"/>
              </a:rPr>
              <a:t>Recirculate Sponsor Ballots: </a:t>
            </a:r>
            <a:r>
              <a:rPr lang="en-GB">
                <a:solidFill>
                  <a:srgbClr val="000000"/>
                </a:solidFill>
                <a:latin typeface="Times New Roman" charset="0"/>
              </a:rPr>
              <a:t>October </a:t>
            </a:r>
            <a:r>
              <a:rPr lang="en-GB">
                <a:latin typeface="Times New Roman" charset="0"/>
              </a:rPr>
              <a:t>2013</a:t>
            </a:r>
          </a:p>
          <a:p>
            <a:r>
              <a:rPr lang="en-GB">
                <a:latin typeface="Times New Roman" charset="0"/>
              </a:rPr>
              <a:t>Final WG/EC Approval:</a:t>
            </a:r>
            <a:r>
              <a:rPr lang="en-GB">
                <a:solidFill>
                  <a:srgbClr val="FF0000"/>
                </a:solidFill>
                <a:latin typeface="Times New Roman" charset="0"/>
              </a:rPr>
              <a:t> </a:t>
            </a:r>
            <a:r>
              <a:rPr lang="en-GB">
                <a:solidFill>
                  <a:srgbClr val="000000"/>
                </a:solidFill>
                <a:latin typeface="Times New Roman" charset="0"/>
              </a:rPr>
              <a:t>November 2013</a:t>
            </a:r>
          </a:p>
          <a:p>
            <a:r>
              <a:rPr lang="en-GB">
                <a:latin typeface="Times New Roman" charset="0"/>
              </a:rPr>
              <a:t>RevCom/Standards Board Approval: December 2013</a:t>
            </a:r>
          </a:p>
          <a:p>
            <a:r>
              <a:rPr lang="en-GB">
                <a:solidFill>
                  <a:srgbClr val="000000"/>
                </a:solidFill>
                <a:latin typeface="Times New Roman" charset="0"/>
              </a:rPr>
              <a:t>Publication: March </a:t>
            </a:r>
            <a:r>
              <a:rPr lang="en-GB">
                <a:latin typeface="Times New Roman" charset="0"/>
              </a:rPr>
              <a:t>2014</a:t>
            </a:r>
            <a:endParaRPr lang="en-GB" altLang="ja-JP">
              <a:latin typeface="Times New Roman" charset="0"/>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46083"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562859DE-4AC4-5140-AD6D-0F8F4E7E83A9}" type="slidenum">
              <a:rPr lang="en-US" altLang="ja-JP">
                <a:ea typeface="MS PGothic" charset="0"/>
                <a:cs typeface="MS PGothic" charset="0"/>
              </a:rPr>
              <a:pPr/>
              <a:t>31</a:t>
            </a:fld>
            <a:endParaRPr lang="en-US" altLang="ja-JP">
              <a:ea typeface="MS PGothic" charset="0"/>
              <a:cs typeface="MS PGothic" charset="0"/>
            </a:endParaRPr>
          </a:p>
        </p:txBody>
      </p:sp>
      <p:sp>
        <p:nvSpPr>
          <p:cNvPr id="70660" name="Rectangle 2"/>
          <p:cNvSpPr>
            <a:spLocks noGrp="1" noChangeArrowheads="1"/>
          </p:cNvSpPr>
          <p:nvPr>
            <p:ph type="title"/>
          </p:nvPr>
        </p:nvSpPr>
        <p:spPr/>
        <p:txBody>
          <a:bodyPr/>
          <a:lstStyle/>
          <a:p>
            <a:r>
              <a:rPr lang="en-US" altLang="ja-JP">
                <a:latin typeface="Arial" charset="0"/>
                <a:ea typeface="MS PGothic" charset="0"/>
                <a:cs typeface="MS PGothic" charset="0"/>
              </a:rPr>
              <a:t>Process of Getting to</a:t>
            </a:r>
            <a:br>
              <a:rPr lang="en-US" altLang="ja-JP">
                <a:latin typeface="Arial" charset="0"/>
                <a:ea typeface="MS PGothic" charset="0"/>
                <a:cs typeface="MS PGothic" charset="0"/>
              </a:rPr>
            </a:br>
            <a:r>
              <a:rPr lang="en-US" altLang="ja-JP">
                <a:latin typeface="Arial" charset="0"/>
                <a:ea typeface="MS PGothic" charset="0"/>
                <a:cs typeface="MS PGothic" charset="0"/>
              </a:rPr>
              <a:t>Letter Ballot and Beyond</a:t>
            </a:r>
          </a:p>
        </p:txBody>
      </p:sp>
      <p:sp>
        <p:nvSpPr>
          <p:cNvPr id="70661" name="Rectangle 3"/>
          <p:cNvSpPr>
            <a:spLocks noGrp="1" noChangeArrowheads="1"/>
          </p:cNvSpPr>
          <p:nvPr>
            <p:ph type="body" idx="1"/>
          </p:nvPr>
        </p:nvSpPr>
        <p:spPr>
          <a:xfrm>
            <a:off x="1524000" y="1752600"/>
            <a:ext cx="6934200" cy="4648200"/>
          </a:xfrm>
        </p:spPr>
        <p:txBody>
          <a:bodyPr/>
          <a:lstStyle/>
          <a:p>
            <a:pPr>
              <a:lnSpc>
                <a:spcPct val="80000"/>
              </a:lnSpc>
            </a:pPr>
            <a:r>
              <a:rPr lang="en-US" altLang="ja-JP" sz="2000">
                <a:solidFill>
                  <a:srgbClr val="009900"/>
                </a:solidFill>
                <a:latin typeface="Times New Roman" charset="0"/>
                <a:ea typeface="MS PGothic" charset="0"/>
                <a:cs typeface="MS PGothic" charset="0"/>
              </a:rPr>
              <a:t>Adoption of PAR and 5 Criteria</a:t>
            </a:r>
          </a:p>
          <a:p>
            <a:pPr>
              <a:lnSpc>
                <a:spcPct val="80000"/>
              </a:lnSpc>
            </a:pPr>
            <a:r>
              <a:rPr lang="en-US" altLang="ja-JP" sz="2000">
                <a:solidFill>
                  <a:srgbClr val="009900"/>
                </a:solidFill>
                <a:latin typeface="Times New Roman" charset="0"/>
                <a:ea typeface="MS PGothic" charset="0"/>
                <a:cs typeface="MS PGothic" charset="0"/>
              </a:rPr>
              <a:t>Technical Presentations and Discussions</a:t>
            </a:r>
          </a:p>
          <a:p>
            <a:pPr>
              <a:lnSpc>
                <a:spcPct val="80000"/>
              </a:lnSpc>
            </a:pPr>
            <a:r>
              <a:rPr lang="en-US" altLang="ja-JP" sz="2000">
                <a:solidFill>
                  <a:srgbClr val="009900"/>
                </a:solidFill>
                <a:latin typeface="Times New Roman" charset="0"/>
                <a:ea typeface="MS PGothic" charset="0"/>
                <a:cs typeface="MS PGothic" charset="0"/>
              </a:rPr>
              <a:t>Specify Any Additional Requirements, Comparison Criteria, or Other Documents</a:t>
            </a:r>
          </a:p>
          <a:p>
            <a:pPr>
              <a:lnSpc>
                <a:spcPct val="80000"/>
              </a:lnSpc>
            </a:pPr>
            <a:r>
              <a:rPr lang="en-US" altLang="ja-JP" sz="2000">
                <a:solidFill>
                  <a:srgbClr val="009900"/>
                </a:solidFill>
                <a:latin typeface="Times New Roman" charset="0"/>
                <a:ea typeface="MS PGothic" charset="0"/>
                <a:cs typeface="MS PGothic" charset="0"/>
              </a:rPr>
              <a:t>Call For Proposals</a:t>
            </a:r>
          </a:p>
          <a:p>
            <a:pPr>
              <a:lnSpc>
                <a:spcPct val="80000"/>
              </a:lnSpc>
            </a:pPr>
            <a:r>
              <a:rPr lang="en-US" altLang="ja-JP" sz="2000">
                <a:solidFill>
                  <a:srgbClr val="009900"/>
                </a:solidFill>
                <a:latin typeface="Times New Roman" charset="0"/>
                <a:ea typeface="MS PGothic" charset="0"/>
                <a:cs typeface="MS PGothic" charset="0"/>
              </a:rPr>
              <a:t>Presentation of Proposals</a:t>
            </a:r>
          </a:p>
          <a:p>
            <a:pPr>
              <a:lnSpc>
                <a:spcPct val="80000"/>
              </a:lnSpc>
            </a:pPr>
            <a:r>
              <a:rPr lang="en-US" altLang="ja-JP" sz="2000">
                <a:solidFill>
                  <a:srgbClr val="009900"/>
                </a:solidFill>
                <a:latin typeface="Times New Roman" charset="0"/>
                <a:ea typeface="MS PGothic" charset="0"/>
                <a:cs typeface="MS PGothic" charset="0"/>
              </a:rPr>
              <a:t>Select from Submitted Complete Proposals to Produce a Draft</a:t>
            </a:r>
          </a:p>
          <a:p>
            <a:pPr>
              <a:lnSpc>
                <a:spcPct val="80000"/>
              </a:lnSpc>
            </a:pPr>
            <a:r>
              <a:rPr lang="en-US" altLang="ja-JP" sz="2000">
                <a:solidFill>
                  <a:srgbClr val="00B050"/>
                </a:solidFill>
                <a:latin typeface="Times New Roman" charset="0"/>
                <a:ea typeface="MS PGothic" charset="0"/>
                <a:cs typeface="MS PGothic" charset="0"/>
              </a:rPr>
              <a:t>Refine Draft</a:t>
            </a:r>
          </a:p>
          <a:p>
            <a:pPr>
              <a:lnSpc>
                <a:spcPct val="80000"/>
              </a:lnSpc>
            </a:pPr>
            <a:r>
              <a:rPr lang="en-US" altLang="ja-JP" sz="2000">
                <a:solidFill>
                  <a:srgbClr val="009900"/>
                </a:solidFill>
                <a:latin typeface="Times New Roman" charset="0"/>
                <a:ea typeface="MS PGothic" charset="0"/>
                <a:cs typeface="MS PGothic" charset="0"/>
              </a:rPr>
              <a:t>(Second) Letter Ballot – July 2012</a:t>
            </a:r>
          </a:p>
          <a:p>
            <a:pPr>
              <a:lnSpc>
                <a:spcPct val="80000"/>
              </a:lnSpc>
            </a:pPr>
            <a:r>
              <a:rPr lang="en-US" altLang="ja-JP" sz="2000">
                <a:solidFill>
                  <a:srgbClr val="009900"/>
                </a:solidFill>
                <a:latin typeface="Times New Roman" charset="0"/>
                <a:ea typeface="MS PGothic" charset="0"/>
                <a:cs typeface="MS PGothic" charset="0"/>
              </a:rPr>
              <a:t>Recirculation – January 2013</a:t>
            </a:r>
          </a:p>
          <a:p>
            <a:pPr>
              <a:lnSpc>
                <a:spcPct val="80000"/>
              </a:lnSpc>
            </a:pPr>
            <a:r>
              <a:rPr lang="en-US" altLang="ja-JP" sz="2000">
                <a:solidFill>
                  <a:srgbClr val="008000"/>
                </a:solidFill>
                <a:latin typeface="Times New Roman" charset="0"/>
                <a:ea typeface="MS PGothic" charset="0"/>
                <a:cs typeface="MS PGothic" charset="0"/>
              </a:rPr>
              <a:t>Sponsor Ballot – September 2013</a:t>
            </a:r>
          </a:p>
          <a:p>
            <a:pPr>
              <a:lnSpc>
                <a:spcPct val="80000"/>
              </a:lnSpc>
            </a:pPr>
            <a:r>
              <a:rPr lang="en-US" altLang="ja-JP" sz="2000">
                <a:solidFill>
                  <a:srgbClr val="008000"/>
                </a:solidFill>
                <a:latin typeface="Times New Roman" charset="0"/>
                <a:ea typeface="MS PGothic" charset="0"/>
                <a:cs typeface="MS PGothic" charset="0"/>
              </a:rPr>
              <a:t>Recirculation – October 2013</a:t>
            </a:r>
          </a:p>
          <a:p>
            <a:pPr>
              <a:lnSpc>
                <a:spcPct val="80000"/>
              </a:lnSpc>
            </a:pPr>
            <a:r>
              <a:rPr lang="en-US" altLang="ja-JP" sz="2000">
                <a:solidFill>
                  <a:srgbClr val="FF0000"/>
                </a:solidFill>
                <a:latin typeface="Times New Roman" charset="0"/>
                <a:ea typeface="MS PGothic" charset="0"/>
                <a:cs typeface="MS PGothic" charset="0"/>
              </a:rPr>
              <a:t>Final WG/EC Approval – November 2013</a:t>
            </a:r>
            <a:endParaRPr lang="en-US" altLang="ja-JP" sz="2000">
              <a:solidFill>
                <a:srgbClr val="FFC000"/>
              </a:solidFill>
              <a:latin typeface="Times New Roman" charset="0"/>
              <a:ea typeface="MS PGothic" charset="0"/>
              <a:cs typeface="MS PGothic" charset="0"/>
            </a:endParaRPr>
          </a:p>
          <a:p>
            <a:pPr>
              <a:lnSpc>
                <a:spcPct val="80000"/>
              </a:lnSpc>
            </a:pPr>
            <a:r>
              <a:rPr lang="en-US" altLang="ja-JP" sz="2000">
                <a:solidFill>
                  <a:srgbClr val="FF0000"/>
                </a:solidFill>
                <a:latin typeface="Times New Roman" charset="0"/>
                <a:ea typeface="MS PGothic" charset="0"/>
                <a:cs typeface="MS PGothic" charset="0"/>
              </a:rPr>
              <a:t>IEEE SB REVCOM Approval – December 2013</a:t>
            </a:r>
            <a:endParaRPr lang="en-US" altLang="ja-JP" sz="2000">
              <a:solidFill>
                <a:srgbClr val="FFC000"/>
              </a:solidFill>
              <a:latin typeface="Times New Roman" charset="0"/>
              <a:ea typeface="MS PGothic" charset="0"/>
              <a:cs typeface="MS PGothic" charset="0"/>
            </a:endParaRPr>
          </a:p>
        </p:txBody>
      </p:sp>
      <p:sp>
        <p:nvSpPr>
          <p:cNvPr id="70662" name="Text Box 4"/>
          <p:cNvSpPr txBox="1">
            <a:spLocks noChangeArrowheads="1"/>
          </p:cNvSpPr>
          <p:nvPr/>
        </p:nvSpPr>
        <p:spPr bwMode="auto">
          <a:xfrm>
            <a:off x="533400" y="1676400"/>
            <a:ext cx="9461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eaVert">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spcBef>
                <a:spcPct val="50000"/>
              </a:spcBef>
            </a:pPr>
            <a:r>
              <a:rPr lang="en-US" altLang="ja-JP" sz="2500" b="1">
                <a:ea typeface="MS PGothic" charset="0"/>
                <a:cs typeface="MS PGothic" charset="0"/>
              </a:rPr>
              <a:t>  Completed Steps       |  Future Steps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atin typeface="Times New Roman" charset="0"/>
              </a:rPr>
              <a:t>Motion #8</a:t>
            </a:r>
          </a:p>
        </p:txBody>
      </p:sp>
      <p:sp>
        <p:nvSpPr>
          <p:cNvPr id="72706" name="Content Placeholder 2"/>
          <p:cNvSpPr>
            <a:spLocks noGrp="1"/>
          </p:cNvSpPr>
          <p:nvPr>
            <p:ph idx="1"/>
          </p:nvPr>
        </p:nvSpPr>
        <p:spPr/>
        <p:txBody>
          <a:bodyPr/>
          <a:lstStyle/>
          <a:p>
            <a:r>
              <a:rPr lang="en-US">
                <a:latin typeface="Times New Roman" charset="0"/>
              </a:rPr>
              <a:t>Motion to adjourn</a:t>
            </a:r>
          </a:p>
          <a:p>
            <a:r>
              <a:rPr lang="en-US">
                <a:latin typeface="Times New Roman" charset="0"/>
              </a:rPr>
              <a:t>Moved by: Allert</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727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7A76C549-4AB2-374A-9819-6626E7420884}" type="slidenum">
              <a:rPr lang="en-US" altLang="ja-JP">
                <a:ea typeface="MS PGothic" charset="0"/>
                <a:cs typeface="MS PGothic" charset="0"/>
              </a:rPr>
              <a:pPr/>
              <a:t>32</a:t>
            </a:fld>
            <a:endParaRPr lang="en-US" altLang="ja-JP">
              <a:ea typeface="MS PGothic" charset="0"/>
              <a:cs typeface="MS PGothic"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47107" name="Footer Placeholder 4"/>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
        <p:nvSpPr>
          <p:cNvPr id="737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368F57B2-A2A9-7D41-AE1B-640C72EA8462}" type="slidenum">
              <a:rPr lang="en-US" altLang="ja-JP">
                <a:ea typeface="MS PGothic" charset="0"/>
                <a:cs typeface="MS PGothic" charset="0"/>
              </a:rPr>
              <a:pPr/>
              <a:t>33</a:t>
            </a:fld>
            <a:endParaRPr lang="en-US" altLang="ja-JP">
              <a:ea typeface="MS PGothic" charset="0"/>
              <a:cs typeface="MS PGothic" charset="0"/>
            </a:endParaRPr>
          </a:p>
        </p:txBody>
      </p:sp>
      <p:sp>
        <p:nvSpPr>
          <p:cNvPr id="73732" name="Line 2"/>
          <p:cNvSpPr>
            <a:spLocks noChangeShapeType="1"/>
          </p:cNvSpPr>
          <p:nvPr/>
        </p:nvSpPr>
        <p:spPr bwMode="auto">
          <a:xfrm>
            <a:off x="4114800" y="3657600"/>
            <a:ext cx="0" cy="381000"/>
          </a:xfrm>
          <a:prstGeom prst="line">
            <a:avLst/>
          </a:prstGeom>
          <a:noFill/>
          <a:ln w="381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73733" name="Group 3"/>
          <p:cNvGrpSpPr>
            <a:grpSpLocks/>
          </p:cNvGrpSpPr>
          <p:nvPr/>
        </p:nvGrpSpPr>
        <p:grpSpPr bwMode="auto">
          <a:xfrm>
            <a:off x="5567363" y="3581400"/>
            <a:ext cx="1214437" cy="1066800"/>
            <a:chOff x="3507" y="2256"/>
            <a:chExt cx="765" cy="672"/>
          </a:xfrm>
        </p:grpSpPr>
        <p:sp>
          <p:nvSpPr>
            <p:cNvPr id="73751" name="Oval 4"/>
            <p:cNvSpPr>
              <a:spLocks noChangeArrowheads="1"/>
            </p:cNvSpPr>
            <p:nvPr/>
          </p:nvSpPr>
          <p:spPr bwMode="auto">
            <a:xfrm>
              <a:off x="3600" y="2256"/>
              <a:ext cx="672" cy="672"/>
            </a:xfrm>
            <a:prstGeom prst="ellipse">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ja-JP">
                <a:ea typeface="MS PGothic" charset="0"/>
                <a:cs typeface="MS PGothic" charset="0"/>
              </a:endParaRPr>
            </a:p>
          </p:txBody>
        </p:sp>
        <p:sp>
          <p:nvSpPr>
            <p:cNvPr id="73752" name="AutoShape 5"/>
            <p:cNvSpPr>
              <a:spLocks noChangeArrowheads="1"/>
            </p:cNvSpPr>
            <p:nvPr/>
          </p:nvSpPr>
          <p:spPr bwMode="auto">
            <a:xfrm rot="-8924391">
              <a:off x="3507" y="2392"/>
              <a:ext cx="237" cy="171"/>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eaLnBrk="0" hangingPunct="0"/>
              <a:endParaRPr lang="ja-JP">
                <a:ea typeface="MS PGothic" charset="0"/>
                <a:cs typeface="MS PGothic" charset="0"/>
              </a:endParaRPr>
            </a:p>
          </p:txBody>
        </p:sp>
      </p:grpSp>
      <p:grpSp>
        <p:nvGrpSpPr>
          <p:cNvPr id="73734" name="Group 6"/>
          <p:cNvGrpSpPr>
            <a:grpSpLocks/>
          </p:cNvGrpSpPr>
          <p:nvPr/>
        </p:nvGrpSpPr>
        <p:grpSpPr bwMode="auto">
          <a:xfrm>
            <a:off x="5638800" y="5257800"/>
            <a:ext cx="1214438" cy="1066800"/>
            <a:chOff x="3507" y="2256"/>
            <a:chExt cx="765" cy="672"/>
          </a:xfrm>
        </p:grpSpPr>
        <p:sp>
          <p:nvSpPr>
            <p:cNvPr id="73749" name="Oval 7"/>
            <p:cNvSpPr>
              <a:spLocks noChangeArrowheads="1"/>
            </p:cNvSpPr>
            <p:nvPr/>
          </p:nvSpPr>
          <p:spPr bwMode="auto">
            <a:xfrm>
              <a:off x="3600" y="2256"/>
              <a:ext cx="672" cy="672"/>
            </a:xfrm>
            <a:prstGeom prst="ellipse">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ja-JP">
                <a:ea typeface="MS PGothic" charset="0"/>
                <a:cs typeface="MS PGothic" charset="0"/>
              </a:endParaRPr>
            </a:p>
          </p:txBody>
        </p:sp>
        <p:sp>
          <p:nvSpPr>
            <p:cNvPr id="73750" name="AutoShape 8"/>
            <p:cNvSpPr>
              <a:spLocks noChangeArrowheads="1"/>
            </p:cNvSpPr>
            <p:nvPr/>
          </p:nvSpPr>
          <p:spPr bwMode="auto">
            <a:xfrm rot="-8924391">
              <a:off x="3507" y="2392"/>
              <a:ext cx="237" cy="171"/>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eaLnBrk="0" hangingPunct="0"/>
              <a:endParaRPr lang="ja-JP">
                <a:ea typeface="MS PGothic" charset="0"/>
                <a:cs typeface="MS PGothic" charset="0"/>
              </a:endParaRPr>
            </a:p>
          </p:txBody>
        </p:sp>
      </p:grpSp>
      <p:sp>
        <p:nvSpPr>
          <p:cNvPr id="73735" name="Rectangle 9"/>
          <p:cNvSpPr>
            <a:spLocks noGrp="1" noChangeArrowheads="1"/>
          </p:cNvSpPr>
          <p:nvPr>
            <p:ph type="title"/>
          </p:nvPr>
        </p:nvSpPr>
        <p:spPr>
          <a:xfrm>
            <a:off x="685800" y="685800"/>
            <a:ext cx="7772400" cy="914400"/>
          </a:xfrm>
        </p:spPr>
        <p:txBody>
          <a:bodyPr/>
          <a:lstStyle/>
          <a:p>
            <a:r>
              <a:rPr lang="en-US" altLang="ja-JP">
                <a:latin typeface="Arial" charset="0"/>
                <a:ea typeface="MS PGothic" charset="0"/>
                <a:cs typeface="MS PGothic" charset="0"/>
              </a:rPr>
              <a:t>3 Cycles of Comments and Resolution</a:t>
            </a:r>
          </a:p>
        </p:txBody>
      </p:sp>
      <p:sp>
        <p:nvSpPr>
          <p:cNvPr id="73736" name="Text Box 10"/>
          <p:cNvSpPr txBox="1">
            <a:spLocks noChangeArrowheads="1"/>
          </p:cNvSpPr>
          <p:nvPr/>
        </p:nvSpPr>
        <p:spPr bwMode="auto">
          <a:xfrm>
            <a:off x="2667000" y="1676400"/>
            <a:ext cx="2971800" cy="395288"/>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1800">
                <a:ea typeface="MS PGothic" charset="0"/>
                <a:cs typeface="MS PGothic" charset="0"/>
              </a:rPr>
              <a:t>Call for Informal Comments</a:t>
            </a:r>
          </a:p>
        </p:txBody>
      </p:sp>
      <p:sp>
        <p:nvSpPr>
          <p:cNvPr id="73737" name="Text Box 11"/>
          <p:cNvSpPr txBox="1">
            <a:spLocks noChangeArrowheads="1"/>
          </p:cNvSpPr>
          <p:nvPr/>
        </p:nvSpPr>
        <p:spPr bwMode="auto">
          <a:xfrm>
            <a:off x="2590800" y="2438400"/>
            <a:ext cx="3124200" cy="395288"/>
          </a:xfrm>
          <a:prstGeom prst="rect">
            <a:avLst/>
          </a:prstGeom>
          <a:solidFill>
            <a:srgbClr val="FFFFCC"/>
          </a:solidFill>
          <a:ln w="28575">
            <a:solidFill>
              <a:schemeClr val="tx1"/>
            </a:solidFill>
            <a:miter lim="800000"/>
            <a:headEnd type="none" w="sm" len="sm"/>
            <a:tailEnd type="none" w="sm" len="sm"/>
          </a:ln>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1800">
                <a:ea typeface="MS PGothic" charset="0"/>
                <a:cs typeface="MS PGothic" charset="0"/>
              </a:rPr>
              <a:t>Comment Resolution</a:t>
            </a:r>
          </a:p>
        </p:txBody>
      </p:sp>
      <p:sp>
        <p:nvSpPr>
          <p:cNvPr id="73738" name="Line 12"/>
          <p:cNvSpPr>
            <a:spLocks noChangeShapeType="1"/>
          </p:cNvSpPr>
          <p:nvPr/>
        </p:nvSpPr>
        <p:spPr bwMode="auto">
          <a:xfrm>
            <a:off x="4114800" y="2057400"/>
            <a:ext cx="0" cy="381000"/>
          </a:xfrm>
          <a:prstGeom prst="line">
            <a:avLst/>
          </a:prstGeom>
          <a:noFill/>
          <a:ln w="28575">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3739" name="Text Box 13"/>
          <p:cNvSpPr txBox="1">
            <a:spLocks noChangeArrowheads="1"/>
          </p:cNvSpPr>
          <p:nvPr/>
        </p:nvSpPr>
        <p:spPr bwMode="auto">
          <a:xfrm>
            <a:off x="2819400" y="3200400"/>
            <a:ext cx="2667000" cy="485775"/>
          </a:xfrm>
          <a:prstGeom prst="rect">
            <a:avLst/>
          </a:prstGeom>
          <a:solidFill>
            <a:schemeClr val="bg1"/>
          </a:solidFill>
          <a:ln w="28575">
            <a:solidFill>
              <a:schemeClr val="tx1"/>
            </a:solidFill>
            <a:miter lim="800000"/>
            <a:headEnd type="none" w="sm" len="sm"/>
            <a:tailEnd type="none" w="sm" len="sm"/>
          </a:ln>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2400">
                <a:ea typeface="MS PGothic" charset="0"/>
                <a:cs typeface="MS PGothic" charset="0"/>
              </a:rPr>
              <a:t>WG Letter Ballot</a:t>
            </a:r>
          </a:p>
        </p:txBody>
      </p:sp>
      <p:sp>
        <p:nvSpPr>
          <p:cNvPr id="73740" name="Line 14"/>
          <p:cNvSpPr>
            <a:spLocks noChangeShapeType="1"/>
          </p:cNvSpPr>
          <p:nvPr/>
        </p:nvSpPr>
        <p:spPr bwMode="auto">
          <a:xfrm>
            <a:off x="4114800" y="2819400"/>
            <a:ext cx="0" cy="381000"/>
          </a:xfrm>
          <a:prstGeom prst="line">
            <a:avLst/>
          </a:prstGeom>
          <a:noFill/>
          <a:ln w="28575">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3741" name="Text Box 15"/>
          <p:cNvSpPr txBox="1">
            <a:spLocks noChangeArrowheads="1"/>
          </p:cNvSpPr>
          <p:nvPr/>
        </p:nvSpPr>
        <p:spPr bwMode="auto">
          <a:xfrm>
            <a:off x="2819400" y="4800600"/>
            <a:ext cx="2667000" cy="547688"/>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2800" b="1">
                <a:ea typeface="MS PGothic" charset="0"/>
                <a:cs typeface="MS PGothic" charset="0"/>
              </a:rPr>
              <a:t>Sponsor Ballot</a:t>
            </a:r>
          </a:p>
        </p:txBody>
      </p:sp>
      <p:sp>
        <p:nvSpPr>
          <p:cNvPr id="73742" name="Text Box 16"/>
          <p:cNvSpPr txBox="1">
            <a:spLocks noChangeArrowheads="1"/>
          </p:cNvSpPr>
          <p:nvPr/>
        </p:nvSpPr>
        <p:spPr bwMode="auto">
          <a:xfrm>
            <a:off x="2514600" y="4038600"/>
            <a:ext cx="3581400" cy="395288"/>
          </a:xfrm>
          <a:prstGeom prst="rect">
            <a:avLst/>
          </a:prstGeom>
          <a:solidFill>
            <a:srgbClr val="FFFFCC"/>
          </a:solidFill>
          <a:ln w="28575">
            <a:solidFill>
              <a:schemeClr val="tx1"/>
            </a:solidFill>
            <a:miter lim="800000"/>
            <a:headEnd type="none" w="sm" len="sm"/>
            <a:tailEnd type="none" w="sm" len="sm"/>
          </a:ln>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1800">
                <a:ea typeface="MS PGothic" charset="0"/>
                <a:cs typeface="MS PGothic" charset="0"/>
              </a:rPr>
              <a:t>Comment Resolution, Recirculation</a:t>
            </a:r>
          </a:p>
        </p:txBody>
      </p:sp>
      <p:sp>
        <p:nvSpPr>
          <p:cNvPr id="73743" name="Line 17"/>
          <p:cNvSpPr>
            <a:spLocks noChangeShapeType="1"/>
          </p:cNvSpPr>
          <p:nvPr/>
        </p:nvSpPr>
        <p:spPr bwMode="auto">
          <a:xfrm>
            <a:off x="4114800" y="4419600"/>
            <a:ext cx="0" cy="381000"/>
          </a:xfrm>
          <a:prstGeom prst="line">
            <a:avLst/>
          </a:prstGeom>
          <a:noFill/>
          <a:ln w="381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3744" name="Text Box 18"/>
          <p:cNvSpPr txBox="1">
            <a:spLocks noChangeArrowheads="1"/>
          </p:cNvSpPr>
          <p:nvPr/>
        </p:nvSpPr>
        <p:spPr bwMode="auto">
          <a:xfrm>
            <a:off x="2514600" y="5715000"/>
            <a:ext cx="3581400" cy="395288"/>
          </a:xfrm>
          <a:prstGeom prst="rect">
            <a:avLst/>
          </a:prstGeom>
          <a:solidFill>
            <a:srgbClr val="FFFFCC"/>
          </a:solidFill>
          <a:ln w="28575">
            <a:solidFill>
              <a:schemeClr val="tx1"/>
            </a:solidFill>
            <a:miter lim="800000"/>
            <a:headEnd type="none" w="sm" len="sm"/>
            <a:tailEnd type="none" w="sm" len="sm"/>
          </a:ln>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spcBef>
                <a:spcPct val="50000"/>
              </a:spcBef>
            </a:pPr>
            <a:r>
              <a:rPr lang="en-US" altLang="ja-JP" sz="1800">
                <a:ea typeface="MS PGothic" charset="0"/>
                <a:cs typeface="MS PGothic" charset="0"/>
              </a:rPr>
              <a:t>Comment Resolution, Recirculation</a:t>
            </a:r>
          </a:p>
        </p:txBody>
      </p:sp>
      <p:sp>
        <p:nvSpPr>
          <p:cNvPr id="73745" name="Line 19"/>
          <p:cNvSpPr>
            <a:spLocks noChangeShapeType="1"/>
          </p:cNvSpPr>
          <p:nvPr/>
        </p:nvSpPr>
        <p:spPr bwMode="auto">
          <a:xfrm>
            <a:off x="4114800" y="5334000"/>
            <a:ext cx="0" cy="381000"/>
          </a:xfrm>
          <a:prstGeom prst="line">
            <a:avLst/>
          </a:prstGeom>
          <a:noFill/>
          <a:ln w="3810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3746" name="Line 20"/>
          <p:cNvSpPr>
            <a:spLocks noChangeShapeType="1"/>
          </p:cNvSpPr>
          <p:nvPr/>
        </p:nvSpPr>
        <p:spPr bwMode="auto">
          <a:xfrm>
            <a:off x="4114800" y="6096000"/>
            <a:ext cx="0" cy="381000"/>
          </a:xfrm>
          <a:prstGeom prst="line">
            <a:avLst/>
          </a:prstGeom>
          <a:noFill/>
          <a:ln w="57150">
            <a:solidFill>
              <a:schemeClr val="tx1"/>
            </a:solidFill>
            <a:round/>
            <a:headEnd type="none" w="sm" len="sm"/>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3747" name="Line 21"/>
          <p:cNvSpPr>
            <a:spLocks noChangeShapeType="1"/>
          </p:cNvSpPr>
          <p:nvPr/>
        </p:nvSpPr>
        <p:spPr bwMode="auto">
          <a:xfrm>
            <a:off x="914400" y="3048000"/>
            <a:ext cx="7315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73748" name="Line 22"/>
          <p:cNvSpPr>
            <a:spLocks noChangeShapeType="1"/>
          </p:cNvSpPr>
          <p:nvPr/>
        </p:nvSpPr>
        <p:spPr bwMode="auto">
          <a:xfrm>
            <a:off x="914400" y="4724400"/>
            <a:ext cx="7315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altLang="ja-JP">
                <a:latin typeface="Times New Roman" charset="0"/>
                <a:ea typeface="MS PGothic" charset="0"/>
                <a:cs typeface="MS PGothic" charset="0"/>
              </a:rPr>
              <a:t>References</a:t>
            </a:r>
          </a:p>
        </p:txBody>
      </p:sp>
      <p:sp>
        <p:nvSpPr>
          <p:cNvPr id="74754" name="Content Placeholder 2"/>
          <p:cNvSpPr>
            <a:spLocks noGrp="1"/>
          </p:cNvSpPr>
          <p:nvPr>
            <p:ph idx="1"/>
          </p:nvPr>
        </p:nvSpPr>
        <p:spPr>
          <a:xfrm>
            <a:off x="685800" y="1676400"/>
            <a:ext cx="7772400" cy="4572000"/>
          </a:xfrm>
        </p:spPr>
        <p:txBody>
          <a:bodyPr/>
          <a:lstStyle/>
          <a:p>
            <a:r>
              <a:rPr lang="en-US" altLang="ja-JP">
                <a:latin typeface="Times New Roman" charset="0"/>
                <a:ea typeface="MS PGothic" charset="0"/>
                <a:cs typeface="MS PGothic" charset="0"/>
              </a:rPr>
              <a:t>Go to </a:t>
            </a:r>
            <a:r>
              <a:rPr lang="en-US" altLang="ja-JP">
                <a:latin typeface="Times New Roman" charset="0"/>
                <a:ea typeface="MS PGothic" charset="0"/>
                <a:cs typeface="MS PGothic" charset="0"/>
                <a:hlinkClick r:id="rId2"/>
              </a:rPr>
              <a:t>https://mentor.ieee.org/802.11/documents</a:t>
            </a:r>
            <a:endParaRPr lang="en-US" altLang="ja-JP">
              <a:latin typeface="Times New Roman" charset="0"/>
              <a:ea typeface="MS PGothic" charset="0"/>
              <a:cs typeface="MS PGothic" charset="0"/>
            </a:endParaRPr>
          </a:p>
          <a:p>
            <a:r>
              <a:rPr lang="en-US" altLang="ja-JP">
                <a:latin typeface="Times New Roman" charset="0"/>
                <a:ea typeface="MS PGothic" charset="0"/>
                <a:cs typeface="MS PGothic" charset="0"/>
              </a:rPr>
              <a:t>In the box labeled “All Groups”, pull down the menu and select “TGaf”</a:t>
            </a:r>
          </a:p>
        </p:txBody>
      </p:sp>
      <p:sp>
        <p:nvSpPr>
          <p:cNvPr id="48132" name="Date Placeholder 3"/>
          <p:cNvSpPr>
            <a:spLocks noGrp="1"/>
          </p:cNvSpPr>
          <p:nvPr>
            <p:ph type="dt" sz="quarter" idx="10"/>
          </p:nvPr>
        </p:nvSpPr>
        <p:spPr/>
        <p:txBody>
          <a:bodyPr/>
          <a:lstStyle/>
          <a:p>
            <a:pPr>
              <a:defRPr/>
            </a:pPr>
            <a:r>
              <a:rPr lang="en-US" altLang="ja-JP" smtClean="0">
                <a:ea typeface="MS PGothic" pitchFamily="34" charset="-128"/>
              </a:rPr>
              <a:t>November 2013</a:t>
            </a:r>
            <a:endParaRPr lang="en-US" altLang="ja-JP">
              <a:ea typeface="MS PGothic" pitchFamily="34" charset="-128"/>
            </a:endParaRPr>
          </a:p>
        </p:txBody>
      </p:sp>
      <p:sp>
        <p:nvSpPr>
          <p:cNvPr id="747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20C2238F-E736-F745-BA8E-EF01A248B447}" type="slidenum">
              <a:rPr lang="en-US" altLang="ja-JP">
                <a:ea typeface="MS PGothic" charset="0"/>
                <a:cs typeface="MS PGothic" charset="0"/>
              </a:rPr>
              <a:pPr/>
              <a:t>34</a:t>
            </a:fld>
            <a:endParaRPr lang="en-US" altLang="ja-JP">
              <a:ea typeface="MS PGothic" charset="0"/>
              <a:cs typeface="MS PGothic" charset="0"/>
            </a:endParaRPr>
          </a:p>
        </p:txBody>
      </p:sp>
      <p:sp>
        <p:nvSpPr>
          <p:cNvPr id="48134" name="Footer Placeholder 5"/>
          <p:cNvSpPr>
            <a:spLocks noGrp="1"/>
          </p:cNvSpPr>
          <p:nvPr>
            <p:ph type="ftr" sz="quarter" idx="11"/>
          </p:nvPr>
        </p:nvSpPr>
        <p:spPr/>
        <p:txBody>
          <a:bodyPr/>
          <a:lstStyle/>
          <a:p>
            <a:pPr>
              <a:defRPr/>
            </a:pPr>
            <a:r>
              <a:rPr lang="en-US" altLang="ja-JP" smtClean="0">
                <a:ea typeface="MS PGothic" pitchFamily="34" charset="-128"/>
              </a:rPr>
              <a:t>Rich Kennedy, self</a:t>
            </a:r>
            <a:endParaRPr lang="en-US" altLang="ja-JP">
              <a:ea typeface="MS PGothic"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a:latin typeface="Times New Roman" charset="0"/>
              </a:rPr>
              <a:t>Room </a:t>
            </a:r>
            <a:r>
              <a:rPr lang="en-US" dirty="0" smtClean="0">
                <a:latin typeface="Times New Roman" charset="0"/>
              </a:rPr>
              <a:t>Assignment</a:t>
            </a:r>
            <a:endParaRPr lang="en-US" dirty="0">
              <a:latin typeface="Times New Roman" charset="0"/>
            </a:endParaRPr>
          </a:p>
        </p:txBody>
      </p:sp>
      <p:sp>
        <p:nvSpPr>
          <p:cNvPr id="45058" name="Content Placeholder 2"/>
          <p:cNvSpPr>
            <a:spLocks noGrp="1"/>
          </p:cNvSpPr>
          <p:nvPr>
            <p:ph idx="1"/>
          </p:nvPr>
        </p:nvSpPr>
        <p:spPr/>
        <p:txBody>
          <a:bodyPr/>
          <a:lstStyle/>
          <a:p>
            <a:r>
              <a:rPr lang="en-US" altLang="ja-JP" dirty="0">
                <a:latin typeface="Times New Roman" charset="0"/>
                <a:ea typeface="MS PGothic" charset="0"/>
                <a:cs typeface="MS PGothic" charset="0"/>
              </a:rPr>
              <a:t>MPM2 </a:t>
            </a:r>
            <a:r>
              <a:rPr lang="en-US" altLang="ja-JP" dirty="0" smtClean="0">
                <a:latin typeface="Times New Roman" charset="0"/>
                <a:ea typeface="MS PGothic" charset="0"/>
                <a:cs typeface="MS PGothic" charset="0"/>
              </a:rPr>
              <a:t>– Reunion C</a:t>
            </a:r>
            <a:endParaRPr lang="en-US" altLang="ja-JP" dirty="0">
              <a:latin typeface="Times New Roman" charset="0"/>
              <a:ea typeface="MS PGothic" charset="0"/>
              <a:cs typeface="MS PGothic" charset="0"/>
            </a:endParaRP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4506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60CCF496-C1EF-EC49-959C-93FBE17D0CF0}" type="slidenum">
              <a:rPr lang="en-US" altLang="ja-JP">
                <a:ea typeface="MS PGothic" charset="0"/>
                <a:cs typeface="MS PGothic" charset="0"/>
              </a:rPr>
              <a:pPr/>
              <a:t>4</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atin typeface="Times New Roman" charset="0"/>
              </a:rPr>
              <a:t>Monday PM2</a:t>
            </a:r>
          </a:p>
        </p:txBody>
      </p:sp>
      <p:sp>
        <p:nvSpPr>
          <p:cNvPr id="46082" name="Content Placeholder 2"/>
          <p:cNvSpPr>
            <a:spLocks noGrp="1"/>
          </p:cNvSpPr>
          <p:nvPr>
            <p:ph idx="1"/>
          </p:nvPr>
        </p:nvSpPr>
        <p:spPr>
          <a:xfrm>
            <a:off x="685800" y="1981200"/>
            <a:ext cx="7772400" cy="4419600"/>
          </a:xfrm>
        </p:spPr>
        <p:txBody>
          <a:bodyPr/>
          <a:lstStyle/>
          <a:p>
            <a:r>
              <a:rPr lang="en-US" altLang="ja-JP" sz="2000" dirty="0">
                <a:latin typeface="Times New Roman" charset="0"/>
                <a:ea typeface="MS PGothic" charset="0"/>
                <a:cs typeface="MS PGothic" charset="0"/>
              </a:rPr>
              <a:t>Meeting call to order</a:t>
            </a:r>
          </a:p>
          <a:p>
            <a:r>
              <a:rPr lang="en-US" altLang="ja-JP" sz="2000" dirty="0">
                <a:latin typeface="Times New Roman" charset="0"/>
                <a:ea typeface="MS PGothic" charset="0"/>
                <a:cs typeface="MS PGothic" charset="0"/>
              </a:rPr>
              <a:t>Modify and approve the agenda</a:t>
            </a:r>
          </a:p>
          <a:p>
            <a:r>
              <a:rPr lang="en-US" altLang="ja-JP" sz="2000" dirty="0">
                <a:latin typeface="Times New Roman" charset="0"/>
                <a:ea typeface="MS PGothic" charset="0"/>
                <a:cs typeface="MS PGothic" charset="0"/>
              </a:rPr>
              <a:t>Administrative items including IEEE IP statement</a:t>
            </a:r>
          </a:p>
          <a:p>
            <a:r>
              <a:rPr lang="en-US" altLang="ja-JP" sz="2000" dirty="0">
                <a:latin typeface="Times New Roman" charset="0"/>
                <a:ea typeface="MS PGothic" charset="0"/>
                <a:cs typeface="MS PGothic" charset="0"/>
              </a:rPr>
              <a:t>Approve meeting and teleconference minutes</a:t>
            </a:r>
          </a:p>
          <a:p>
            <a:r>
              <a:rPr lang="en-US" altLang="ja-JP" sz="2000" dirty="0" smtClean="0">
                <a:latin typeface="Times New Roman" charset="0"/>
                <a:ea typeface="MS PGothic" charset="0"/>
                <a:cs typeface="MS PGothic" charset="0"/>
              </a:rPr>
              <a:t>Review </a:t>
            </a:r>
            <a:r>
              <a:rPr lang="en-US" altLang="ja-JP" sz="2000" dirty="0">
                <a:latin typeface="Times New Roman" charset="0"/>
                <a:ea typeface="MS PGothic" charset="0"/>
                <a:cs typeface="MS PGothic" charset="0"/>
              </a:rPr>
              <a:t>the results of the first Sponsor Ballot </a:t>
            </a:r>
            <a:r>
              <a:rPr lang="en-US" altLang="ja-JP" sz="2000" dirty="0" err="1">
                <a:latin typeface="Times New Roman" charset="0"/>
                <a:ea typeface="MS PGothic" charset="0"/>
                <a:cs typeface="MS PGothic" charset="0"/>
              </a:rPr>
              <a:t>recirc</a:t>
            </a:r>
            <a:r>
              <a:rPr lang="en-US" altLang="ja-JP" sz="2000" dirty="0">
                <a:latin typeface="Times New Roman" charset="0"/>
                <a:ea typeface="MS PGothic" charset="0"/>
                <a:cs typeface="MS PGothic" charset="0"/>
              </a:rPr>
              <a:t> (SB1)</a:t>
            </a:r>
          </a:p>
          <a:p>
            <a:r>
              <a:rPr lang="en-US" altLang="ja-JP" sz="2000" dirty="0">
                <a:latin typeface="Times New Roman" charset="0"/>
                <a:ea typeface="MS PGothic" charset="0"/>
                <a:cs typeface="MS PGothic" charset="0"/>
              </a:rPr>
              <a:t>Review the results of the final Sponsor Ballot </a:t>
            </a:r>
            <a:r>
              <a:rPr lang="en-US" altLang="ja-JP" sz="2000" dirty="0" err="1">
                <a:latin typeface="Times New Roman" charset="0"/>
                <a:ea typeface="MS PGothic" charset="0"/>
                <a:cs typeface="MS PGothic" charset="0"/>
              </a:rPr>
              <a:t>recirc</a:t>
            </a:r>
            <a:r>
              <a:rPr lang="en-US" altLang="ja-JP" sz="2000" dirty="0">
                <a:latin typeface="Times New Roman" charset="0"/>
                <a:ea typeface="MS PGothic" charset="0"/>
                <a:cs typeface="MS PGothic" charset="0"/>
              </a:rPr>
              <a:t> (SB2)</a:t>
            </a:r>
          </a:p>
          <a:p>
            <a:r>
              <a:rPr lang="en-US" sz="2000" dirty="0">
                <a:latin typeface="Times New Roman" charset="0"/>
              </a:rPr>
              <a:t>Complete and approve the Report to the EC </a:t>
            </a:r>
          </a:p>
          <a:p>
            <a:r>
              <a:rPr lang="en-US" altLang="ja-JP" sz="2000" dirty="0">
                <a:latin typeface="Times New Roman" charset="0"/>
                <a:ea typeface="MS PGothic" charset="0"/>
                <a:cs typeface="MS PGothic" charset="0"/>
              </a:rPr>
              <a:t>Plan for the </a:t>
            </a:r>
            <a:r>
              <a:rPr lang="en-US" altLang="ja-JP" sz="2000" dirty="0" smtClean="0">
                <a:latin typeface="Times New Roman" charset="0"/>
                <a:ea typeface="MS PGothic" charset="0"/>
                <a:cs typeface="MS PGothic" charset="0"/>
              </a:rPr>
              <a:t>week</a:t>
            </a:r>
          </a:p>
          <a:p>
            <a:r>
              <a:rPr lang="en-US" altLang="ja-JP" sz="2000" dirty="0" smtClean="0">
                <a:latin typeface="Times New Roman" charset="0"/>
                <a:ea typeface="MS PGothic" charset="0"/>
                <a:cs typeface="MS PGothic" charset="0"/>
              </a:rPr>
              <a:t>Timeline update</a:t>
            </a:r>
            <a:endParaRPr lang="en-US" altLang="ja-JP" sz="2000" dirty="0">
              <a:latin typeface="Times New Roman" charset="0"/>
              <a:ea typeface="MS PGothic" charset="0"/>
              <a:cs typeface="MS PGothic" charset="0"/>
            </a:endParaRPr>
          </a:p>
          <a:p>
            <a:r>
              <a:rPr lang="en-US" altLang="ja-JP" sz="2000" dirty="0">
                <a:latin typeface="Times New Roman" charset="0"/>
                <a:ea typeface="MS PGothic" charset="0"/>
                <a:cs typeface="MS PGothic" charset="0"/>
              </a:rPr>
              <a:t>Recess or Adjourn (for good)</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Rich Kennedy, self</a:t>
            </a:r>
            <a:endParaRPr lang="en-US"/>
          </a:p>
        </p:txBody>
      </p:sp>
      <p:sp>
        <p:nvSpPr>
          <p:cNvPr id="460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D67CF613-A8E4-CC4A-8A8D-1941DA3E5201}" type="slidenum">
              <a:rPr lang="en-US" altLang="ja-JP">
                <a:ea typeface="MS PGothic" charset="0"/>
                <a:cs typeface="MS PGothic" charset="0"/>
              </a:rPr>
              <a:pPr/>
              <a:t>5</a:t>
            </a:fld>
            <a:endParaRPr lang="en-US" altLang="ja-JP">
              <a:ea typeface="MS PGothic" charset="0"/>
              <a:cs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026"/>
          <p:cNvSpPr>
            <a:spLocks noGrp="1" noChangeArrowheads="1"/>
          </p:cNvSpPr>
          <p:nvPr>
            <p:ph type="title"/>
          </p:nvPr>
        </p:nvSpPr>
        <p:spPr>
          <a:xfrm>
            <a:off x="304800" y="609600"/>
            <a:ext cx="8839200" cy="838200"/>
          </a:xfrm>
        </p:spPr>
        <p:txBody>
          <a:bodyPr/>
          <a:lstStyle/>
          <a:p>
            <a:r>
              <a:rPr lang="en-US" u="sng">
                <a:latin typeface="Times New Roman" charset="0"/>
              </a:rPr>
              <a:t>Participants, Patents, and Duty to Inform</a:t>
            </a:r>
            <a:endParaRPr lang="en-US">
              <a:latin typeface="Times New Roman" charset="0"/>
            </a:endParaRPr>
          </a:p>
        </p:txBody>
      </p:sp>
      <p:sp>
        <p:nvSpPr>
          <p:cNvPr id="47106" name="Rectangle 1027"/>
          <p:cNvSpPr>
            <a:spLocks noGrp="1" noChangeArrowheads="1"/>
          </p:cNvSpPr>
          <p:nvPr>
            <p:ph type="body" idx="1"/>
          </p:nvPr>
        </p:nvSpPr>
        <p:spPr>
          <a:xfrm>
            <a:off x="152400" y="1600200"/>
            <a:ext cx="8763000" cy="4876800"/>
          </a:xfrm>
        </p:spPr>
        <p:txBody>
          <a:bodyPr/>
          <a:lstStyle/>
          <a:p>
            <a:pPr algn="ctr">
              <a:buFont typeface="Monotype Sorts" charset="0"/>
              <a:buNone/>
            </a:pPr>
            <a:r>
              <a:rPr lang="en-US" sz="1600">
                <a:latin typeface="Times New Roman" charset="0"/>
              </a:rPr>
              <a:t>All participants in this meeting have certain obligations under the IEEE-SA Patent Policy. </a:t>
            </a:r>
          </a:p>
          <a:p>
            <a:pPr lvl="1"/>
            <a:r>
              <a:rPr lang="en-US" sz="1600" b="1">
                <a:solidFill>
                  <a:srgbClr val="003399"/>
                </a:solidFill>
                <a:latin typeface="Times New Roman" charset="0"/>
              </a:rPr>
              <a:t>Participants [Note: </a:t>
            </a:r>
            <a:r>
              <a:rPr lang="en-GB" sz="1600" b="1">
                <a:solidFill>
                  <a:srgbClr val="003399"/>
                </a:solidFill>
                <a:latin typeface="Times New Roman" charset="0"/>
              </a:rPr>
              <a:t>Quoted text excerpted from IEEE-SA Standards Board Bylaws subclause 6.2</a:t>
            </a:r>
            <a:r>
              <a:rPr lang="en-US" sz="1600" b="1">
                <a:solidFill>
                  <a:srgbClr val="003399"/>
                </a:solidFill>
                <a:latin typeface="Times New Roman" charset="0"/>
              </a:rPr>
              <a:t>]:</a:t>
            </a:r>
          </a:p>
          <a:p>
            <a:pPr lvl="2"/>
            <a:r>
              <a:rPr lang="en-US" sz="1600" b="1">
                <a:solidFill>
                  <a:srgbClr val="003399"/>
                </a:solidFill>
                <a:latin typeface="Times New Roman"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Times New Roman" charset="0"/>
            </a:endParaRPr>
          </a:p>
          <a:p>
            <a:pPr lvl="3"/>
            <a:r>
              <a:rPr lang="en-US" sz="1400" b="1">
                <a:solidFill>
                  <a:srgbClr val="003399"/>
                </a:solidFill>
                <a:latin typeface="Times New Roman" charset="0"/>
              </a:rPr>
              <a:t>“Personal awareness” means that the participant “is personally aware that the holder may have a potential Essential Patent Claim,” even if the participant is not personally aware of the specific patents or patent claims</a:t>
            </a:r>
          </a:p>
          <a:p>
            <a:pPr lvl="2"/>
            <a:r>
              <a:rPr lang="en-US" sz="1600" b="1">
                <a:solidFill>
                  <a:srgbClr val="003399"/>
                </a:solidFill>
                <a:latin typeface="Times New Roman"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a:solidFill>
                  <a:srgbClr val="003399"/>
                </a:solidFill>
                <a:latin typeface="Times New Roman" charset="0"/>
              </a:rPr>
              <a:t>The above does not apply if the patent claim is already the subject of an Accepted Letter of Assurance that applies to the proposed standard(s) under consideration by this group</a:t>
            </a:r>
          </a:p>
          <a:p>
            <a:pPr lvl="1"/>
            <a:r>
              <a:rPr lang="en-US" sz="1600" b="1">
                <a:solidFill>
                  <a:srgbClr val="003399"/>
                </a:solidFill>
                <a:latin typeface="Times New Roman" charset="0"/>
              </a:rPr>
              <a:t>Early identification of holders of potential Essential Patent Claims is strongly encouraged</a:t>
            </a:r>
          </a:p>
          <a:p>
            <a:pPr lvl="1"/>
            <a:r>
              <a:rPr lang="en-US" sz="1600" b="1">
                <a:solidFill>
                  <a:srgbClr val="003399"/>
                </a:solidFill>
                <a:latin typeface="Times New Roman" charset="0"/>
              </a:rPr>
              <a:t>No duty to perform a patent search</a:t>
            </a:r>
            <a:endParaRPr lang="en-US" sz="1600">
              <a:latin typeface="Times New Roman" charset="0"/>
            </a:endParaRP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4710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53532651-D77D-B542-AA23-023198CA160E}" type="slidenum">
              <a:rPr lang="en-US" altLang="ja-JP">
                <a:ea typeface="MS PGothic" charset="0"/>
                <a:cs typeface="MS PGothic" charset="0"/>
              </a:rPr>
              <a:pPr/>
              <a:t>6</a:t>
            </a:fld>
            <a:endParaRPr lang="en-US" altLang="ja-JP">
              <a:ea typeface="MS PGothic" charset="0"/>
              <a:cs typeface="MS PGothic" charset="0"/>
            </a:endParaRPr>
          </a:p>
        </p:txBody>
      </p:sp>
      <p:sp>
        <p:nvSpPr>
          <p:cNvPr id="6" name="Footer Placeholder 5"/>
          <p:cNvSpPr>
            <a:spLocks noGrp="1"/>
          </p:cNvSpPr>
          <p:nvPr>
            <p:ph type="ftr" sz="quarter" idx="11"/>
          </p:nvPr>
        </p:nvSpPr>
        <p:spPr/>
        <p:txBody>
          <a:bodyPr/>
          <a:lstStyle/>
          <a:p>
            <a:pPr>
              <a:defRPr/>
            </a:pPr>
            <a:r>
              <a:rPr lang="en-US" smtClean="0"/>
              <a:t>Rich Kennedy, self</a:t>
            </a:r>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457200"/>
            <a:ext cx="7772400" cy="1143000"/>
          </a:xfrm>
        </p:spPr>
        <p:txBody>
          <a:bodyPr/>
          <a:lstStyle/>
          <a:p>
            <a:r>
              <a:rPr lang="en-GB" u="sng">
                <a:latin typeface="Times New Roman" charset="0"/>
              </a:rPr>
              <a:t>Patent Related Links </a:t>
            </a:r>
            <a:r>
              <a:rPr lang="en-GB" i="1" u="sng">
                <a:latin typeface="Times New Roman" charset="0"/>
              </a:rPr>
              <a:t>- Updated</a:t>
            </a:r>
            <a:endParaRPr lang="en-US" i="1" u="sng">
              <a:latin typeface="Times New Roman" charset="0"/>
            </a:endParaRPr>
          </a:p>
        </p:txBody>
      </p:sp>
      <p:sp>
        <p:nvSpPr>
          <p:cNvPr id="48130" name="Rectangle 3"/>
          <p:cNvSpPr>
            <a:spLocks noGrp="1" noChangeArrowheads="1"/>
          </p:cNvSpPr>
          <p:nvPr>
            <p:ph type="body" idx="1"/>
          </p:nvPr>
        </p:nvSpPr>
        <p:spPr>
          <a:xfrm>
            <a:off x="609600" y="1524000"/>
            <a:ext cx="8001000" cy="3886200"/>
          </a:xfrm>
        </p:spPr>
        <p:txBody>
          <a:bodyPr/>
          <a:lstStyle/>
          <a:p>
            <a:pPr marL="457200" lvl="1">
              <a:lnSpc>
                <a:spcPct val="90000"/>
              </a:lnSpc>
              <a:spcBef>
                <a:spcPts val="600"/>
              </a:spcBef>
              <a:buFont typeface="Monotype Sorts" charset="0"/>
              <a:buNone/>
            </a:pPr>
            <a:r>
              <a:rPr lang="en-US" sz="1800">
                <a:latin typeface="Times New Roman" charset="0"/>
                <a:cs typeface="Times New Roman" charset="0"/>
              </a:rPr>
              <a:t>All participants should be familiar with their obligations under the IEEE-SA Policies &amp; Procedures for standards development.</a:t>
            </a:r>
          </a:p>
          <a:p>
            <a:pPr marL="457200" lvl="1">
              <a:lnSpc>
                <a:spcPct val="90000"/>
              </a:lnSpc>
              <a:spcBef>
                <a:spcPts val="600"/>
              </a:spcBef>
              <a:buFont typeface="Monotype Sorts" charset="0"/>
              <a:buNone/>
            </a:pPr>
            <a:r>
              <a:rPr lang="en-US" sz="1800">
                <a:latin typeface="Times New Roman" charset="0"/>
                <a:cs typeface="Times New Roman" charset="0"/>
              </a:rPr>
              <a:t>Patent Policy is stated in these sources:</a:t>
            </a:r>
          </a:p>
          <a:p>
            <a:pPr>
              <a:buFontTx/>
              <a:buNone/>
            </a:pPr>
            <a:r>
              <a:rPr lang="en-US" sz="1600">
                <a:latin typeface="Times New Roman" charset="0"/>
              </a:rPr>
              <a:t>	The current version of the IEEE-SA Standards Board Bylaws is available at: </a:t>
            </a:r>
          </a:p>
          <a:p>
            <a:pPr>
              <a:buFontTx/>
              <a:buNone/>
            </a:pPr>
            <a:r>
              <a:rPr lang="en-US" sz="1600">
                <a:latin typeface="Times New Roman" charset="0"/>
              </a:rPr>
              <a:t>	</a:t>
            </a:r>
            <a:r>
              <a:rPr lang="en-US" sz="1600" u="sng">
                <a:latin typeface="Times New Roman" charset="0"/>
                <a:hlinkClick r:id="rId2"/>
              </a:rPr>
              <a:t>http://standards.ieee.org/develop/policies/bylaws/index.html</a:t>
            </a:r>
            <a:r>
              <a:rPr lang="en-US" sz="1600">
                <a:latin typeface="Times New Roman" charset="0"/>
              </a:rPr>
              <a:t> (HTML version) </a:t>
            </a:r>
          </a:p>
          <a:p>
            <a:pPr>
              <a:buFontTx/>
              <a:buNone/>
            </a:pPr>
            <a:r>
              <a:rPr lang="en-US" sz="1600">
                <a:latin typeface="Times New Roman" charset="0"/>
              </a:rPr>
              <a:t>	</a:t>
            </a:r>
            <a:r>
              <a:rPr lang="en-US" sz="1600" u="sng">
                <a:latin typeface="Times New Roman" charset="0"/>
                <a:hlinkClick r:id="rId3"/>
              </a:rPr>
              <a:t>http://standards.ieee.org/develop/policies/bylaws/sb_bylaws.pdf</a:t>
            </a:r>
            <a:r>
              <a:rPr lang="en-US" sz="1600">
                <a:latin typeface="Times New Roman" charset="0"/>
              </a:rPr>
              <a:t> (PDF version) </a:t>
            </a:r>
          </a:p>
          <a:p>
            <a:pPr>
              <a:buFontTx/>
              <a:buNone/>
            </a:pPr>
            <a:r>
              <a:rPr lang="en-US" sz="1600">
                <a:latin typeface="Times New Roman" charset="0"/>
              </a:rPr>
              <a:t>	The current version of the IEEE-SA Standards Board OM is available at: </a:t>
            </a:r>
          </a:p>
          <a:p>
            <a:pPr>
              <a:buFontTx/>
              <a:buNone/>
            </a:pPr>
            <a:r>
              <a:rPr lang="en-US" sz="1600">
                <a:latin typeface="Times New Roman" charset="0"/>
              </a:rPr>
              <a:t>	</a:t>
            </a:r>
            <a:r>
              <a:rPr lang="en-US" sz="1600" u="sng">
                <a:latin typeface="Times New Roman" charset="0"/>
                <a:hlinkClick r:id="rId4"/>
              </a:rPr>
              <a:t>http://standards.ieee.org/develop/policies/opman/index.html</a:t>
            </a:r>
            <a:r>
              <a:rPr lang="en-US" sz="1600">
                <a:latin typeface="Times New Roman" charset="0"/>
              </a:rPr>
              <a:t> (HTML version) </a:t>
            </a:r>
          </a:p>
          <a:p>
            <a:pPr>
              <a:buFontTx/>
              <a:buNone/>
            </a:pPr>
            <a:r>
              <a:rPr lang="en-US" sz="1600">
                <a:latin typeface="Times New Roman" charset="0"/>
              </a:rPr>
              <a:t>	</a:t>
            </a:r>
            <a:r>
              <a:rPr lang="en-US" sz="1600" u="sng">
                <a:latin typeface="Times New Roman" charset="0"/>
                <a:hlinkClick r:id="rId5"/>
              </a:rPr>
              <a:t>http://standards.ieee.org/develop/policies/opman/sb_om.pdf</a:t>
            </a:r>
            <a:r>
              <a:rPr lang="en-US" sz="1600">
                <a:latin typeface="Times New Roman" charset="0"/>
              </a:rPr>
              <a:t> (PDF version) </a:t>
            </a:r>
          </a:p>
          <a:p>
            <a:pPr>
              <a:buFontTx/>
              <a:buNone/>
            </a:pPr>
            <a:r>
              <a:rPr lang="en-US" sz="1600">
                <a:latin typeface="Times New Roman" charset="0"/>
              </a:rPr>
              <a:t>	The text of the changes (approved by SASB/BOG in 2012) can be found at: </a:t>
            </a:r>
          </a:p>
          <a:p>
            <a:pPr>
              <a:buFontTx/>
              <a:buNone/>
            </a:pPr>
            <a:r>
              <a:rPr lang="en-US" sz="1600">
                <a:latin typeface="Times New Roman" charset="0"/>
              </a:rPr>
              <a:t>	</a:t>
            </a:r>
            <a:r>
              <a:rPr lang="en-US" sz="1600" u="sng">
                <a:latin typeface="Times New Roman" charset="0"/>
                <a:hlinkClick r:id="rId6"/>
              </a:rPr>
              <a:t>http://standards.ieee.org/develop/policies/policy_rev.pdf</a:t>
            </a:r>
            <a:endParaRPr lang="en-US" sz="1600">
              <a:latin typeface="Times New Roman" charset="0"/>
            </a:endParaRPr>
          </a:p>
          <a:p>
            <a:pPr>
              <a:buFontTx/>
              <a:buNone/>
            </a:pPr>
            <a:r>
              <a:rPr lang="en-US" sz="1600">
                <a:latin typeface="Times New Roman" charset="0"/>
                <a:cs typeface="Times New Roman" charset="0"/>
              </a:rPr>
              <a:t>	Material about the patent policy is available at</a:t>
            </a:r>
            <a:r>
              <a:rPr lang="en-US" sz="1600">
                <a:latin typeface="Times New Roman" charset="0"/>
              </a:rPr>
              <a:t> </a:t>
            </a:r>
            <a:r>
              <a:rPr lang="en-US" sz="1600">
                <a:latin typeface="Times New Roman" charset="0"/>
                <a:hlinkClick r:id="rId7"/>
              </a:rPr>
              <a:t>http://standards.ieee.org/about/sasb/patcom/materials.html</a:t>
            </a:r>
            <a:endParaRPr lang="en-US" sz="1600">
              <a:latin typeface="Times New Roman" charset="0"/>
            </a:endParaRPr>
          </a:p>
        </p:txBody>
      </p:sp>
      <p:sp>
        <p:nvSpPr>
          <p:cNvPr id="48131" name="Rectangle 7"/>
          <p:cNvSpPr>
            <a:spLocks noChangeArrowheads="1"/>
          </p:cNvSpPr>
          <p:nvPr/>
        </p:nvSpPr>
        <p:spPr bwMode="auto">
          <a:xfrm>
            <a:off x="1066800" y="5389563"/>
            <a:ext cx="73152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https://development.standards.ieee.org/myproject/Public/mytools/mob/slideset.ppt</a:t>
            </a:r>
          </a:p>
        </p:txBody>
      </p:sp>
      <p:sp>
        <p:nvSpPr>
          <p:cNvPr id="5" name="Date Placeholder 4"/>
          <p:cNvSpPr>
            <a:spLocks noGrp="1"/>
          </p:cNvSpPr>
          <p:nvPr>
            <p:ph type="dt" sz="quarter" idx="10"/>
          </p:nvPr>
        </p:nvSpPr>
        <p:spPr/>
        <p:txBody>
          <a:bodyPr/>
          <a:lstStyle/>
          <a:p>
            <a:pPr>
              <a:defRPr/>
            </a:pPr>
            <a:r>
              <a:rPr lang="en-US" smtClean="0"/>
              <a:t>November 2013</a:t>
            </a:r>
            <a:endParaRPr lang="en-US" dirty="0"/>
          </a:p>
        </p:txBody>
      </p:sp>
      <p:sp>
        <p:nvSpPr>
          <p:cNvPr id="481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52939B93-C5B9-EE4F-812D-045C21512E81}" type="slidenum">
              <a:rPr lang="en-US" altLang="ja-JP">
                <a:ea typeface="MS PGothic" charset="0"/>
                <a:cs typeface="MS PGothic" charset="0"/>
              </a:rPr>
              <a:pPr/>
              <a:t>7</a:t>
            </a:fld>
            <a:endParaRPr lang="en-US" altLang="ja-JP">
              <a:ea typeface="MS PGothic" charset="0"/>
              <a:cs typeface="MS PGothic" charset="0"/>
            </a:endParaRPr>
          </a:p>
        </p:txBody>
      </p:sp>
      <p:sp>
        <p:nvSpPr>
          <p:cNvPr id="7" name="Footer Placeholder 6"/>
          <p:cNvSpPr>
            <a:spLocks noGrp="1"/>
          </p:cNvSpPr>
          <p:nvPr>
            <p:ph type="ftr" sz="quarter" idx="11"/>
          </p:nvPr>
        </p:nvSpPr>
        <p:spPr/>
        <p:txBody>
          <a:bodyPr/>
          <a:lstStyle/>
          <a:p>
            <a:pPr>
              <a:defRPr/>
            </a:pPr>
            <a:r>
              <a:rPr lang="en-US" smtClean="0"/>
              <a:t>Rich Kennedy, self</a:t>
            </a:r>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026"/>
          <p:cNvSpPr>
            <a:spLocks noGrp="1" noChangeArrowheads="1"/>
          </p:cNvSpPr>
          <p:nvPr>
            <p:ph type="title"/>
          </p:nvPr>
        </p:nvSpPr>
        <p:spPr>
          <a:xfrm>
            <a:off x="304800" y="457200"/>
            <a:ext cx="8686800" cy="1143000"/>
          </a:xfrm>
        </p:spPr>
        <p:txBody>
          <a:bodyPr/>
          <a:lstStyle/>
          <a:p>
            <a:r>
              <a:rPr lang="en-US">
                <a:latin typeface="Times New Roman" charset="0"/>
              </a:rPr>
              <a:t>Call for Potentially Essential Patents</a:t>
            </a:r>
          </a:p>
        </p:txBody>
      </p:sp>
      <p:sp>
        <p:nvSpPr>
          <p:cNvPr id="49154" name="Rectangle 1027"/>
          <p:cNvSpPr>
            <a:spLocks noGrp="1" noChangeArrowheads="1"/>
          </p:cNvSpPr>
          <p:nvPr>
            <p:ph type="body" idx="1"/>
          </p:nvPr>
        </p:nvSpPr>
        <p:spPr/>
        <p:txBody>
          <a:bodyPr/>
          <a:lstStyle/>
          <a:p>
            <a:r>
              <a:rPr lang="en-US" sz="2800">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atin typeface="Times New Roman" charset="0"/>
              </a:rPr>
              <a:t>Either speak up now or</a:t>
            </a:r>
          </a:p>
          <a:p>
            <a:pPr lvl="1"/>
            <a:r>
              <a:rPr lang="en-US">
                <a:latin typeface="Times New Roman" charset="0"/>
              </a:rPr>
              <a:t>Provide the chair of this group with the identity of the holder(s) of any and all such claims as soon as possible or</a:t>
            </a:r>
          </a:p>
          <a:p>
            <a:pPr lvl="1"/>
            <a:r>
              <a:rPr lang="en-US">
                <a:latin typeface="Times New Roman" charset="0"/>
              </a:rPr>
              <a:t>Cause an LOA to be submitted</a:t>
            </a:r>
          </a:p>
        </p:txBody>
      </p:sp>
      <p:sp>
        <p:nvSpPr>
          <p:cNvPr id="4" name="Date Placeholder 3"/>
          <p:cNvSpPr>
            <a:spLocks noGrp="1"/>
          </p:cNvSpPr>
          <p:nvPr>
            <p:ph type="dt" sz="quarter" idx="10"/>
          </p:nvPr>
        </p:nvSpPr>
        <p:spPr/>
        <p:txBody>
          <a:bodyPr/>
          <a:lstStyle/>
          <a:p>
            <a:pPr>
              <a:defRPr/>
            </a:pPr>
            <a:r>
              <a:rPr lang="en-US" smtClean="0"/>
              <a:t>November 2013</a:t>
            </a:r>
            <a:endParaRPr lang="en-US" dirty="0"/>
          </a:p>
        </p:txBody>
      </p:sp>
      <p:sp>
        <p:nvSpPr>
          <p:cNvPr id="491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AE78F0A3-FF1C-8C43-BA69-9CB56A80EAAB}" type="slidenum">
              <a:rPr lang="en-US" altLang="ja-JP">
                <a:ea typeface="MS PGothic" charset="0"/>
                <a:cs typeface="MS PGothic" charset="0"/>
              </a:rPr>
              <a:pPr/>
              <a:t>8</a:t>
            </a:fld>
            <a:endParaRPr lang="en-US" altLang="ja-JP">
              <a:ea typeface="MS PGothic" charset="0"/>
              <a:cs typeface="MS PGothic" charset="0"/>
            </a:endParaRPr>
          </a:p>
        </p:txBody>
      </p:sp>
      <p:sp>
        <p:nvSpPr>
          <p:cNvPr id="6" name="Footer Placeholder 5"/>
          <p:cNvSpPr>
            <a:spLocks noGrp="1"/>
          </p:cNvSpPr>
          <p:nvPr>
            <p:ph type="ftr" sz="quarter" idx="11"/>
          </p:nvPr>
        </p:nvSpPr>
        <p:spPr/>
        <p:txBody>
          <a:bodyPr/>
          <a:lstStyle/>
          <a:p>
            <a:pPr>
              <a:defRPr/>
            </a:pPr>
            <a:r>
              <a:rPr lang="en-US" smtClean="0"/>
              <a:t>Rich Kennedy, self</a:t>
            </a:r>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381000" y="685800"/>
            <a:ext cx="8458200" cy="609600"/>
          </a:xfrm>
        </p:spPr>
        <p:txBody>
          <a:bodyPr/>
          <a:lstStyle/>
          <a:p>
            <a:r>
              <a:rPr lang="en-US" u="sng">
                <a:latin typeface="Times New Roman" charset="0"/>
              </a:rPr>
              <a:t>Other Guidelines for IEEE WG Meetings</a:t>
            </a:r>
          </a:p>
        </p:txBody>
      </p:sp>
      <p:sp>
        <p:nvSpPr>
          <p:cNvPr id="50178"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50179" name="Rectangle 4"/>
          <p:cNvSpPr>
            <a:spLocks noChangeArrowheads="1"/>
          </p:cNvSpPr>
          <p:nvPr/>
        </p:nvSpPr>
        <p:spPr bwMode="auto">
          <a:xfrm>
            <a:off x="533400" y="17526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50180"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6" name="Date Placeholder 5"/>
          <p:cNvSpPr>
            <a:spLocks noGrp="1"/>
          </p:cNvSpPr>
          <p:nvPr>
            <p:ph type="dt" sz="quarter" idx="10"/>
          </p:nvPr>
        </p:nvSpPr>
        <p:spPr/>
        <p:txBody>
          <a:bodyPr/>
          <a:lstStyle/>
          <a:p>
            <a:pPr>
              <a:defRPr/>
            </a:pPr>
            <a:r>
              <a:rPr lang="en-US" smtClean="0"/>
              <a:t>November 2013</a:t>
            </a:r>
            <a:endParaRPr lang="en-US" dirty="0"/>
          </a:p>
        </p:txBody>
      </p:sp>
      <p:sp>
        <p:nvSpPr>
          <p:cNvPr id="5018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a:ea typeface="MS PGothic" charset="0"/>
                <a:cs typeface="MS PGothic" charset="0"/>
              </a:rPr>
              <a:t>Slide </a:t>
            </a:r>
            <a:fld id="{8462299A-109D-A14F-8E23-DE240109978B}" type="slidenum">
              <a:rPr lang="en-US" altLang="ja-JP">
                <a:ea typeface="MS PGothic" charset="0"/>
                <a:cs typeface="MS PGothic" charset="0"/>
              </a:rPr>
              <a:pPr/>
              <a:t>9</a:t>
            </a:fld>
            <a:endParaRPr lang="en-US" altLang="ja-JP">
              <a:ea typeface="MS PGothic" charset="0"/>
              <a:cs typeface="MS PGothic" charset="0"/>
            </a:endParaRPr>
          </a:p>
        </p:txBody>
      </p:sp>
      <p:sp>
        <p:nvSpPr>
          <p:cNvPr id="8" name="Footer Placeholder 7"/>
          <p:cNvSpPr>
            <a:spLocks noGrp="1"/>
          </p:cNvSpPr>
          <p:nvPr>
            <p:ph type="ftr" sz="quarter" idx="11"/>
          </p:nvPr>
        </p:nvSpPr>
        <p:spPr/>
        <p:txBody>
          <a:bodyPr/>
          <a:lstStyle/>
          <a:p>
            <a:pPr>
              <a:defRPr/>
            </a:pPr>
            <a:r>
              <a:rPr lang="en-US" smtClean="0"/>
              <a:t>Rich Kennedy, self</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151754</TotalTime>
  <Words>2744</Words>
  <Application>Microsoft Macintosh PowerPoint</Application>
  <PresentationFormat>On-screen Show (4:3)</PresentationFormat>
  <Paragraphs>386</Paragraphs>
  <Slides>34</Slides>
  <Notes>6</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34</vt:i4>
      </vt:variant>
    </vt:vector>
  </HeadingPairs>
  <TitlesOfParts>
    <vt:vector size="38" baseType="lpstr">
      <vt:lpstr>802-11-Submission</vt:lpstr>
      <vt:lpstr>Custom Design</vt:lpstr>
      <vt:lpstr>1_Custom Design</vt:lpstr>
      <vt:lpstr>Document</vt:lpstr>
      <vt:lpstr>IEEE 802.11 TGaf Meeting Plan and Agenda</vt:lpstr>
      <vt:lpstr>Abstract</vt:lpstr>
      <vt:lpstr>Plan for the Week [MPM2]</vt:lpstr>
      <vt:lpstr>Room Assignment</vt:lpstr>
      <vt:lpstr>Monday PM2</vt:lpstr>
      <vt:lpstr>Participants, Patents, and Duty to Inform</vt:lpstr>
      <vt:lpstr>Patent Related Links - Updated</vt:lpstr>
      <vt:lpstr>Call for Potentially Essential Patents</vt:lpstr>
      <vt:lpstr>Other Guidelines for IEEE WG Meetings</vt:lpstr>
      <vt:lpstr>Other Documents and WebPages to Review</vt:lpstr>
      <vt:lpstr>Meeting Etiquette</vt:lpstr>
      <vt:lpstr>Task Group Chair’s Functions</vt:lpstr>
      <vt:lpstr>Task Group Chair's Authority</vt:lpstr>
      <vt:lpstr>PAR Scope and Purpose</vt:lpstr>
      <vt:lpstr>Purpose, Principles and Vision/Outcome “If you don't know where you are going, you might wind up someplace else.”*</vt:lpstr>
      <vt:lpstr>Comment Resolution</vt:lpstr>
      <vt:lpstr>Introduction</vt:lpstr>
      <vt:lpstr>Progress Since September &amp; Editorial Review</vt:lpstr>
      <vt:lpstr>Meeting Minutes</vt:lpstr>
      <vt:lpstr>Motion #1</vt:lpstr>
      <vt:lpstr>1st Sponsor Ballot Results</vt:lpstr>
      <vt:lpstr>First Recirculation SB Results </vt:lpstr>
      <vt:lpstr>Second Recirculation SB Results</vt:lpstr>
      <vt:lpstr>Report to the EC</vt:lpstr>
      <vt:lpstr>Motion #2</vt:lpstr>
      <vt:lpstr>Regulatory Update</vt:lpstr>
      <vt:lpstr>Any Other Business</vt:lpstr>
      <vt:lpstr>Brief Regulatory Updates</vt:lpstr>
      <vt:lpstr>Teleconferences</vt:lpstr>
      <vt:lpstr>TGaf Timeline – Final</vt:lpstr>
      <vt:lpstr>Process of Getting to Letter Ballot and Beyond</vt:lpstr>
      <vt:lpstr>Motion #8</vt:lpstr>
      <vt:lpstr>3 Cycles of Comments and Resolution</vt:lpstr>
      <vt:lpstr>References</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Tgaf Meeting Plan and Agenda</dc:title>
  <dc:creator>Rich Kennedy</dc:creator>
  <cp:lastModifiedBy>Rich Kennedy</cp:lastModifiedBy>
  <cp:revision>2946</cp:revision>
  <cp:lastPrinted>1998-02-10T13:28:06Z</cp:lastPrinted>
  <dcterms:created xsi:type="dcterms:W3CDTF">2009-04-21T18:18:19Z</dcterms:created>
  <dcterms:modified xsi:type="dcterms:W3CDTF">2013-11-12T17:18:30Z</dcterms:modified>
</cp:coreProperties>
</file>