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269" r:id="rId2"/>
    <p:sldId id="270" r:id="rId3"/>
    <p:sldId id="271" r:id="rId4"/>
    <p:sldId id="275" r:id="rId5"/>
    <p:sldId id="272" r:id="rId6"/>
    <p:sldId id="276" r:id="rId7"/>
    <p:sldId id="273" r:id="rId8"/>
    <p:sldId id="274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371" r:id="rId18"/>
    <p:sldId id="372" r:id="rId19"/>
    <p:sldId id="373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78" d="100"/>
          <a:sy n="78" d="100"/>
        </p:scale>
        <p:origin x="5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62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Documents\sandbox\802.11\tools\summary%20of%20meeting-members\attendance%20by%20breakou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Documents\sandbox\802.11\tools\summary%20of%20meeting-members\histogram%20of%20slots%20by%20attende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[attendance by breakout.xlsx]pie chart total attendances!PivotTable1</c:name>
    <c:fmtId val="11"/>
  </c:pivotSource>
  <c:chart>
    <c:title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'pie chart total attendances'!$B$1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3"/>
              <c:layout>
                <c:manualLayout>
                  <c:x val="-1.3417292285624199E-2"/>
                  <c:y val="3.14624169340489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chart total attendances'!$A$2:$A$11</c:f>
              <c:strCache>
                <c:ptCount val="10"/>
                <c:pt idx="0">
                  <c:v>TGah</c:v>
                </c:pt>
                <c:pt idx="1">
                  <c:v>TGai</c:v>
                </c:pt>
                <c:pt idx="2">
                  <c:v>TGmc</c:v>
                </c:pt>
                <c:pt idx="3">
                  <c:v>Tutorials</c:v>
                </c:pt>
                <c:pt idx="4">
                  <c:v>WG Mid-Session Plenary</c:v>
                </c:pt>
                <c:pt idx="5">
                  <c:v>WG Opening Plenary</c:v>
                </c:pt>
                <c:pt idx="6">
                  <c:v>WNG</c:v>
                </c:pt>
                <c:pt idx="7">
                  <c:v>WNG SC</c:v>
                </c:pt>
                <c:pt idx="8">
                  <c:v>HEW SG</c:v>
                </c:pt>
                <c:pt idx="9">
                  <c:v>Ethernet 40th Anniversary</c:v>
                </c:pt>
              </c:strCache>
            </c:strRef>
          </c:cat>
          <c:val>
            <c:numRef>
              <c:f>'pie chart total attendances'!$B$2:$B$11</c:f>
              <c:numCache>
                <c:formatCode>General</c:formatCode>
                <c:ptCount val="10"/>
                <c:pt idx="0">
                  <c:v>431</c:v>
                </c:pt>
                <c:pt idx="1">
                  <c:v>289</c:v>
                </c:pt>
                <c:pt idx="2">
                  <c:v>126</c:v>
                </c:pt>
                <c:pt idx="3">
                  <c:v>144</c:v>
                </c:pt>
                <c:pt idx="4">
                  <c:v>254</c:v>
                </c:pt>
                <c:pt idx="5">
                  <c:v>259</c:v>
                </c:pt>
                <c:pt idx="6">
                  <c:v>184</c:v>
                </c:pt>
                <c:pt idx="7">
                  <c:v>140</c:v>
                </c:pt>
                <c:pt idx="8">
                  <c:v>1853</c:v>
                </c:pt>
                <c:pt idx="9">
                  <c:v>182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[histogram of slots by attendee.xlsx]histogram of slots by attendee!PivotTable1</c:name>
    <c:fmtId val="14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</c:pivotFmt>
      <c:pivotFmt>
        <c:idx val="3"/>
        <c:spPr>
          <a:solidFill>
            <a:schemeClr val="accent1"/>
          </a:solidFill>
        </c:spPr>
      </c:pivotFmt>
      <c:pivotFmt>
        <c:idx val="4"/>
        <c:marker>
          <c:symbol val="none"/>
        </c:marker>
      </c:pivotFmt>
      <c:pivotFmt>
        <c:idx val="5"/>
        <c:spPr>
          <a:solidFill>
            <a:schemeClr val="accent1"/>
          </a:solidFill>
        </c:spPr>
      </c:pivotFmt>
      <c:pivotFmt>
        <c:idx val="6"/>
        <c:marker>
          <c:symbol val="none"/>
        </c:marker>
      </c:pivotFmt>
      <c:pivotFmt>
        <c:idx val="7"/>
        <c:spPr>
          <a:solidFill>
            <a:schemeClr val="accent1"/>
          </a:solidFill>
        </c:spP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'histogram of slots by attendee'!$B$1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cat>
            <c:strRef>
              <c:f>'histogram of slots by attendee'!$A$2:$A$22</c:f>
              <c:strCach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strCache>
            </c:strRef>
          </c:cat>
          <c:val>
            <c:numRef>
              <c:f>'histogram of slots by attendee'!$B$2:$B$22</c:f>
              <c:numCache>
                <c:formatCode>General</c:formatCode>
                <c:ptCount val="20"/>
                <c:pt idx="0">
                  <c:v>46</c:v>
                </c:pt>
                <c:pt idx="1">
                  <c:v>16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7</c:v>
                </c:pt>
                <c:pt idx="11">
                  <c:v>6</c:v>
                </c:pt>
                <c:pt idx="12">
                  <c:v>30</c:v>
                </c:pt>
                <c:pt idx="13">
                  <c:v>38</c:v>
                </c:pt>
                <c:pt idx="14">
                  <c:v>59</c:v>
                </c:pt>
                <c:pt idx="15">
                  <c:v>47</c:v>
                </c:pt>
                <c:pt idx="16">
                  <c:v>56</c:v>
                </c:pt>
                <c:pt idx="17">
                  <c:v>18</c:v>
                </c:pt>
                <c:pt idx="18">
                  <c:v>3</c:v>
                </c:pt>
                <c:pt idx="1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"/>
        <c:axId val="398878456"/>
        <c:axId val="398878064"/>
      </c:barChart>
      <c:catAx>
        <c:axId val="398878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Number</a:t>
                </a:r>
                <a:r>
                  <a:rPr lang="en-GB" sz="1400" baseline="0"/>
                  <a:t> of slots attended</a:t>
                </a:r>
                <a:endParaRPr lang="en-GB" sz="140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8878064"/>
        <c:crosses val="autoZero"/>
        <c:auto val="1"/>
        <c:lblAlgn val="ctr"/>
        <c:lblOffset val="100"/>
        <c:noMultiLvlLbl val="0"/>
      </c:catAx>
      <c:valAx>
        <c:axId val="398878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members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88784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[attendees plus country.xlsx]Sheet1!PivotTable1</c:name>
    <c:fmtId val="11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Sheet1!$A$2:$A$25</c:f>
              <c:strCache>
                <c:ptCount val="23"/>
                <c:pt idx="0">
                  <c:v>US</c:v>
                </c:pt>
                <c:pt idx="1">
                  <c:v>KR</c:v>
                </c:pt>
                <c:pt idx="2">
                  <c:v>(blank)</c:v>
                </c:pt>
                <c:pt idx="3">
                  <c:v>JP</c:v>
                </c:pt>
                <c:pt idx="4">
                  <c:v>CN</c:v>
                </c:pt>
                <c:pt idx="5">
                  <c:v>CA</c:v>
                </c:pt>
                <c:pt idx="6">
                  <c:v>SG</c:v>
                </c:pt>
                <c:pt idx="7">
                  <c:v>DE</c:v>
                </c:pt>
                <c:pt idx="8">
                  <c:v>GB</c:v>
                </c:pt>
                <c:pt idx="9">
                  <c:v>TW</c:v>
                </c:pt>
                <c:pt idx="10">
                  <c:v>FI</c:v>
                </c:pt>
                <c:pt idx="11">
                  <c:v>FR</c:v>
                </c:pt>
                <c:pt idx="12">
                  <c:v>NL</c:v>
                </c:pt>
                <c:pt idx="13">
                  <c:v>IL</c:v>
                </c:pt>
                <c:pt idx="14">
                  <c:v>IT</c:v>
                </c:pt>
                <c:pt idx="15">
                  <c:v>EG</c:v>
                </c:pt>
                <c:pt idx="16">
                  <c:v>Japan </c:v>
                </c:pt>
                <c:pt idx="17">
                  <c:v>AU</c:v>
                </c:pt>
                <c:pt idx="18">
                  <c:v>NZ</c:v>
                </c:pt>
                <c:pt idx="19">
                  <c:v>DK</c:v>
                </c:pt>
                <c:pt idx="20">
                  <c:v>PL</c:v>
                </c:pt>
                <c:pt idx="21">
                  <c:v>BE</c:v>
                </c:pt>
                <c:pt idx="22">
                  <c:v>SE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3"/>
                <c:pt idx="0">
                  <c:v>102</c:v>
                </c:pt>
                <c:pt idx="1">
                  <c:v>40</c:v>
                </c:pt>
                <c:pt idx="2">
                  <c:v>34</c:v>
                </c:pt>
                <c:pt idx="3">
                  <c:v>34</c:v>
                </c:pt>
                <c:pt idx="4">
                  <c:v>31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7</c:v>
                </c:pt>
                <c:pt idx="9">
                  <c:v>6</c:v>
                </c:pt>
                <c:pt idx="10">
                  <c:v>6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802.11-06/0528r0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May 2006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802.11-06/0528r0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May 2006</a:t>
            </a:r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/>
              <a:t>Bruce Kraemer, Marvell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802.11-06/0528r0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2006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807B6E5B-5ED6-4B21-8474-77EA0823E9AB}" type="slidenum">
              <a:rPr lang="en-GB" altLang="en-US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2473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802.11-09/0840r0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8226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802.11-08/1455r0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387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3201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5073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9031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9752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259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6920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141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802.11-06/0528r0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2006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0012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92089B55-AA18-48A4-A508-B4AA7A99A48C}" type="slidenum">
              <a:rPr lang="en-US"/>
              <a:pPr>
                <a:spcBef>
                  <a:spcPct val="0"/>
                </a:spcBef>
              </a:pPr>
              <a:t>37</a:t>
            </a:fld>
            <a:endParaRPr lang="en-US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409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D11D56C6-A5C1-4D79-80B0-49B58A0A0B03}" type="slidenum">
              <a:rPr lang="en-US"/>
              <a:pPr>
                <a:spcBef>
                  <a:spcPct val="0"/>
                </a:spcBef>
              </a:pPr>
              <a:t>38</a:t>
            </a:fld>
            <a:endParaRPr lang="en-US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8131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021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8570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16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5755" y="95706"/>
            <a:ext cx="2185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3257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25782" y="8985250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211" y="8985250"/>
            <a:ext cx="415177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4E05920-44DD-4DCC-A778-649C57461047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27654" name="Rectangle 2"/>
          <p:cNvSpPr txBox="1">
            <a:spLocks noGrp="1" noChangeArrowheads="1"/>
          </p:cNvSpPr>
          <p:nvPr/>
        </p:nvSpPr>
        <p:spPr bwMode="auto">
          <a:xfrm>
            <a:off x="4086656" y="95175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27655" name="Rectangle 3"/>
          <p:cNvSpPr txBox="1">
            <a:spLocks noGrp="1" noChangeArrowheads="1"/>
          </p:cNvSpPr>
          <p:nvPr/>
        </p:nvSpPr>
        <p:spPr bwMode="auto">
          <a:xfrm>
            <a:off x="653292" y="95175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27656" name="Rectangle 6"/>
          <p:cNvSpPr txBox="1">
            <a:spLocks noGrp="1" noChangeArrowheads="1"/>
          </p:cNvSpPr>
          <p:nvPr/>
        </p:nvSpPr>
        <p:spPr bwMode="auto">
          <a:xfrm>
            <a:off x="3203144" y="8985755"/>
            <a:ext cx="3079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27657" name="Rectangle 7"/>
          <p:cNvSpPr txBox="1">
            <a:spLocks noGrp="1" noChangeArrowheads="1"/>
          </p:cNvSpPr>
          <p:nvPr/>
        </p:nvSpPr>
        <p:spPr bwMode="auto">
          <a:xfrm>
            <a:off x="3319982" y="8985755"/>
            <a:ext cx="4151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0EF3B8D-ED9C-4972-850C-639A04A2F025}" type="slidenum">
              <a:rPr lang="en-US" altLang="en-US"/>
              <a:pPr algn="r"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27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95325"/>
            <a:ext cx="4643438" cy="3481388"/>
          </a:xfrm>
          <a:ln/>
        </p:spPr>
      </p:sp>
      <p:sp>
        <p:nvSpPr>
          <p:cNvPr id="27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" y="4408884"/>
            <a:ext cx="5547360" cy="417592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3695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983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D019515E-B3F1-4D81-91C8-C955968F138C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258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13640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FCCFB410-615D-439D-84C4-E11579490A15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82763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43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D8AEEBE-5AE6-4637-93B1-FC3A92714EA1}" type="slidenum">
              <a:rPr lang="en-US" smtClean="0"/>
              <a:pPr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1116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68A447EC-0C23-403C-BA23-5D6654B45FD9}" type="slidenum">
              <a:rPr lang="en-US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68011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462D5264-C613-46F8-8E9F-C077A391FF4D}" type="slidenum">
              <a:rPr lang="en-US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96684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07DBE9F0-C3B5-496A-893B-3774A6C6A17C}" type="slidenum">
              <a:rPr lang="en-US"/>
              <a:pPr>
                <a:spcBef>
                  <a:spcPct val="0"/>
                </a:spcBef>
              </a:pPr>
              <a:t>57</a:t>
            </a:fld>
            <a:endParaRPr lang="en-US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22793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542632A7-7912-4E0B-88C7-DA32EBD4BCA0}" type="slidenum">
              <a:rPr lang="en-US"/>
              <a:pPr>
                <a:spcBef>
                  <a:spcPct val="0"/>
                </a:spcBef>
              </a:pPr>
              <a:t>58</a:t>
            </a:fld>
            <a:endParaRPr 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36710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doc.: IEEE 802.11-yy/xxxxr0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January 2010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prstClr val="black"/>
                </a:solidFill>
              </a:rPr>
              <a:t>Michael Montemurro, RIM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Page </a:t>
            </a:r>
            <a:fld id="{A3F469D7-718F-42FE-8EC1-5394C7FDEB53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701675"/>
            <a:ext cx="4624388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482551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08182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68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78966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69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115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234652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7327" y="95706"/>
            <a:ext cx="2194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294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709493" y="8985250"/>
            <a:ext cx="1572245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836" y="8985250"/>
            <a:ext cx="41455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Page </a:t>
            </a:r>
            <a:fld id="{4F3CD8BA-0884-4840-B956-EE9BA92DD1F2}" type="slidenum">
              <a:rPr lang="en-US" altLang="ja-JP">
                <a:latin typeface="Times New Roman" pitchFamily="-65" charset="0"/>
                <a:cs typeface="ＭＳ Ｐゴシック" pitchFamily="-65" charset="-128"/>
              </a:rPr>
              <a:pPr/>
              <a:t>70</a:t>
            </a:fld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38675" cy="347980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793" y="4407617"/>
            <a:ext cx="5548614" cy="4176552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39916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7327" y="95706"/>
            <a:ext cx="2194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294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709493" y="8985250"/>
            <a:ext cx="1572245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836" y="8985250"/>
            <a:ext cx="41455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74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38675" cy="347980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793" y="4407617"/>
            <a:ext cx="5548614" cy="4176552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3953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75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5437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802.11-012/xxxxr0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Xiaoming Peng / I2R</a:t>
            </a:r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Page </a:t>
            </a:r>
            <a:fld id="{C76D536D-DCDB-514C-8C55-14158BFC373F}" type="slidenum">
              <a:rPr lang="en-US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943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802.11-012/xxxxr0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F606D30-195A-CA40-BB82-8D9EC0B741F2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02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802.11-13/1460r0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88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340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802.11-13/1460r0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22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802.11-13/1460r0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13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802.11-13/1460r0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76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802.11-13/1460r0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84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944105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802.11-13/1428r1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93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13630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802.11-13/1428r1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94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41737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802.11-13/1428r1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95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08616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87316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3787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98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70259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99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4473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101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97300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2858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 2013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5477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1552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0088"/>
            <a:ext cx="4627562" cy="3470275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86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3FBBF41-79EC-4CA2-A70A-B72DF6ED2F5A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4947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09BD8130-B7CD-4363-9FDE-1CD5E6F71D6D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145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1AA584-A631-41C6-AA28-A674FF16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F5DBBF94-17B0-4983-A36A-09B6DE690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802.11-13/1254r1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2.doc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omniran/dcn/13/omniran-13-0086-02-ecsg-proposed-par-and-5c.doc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Ping.FANG@huawei.com" TargetMode="External"/><Relationship Id="rId13" Type="http://schemas.openxmlformats.org/officeDocument/2006/relationships/hyperlink" Target="mailto:henry@LOGOUT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LRA@tiac.net" TargetMode="External"/><Relationship Id="rId12" Type="http://schemas.openxmlformats.org/officeDocument/2006/relationships/hyperlink" Target="mailto:carlos.cordeiro@inte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gho.seok@gmail.com" TargetMode="External"/><Relationship Id="rId11" Type="http://schemas.openxmlformats.org/officeDocument/2006/relationships/hyperlink" Target="mailto:alex.ashley@hotmail.co.uk" TargetMode="External"/><Relationship Id="rId5" Type="http://schemas.openxmlformats.org/officeDocument/2006/relationships/hyperlink" Target="mailto:pecclesi@cisco.com" TargetMode="External"/><Relationship Id="rId10" Type="http://schemas.openxmlformats.org/officeDocument/2006/relationships/hyperlink" Target="mailto:ddrgal@gmail.com" TargetMode="External"/><Relationship Id="rId4" Type="http://schemas.openxmlformats.org/officeDocument/2006/relationships/hyperlink" Target="mailto:robert.stacey@intel.com" TargetMode="External"/><Relationship Id="rId9" Type="http://schemas.openxmlformats.org/officeDocument/2006/relationships/hyperlink" Target="mailto:d3e3e3@gmail.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2.doc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1/private/Draft_Standards/802architecture/802-rev-D1-7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-ec/dcn/13/ec-13-0067-00-00EC-802-sb2-comments.ods" TargetMode="External"/><Relationship Id="rId4" Type="http://schemas.openxmlformats.org/officeDocument/2006/relationships/hyperlink" Target="https://mentor.ieee.org/802.11/dcn/13/11-13-1368-01-0arc-cc10-comments-on-802-o-a-d1-7.xls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draft-iab-rfc4441rev-0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eee802.org/1/files/public/docs2013/acrev-nfinn-new-802-11-text-0813-v02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436-00-0arc-alternative-dual-band-ap-reference-model-graphic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3.doc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3/11-13-0123-05-000m-iso-jtc1-sc6-8802-11-2012-comments.xl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4.doc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consumers.ofcom.org.uk/2013/04/ofcom-invites-industry-to-pilot-%E2%80%98white-space%E2%80%99-devices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5.doc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6.doc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400-01-00ac-p802-11ac-report-to-ec-on-approval-to-forward-draft-to-revcom.ppt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1422-01-00ac-p802-11ac-press-release.doc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7.doc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8.doc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ocuments?is_dcn=1336&amp;is_options=5&amp;is_year=2013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1/private/Draft_Standards/11ai/index.html" TargetMode="External"/><Relationship Id="rId2" Type="http://schemas.openxmlformats.org/officeDocument/2006/relationships/hyperlink" Target="https://mentor.ieee.org/802.11/dcn/13/11-13-1186-00-00ai-tgai-motion-deck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1076-03-00ai-tgai-lb-198-comments-for-d1-0.xlsx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9.doc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mailto:xujianqiang888@163.com" TargetMode="External"/><Relationship Id="rId2" Type="http://schemas.openxmlformats.org/officeDocument/2006/relationships/hyperlink" Target="http://www.ieee802.org/11/Meetings/Meeting_Pla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oking.com/hotel/cn/howard-johnson-resort-sanya-bay-san-ya-guo-guang-hao-sheng-du-jia-jiu-dian.html?sid=e58b9d68819812eb50705ad2d6b393d2;dcid=1;dist=0;srpos=1;type=total&amp;lang=en-us#RD25911703" TargetMode="Externa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0.doc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1.doc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422-01-00ac-p802-11ac-press-release.doc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1263-05-0hew-hew-sg-november-2013-meeting-agenda.ppt" TargetMode="Externa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C8F294A5-CC29-4CD0-9292-1798B8623704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November 2013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2013-11-15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/>
        </p:nvGraphicFramePr>
        <p:xfrm>
          <a:off x="523875" y="2276475"/>
          <a:ext cx="77724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Document" r:id="rId4" imgW="8274368" imgH="2780300" progId="Word.Document.8">
                  <p:embed/>
                </p:oleObj>
              </mc:Choice>
              <mc:Fallback>
                <p:oleObj name="Document" r:id="rId4" imgW="8274368" imgH="27803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6475"/>
                        <a:ext cx="777240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(Nov ‘13)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2013-11-01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/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11-13/1300r2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2606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Timeline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May 2013</a:t>
            </a:r>
          </a:p>
          <a:p>
            <a:pPr lvl="1"/>
            <a:r>
              <a:rPr lang="en-US" sz="1800" dirty="0" smtClean="0"/>
              <a:t>Initial meeting</a:t>
            </a:r>
          </a:p>
          <a:p>
            <a:r>
              <a:rPr lang="en-US" sz="2000" dirty="0" smtClean="0"/>
              <a:t>July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SG Extension</a:t>
            </a:r>
          </a:p>
          <a:p>
            <a:r>
              <a:rPr lang="en-US" sz="2000" dirty="0" smtClean="0"/>
              <a:t>Sept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r>
              <a:rPr lang="en-US" sz="2000" dirty="0" smtClean="0"/>
              <a:t>Nov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Initial PAR and 5C </a:t>
            </a:r>
          </a:p>
          <a:p>
            <a:pPr lvl="1"/>
            <a:r>
              <a:rPr lang="en-US" sz="1800" dirty="0" smtClean="0"/>
              <a:t>SG Extension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Jan 2014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Final version of PAR and 5C</a:t>
            </a:r>
          </a:p>
          <a:p>
            <a:pPr lvl="1"/>
            <a:r>
              <a:rPr lang="en-US" sz="1800" dirty="0" smtClean="0"/>
              <a:t>WG Approval</a:t>
            </a:r>
          </a:p>
          <a:p>
            <a:r>
              <a:rPr lang="en-US" sz="2000" dirty="0" smtClean="0"/>
              <a:t>March 2014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EC Approval</a:t>
            </a:r>
          </a:p>
          <a:p>
            <a:r>
              <a:rPr lang="en-US" sz="2400" dirty="0" smtClean="0"/>
              <a:t>May-June 2014</a:t>
            </a:r>
          </a:p>
          <a:p>
            <a:pPr lvl="1"/>
            <a:r>
              <a:rPr lang="en-US" sz="2000" dirty="0" err="1" smtClean="0"/>
              <a:t>Nescom</a:t>
            </a:r>
            <a:r>
              <a:rPr lang="en-US" sz="2000" dirty="0" smtClean="0"/>
              <a:t> approval</a:t>
            </a:r>
          </a:p>
          <a:p>
            <a:r>
              <a:rPr lang="en-US" sz="2400" dirty="0" smtClean="0"/>
              <a:t>July 2014</a:t>
            </a:r>
          </a:p>
          <a:p>
            <a:pPr lvl="1"/>
            <a:r>
              <a:rPr lang="en-US" sz="2000" dirty="0" smtClean="0"/>
              <a:t>TG starts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11-13/1476r0 by Osama Aboul-Magd (Huawei Technologies)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4234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December 4	10:00 -12:00 ET</a:t>
            </a:r>
          </a:p>
          <a:p>
            <a:r>
              <a:rPr lang="en-US" dirty="0" smtClean="0"/>
              <a:t>December 18	20:00 – 22:00 ET</a:t>
            </a:r>
          </a:p>
          <a:p>
            <a:r>
              <a:rPr lang="en-US" dirty="0" smtClean="0"/>
              <a:t>January 8		10:00 – 12:00 ET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11-13/1476r0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8067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Liaison Report for </a:t>
            </a:r>
            <a:r>
              <a:rPr lang="en-US" dirty="0" err="1" smtClean="0"/>
              <a:t>OmniRAN</a:t>
            </a:r>
            <a:r>
              <a:rPr lang="en-US" dirty="0" smtClean="0"/>
              <a:t> EC SG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/>
          </p:nvPr>
        </p:nvGraphicFramePr>
        <p:xfrm>
          <a:off x="533400" y="2565400"/>
          <a:ext cx="8231188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Document" r:id="rId4" imgW="8255000" imgH="1968500" progId="Word.Document.8">
                  <p:embed/>
                </p:oleObj>
              </mc:Choice>
              <mc:Fallback>
                <p:oleObj name="Document" r:id="rId4" imgW="8255000" imgH="1968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65400"/>
                        <a:ext cx="8231188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11-13/1442r0 by Michael Montemurro,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602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Activity in Dallas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OmniRAN</a:t>
            </a:r>
            <a:r>
              <a:rPr lang="en-US" dirty="0" smtClean="0"/>
              <a:t> delivered a PAR proposal to the EC.</a:t>
            </a:r>
          </a:p>
          <a:p>
            <a:pPr lvl="1"/>
            <a:r>
              <a:rPr lang="en-US" dirty="0" smtClean="0"/>
              <a:t>Reviewed and responded to 44 comments on the PAR and 5C proposal.</a:t>
            </a:r>
          </a:p>
          <a:p>
            <a:r>
              <a:rPr lang="en-US" dirty="0" smtClean="0"/>
              <a:t>Final PAR proposal for consideration in the closing EC Closing Plenary</a:t>
            </a:r>
          </a:p>
          <a:p>
            <a:pPr lvl="1"/>
            <a:r>
              <a:rPr lang="en-US" dirty="0"/>
              <a:t>Since an approved project will not begin until March 2014, </a:t>
            </a:r>
            <a:r>
              <a:rPr lang="en-US" dirty="0" err="1"/>
              <a:t>OmniRAN</a:t>
            </a:r>
            <a:r>
              <a:rPr lang="en-US" dirty="0"/>
              <a:t> is asking for a SG extension. </a:t>
            </a:r>
            <a:endParaRPr lang="en-US" dirty="0" smtClean="0"/>
          </a:p>
          <a:p>
            <a:r>
              <a:rPr lang="en-US" dirty="0" smtClean="0"/>
              <a:t>IEEE 802.1 has agreed to sponsor the product. </a:t>
            </a:r>
          </a:p>
          <a:p>
            <a:pPr lvl="1"/>
            <a:r>
              <a:rPr lang="en-US" dirty="0" smtClean="0"/>
              <a:t>IEEE 802.1 is aware that close co-operation with the wireless WG’s is necessary.</a:t>
            </a:r>
          </a:p>
          <a:p>
            <a:r>
              <a:rPr lang="en-US" dirty="0" err="1" smtClean="0"/>
              <a:t>OmniRAN</a:t>
            </a:r>
            <a:r>
              <a:rPr lang="en-US" dirty="0" smtClean="0"/>
              <a:t> EC put together a wish-list on how an “</a:t>
            </a:r>
            <a:r>
              <a:rPr lang="en-US" i="1" dirty="0" smtClean="0"/>
              <a:t>802.1 </a:t>
            </a:r>
            <a:r>
              <a:rPr lang="en-US" i="1" dirty="0" err="1" smtClean="0"/>
              <a:t>OmniRAN</a:t>
            </a:r>
            <a:r>
              <a:rPr lang="en-US" i="1" dirty="0" smtClean="0"/>
              <a:t> TG</a:t>
            </a:r>
            <a:r>
              <a:rPr lang="en-US" dirty="0" smtClean="0"/>
              <a:t>” should operate to keep close co-operation with the wireless WGs ... See Next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E20CCF4-4BCF-4FB2-8854-64DB88A74558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11-13/1442r0 by Michael Montemurro,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9669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Wish-list for TG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err="1" smtClean="0"/>
              <a:t>OmniRAN</a:t>
            </a:r>
            <a:r>
              <a:rPr lang="en-US" i="1" dirty="0" smtClean="0"/>
              <a:t> TG</a:t>
            </a:r>
            <a:r>
              <a:rPr lang="en-US" dirty="0" smtClean="0"/>
              <a:t> should meet at interims with the IEEE 802 Wireless WGs</a:t>
            </a:r>
          </a:p>
          <a:p>
            <a:pPr lvl="1"/>
            <a:r>
              <a:rPr lang="en-US" i="1" dirty="0" err="1" smtClean="0"/>
              <a:t>OmniRAN</a:t>
            </a:r>
            <a:r>
              <a:rPr lang="en-US" i="1" dirty="0" smtClean="0"/>
              <a:t> TG </a:t>
            </a:r>
            <a:r>
              <a:rPr lang="en-US" dirty="0" smtClean="0"/>
              <a:t>may decide to meet at interims with other 802.1 TGs when appropriate</a:t>
            </a:r>
          </a:p>
          <a:p>
            <a:r>
              <a:rPr lang="en-US" dirty="0" smtClean="0"/>
              <a:t>Alignment of meeting schedules</a:t>
            </a:r>
          </a:p>
          <a:p>
            <a:pPr lvl="1"/>
            <a:r>
              <a:rPr lang="en-US" dirty="0" smtClean="0"/>
              <a:t>Avoid scheduling </a:t>
            </a:r>
            <a:r>
              <a:rPr lang="en-US" dirty="0" err="1" smtClean="0"/>
              <a:t>OmniRAN</a:t>
            </a:r>
            <a:r>
              <a:rPr lang="en-US" dirty="0" smtClean="0"/>
              <a:t> at plenary meeting slots of other WGs</a:t>
            </a:r>
          </a:p>
          <a:p>
            <a:r>
              <a:rPr lang="en-US" dirty="0" smtClean="0"/>
              <a:t>Communications to the other WGs</a:t>
            </a:r>
          </a:p>
          <a:p>
            <a:pPr lvl="1"/>
            <a:r>
              <a:rPr lang="en-US" dirty="0" smtClean="0"/>
              <a:t>Liaison representative for each of the WGs</a:t>
            </a:r>
          </a:p>
          <a:p>
            <a:r>
              <a:rPr lang="en-US" dirty="0" smtClean="0"/>
              <a:t>Arrangement of agenda for joint meetings</a:t>
            </a:r>
          </a:p>
          <a:p>
            <a:pPr lvl="1"/>
            <a:r>
              <a:rPr lang="en-US" dirty="0" smtClean="0"/>
              <a:t>Focused feedback on specific issues from other WGs</a:t>
            </a:r>
          </a:p>
          <a:p>
            <a:pPr lvl="1"/>
            <a:r>
              <a:rPr lang="en-US" dirty="0" smtClean="0"/>
              <a:t>Define precisely the question, which should be discussed and clarified.</a:t>
            </a:r>
          </a:p>
          <a:p>
            <a:pPr lvl="1"/>
            <a:r>
              <a:rPr lang="en-US" dirty="0" smtClean="0"/>
              <a:t>Solicit participation of experts in other WGs</a:t>
            </a:r>
          </a:p>
          <a:p>
            <a:r>
              <a:rPr lang="en-US" dirty="0" smtClean="0"/>
              <a:t>Attendance credit – TBD</a:t>
            </a:r>
          </a:p>
          <a:p>
            <a:pPr lvl="1"/>
            <a:r>
              <a:rPr lang="en-US" dirty="0" smtClean="0"/>
              <a:t>Reciprocal credit for F2F meetings</a:t>
            </a:r>
          </a:p>
          <a:p>
            <a:r>
              <a:rPr lang="en-US" i="1" dirty="0" err="1" smtClean="0"/>
              <a:t>OmniRAN</a:t>
            </a:r>
            <a:r>
              <a:rPr lang="en-US" i="1" dirty="0" smtClean="0"/>
              <a:t> </a:t>
            </a:r>
            <a:r>
              <a:rPr lang="en-US" dirty="0" smtClean="0"/>
              <a:t>TG will use mentor as a document repository.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E20CCF4-4BCF-4FB2-8854-64DB88A74558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11-13/1442r0 by Michael Montemurro,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7141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PAR and 5C</a:t>
            </a:r>
          </a:p>
          <a:p>
            <a:pPr lvl="1"/>
            <a:r>
              <a:rPr lang="en-US" dirty="0">
                <a:hlinkClick r:id="rId2"/>
              </a:rPr>
              <a:t>https://mentor.ieee.org/omniran/dcn/13/omniran-13-0086-02-ecsg-proposed-par-and-</a:t>
            </a:r>
            <a:r>
              <a:rPr lang="en-US" dirty="0" smtClean="0">
                <a:hlinkClick r:id="rId2"/>
              </a:rPr>
              <a:t>5c.docx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E20CCF4-4BCF-4FB2-8854-64DB88A74558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11-13/1442r0 by Michael Montemurro,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9266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endParaRPr lang="en-US" sz="1600" b="0" dirty="0" smtClean="0"/>
          </a:p>
          <a:p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b="0" dirty="0" smtClean="0">
                <a:hlinkClick r:id="rId4"/>
              </a:rPr>
              <a:t>robert.stacey@intel.com</a:t>
            </a:r>
            <a:r>
              <a:rPr lang="en-US" sz="1600" b="0" dirty="0" smtClean="0"/>
              <a:t>  </a:t>
            </a:r>
          </a:p>
          <a:p>
            <a:r>
              <a:rPr lang="en-US" sz="1600" dirty="0" smtClean="0"/>
              <a:t>TGaf – Peter Ecclesine – </a:t>
            </a:r>
            <a:r>
              <a:rPr lang="en-US" sz="1600" b="0" dirty="0" smtClean="0">
                <a:hlinkClick r:id="rId5"/>
              </a:rPr>
              <a:t>pecclesi@cisco.com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</a:t>
            </a:r>
            <a:r>
              <a:rPr lang="en-US" sz="1600" dirty="0" err="1" smtClean="0"/>
              <a:t>Yongho</a:t>
            </a:r>
            <a:r>
              <a:rPr lang="en-US" sz="1600" dirty="0" smtClean="0"/>
              <a:t> </a:t>
            </a:r>
            <a:r>
              <a:rPr lang="en-US" sz="1600" dirty="0" err="1" smtClean="0"/>
              <a:t>Seok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6"/>
              </a:rPr>
              <a:t>yongho.seok@gmail.com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7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8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9"/>
              </a:rPr>
              <a:t>d3e3e3@gmail.com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10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1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2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3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Nov 2013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11-13/1300r2 by Peter Ecclesine (Cisco Systems)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37095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11ac</a:t>
            </a:r>
            <a:r>
              <a:rPr lang="en-US" dirty="0" smtClean="0"/>
              <a:t> publication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/>
              <a:t>draft should be available </a:t>
            </a:r>
            <a:r>
              <a:rPr lang="en-US" dirty="0" smtClean="0"/>
              <a:t>mid-November (about 350 pages)</a:t>
            </a:r>
          </a:p>
          <a:p>
            <a:r>
              <a:rPr lang="en-US" dirty="0" smtClean="0"/>
              <a:t>The expected approval is at </a:t>
            </a:r>
            <a:r>
              <a:rPr lang="en-US" dirty="0" err="1" smtClean="0"/>
              <a:t>RevCom</a:t>
            </a:r>
            <a:r>
              <a:rPr lang="en-US" dirty="0" smtClean="0"/>
              <a:t> December 5, and publication could be before yearend (Dec 28</a:t>
            </a:r>
            <a:r>
              <a:rPr lang="en-US" baseline="30000" dirty="0" smtClean="0"/>
              <a:t>th</a:t>
            </a:r>
            <a:r>
              <a:rPr lang="en-US" dirty="0" smtClean="0"/>
              <a:t>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11-13/1300r2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33528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11af publication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/>
              <a:t>draft should be available </a:t>
            </a:r>
            <a:r>
              <a:rPr lang="en-US" dirty="0" smtClean="0"/>
              <a:t>mid-November (about 200 pages)</a:t>
            </a:r>
          </a:p>
          <a:p>
            <a:r>
              <a:rPr lang="en-US" dirty="0" smtClean="0"/>
              <a:t>The expected approval is at </a:t>
            </a:r>
            <a:r>
              <a:rPr lang="en-US" dirty="0" err="1" smtClean="0"/>
              <a:t>RevCom</a:t>
            </a:r>
            <a:r>
              <a:rPr lang="en-US" dirty="0" smtClean="0"/>
              <a:t> December 5, and publication could be 14 weeks after that (12 March).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11-13/1300r2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31427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11-09-1034-09-0000-wg11-style-guide.doc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2012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11-13/1300r2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476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2398816"/>
          <a:ext cx="7772400" cy="288036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Oct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Feb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802.11-2015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Nov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802.11-2015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/>
              <a:t>Nov 2013</a:t>
            </a:r>
            <a:endParaRPr lang="en-US" sz="1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July 2013 Editors changed the running order and will revisit in July 2014,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6705600" y="609600"/>
            <a:ext cx="1981200" cy="1169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11-13/1300r2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41844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7543800" y="762000"/>
            <a:ext cx="1295400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/>
              <a:t>Most current doc shaded green.</a:t>
            </a:r>
            <a:endParaRPr lang="en-US" b="1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/>
          </p:nvPr>
        </p:nvGraphicFramePr>
        <p:xfrm>
          <a:off x="457200" y="1371600"/>
          <a:ext cx="7086600" cy="3386138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414421"/>
                <a:gridCol w="347579"/>
                <a:gridCol w="414421"/>
                <a:gridCol w="381000"/>
                <a:gridCol w="263357"/>
                <a:gridCol w="643021"/>
                <a:gridCol w="537408"/>
                <a:gridCol w="582863"/>
                <a:gridCol w="1173751"/>
                <a:gridCol w="9144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30-Oct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5-Nov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152400" y="838200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200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Nov 2013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344987" y="6215858"/>
            <a:ext cx="530225" cy="182562"/>
          </a:xfrm>
          <a:noFill/>
        </p:spPr>
        <p:txBody>
          <a:bodyPr/>
          <a:lstStyle/>
          <a:p>
            <a:r>
              <a:rPr lang="en-US" dirty="0" smtClean="0"/>
              <a:t>Slide </a:t>
            </a:r>
            <a:fld id="{795EAAF8-1103-4F9A-8384-029AC986883C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Nov 2013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11-13/1300r2 by Peter Ecclesine (Cisco Systems)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8134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2013</a:t>
            </a:r>
            <a:endParaRPr lang="en-GB" altLang="en-US" sz="180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Clint Chaplin, Chair (Samsung)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05E00185-3837-4868-9324-F725EA65081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2013-11-15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539750" y="2276475"/>
          <a:ext cx="77089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Document" r:id="rId4" imgW="8127059" imgH="2305470" progId="Word.Document.8">
                  <p:embed/>
                </p:oleObj>
              </mc:Choice>
              <mc:Fallback>
                <p:oleObj name="Document" r:id="rId4" imgW="8127059" imgH="23054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76475"/>
                        <a:ext cx="77089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</p:spTree>
    <p:extLst>
      <p:ext uri="{BB962C8B-B14F-4D97-AF65-F5344CB8AC3E}">
        <p14:creationId xmlns:p14="http://schemas.microsoft.com/office/powerpoint/2010/main" val="1761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2013</a:t>
            </a:r>
            <a:endParaRPr lang="en-GB" altLang="en-US" sz="180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Clint Chaplin, Chair (Samsung)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D53BB592-6EE8-463D-96AC-43F7A5E167EE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smtClean="0"/>
              <a:t> Closing report for WNG SC for November 2013, Dallas, Texas, USA</a:t>
            </a:r>
          </a:p>
        </p:txBody>
      </p:sp>
    </p:spTree>
    <p:extLst>
      <p:ext uri="{BB962C8B-B14F-4D97-AF65-F5344CB8AC3E}">
        <p14:creationId xmlns:p14="http://schemas.microsoft.com/office/powerpoint/2010/main" val="28943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2013</a:t>
            </a:r>
            <a:endParaRPr lang="en-GB" altLang="en-US" sz="180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Clint Chaplin, Chair (Samsung)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56E78156-C7EF-4137-A2A9-15AEA9626A0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en-US" smtClean="0"/>
              <a:t>Presentations at November 2013 meeting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Dynamic Sensitivity Control V2 (11-13-1012-04-0wng-dynamic-sensitivity-control.pptx) – Graham Smith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Labeling Diversity (11-13-1308-02-0wng-labeling-diversity.pptx) – Maciej Krasicki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Beyond 802.11ad – Ultra High Capacity and Throughput WLAN (11-13-1408-00-0wng-beyond-802-11ad-ultra-high-capacity-and-tpt-wlan.pptx) - Gal Basson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802.11 Privacy (11-13-1448-01-0wng-802-11-privacy.pptx) - Paul Lambert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Real-Time Multicast Streams During Power Save – Part 2 (11-13-1413-00-0wng-real-time-multicast-streams-in-power-save-part-2.pptx) - Edward Reuss</a:t>
            </a:r>
          </a:p>
          <a:p>
            <a:pPr marL="457200" indent="-457200">
              <a:lnSpc>
                <a:spcPct val="80000"/>
              </a:lnSpc>
            </a:pPr>
            <a:r>
              <a:rPr lang="en-GB" altLang="en-US" smtClean="0"/>
              <a:t>Minutes</a:t>
            </a:r>
          </a:p>
          <a:p>
            <a:pPr lvl="1">
              <a:lnSpc>
                <a:spcPct val="80000"/>
              </a:lnSpc>
            </a:pPr>
            <a:r>
              <a:rPr lang="en-GB" altLang="en-US" smtClean="0"/>
              <a:t>Not yet posted</a:t>
            </a:r>
          </a:p>
          <a:p>
            <a:pPr marL="457200" indent="-457200">
              <a:lnSpc>
                <a:spcPct val="80000"/>
              </a:lnSpc>
            </a:pPr>
            <a:r>
              <a:rPr lang="en-GB" altLang="ko-KR" smtClean="0">
                <a:ea typeface="Gulim" panose="020B0600000101010101" pitchFamily="34" charset="-127"/>
              </a:rPr>
              <a:t>Plans for January 2014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1 2 hour session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881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1F1C73C8-2275-44E9-B341-5CDD5B9F6099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November 2013 closing plenary meeting.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11-13/1452r1 by Mark Hamilton, Spectralink, Corp.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35831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November 2013, Dallas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8721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7244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Ad Hoc Monday: Collected comments on 802 O&amp;A D1.7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Sponsor Ballot recirc, closed Nov 12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hlinkClick r:id="rId3"/>
              </a:rPr>
              <a:t>http://www.ieee802.org/11/private/Draft_Standards/802architecture/802-rev-D1-7.pdf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802.11 comments: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mentor.ieee.org/802.11/dcn/13/11-13-1368-01-0arc-cc10-comments-on-802-o-a-d1-7.xlsx</a:t>
            </a:r>
            <a:endParaRPr lang="en-US" dirty="0" smtClean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Results: 142,8,7 (out of 174 voters; 90% returned; 94% yes; 134 comments)  Comments are here: </a:t>
            </a:r>
            <a:r>
              <a:rPr lang="en-US" dirty="0">
                <a:hlinkClick r:id="rId5"/>
              </a:rPr>
              <a:t>https://mentor.ieee.org/802-ec/dcn/13/ec-13-0067-00-00EC-802-sb2-comments.ods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Elected Vice Chair: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u="sng" dirty="0" smtClean="0">
                <a:ea typeface="ＭＳ Ｐゴシック" pitchFamily="34" charset="-128"/>
              </a:rPr>
              <a:t>Joseph Levy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dirty="0" err="1" smtClean="0">
                <a:ea typeface="ＭＳ Ｐゴシック" pitchFamily="34" charset="-128"/>
              </a:rPr>
              <a:t>InterDigital</a:t>
            </a:r>
            <a:r>
              <a:rPr lang="en-US" dirty="0" smtClean="0">
                <a:ea typeface="ＭＳ Ｐゴシック" pitchFamily="34" charset="-128"/>
              </a:rPr>
              <a:t>) – Thank you, and congratulations, Joe!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37866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IETF/802 coordination update – Dorothy Stanley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RFC4441: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Reviewed rev5, which has 802.11’s comments </a:t>
            </a:r>
            <a:r>
              <a:rPr lang="en-US" dirty="0" smtClean="0">
                <a:ea typeface="ＭＳ Ｐゴシック" pitchFamily="34" charset="-128"/>
              </a:rPr>
              <a:t>included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u="sng" dirty="0">
                <a:hlinkClick r:id="rId3"/>
              </a:rPr>
              <a:t>http://tools.ietf.org/html/draft-iab-rfc4441rev-05</a:t>
            </a:r>
            <a:r>
              <a:rPr lang="en-US" dirty="0"/>
              <a:t> </a:t>
            </a:r>
            <a:endParaRPr lang="en-US" dirty="0">
              <a:ea typeface="ＭＳ Ｐゴシック" pitchFamily="34" charset="-128"/>
            </a:endParaRP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Editorial comments only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CAPWAP: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Draft not ready yet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Will hold 802.11 Comment Collection ballot, when draft available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Possibly need teleconference to collect comments, or at Jan F2F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PAWS: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Behind CAPWAP, coming soon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endParaRPr lang="en-US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802.1AC revision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Reminder of 802.11 material in this document, not written by 802.11: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://www.ieee802.org/1/files/public/docs2013/acrev-nfinn-new-802-11-text-0813-v02.pdf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4456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/>
              <a:t>IEEE 1588 mapping to 802.11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/>
              <a:t>Work not started yet, expected to be in a couple </a:t>
            </a:r>
            <a:r>
              <a:rPr lang="en-US" dirty="0" smtClean="0"/>
              <a:t>months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Architecture of APs/DS/Portals, and 802.1 concepts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One submissions this week: </a:t>
            </a:r>
            <a:r>
              <a:rPr lang="en-US" dirty="0">
                <a:hlinkClick r:id="rId3"/>
              </a:rPr>
              <a:t>https://mentor.ieee.org/802.11/dcn/13/11-13-1436-00-0arc-alternative-dual-band-ap-reference-model-graphic.pptx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Working on Reference Model diagram updates (next slides)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3956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878DC56-3D4A-4DDC-A5FE-22F351A5EA0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3453387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2743200"/>
            <a:ext cx="1167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MAC </a:t>
            </a:r>
          </a:p>
          <a:p>
            <a:r>
              <a:rPr lang="en-US" sz="1800" b="1" dirty="0" smtClean="0"/>
              <a:t>Reference</a:t>
            </a:r>
          </a:p>
          <a:p>
            <a:r>
              <a:rPr lang="en-US" sz="1800" b="1" dirty="0" smtClean="0"/>
              <a:t>Model</a:t>
            </a:r>
            <a:endParaRPr lang="en-US" sz="18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11-13/1452r1 by Mark Hamilton, Polycom, Inc.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8643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878DC56-3D4A-4DDC-A5FE-22F351A5EA0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626904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971800"/>
            <a:ext cx="144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Infrastructure</a:t>
            </a:r>
          </a:p>
          <a:p>
            <a:r>
              <a:rPr lang="en-US" sz="1600" b="1" dirty="0" smtClean="0"/>
              <a:t>Reference</a:t>
            </a:r>
          </a:p>
          <a:p>
            <a:r>
              <a:rPr lang="en-US" sz="1600" b="1" dirty="0" smtClean="0"/>
              <a:t>Model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11-13/1452r1 by Mark Hamilton, Polycom, Inc.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8770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possible, scheduled with 10 days notice: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Discuss comments collected on CAPWAP draft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Timing depends on CAPWAP comment collection timing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Discussion might be during Jan F2F instead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37351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2013 Goals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meeting slot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Continue discussion on MAC reference model, and Infrastructure reference model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802.1AC </a:t>
            </a:r>
            <a:r>
              <a:rPr lang="en-US" sz="2600" dirty="0" err="1" smtClean="0"/>
              <a:t>subclause</a:t>
            </a:r>
            <a:r>
              <a:rPr lang="en-US" sz="2600" dirty="0" smtClean="0"/>
              <a:t> 12.2 discussion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 O&amp;A sponsor ballot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IETF/802: RFC 4441, CAPWAP, PAWS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IEEE 1588, if started.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39272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 (Nov 13)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2013-11-15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/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11-13/1469r1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3566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04800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607895"/>
              </p:ext>
            </p:extLst>
          </p:nvPr>
        </p:nvGraphicFramePr>
        <p:xfrm>
          <a:off x="3496078" y="339915"/>
          <a:ext cx="5105400" cy="6129048"/>
        </p:xfrm>
        <a:graphic>
          <a:graphicData uri="http://schemas.openxmlformats.org/drawingml/2006/table">
            <a:tbl>
              <a:tblPr/>
              <a:tblGrid>
                <a:gridCol w="2476500"/>
                <a:gridCol w="685800"/>
                <a:gridCol w="438150"/>
                <a:gridCol w="552450"/>
                <a:gridCol w="457200"/>
                <a:gridCol w="495300"/>
              </a:tblGrid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Mtgs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802.11 Newcomer Training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Editors Meeting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JTC1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 Comments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 SC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TGac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TGaf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TGah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TGai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TGaj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TGaq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TGmc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Tutorials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 CAC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 Mid-Session Plenary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 Opening Plenary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WNG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WNG SC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HEW SG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1853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Ethernet 40th Anniversary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 / 1Qbz joint session</a:t>
                      </a:r>
                    </a:p>
                  </a:txBody>
                  <a:tcPr marL="11537" marR="11537" marT="11537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7" marR="11537" marT="11537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8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November 2013 in Dallas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41331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IEEE 802 has 10 standards in process of ratification by ISO/IEC under PSDO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65232" y="6475413"/>
            <a:ext cx="466725" cy="182562"/>
          </a:xfrm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3020" y="6475413"/>
            <a:ext cx="530225" cy="182562"/>
          </a:xfrm>
        </p:spPr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31</a:t>
            </a:fld>
            <a:endParaRPr lang="en-GB" smtClean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/>
          </p:nvPr>
        </p:nvGraphicFramePr>
        <p:xfrm>
          <a:off x="973832" y="1981200"/>
          <a:ext cx="6334472" cy="428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9896"/>
                <a:gridCol w="2760272"/>
                <a:gridCol w="242430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21 Oct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21 Oct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18 Dec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802.1AR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18 Dec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802.1AS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18 Dec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28 Jan 2014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28 Jan 2014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28 Jan 2014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16 Feb 2014</a:t>
                      </a:r>
                    </a:p>
                  </a:txBody>
                  <a:tcPr marL="115147" marR="115147"/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 bwMode="auto">
          <a:xfrm>
            <a:off x="7308304" y="2924944"/>
            <a:ext cx="288032" cy="720080"/>
          </a:xfrm>
          <a:prstGeom prst="righ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668344" y="2924944"/>
            <a:ext cx="1080120" cy="72008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11-13/1469r1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3476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reviewed comments on 802.1X and 802.1AE during the ISO FDIS ballot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802.1X passed FDIS ballot</a:t>
            </a:r>
          </a:p>
          <a:p>
            <a:pPr lvl="1"/>
            <a:r>
              <a:rPr lang="en-AU" dirty="0"/>
              <a:t>Passed 16/1/12 (China </a:t>
            </a:r>
            <a:r>
              <a:rPr lang="en-AU" dirty="0" smtClean="0"/>
              <a:t>NB negative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Comments from China </a:t>
            </a:r>
            <a:r>
              <a:rPr lang="en-AU" dirty="0" smtClean="0"/>
              <a:t>NB and Switzerland NB</a:t>
            </a:r>
            <a:endParaRPr lang="en-AU" dirty="0"/>
          </a:p>
          <a:p>
            <a:r>
              <a:rPr lang="en-AU" dirty="0" smtClean="0"/>
              <a:t>802.1AE passed FDIS ballot</a:t>
            </a:r>
          </a:p>
          <a:p>
            <a:pPr lvl="1"/>
            <a:r>
              <a:rPr lang="en-AU" dirty="0"/>
              <a:t>Passed 16/1/13 (China </a:t>
            </a:r>
            <a:r>
              <a:rPr lang="en-AU" dirty="0" smtClean="0"/>
              <a:t>NB negative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Comments </a:t>
            </a:r>
            <a:r>
              <a:rPr lang="en-AU" dirty="0" smtClean="0"/>
              <a:t>from </a:t>
            </a:r>
            <a:r>
              <a:rPr lang="en-AU" dirty="0"/>
              <a:t>China </a:t>
            </a:r>
            <a:r>
              <a:rPr lang="en-AU" dirty="0" smtClean="0"/>
              <a:t>NB and Switzerland NB</a:t>
            </a:r>
          </a:p>
          <a:p>
            <a:r>
              <a:rPr lang="en-AU" dirty="0" smtClean="0"/>
              <a:t>According to agreement with SC6, IEEE 802 must resolve comments in a timely manner using our normal development or maintenance processes</a:t>
            </a:r>
          </a:p>
          <a:p>
            <a:pPr lvl="1"/>
            <a:r>
              <a:rPr lang="en-AU" dirty="0" smtClean="0"/>
              <a:t>Process to review </a:t>
            </a:r>
            <a:r>
              <a:rPr lang="en-AU" dirty="0"/>
              <a:t>c</a:t>
            </a:r>
            <a:r>
              <a:rPr lang="en-AU" dirty="0" smtClean="0"/>
              <a:t>omments started in SC</a:t>
            </a:r>
          </a:p>
          <a:p>
            <a:pPr lvl="1"/>
            <a:r>
              <a:rPr lang="en-AU" dirty="0" smtClean="0"/>
              <a:t>IEEE 802.1 WG will provide detailed resolutions in January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525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Most of the SC meeting was focused on preparation for next SC6 meeting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Next SC6 meeting in Ottawa in Feb 2014</a:t>
            </a:r>
          </a:p>
          <a:p>
            <a:r>
              <a:rPr lang="en-AU" dirty="0" smtClean="0"/>
              <a:t>Agenda is currently light but more items expected until 3 Jan 2014; currently no discussion scheduled on:</a:t>
            </a:r>
          </a:p>
          <a:p>
            <a:pPr lvl="1"/>
            <a:r>
              <a:rPr lang="en-AU" dirty="0" smtClean="0"/>
              <a:t>Security topics; WAPI, TEPA-AC, TAAA, </a:t>
            </a:r>
            <a:r>
              <a:rPr lang="en-AU" dirty="0" err="1" smtClean="0"/>
              <a:t>TISec</a:t>
            </a:r>
            <a:endParaRPr lang="en-AU" dirty="0"/>
          </a:p>
          <a:p>
            <a:pPr lvl="1"/>
            <a:r>
              <a:rPr lang="en-AU" dirty="0" smtClean="0"/>
              <a:t>Other topics; UHT/EUHT, AP sharing, WLAN optimisation</a:t>
            </a:r>
          </a:p>
          <a:p>
            <a:r>
              <a:rPr lang="en-AU" dirty="0" smtClean="0"/>
              <a:t>IEEE 802 will place several items on agenda</a:t>
            </a:r>
          </a:p>
          <a:p>
            <a:pPr lvl="1"/>
            <a:r>
              <a:rPr lang="en-AU" dirty="0" smtClean="0"/>
              <a:t>Updates of activity in 802.1/3/11 and maybe 802.15</a:t>
            </a:r>
          </a:p>
          <a:p>
            <a:pPr lvl="1"/>
            <a:r>
              <a:rPr lang="en-AU" dirty="0" smtClean="0"/>
              <a:t>Responses to FDIS ballot comments on 802.1X/AE &amp; 802.11</a:t>
            </a:r>
          </a:p>
          <a:p>
            <a:pPr lvl="1"/>
            <a:r>
              <a:rPr lang="en-AU" dirty="0" smtClean="0"/>
              <a:t>Maybe report on outcome of discussions with Swiss NB on TEPA</a:t>
            </a:r>
            <a:endParaRPr lang="en-AU" dirty="0"/>
          </a:p>
          <a:p>
            <a:r>
              <a:rPr lang="en-AU" dirty="0" smtClean="0"/>
              <a:t>Bruce Kraemer was recommended as </a:t>
            </a:r>
            <a:r>
              <a:rPr lang="en-AU" dirty="0" err="1" smtClean="0"/>
              <a:t>HoD</a:t>
            </a:r>
            <a:endParaRPr lang="en-AU" dirty="0" smtClean="0"/>
          </a:p>
          <a:p>
            <a:pPr lvl="1"/>
            <a:r>
              <a:rPr lang="en-AU" dirty="0" smtClean="0"/>
              <a:t>Likely to have four delegates  (Kraemer, Harkins, </a:t>
            </a:r>
            <a:r>
              <a:rPr lang="en-AU" dirty="0" err="1" smtClean="0"/>
              <a:t>Haasz</a:t>
            </a:r>
            <a:r>
              <a:rPr lang="en-AU" dirty="0" smtClean="0"/>
              <a:t>, Carney)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3937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JTC1 </a:t>
            </a:r>
            <a:r>
              <a:rPr lang="en-AU" dirty="0" smtClean="0"/>
              <a:t>SC will further prepare for the next SC6 meeting in January in LA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Plans for activities before 3 Jan 14</a:t>
            </a:r>
          </a:p>
          <a:p>
            <a:pPr lvl="1"/>
            <a:r>
              <a:rPr lang="en-AU" dirty="0" smtClean="0"/>
              <a:t>Develop updates of submissions to SC6 at IEEE 802 delegate teleconference in December 2013</a:t>
            </a:r>
          </a:p>
          <a:p>
            <a:pPr lvl="1"/>
            <a:r>
              <a:rPr lang="en-AU" dirty="0" smtClean="0"/>
              <a:t>Hold IEEE 802 meeting with Swiss NB on TEPA</a:t>
            </a:r>
          </a:p>
          <a:p>
            <a:pPr lvl="1"/>
            <a:r>
              <a:rPr lang="en-AU" dirty="0" smtClean="0"/>
              <a:t>Submit IEEE 802 submission before 3 Jan 2014</a:t>
            </a:r>
          </a:p>
          <a:p>
            <a:r>
              <a:rPr lang="en-AU" dirty="0" smtClean="0"/>
              <a:t>Plans for IEEE 802 JTC1 SC meeting  in LA in Jan 13</a:t>
            </a:r>
          </a:p>
          <a:p>
            <a:pPr lvl="1"/>
            <a:r>
              <a:rPr lang="en-AU" dirty="0" smtClean="0"/>
              <a:t>Hear report on technical discussion between IEEE 802 and Swiss NB security experts</a:t>
            </a:r>
          </a:p>
          <a:p>
            <a:pPr lvl="1"/>
            <a:r>
              <a:rPr lang="en-AU" dirty="0" smtClean="0"/>
              <a:t>Respond to new items placed on SC6 agenda for Canada meeting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5960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Motion for 802.11 WG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Motion</a:t>
            </a:r>
          </a:p>
          <a:p>
            <a:r>
              <a:rPr lang="en-AU" i="1" dirty="0" smtClean="0"/>
              <a:t>The IEEE 802.11 WG approves the liaising of the comments in </a:t>
            </a:r>
            <a:r>
              <a:rPr lang="en-AU" i="1" dirty="0" smtClean="0">
                <a:hlinkClick r:id="rId2"/>
              </a:rPr>
              <a:t>11-13-0123r05 </a:t>
            </a:r>
            <a:r>
              <a:rPr lang="en-AU" i="1" dirty="0" smtClean="0"/>
              <a:t>responding to FDIS ballot comments received from SC6 NBs on ISO/IEC/IEEE 8802-11:2012</a:t>
            </a:r>
          </a:p>
          <a:p>
            <a:pPr lvl="1" indent="-342900"/>
            <a:r>
              <a:rPr lang="en-AU" dirty="0" smtClean="0"/>
              <a:t>Moved: Dorothy Stanley</a:t>
            </a:r>
          </a:p>
          <a:p>
            <a:pPr lvl="1" indent="-342900"/>
            <a:r>
              <a:rPr lang="en-AU" dirty="0" smtClean="0"/>
              <a:t>Seconded: Andrew Myles</a:t>
            </a:r>
          </a:p>
          <a:p>
            <a:pPr marL="0" indent="0">
              <a:buNone/>
            </a:pPr>
            <a:r>
              <a:rPr lang="en-AU" dirty="0" smtClean="0"/>
              <a:t>Note</a:t>
            </a:r>
          </a:p>
          <a:p>
            <a:r>
              <a:rPr lang="en-AU" dirty="0" smtClean="0"/>
              <a:t>Motion not considered by IEEE 802 JTC1 SC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9758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Motion for IEEE 802 EC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Motion</a:t>
            </a:r>
          </a:p>
          <a:p>
            <a:r>
              <a:rPr lang="en-AU" i="1" dirty="0" smtClean="0"/>
              <a:t>The IEEE 802 EC appoints Bruce </a:t>
            </a:r>
            <a:r>
              <a:rPr lang="en-AU" i="1" dirty="0"/>
              <a:t>Kraemer </a:t>
            </a:r>
            <a:r>
              <a:rPr lang="en-AU" i="1" dirty="0" smtClean="0"/>
              <a:t> as </a:t>
            </a:r>
            <a:r>
              <a:rPr lang="en-AU" i="1" dirty="0" err="1"/>
              <a:t>HoD</a:t>
            </a:r>
            <a:r>
              <a:rPr lang="en-AU" i="1" dirty="0"/>
              <a:t> of the IEEE 802 delegation to the SC6 meeting in February 2014 and </a:t>
            </a:r>
            <a:r>
              <a:rPr lang="en-AU" i="1" dirty="0" smtClean="0"/>
              <a:t>authorises him to</a:t>
            </a:r>
            <a:r>
              <a:rPr lang="en-AU" i="1" dirty="0"/>
              <a:t>:</a:t>
            </a:r>
          </a:p>
          <a:p>
            <a:pPr lvl="1"/>
            <a:r>
              <a:rPr lang="en-AU" i="1" dirty="0"/>
              <a:t>Appoint the IEEE 802 delegation</a:t>
            </a:r>
          </a:p>
          <a:p>
            <a:pPr lvl="1"/>
            <a:r>
              <a:rPr lang="en-AU" i="1" dirty="0"/>
              <a:t>Approve any necessary submissions</a:t>
            </a:r>
          </a:p>
          <a:p>
            <a:pPr lvl="1"/>
            <a:r>
              <a:rPr lang="en-AU" i="1" dirty="0"/>
              <a:t>Call any necessary preparation teleconferences</a:t>
            </a:r>
          </a:p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/>
              <a:t>A</a:t>
            </a:r>
            <a:r>
              <a:rPr lang="en-AU" dirty="0" smtClean="0"/>
              <a:t>pproved unanimously by IEEE 802 JTC1 SC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6945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79D69D4E-8041-4A6C-A73C-DA00B1716D7E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sz="1200" b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smtClean="0"/>
              <a:t>IEEE 802.11 Regulatory SC</a:t>
            </a:r>
            <a:br>
              <a:rPr lang="en-US" sz="2800" smtClean="0"/>
            </a:br>
            <a:r>
              <a:rPr lang="en-US" sz="2800" smtClean="0"/>
              <a:t>Dallas Closing Report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2013-11-15</a:t>
            </a:r>
          </a:p>
        </p:txBody>
      </p:sp>
      <p:graphicFrame>
        <p:nvGraphicFramePr>
          <p:cNvPr id="5127" name="Object 11"/>
          <p:cNvGraphicFramePr>
            <a:graphicFrameLocks noChangeAspect="1"/>
          </p:cNvGraphicFramePr>
          <p:nvPr/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Document" r:id="rId4" imgW="8369300" imgH="2514600" progId="Word.Document.8">
                  <p:embed/>
                </p:oleObj>
              </mc:Choice>
              <mc:Fallback>
                <p:oleObj name="Document" r:id="rId4" imgW="83693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11-13/1258r0 by Rich Kennedy, self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5704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A4B29992-6E9F-4291-9340-D424C5ABFFA8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sz="1200" b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This presentation is the closing report for the November 2013 IEEE 802.11 Regulatory Standing Committee meeting in Dallas.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34708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DSRC Coexistence (Tuesday AM1 meeting)</a:t>
            </a:r>
          </a:p>
          <a:p>
            <a:pPr eaLnBrk="1" hangingPunct="1"/>
            <a:r>
              <a:rPr lang="en-US" sz="2800" smtClean="0"/>
              <a:t>The regulatory summaries</a:t>
            </a:r>
          </a:p>
          <a:p>
            <a:pPr eaLnBrk="1" hangingPunct="1"/>
            <a:r>
              <a:rPr lang="en-US" sz="2800" smtClean="0"/>
              <a:t>Action items and issues</a:t>
            </a:r>
          </a:p>
          <a:p>
            <a:pPr eaLnBrk="1" hangingPunct="1"/>
            <a:r>
              <a:rPr lang="en-US" sz="2800" smtClean="0"/>
              <a:t>NPRM FCC 13-22 update</a:t>
            </a:r>
          </a:p>
          <a:p>
            <a:pPr eaLnBrk="1" hangingPunct="1"/>
            <a:r>
              <a:rPr lang="en-US" sz="2800" smtClean="0"/>
              <a:t>NPRM FCC 13-39 status</a:t>
            </a:r>
          </a:p>
          <a:p>
            <a:pPr eaLnBrk="1" hangingPunct="1"/>
            <a:r>
              <a:rPr lang="en-US" sz="2800" smtClean="0"/>
              <a:t>Ofcom consultations</a:t>
            </a:r>
          </a:p>
          <a:p>
            <a:pPr eaLnBrk="1" hangingPunct="1"/>
            <a:r>
              <a:rPr lang="en-US" sz="2800" smtClean="0"/>
              <a:t>Any other business</a:t>
            </a:r>
          </a:p>
          <a:p>
            <a:pPr eaLnBrk="1" hangingPunct="1"/>
            <a:r>
              <a:rPr lang="en-US" sz="2800" smtClean="0"/>
              <a:t>Adjourn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7D5602B4-A237-45E4-9697-FA4864B06FF0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3874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018183"/>
              </p:ext>
            </p:extLst>
          </p:nvPr>
        </p:nvGraphicFramePr>
        <p:xfrm>
          <a:off x="1654968" y="347661"/>
          <a:ext cx="7205664" cy="651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33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Accomplishments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smtClean="0"/>
              <a:t>Discussed Tiger Team progress and direction</a:t>
            </a:r>
          </a:p>
          <a:p>
            <a:pPr lvl="1"/>
            <a:r>
              <a:rPr lang="en-US" smtClean="0"/>
              <a:t>Detect and Avoid 11-13/994r0 (Cisco)</a:t>
            </a:r>
          </a:p>
          <a:p>
            <a:pPr lvl="1"/>
            <a:r>
              <a:rPr lang="en-US" smtClean="0"/>
              <a:t>DSRC spectrum modification 11-13/1276r1 (Qualcomm)</a:t>
            </a:r>
          </a:p>
          <a:p>
            <a:pPr lvl="1"/>
            <a:r>
              <a:rPr lang="en-US" smtClean="0"/>
              <a:t>Simulations in process; expect results early 2014</a:t>
            </a:r>
          </a:p>
          <a:p>
            <a:pPr lvl="1"/>
            <a:r>
              <a:rPr lang="en-US" smtClean="0"/>
              <a:t>Presentation on Harmful Interference 11-13/1309r0</a:t>
            </a:r>
          </a:p>
          <a:p>
            <a:pPr eaLnBrk="1" hangingPunct="1"/>
            <a:r>
              <a:rPr lang="en-US" smtClean="0"/>
              <a:t>Regulatory summaries</a:t>
            </a:r>
          </a:p>
          <a:p>
            <a:pPr lvl="1" eaLnBrk="1" hangingPunct="1"/>
            <a:r>
              <a:rPr lang="en-US" smtClean="0"/>
              <a:t>North America</a:t>
            </a:r>
          </a:p>
          <a:p>
            <a:pPr lvl="1" eaLnBrk="1" hangingPunct="1"/>
            <a:r>
              <a:rPr lang="en-US" smtClean="0"/>
              <a:t>EU</a:t>
            </a:r>
          </a:p>
          <a:p>
            <a:pPr lvl="1" eaLnBrk="1" hangingPunct="1"/>
            <a:r>
              <a:rPr lang="en-US" smtClean="0"/>
              <a:t>Asia</a:t>
            </a:r>
          </a:p>
          <a:p>
            <a:pPr eaLnBrk="1" hangingPunct="1"/>
            <a:r>
              <a:rPr lang="en-US" smtClean="0"/>
              <a:t>NPRM FCC 13-22 update</a:t>
            </a:r>
          </a:p>
          <a:p>
            <a:pPr eaLnBrk="1" hangingPunct="1"/>
            <a:r>
              <a:rPr lang="en-US" smtClean="0"/>
              <a:t>Qualcomm DSRC coexistence proposal debated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FE485A1D-1C4D-4EB8-B306-5CA5BF694E5E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5196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Regulatory Summary – North America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sz="2800" smtClean="0"/>
              <a:t>US</a:t>
            </a:r>
          </a:p>
          <a:p>
            <a:pPr lvl="1" eaLnBrk="1" hangingPunct="1"/>
            <a:r>
              <a:rPr lang="en-US" smtClean="0"/>
              <a:t>NPRM FCC 13-22 – awaiting next steps</a:t>
            </a:r>
          </a:p>
          <a:p>
            <a:pPr lvl="1" eaLnBrk="1" hangingPunct="1"/>
            <a:r>
              <a:rPr lang="en-US" smtClean="0"/>
              <a:t>FNPRM/NOI FCC 13-39 in Reply Comment period</a:t>
            </a:r>
          </a:p>
          <a:p>
            <a:pPr lvl="1" eaLnBrk="1" hangingPunct="1"/>
            <a:r>
              <a:rPr lang="en-US" smtClean="0"/>
              <a:t>FCC suggests possible geolocation database sharing in (10) other bands</a:t>
            </a:r>
          </a:p>
          <a:p>
            <a:pPr lvl="1" eaLnBrk="1" hangingPunct="1"/>
            <a:r>
              <a:rPr lang="en-US" smtClean="0"/>
              <a:t>Sharing scenarios in 3550 to 3650 MHz in FCC 13-144</a:t>
            </a:r>
          </a:p>
          <a:p>
            <a:pPr lvl="1" eaLnBrk="1" hangingPunct="1"/>
            <a:r>
              <a:rPr lang="en-US" smtClean="0"/>
              <a:t>Globalstar TLPS in FCC 13-147</a:t>
            </a:r>
          </a:p>
          <a:p>
            <a:pPr eaLnBrk="1" hangingPunct="1"/>
            <a:r>
              <a:rPr lang="en-US" sz="2800" smtClean="0"/>
              <a:t>Canada</a:t>
            </a:r>
          </a:p>
          <a:p>
            <a:pPr lvl="1" eaLnBrk="1" hangingPunct="1"/>
            <a:r>
              <a:rPr lang="en-US" smtClean="0"/>
              <a:t>IC developing TVWS standards </a:t>
            </a:r>
          </a:p>
          <a:p>
            <a:pPr eaLnBrk="1" hangingPunct="1"/>
            <a:r>
              <a:rPr lang="en-US" sz="2800" smtClean="0"/>
              <a:t>Mexico</a:t>
            </a:r>
          </a:p>
        </p:txBody>
      </p:sp>
      <p:sp>
        <p:nvSpPr>
          <p:cNvPr id="102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127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D0F54C24-0E3B-4625-99A8-E43FD5057711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11-13/1258r0 by Rich Kennedy, self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864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Regulatory Summary – European Union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 eaLnBrk="1" hangingPunct="1"/>
            <a:r>
              <a:rPr lang="en-US" smtClean="0"/>
              <a:t>ETSI</a:t>
            </a:r>
          </a:p>
          <a:p>
            <a:pPr lvl="1" eaLnBrk="1" hangingPunct="1"/>
            <a:r>
              <a:rPr lang="en-US" sz="1800" smtClean="0"/>
              <a:t>BRAN EN 301 598 White Space Devices (WSD) </a:t>
            </a:r>
          </a:p>
          <a:p>
            <a:pPr lvl="1" eaLnBrk="1" hangingPunct="1"/>
            <a:r>
              <a:rPr lang="en-US" smtClean="0"/>
              <a:t>V1.0.0 rejected by member states; 121 comments received</a:t>
            </a:r>
          </a:p>
          <a:p>
            <a:pPr lvl="1" eaLnBrk="1" hangingPunct="1"/>
            <a:r>
              <a:rPr lang="en-US" smtClean="0"/>
              <a:t>ETSI BRAN meeting this week to resolve comments and start another 90-day ballot</a:t>
            </a:r>
          </a:p>
          <a:p>
            <a:pPr lvl="1" eaLnBrk="1" hangingPunct="1"/>
            <a:r>
              <a:rPr lang="en-US" smtClean="0"/>
              <a:t>EN 300 328 and EN 301 893 in revision</a:t>
            </a:r>
          </a:p>
          <a:p>
            <a:pPr eaLnBrk="1" hangingPunct="1"/>
            <a:r>
              <a:rPr lang="en-US" smtClean="0"/>
              <a:t>Ofcom</a:t>
            </a:r>
          </a:p>
          <a:p>
            <a:pPr lvl="1" eaLnBrk="1" hangingPunct="1"/>
            <a:r>
              <a:rPr lang="en-US" sz="1800" smtClean="0"/>
              <a:t>TVWS trials (</a:t>
            </a:r>
            <a:r>
              <a:rPr lang="en-US" sz="1800" u="sng" smtClean="0">
                <a:hlinkClick r:id="rId2"/>
              </a:rPr>
              <a:t>http://consumers.ofcom.org.uk/2013/04/ofcom-invites-industry-to-pilot-%E2%80%98white-space%E2%80%99-devices/</a:t>
            </a:r>
            <a:r>
              <a:rPr lang="en-US" sz="1800" smtClean="0"/>
              <a:t>)</a:t>
            </a:r>
          </a:p>
          <a:p>
            <a:pPr lvl="1" eaLnBrk="1" hangingPunct="1"/>
            <a:r>
              <a:rPr lang="en-US" b="1" smtClean="0"/>
              <a:t>Three consultations</a:t>
            </a:r>
          </a:p>
          <a:p>
            <a:pPr lvl="1" eaLnBrk="1" hangingPunct="1"/>
            <a:r>
              <a:rPr lang="en-US" sz="1800" smtClean="0"/>
              <a:t>Spectrum sharing</a:t>
            </a:r>
          </a:p>
          <a:p>
            <a:pPr lvl="1" eaLnBrk="1" hangingPunct="1"/>
            <a:r>
              <a:rPr lang="en-US" sz="1800" smtClean="0"/>
              <a:t>TV white spaces coexistence</a:t>
            </a:r>
          </a:p>
          <a:p>
            <a:pPr lvl="1" eaLnBrk="1" hangingPunct="1"/>
            <a:r>
              <a:rPr lang="en-US" sz="1800" smtClean="0"/>
              <a:t>Long term spectrum management plan</a:t>
            </a: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22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D9245E42-D787-4CA3-8A8E-A8354ECC0AFC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38657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Regulatory Summary - Asia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sz="2000" smtClean="0"/>
              <a:t>No updates</a:t>
            </a: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331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AE13F8EB-6441-44B5-9981-85A156998574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8424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Discussions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smtClean="0"/>
              <a:t>Qualcomm DSRC coexistence presentation</a:t>
            </a:r>
          </a:p>
          <a:p>
            <a:pPr lvl="1"/>
            <a:r>
              <a:rPr lang="en-US" smtClean="0"/>
              <a:t>Requires Part 90 changes to DSRC spectrum</a:t>
            </a:r>
          </a:p>
          <a:p>
            <a:r>
              <a:rPr lang="en-US" smtClean="0"/>
              <a:t>Commissioner Ajit Pai applauds U.S. House of Representatives Committee on Energy and Commerce for highlighting promise of 5 GHz band for unlicensed use and calls for prompt FCC action to facilitate greater use of 5 GHz band:</a:t>
            </a:r>
            <a:r>
              <a:rPr lang="en-US" b="0" smtClean="0"/>
              <a:t> http://hraunfoss.fcc.gov/edocs_public/attachmatch/DOC-324125A1.pdf</a:t>
            </a:r>
          </a:p>
          <a:p>
            <a:endParaRPr lang="en-US" sz="2000" b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8B8AFD66-1309-444B-83A3-66B96A3437CE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167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Teleconferences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Regulatory SC</a:t>
            </a:r>
          </a:p>
          <a:p>
            <a:pPr lvl="1"/>
            <a:r>
              <a:rPr lang="en-US" sz="2400" smtClean="0"/>
              <a:t>Bi-weekly on Thursdays, 12:30 to 14:00 ET</a:t>
            </a:r>
          </a:p>
          <a:p>
            <a:pPr lvl="1"/>
            <a:r>
              <a:rPr lang="en-US" sz="2400" smtClean="0"/>
              <a:t>Through March 31</a:t>
            </a:r>
            <a:r>
              <a:rPr lang="en-US" sz="2400" baseline="30000" smtClean="0"/>
              <a:t>st</a:t>
            </a:r>
            <a:r>
              <a:rPr lang="en-US" sz="2400" smtClean="0"/>
              <a:t> </a:t>
            </a:r>
          </a:p>
          <a:p>
            <a:r>
              <a:rPr lang="en-US" sz="2800" smtClean="0"/>
              <a:t>Weekly DSRC Coexistence Tiger Team</a:t>
            </a:r>
          </a:p>
          <a:p>
            <a:pPr lvl="1"/>
            <a:r>
              <a:rPr lang="en-US" sz="2400" smtClean="0"/>
              <a:t>Weekly on Fridays, 13:00 to 14:00 ET</a:t>
            </a:r>
          </a:p>
          <a:p>
            <a:pPr lvl="1"/>
            <a:r>
              <a:rPr lang="en-US" sz="2400" smtClean="0"/>
              <a:t>Through March 31</a:t>
            </a:r>
            <a:r>
              <a:rPr lang="en-US" sz="2400" baseline="30000" smtClean="0"/>
              <a:t>st</a:t>
            </a:r>
            <a:r>
              <a:rPr lang="en-US" sz="240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46F451B2-CEE4-4DC3-9FC7-840EE443178C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7781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November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11-13/1475r0 by Dorothy Stanley (Aruba Networks)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7386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November 2013.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11-13/1475r0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40294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724400"/>
          </a:xfrm>
        </p:spPr>
        <p:txBody>
          <a:bodyPr/>
          <a:lstStyle/>
          <a:p>
            <a:r>
              <a:rPr lang="en-US" dirty="0" smtClean="0"/>
              <a:t>Began processing comments received in LB 199 – First recirculation LB</a:t>
            </a:r>
          </a:p>
          <a:p>
            <a:pPr lvl="1"/>
            <a:r>
              <a:rPr lang="en-US" altLang="ja-JP" sz="2200" dirty="0" smtClean="0"/>
              <a:t>497 </a:t>
            </a:r>
            <a:r>
              <a:rPr lang="en-US" altLang="ja-JP" sz="2200" dirty="0"/>
              <a:t>comments </a:t>
            </a:r>
            <a:endParaRPr lang="en-US" altLang="ja-JP" sz="2200" dirty="0" smtClean="0"/>
          </a:p>
          <a:p>
            <a:pPr lvl="1"/>
            <a:r>
              <a:rPr lang="en-US" dirty="0" smtClean="0"/>
              <a:t>Approved resolutions to approximately 180 comments</a:t>
            </a:r>
          </a:p>
          <a:p>
            <a:pPr lvl="1"/>
            <a:r>
              <a:rPr lang="en-US" dirty="0" smtClean="0"/>
              <a:t>Heard additional presentations (11ad fixes)</a:t>
            </a:r>
          </a:p>
          <a:p>
            <a:r>
              <a:rPr lang="en-US" dirty="0" smtClean="0"/>
              <a:t>Discussed “deprecation” comments </a:t>
            </a:r>
          </a:p>
          <a:p>
            <a:pPr lvl="1"/>
            <a:r>
              <a:rPr lang="en-US" dirty="0" smtClean="0"/>
              <a:t>Phased Coexistence Operation – decision to mark as obsolete.</a:t>
            </a:r>
          </a:p>
          <a:p>
            <a:pPr lvl="1"/>
            <a:r>
              <a:rPr lang="en-US" dirty="0" smtClean="0"/>
              <a:t>Dual CTS/beacon Mechanism – decision to deprecate</a:t>
            </a:r>
          </a:p>
          <a:p>
            <a:pPr lvl="1"/>
            <a:r>
              <a:rPr lang="en-US" dirty="0" smtClean="0"/>
              <a:t>(portions of)11b - No decisions this meeting; Presentations, motions on in Jan 2014 meeting, Weds PM1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11-13/1475r0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4371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FD88E70A-2809-4294-9C75-799261BE4236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848C1A4-4892-4A9C-92F7-F8A4ED71124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Plan of Record (to be revised)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29-30 Aug 2012 – </a:t>
            </a:r>
            <a:r>
              <a:rPr lang="en-US" altLang="en-US" sz="2000" dirty="0" err="1" smtClean="0"/>
              <a:t>NesCom</a:t>
            </a:r>
            <a:r>
              <a:rPr lang="en-US" altLang="en-US" sz="2000" dirty="0" smtClean="0"/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Sept 2012 – Begin to process input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Sept 2012 – 11aa, 11ae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Jan – First WG Letter ballot  - without 11ad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Dec 2012 – March/May 2013  – 11ad integration –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Sept 2013 – Letter ballot on D2.0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Dec 2013 – March 2014 – 11ac integration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 smtClean="0">
                <a:solidFill>
                  <a:schemeClr val="accent2"/>
                </a:solidFill>
              </a:rPr>
              <a:t>Letter Ballot on D3.0 (includes 11ac) March 2014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Feb 2014 – Mandatory Draft Review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Feb-March 2014 – Form Sponsor Pool (45 days)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April/May – Initial Sponsor Ballot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TBD – integration of additional completed amendments (e.g. 11af)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 smtClean="0">
                <a:solidFill>
                  <a:schemeClr val="accent2"/>
                </a:solidFill>
              </a:rPr>
              <a:t>Integrate after initial SB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Nov 2014 – WG/EC Final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March 2015 – </a:t>
            </a:r>
            <a:r>
              <a:rPr lang="en-US" altLang="en-US" sz="2000" dirty="0" err="1" smtClean="0"/>
              <a:t>RevCom</a:t>
            </a:r>
            <a:r>
              <a:rPr lang="en-US" altLang="en-US" sz="2000" dirty="0" smtClean="0"/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11-13/1475r0 by Dorothy Stanley (Aruba Networks)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3809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903339"/>
              </p:ext>
            </p:extLst>
          </p:nvPr>
        </p:nvGraphicFramePr>
        <p:xfrm>
          <a:off x="152400" y="1228499"/>
          <a:ext cx="8853811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10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sz="2400" dirty="0" smtClean="0"/>
              <a:t>December 6, 13, 20</a:t>
            </a:r>
          </a:p>
          <a:p>
            <a:pPr lvl="1"/>
            <a:r>
              <a:rPr lang="en-US" sz="2400" dirty="0" smtClean="0"/>
              <a:t>January 10, 17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11-13/1475r0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38974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Comment Resolution of comments received from  LB 199 on P802.11REVmc D2.0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11-13/1475r0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5430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C56374E-B158-4DB0-B261-D0E330794885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TGac November 2013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301875"/>
          <a:ext cx="774065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Document" r:id="rId4" imgW="8601826" imgH="2607574" progId="Word.Document.8">
                  <p:embed/>
                </p:oleObj>
              </mc:Choice>
              <mc:Fallback>
                <p:oleObj name="Document" r:id="rId4" imgW="8601826" imgH="26075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301875"/>
                        <a:ext cx="7740650" cy="234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11-13/1447r0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7029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F675192-E22A-4A9A-86E6-EA99A4522B7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TGac for the November 2013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11-13/1447r0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2302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Work Completed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3505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Approved the  report to EC for approval to forward draft D7.0 to </a:t>
            </a:r>
            <a:r>
              <a:rPr lang="en-US" sz="2800" dirty="0" err="1" smtClean="0"/>
              <a:t>Revcom</a:t>
            </a:r>
            <a:r>
              <a:rPr lang="en-US" sz="2800" dirty="0" smtClean="0"/>
              <a:t>.</a:t>
            </a:r>
          </a:p>
          <a:p>
            <a:pPr lvl="1">
              <a:defRPr/>
            </a:pPr>
            <a:r>
              <a:rPr lang="en-US" sz="2800" dirty="0" smtClean="0"/>
              <a:t>The report is available at: </a:t>
            </a:r>
            <a:r>
              <a:rPr lang="en-US" dirty="0" smtClean="0">
                <a:hlinkClick r:id="rId3"/>
              </a:rPr>
              <a:t>https://mentor.ieee.org/802.11/dcn/13/11-13-1400-01-00ac-p802-11ac-report-to-ec-on-approval-to-forward-draft-to-revcom.pptx</a:t>
            </a:r>
            <a:r>
              <a:rPr lang="en-US" dirty="0" smtClean="0"/>
              <a:t> </a:t>
            </a:r>
            <a:endParaRPr lang="en-US" sz="2200" dirty="0" smtClean="0"/>
          </a:p>
          <a:p>
            <a:pPr>
              <a:defRPr/>
            </a:pPr>
            <a:r>
              <a:rPr lang="en-US" sz="2600" dirty="0" smtClean="0"/>
              <a:t>Edited a draft press release available at: </a:t>
            </a:r>
          </a:p>
          <a:p>
            <a:pPr lvl="1">
              <a:defRPr/>
            </a:pPr>
            <a:r>
              <a:rPr lang="en-US" sz="2200" dirty="0" smtClean="0">
                <a:hlinkClick r:id="rId4"/>
              </a:rPr>
              <a:t>https://mentor.ieee.org/802.11/dcn/13/11-13-1422-01-00ac-p802-11ac-press-release.doc</a:t>
            </a:r>
            <a:r>
              <a:rPr lang="en-US" sz="2200" dirty="0" smtClean="0"/>
              <a:t> </a:t>
            </a:r>
          </a:p>
          <a:p>
            <a:pPr>
              <a:defRPr/>
            </a:pPr>
            <a:r>
              <a:rPr lang="en-US" sz="2800" dirty="0" smtClean="0"/>
              <a:t>Agenda for this meeting is available  in document 11-13/1262r3.</a:t>
            </a:r>
          </a:p>
          <a:p>
            <a:pPr lvl="1">
              <a:lnSpc>
                <a:spcPct val="90000"/>
              </a:lnSpc>
              <a:defRPr/>
            </a:pPr>
            <a:endParaRPr lang="en-US" sz="2200" dirty="0" smtClean="0"/>
          </a:p>
          <a:p>
            <a:pPr marL="381000" indent="-381000">
              <a:defRPr/>
            </a:pPr>
            <a:endParaRPr lang="en-US" sz="2200" dirty="0" smtClean="0"/>
          </a:p>
          <a:p>
            <a:pPr marL="381000" indent="-381000">
              <a:defRPr/>
            </a:pPr>
            <a:endParaRPr lang="en-US" sz="2200" dirty="0" smtClean="0"/>
          </a:p>
          <a:p>
            <a:pPr>
              <a:lnSpc>
                <a:spcPct val="80000"/>
              </a:lnSpc>
              <a:defRPr/>
            </a:pPr>
            <a:endParaRPr lang="en-US" sz="2200" dirty="0" smtClean="0">
              <a:sym typeface="Wingdings" pitchFamily="2" charset="2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F9BEE9A8-CCAF-4049-A010-214A43A0633C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11-13/1447r0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1898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25E420E2-3933-45A0-A849-ABD47633F782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2014 Goals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3200" dirty="0" smtClean="0"/>
              <a:t>Hopefully the draft will be published by December 2013 and have nothing to do in January.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11-13/1447r0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6461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F8EAE2AE-FD79-4D2D-995F-D99652EFC4A3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Previously approved</a:t>
            </a:r>
            <a:endParaRPr lang="en-CA" sz="3200" dirty="0" smtClean="0">
              <a:solidFill>
                <a:srgbClr val="00B050"/>
              </a:solidFill>
            </a:endParaRPr>
          </a:p>
          <a:p>
            <a:pPr lvl="1"/>
            <a:r>
              <a:rPr lang="en-CA" sz="2800" dirty="0" smtClean="0">
                <a:solidFill>
                  <a:srgbClr val="00B050"/>
                </a:solidFill>
              </a:rPr>
              <a:t>Nov 21		20:00 – 22:00 ET - Cancelled</a:t>
            </a:r>
          </a:p>
          <a:p>
            <a:r>
              <a:rPr lang="en-CA" sz="3200" dirty="0" smtClean="0"/>
              <a:t>New Scheduled </a:t>
            </a:r>
          </a:p>
          <a:p>
            <a:pPr lvl="1"/>
            <a:r>
              <a:rPr lang="en-CA" sz="2800" dirty="0" smtClean="0"/>
              <a:t>December 12		10:00 – 12:00 ET</a:t>
            </a:r>
          </a:p>
          <a:p>
            <a:pPr lvl="1"/>
            <a:r>
              <a:rPr lang="en-CA" sz="2800" dirty="0" smtClean="0"/>
              <a:t>December 19		20:00 – 22:00 ET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11-13/1447r0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8062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53BAEC1D-4CF6-4E31-98B1-D9F143B0162D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sz="1200" b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mtClean="0"/>
              <a:t>TGaf  Dallas Closing Report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2013-11-15</a:t>
            </a:r>
          </a:p>
        </p:txBody>
      </p:sp>
      <p:graphicFrame>
        <p:nvGraphicFramePr>
          <p:cNvPr id="6151" name="Object 11"/>
          <p:cNvGraphicFramePr>
            <a:graphicFrameLocks noChangeAspect="1"/>
          </p:cNvGraphicFramePr>
          <p:nvPr/>
        </p:nvGraphicFramePr>
        <p:xfrm>
          <a:off x="501650" y="3073400"/>
          <a:ext cx="7900988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ocument" r:id="rId4" imgW="8369300" imgH="2870200" progId="Word.Document.8">
                  <p:embed/>
                </p:oleObj>
              </mc:Choice>
              <mc:Fallback>
                <p:oleObj name="Document" r:id="rId4" imgW="8369300" imgH="2870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073400"/>
                        <a:ext cx="7900988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11-13/1257r0 by Rich Kennedy, self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5704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D0C5C8F0-A8B5-41E3-8BDE-8AA7CDA64CC7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sz="1200" b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Abstract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This presentation is the closing report for the 25</a:t>
            </a:r>
            <a:r>
              <a:rPr lang="en-US" baseline="30000" smtClean="0"/>
              <a:t>th</a:t>
            </a:r>
            <a:r>
              <a:rPr lang="en-US" smtClean="0"/>
              <a:t> (and last) face-to-face meeting of IEEE 802.11 TGaf, taking place the week of November 11</a:t>
            </a:r>
            <a:r>
              <a:rPr lang="en-US" baseline="30000" smtClean="0"/>
              <a:t>th</a:t>
            </a:r>
            <a:r>
              <a:rPr lang="en-US" smtClean="0"/>
              <a:t>, 2013 at the IEEE 802 Plenary in Dallas.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42340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Plan for the Week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Approve meeting and teleconference minutes</a:t>
            </a:r>
          </a:p>
          <a:p>
            <a:r>
              <a:rPr lang="en-US" altLang="ja-JP" smtClean="0"/>
              <a:t>Review the results of the first Sponsor Ballot recirc (SB1)</a:t>
            </a:r>
          </a:p>
          <a:p>
            <a:r>
              <a:rPr lang="en-US" altLang="ja-JP" smtClean="0"/>
              <a:t>Review the results of the final Sponsor Ballot recirc (SB2)</a:t>
            </a:r>
          </a:p>
          <a:p>
            <a:r>
              <a:rPr lang="en-US" smtClean="0"/>
              <a:t>Complete and approve the Report to the EC 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FC468980-C14B-4017-8DCD-729B57F46CCC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8086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0335"/>
              </p:ext>
            </p:extLst>
          </p:nvPr>
        </p:nvGraphicFramePr>
        <p:xfrm>
          <a:off x="1006238" y="829575"/>
          <a:ext cx="7191376" cy="564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13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TGaf Accomplishments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altLang="ja-JP" smtClean="0"/>
              <a:t>Approved Nanjing meeting and teleconference minutes</a:t>
            </a:r>
          </a:p>
          <a:p>
            <a:r>
              <a:rPr lang="en-US" altLang="ja-JP" smtClean="0"/>
              <a:t>Reviewed the results of the first Sponsor Ballot recirc (SB1)</a:t>
            </a:r>
          </a:p>
          <a:p>
            <a:r>
              <a:rPr lang="en-US" altLang="ja-JP" smtClean="0"/>
              <a:t>Reviewed the results of the final Sponsor Ballot recirc (SB2)</a:t>
            </a:r>
          </a:p>
          <a:p>
            <a:r>
              <a:rPr lang="en-US" smtClean="0"/>
              <a:t>Completed and approved the Report to the EC </a:t>
            </a:r>
          </a:p>
          <a:p>
            <a:pPr lvl="1"/>
            <a:r>
              <a:rPr lang="en-US" smtClean="0"/>
              <a:t>Approved 8/0/0</a:t>
            </a:r>
          </a:p>
          <a:p>
            <a:r>
              <a:rPr lang="en-US" smtClean="0"/>
              <a:t>Discussed the regulatory status of TV White Spaces</a:t>
            </a:r>
          </a:p>
          <a:p>
            <a:r>
              <a:rPr lang="en-US" sz="3200" smtClean="0">
                <a:solidFill>
                  <a:srgbClr val="FF0000"/>
                </a:solidFill>
              </a:rPr>
              <a:t>Adjourned for good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A41BA1B2-7165-4D85-8D7A-359875491BE4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5987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>
                <a:solidFill>
                  <a:srgbClr val="000000"/>
                </a:solidFill>
              </a:rPr>
              <a:t>Slide </a:t>
            </a:r>
            <a:fld id="{D18B75C4-7DD5-42BF-8EB5-E6226FB7B160}" type="slidenum">
              <a:rPr lang="en-US" sz="1200" b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TGaf Timeline – Final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GB" smtClean="0"/>
              <a:t>Initial Working Group Letter Ballot: January 2011</a:t>
            </a:r>
          </a:p>
          <a:p>
            <a:r>
              <a:rPr lang="en-GB" smtClean="0"/>
              <a:t>Second Working Group Letter Ballot: July 2012</a:t>
            </a:r>
          </a:p>
          <a:p>
            <a:r>
              <a:rPr lang="en-GB" smtClean="0"/>
              <a:t>Recirculation Letter Ballot: January 2013</a:t>
            </a:r>
          </a:p>
          <a:p>
            <a:r>
              <a:rPr lang="en-GB" smtClean="0"/>
              <a:t>Form Sponsor Ballot Pool: July 2013</a:t>
            </a:r>
            <a:endParaRPr lang="en-GB" b="0" smtClean="0"/>
          </a:p>
          <a:p>
            <a:r>
              <a:rPr lang="en-GB" smtClean="0"/>
              <a:t>Initial Sponsor Ballot: August 2013</a:t>
            </a:r>
          </a:p>
          <a:p>
            <a:r>
              <a:rPr lang="en-GB" smtClean="0"/>
              <a:t>Recirculate Sponsor Ballots: </a:t>
            </a:r>
            <a:r>
              <a:rPr lang="en-GB" smtClean="0">
                <a:solidFill>
                  <a:srgbClr val="000000"/>
                </a:solidFill>
              </a:rPr>
              <a:t>October </a:t>
            </a:r>
            <a:r>
              <a:rPr lang="en-GB" smtClean="0"/>
              <a:t>2013</a:t>
            </a:r>
          </a:p>
          <a:p>
            <a:r>
              <a:rPr lang="en-GB" smtClean="0"/>
              <a:t>Final WG/EC Approval:</a:t>
            </a:r>
            <a:r>
              <a:rPr lang="en-GB" smtClean="0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000000"/>
                </a:solidFill>
              </a:rPr>
              <a:t>November 2013</a:t>
            </a:r>
          </a:p>
          <a:p>
            <a:r>
              <a:rPr lang="en-GB" smtClean="0"/>
              <a:t>RevCom/Standards Board Approval: December 2013</a:t>
            </a:r>
          </a:p>
          <a:p>
            <a:r>
              <a:rPr lang="en-GB" smtClean="0">
                <a:solidFill>
                  <a:srgbClr val="000000"/>
                </a:solidFill>
              </a:rPr>
              <a:t>Publication: March </a:t>
            </a:r>
            <a:r>
              <a:rPr lang="en-GB" smtClean="0"/>
              <a:t>2014</a:t>
            </a:r>
            <a:endParaRPr lang="en-GB" altLang="ja-JP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5787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 want to personally thank everyone who participated in TGaf</a:t>
            </a:r>
          </a:p>
          <a:p>
            <a:r>
              <a:rPr lang="en-US" smtClean="0"/>
              <a:t>A special thanks goes to Zhou Lan, who served as our Second Vice-chair, and in the least appreciated role as Recoding Secretary</a:t>
            </a:r>
          </a:p>
          <a:p>
            <a:r>
              <a:rPr lang="en-US" smtClean="0"/>
              <a:t>And thanks to Peter E – this would not have been possible without him.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b="0">
                <a:solidFill>
                  <a:srgbClr val="000000"/>
                </a:solidFill>
              </a:rPr>
              <a:t>Slide </a:t>
            </a:r>
            <a:fld id="{61E4C9B4-A04E-4807-AE61-23E62FAFD595}" type="slidenum">
              <a:rPr lang="en-US" altLang="ja-JP" sz="1200" b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ja-JP" sz="1200" b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22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November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33400" y="2332038"/>
          <a:ext cx="7635875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Document" r:id="rId4" imgW="8700545" imgH="4152197" progId="Word.Document.8">
                  <p:embed/>
                </p:oleObj>
              </mc:Choice>
              <mc:Fallback>
                <p:oleObj name="Document" r:id="rId4" imgW="8700545" imgH="41521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32038"/>
                        <a:ext cx="7635875" cy="362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11-13/1472r0 by David Halasz (Qualcomm)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30221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Letter Ballot 200 for Draft 1.0 closed November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/>
              <a:t>1984 comments received</a:t>
            </a:r>
          </a:p>
          <a:p>
            <a:r>
              <a:rPr lang="en-US" dirty="0" smtClean="0"/>
              <a:t>Getting volunteers to address comments and started to address comments</a:t>
            </a:r>
          </a:p>
          <a:p>
            <a:r>
              <a:rPr lang="en-US" dirty="0" smtClean="0">
                <a:hlinkClick r:id="rId2"/>
              </a:rPr>
              <a:t>13/1336 LB200 Comment Spreadsheet</a:t>
            </a:r>
            <a:endParaRPr lang="en-US" dirty="0" smtClean="0"/>
          </a:p>
          <a:p>
            <a:r>
              <a:rPr lang="en-US" dirty="0" smtClean="0"/>
              <a:t>New Editor: </a:t>
            </a:r>
            <a:r>
              <a:rPr lang="en-US" dirty="0" err="1" smtClean="0"/>
              <a:t>Yongho</a:t>
            </a:r>
            <a:r>
              <a:rPr lang="en-US" dirty="0" smtClean="0"/>
              <a:t> </a:t>
            </a:r>
            <a:r>
              <a:rPr lang="en-US" dirty="0" err="1" smtClean="0"/>
              <a:t>Seok</a:t>
            </a:r>
            <a:endParaRPr lang="en-US" dirty="0" smtClean="0"/>
          </a:p>
          <a:p>
            <a:r>
              <a:rPr lang="en-US" dirty="0" smtClean="0"/>
              <a:t>Database administrators</a:t>
            </a:r>
          </a:p>
          <a:p>
            <a:pPr lvl="1"/>
            <a:r>
              <a:rPr lang="en-US" dirty="0" smtClean="0"/>
              <a:t>Overall and editor: </a:t>
            </a:r>
            <a:r>
              <a:rPr lang="en-US" dirty="0" err="1" smtClean="0"/>
              <a:t>Yongho</a:t>
            </a:r>
            <a:r>
              <a:rPr lang="en-US" dirty="0" smtClean="0"/>
              <a:t> </a:t>
            </a:r>
            <a:r>
              <a:rPr lang="en-US" dirty="0" err="1" smtClean="0"/>
              <a:t>Seok</a:t>
            </a:r>
            <a:endParaRPr lang="en-US" dirty="0" smtClean="0"/>
          </a:p>
          <a:p>
            <a:pPr lvl="1"/>
            <a:r>
              <a:rPr lang="en-US" dirty="0" smtClean="0"/>
              <a:t>MAC: Alfred </a:t>
            </a:r>
            <a:r>
              <a:rPr lang="en-US" dirty="0" err="1" smtClean="0"/>
              <a:t>Asterjadhi</a:t>
            </a:r>
            <a:endParaRPr lang="en-US" dirty="0" smtClean="0"/>
          </a:p>
          <a:p>
            <a:pPr lvl="1"/>
            <a:r>
              <a:rPr lang="en-US" dirty="0" smtClean="0"/>
              <a:t>PHY: </a:t>
            </a:r>
            <a:r>
              <a:rPr lang="en-US" dirty="0"/>
              <a:t>Sun, Bo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11-13/1472r0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41553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Work on addressing comments received during conference calls and the January meeting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11-13/1472r0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2601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December 4</a:t>
            </a:r>
            <a:r>
              <a:rPr lang="en-US" baseline="30000" dirty="0"/>
              <a:t>th</a:t>
            </a:r>
            <a:r>
              <a:rPr lang="en-US" dirty="0"/>
              <a:t>, 11</a:t>
            </a:r>
            <a:r>
              <a:rPr lang="en-US" baseline="30000" dirty="0"/>
              <a:t>th</a:t>
            </a:r>
            <a:r>
              <a:rPr lang="en-US" dirty="0"/>
              <a:t> and 18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609600" indent="-609600"/>
            <a:r>
              <a:rPr lang="en-US" dirty="0"/>
              <a:t>January 8</a:t>
            </a:r>
            <a:r>
              <a:rPr lang="en-US" baseline="30000" dirty="0"/>
              <a:t>th</a:t>
            </a:r>
            <a:r>
              <a:rPr lang="en-US" dirty="0"/>
              <a:t> and 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609600" indent="-609600"/>
            <a:r>
              <a:rPr lang="en-US" dirty="0" smtClean="0"/>
              <a:t>7 PM ET for 1.5 hours</a:t>
            </a:r>
            <a:endParaRPr lang="en-US" dirty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11-13/1472r0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1411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dirty="0" smtClean="0"/>
              <a:t>Current</a:t>
            </a:r>
          </a:p>
          <a:p>
            <a:pPr lvl="1"/>
            <a:r>
              <a:rPr lang="en-US" dirty="0"/>
              <a:t>Internal Task Group Ballot : May 2013</a:t>
            </a:r>
          </a:p>
          <a:p>
            <a:pPr lvl="1"/>
            <a:r>
              <a:rPr lang="en-US" dirty="0"/>
              <a:t>Initial Letter Ballot : September 2013</a:t>
            </a:r>
          </a:p>
          <a:p>
            <a:pPr lvl="1"/>
            <a:r>
              <a:rPr lang="en-US" dirty="0"/>
              <a:t>Initial Sponsor Ballot : March 2015</a:t>
            </a:r>
          </a:p>
          <a:p>
            <a:pPr lvl="1"/>
            <a:r>
              <a:rPr lang="en-US" dirty="0"/>
              <a:t>EC Approval : January 2016</a:t>
            </a:r>
          </a:p>
          <a:p>
            <a:pPr lvl="1"/>
            <a:r>
              <a:rPr lang="en-US" dirty="0" err="1"/>
              <a:t>Revcom</a:t>
            </a:r>
            <a:r>
              <a:rPr lang="en-US" dirty="0"/>
              <a:t> Approval : March 2016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11-13/1472r0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6226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2013-11-15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77200" cy="955676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84300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AlliedtelesisR&amp;D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center,K.K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8F TOC2 Bldg. 7-21-11 Nishi-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Gotanda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Shinagawa-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ku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Tokyo 141-0031 JAPAN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+81-3-5719-7630</a:t>
                      </a:r>
                      <a:endParaRPr kumimoji="1" lang="ja-JP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hmano@root-hq.com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68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22260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Dallas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69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36022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93290"/>
              </p:ext>
            </p:extLst>
          </p:nvPr>
        </p:nvGraphicFramePr>
        <p:xfrm>
          <a:off x="1600200" y="26670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6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 lIns="91440" tIns="45720" rIns="91440" bIns="45720"/>
          <a:lstStyle/>
          <a:p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 –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altLang="ja-JP" sz="2800" dirty="0" smtClean="0">
                <a:ea typeface="ＭＳ Ｐゴシック" pitchFamily="-65" charset="-128"/>
                <a:cs typeface="ＭＳ Ｐゴシック" pitchFamily="-65" charset="-128"/>
              </a:rPr>
              <a:t>Nov 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2013 Dallas</a:t>
            </a:r>
            <a:endParaRPr lang="en-US" altLang="ja-JP" sz="29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LB.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Jan</a:t>
            </a:r>
          </a:p>
          <a:p>
            <a:pPr>
              <a:buNone/>
            </a:pP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65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</a:rPr>
              <a:t>Slide </a:t>
            </a:r>
            <a:fld id="{BBACC01B-45E7-4047-AA31-BB21121241F2}" type="slidenum">
              <a:rPr lang="en-US" altLang="ja-JP">
                <a:latin typeface="Times New Roman" pitchFamily="-65" charset="0"/>
              </a:rPr>
              <a:pPr/>
              <a:t>70</a:t>
            </a:fld>
            <a:endParaRPr lang="en-US" altLang="ja-JP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3/11 of 11-13/1464r0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36250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1/2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3962400"/>
          </a:xfrm>
        </p:spPr>
        <p:txBody>
          <a:bodyPr>
            <a:normAutofit/>
          </a:bodyPr>
          <a:lstStyle/>
          <a:p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Meeting Minutes for the IEEE 802.11 Sep 2013 </a:t>
            </a:r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:   </a:t>
            </a:r>
          </a:p>
          <a:p>
            <a:pPr lvl="1">
              <a:defRPr/>
            </a:pPr>
            <a:r>
              <a:rPr lang="en-US" altLang="ja-JP" dirty="0" smtClean="0"/>
              <a:t>13-1244r1 Sep Nanjing Session Minutes</a:t>
            </a:r>
          </a:p>
          <a:p>
            <a:pPr lvl="2">
              <a:defRPr/>
            </a:pPr>
            <a:r>
              <a:rPr lang="en-US" altLang="ja-JP" dirty="0" smtClean="0"/>
              <a:t>https://mentor.ieee.org/802.11/dcn/13/11-13-1244-01-00ai-september-2013-nanjing-session-minutes.doc</a:t>
            </a:r>
          </a:p>
          <a:p>
            <a:pPr lvl="1"/>
            <a:endParaRPr lang="en-GB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teleconference meeting minutes of Nanjing to Dallas meeting.</a:t>
            </a:r>
          </a:p>
          <a:p>
            <a:pPr lvl="1">
              <a:defRPr/>
            </a:pPr>
            <a:r>
              <a:rPr lang="en-US" altLang="ja-JP" dirty="0" smtClean="0"/>
              <a:t>13-1251r6 Oct-Nov Teleconference Minutes</a:t>
            </a:r>
          </a:p>
          <a:p>
            <a:pPr lvl="2">
              <a:defRPr/>
            </a:pPr>
            <a:r>
              <a:rPr lang="en-US" altLang="ja-JP" dirty="0" smtClean="0"/>
              <a:t>https://mentor.ieee.org/802.11/dcn/13/11-13-1251-06-00ai-october-november-teleconference-minutes.doc</a:t>
            </a:r>
          </a:p>
          <a:p>
            <a:pPr lvl="1">
              <a:defRPr/>
            </a:pPr>
            <a:endParaRPr lang="en-US" altLang="ja-JP" dirty="0" smtClean="0"/>
          </a:p>
          <a:p>
            <a:pPr lvl="2">
              <a:defRPr/>
            </a:pP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71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7552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2/2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054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9 regular slots were held.</a:t>
            </a:r>
          </a:p>
          <a:p>
            <a:pPr lvl="0"/>
            <a:r>
              <a:rPr lang="en-US" altLang="ja-JP" dirty="0" smtClean="0"/>
              <a:t>1389 comments were received </a:t>
            </a:r>
            <a:r>
              <a:rPr lang="en-GB" altLang="ja-JP" dirty="0" smtClean="0"/>
              <a:t>by WG LB198.</a:t>
            </a:r>
          </a:p>
          <a:p>
            <a:r>
              <a:rPr lang="en-US" altLang="ja-JP" dirty="0" smtClean="0"/>
              <a:t>Total of 479 resolutions were solved. </a:t>
            </a:r>
          </a:p>
          <a:p>
            <a:pPr lvl="1"/>
            <a:r>
              <a:rPr lang="en-US" altLang="ja-JP" dirty="0" smtClean="0"/>
              <a:t>Total of 677 approved comment resolutions.</a:t>
            </a:r>
          </a:p>
          <a:p>
            <a:pPr lvl="1"/>
            <a:r>
              <a:rPr lang="en-US" altLang="ja-JP" dirty="0" smtClean="0"/>
              <a:t>417 editorial open </a:t>
            </a:r>
          </a:p>
          <a:p>
            <a:pPr lvl="1"/>
            <a:r>
              <a:rPr lang="en-US" altLang="ja-JP" dirty="0" smtClean="0"/>
              <a:t>295 technical open</a:t>
            </a:r>
          </a:p>
          <a:p>
            <a:r>
              <a:rPr lang="en-US" altLang="ja-JP" dirty="0" smtClean="0"/>
              <a:t>Approved Timeline</a:t>
            </a:r>
          </a:p>
          <a:p>
            <a:r>
              <a:rPr lang="en-US" altLang="ja-JP" dirty="0" smtClean="0"/>
              <a:t>Approved Teleconference schedule</a:t>
            </a:r>
          </a:p>
          <a:p>
            <a:r>
              <a:rPr lang="en-US" altLang="ja-JP" dirty="0" smtClean="0"/>
              <a:t>Approved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meeting schedule</a:t>
            </a:r>
          </a:p>
          <a:p>
            <a:r>
              <a:rPr lang="en-US" altLang="ja-JP" dirty="0" smtClean="0"/>
              <a:t>Approved  Plan for  Jan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2013</a:t>
            </a:r>
            <a:endParaRPr 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72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42203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743712"/>
            <a:ext cx="7772400" cy="1066800"/>
          </a:xfrm>
        </p:spPr>
        <p:txBody>
          <a:bodyPr/>
          <a:lstStyle/>
          <a:p>
            <a:r>
              <a:rPr lang="en-US" altLang="ja-JP" dirty="0" smtClean="0"/>
              <a:t>Motion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meeting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Motion:</a:t>
            </a:r>
            <a:endParaRPr lang="ja-JP" altLang="en-US" dirty="0" smtClean="0"/>
          </a:p>
          <a:p>
            <a:pPr lvl="1"/>
            <a:r>
              <a:rPr lang="en-GB" dirty="0" smtClean="0"/>
              <a:t>Authorize </a:t>
            </a:r>
            <a:r>
              <a:rPr lang="en-GB" dirty="0" err="1" smtClean="0"/>
              <a:t>TGai</a:t>
            </a:r>
            <a:r>
              <a:rPr lang="en-GB" dirty="0" smtClean="0"/>
              <a:t> to hold an ad-hoc meeting on 19</a:t>
            </a:r>
            <a:r>
              <a:rPr lang="en-GB" baseline="30000" dirty="0" smtClean="0"/>
              <a:t>th</a:t>
            </a:r>
            <a:r>
              <a:rPr lang="en-GB" dirty="0" smtClean="0"/>
              <a:t> Jan at the same venue of Los Angeles Interim 2014  for the purpose of comment resolution.</a:t>
            </a:r>
          </a:p>
          <a:p>
            <a:pPr lvl="0"/>
            <a:r>
              <a:rPr lang="en-GB" dirty="0" err="1" smtClean="0"/>
              <a:t>Moved:Lei</a:t>
            </a:r>
            <a:endParaRPr lang="en-GB" dirty="0" smtClean="0"/>
          </a:p>
          <a:p>
            <a:pPr lvl="0"/>
            <a:r>
              <a:rPr lang="en-GB" dirty="0" err="1" smtClean="0"/>
              <a:t>Seconded:Jarkko</a:t>
            </a:r>
            <a:endParaRPr lang="en-GB" dirty="0" smtClean="0"/>
          </a:p>
          <a:p>
            <a:pPr lvl="0"/>
            <a:r>
              <a:rPr lang="en-GB" dirty="0" smtClean="0"/>
              <a:t>Result: 5-0 -3 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2013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73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6/11 of 11-13/1464r0 by Hiroshi Mano (ATRD, Root, Lab)</a:t>
            </a:r>
          </a:p>
        </p:txBody>
      </p:sp>
    </p:spTree>
    <p:extLst>
      <p:ext uri="{BB962C8B-B14F-4D97-AF65-F5344CB8AC3E}">
        <p14:creationId xmlns:p14="http://schemas.microsoft.com/office/powerpoint/2010/main" val="33174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Jan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LB.</a:t>
            </a:r>
          </a:p>
          <a:p>
            <a:pPr lvl="1"/>
            <a:r>
              <a:rPr lang="en-US" altLang="ja-JP" sz="2800" dirty="0" smtClean="0"/>
              <a:t>Approve to forward the draft to WG 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March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74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7/11 of 11-13/1464r0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6496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Jan14/Jul14</a:t>
            </a:r>
          </a:p>
          <a:p>
            <a:pPr lvl="1"/>
            <a:r>
              <a:rPr lang="en-US" altLang="ja-JP" dirty="0" smtClean="0"/>
              <a:t>Form Sponsor Ballot Pool / Reform	            	Nov14</a:t>
            </a:r>
          </a:p>
          <a:p>
            <a:pPr lvl="1"/>
            <a:r>
              <a:rPr lang="en-US" altLang="ja-JP" dirty="0" smtClean="0"/>
              <a:t>MEC Done				Nov14		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 Jan15/ Mar 15		</a:t>
            </a:r>
          </a:p>
          <a:p>
            <a:pPr lvl="1"/>
            <a:r>
              <a:rPr lang="en-US" altLang="ja-JP" dirty="0" smtClean="0"/>
              <a:t>Final 802.11 WG Approval	                             Jul 15</a:t>
            </a:r>
          </a:p>
          <a:p>
            <a:pPr lvl="1"/>
            <a:r>
              <a:rPr lang="en-US" altLang="ja-JP" dirty="0" smtClean="0"/>
              <a:t>final or Conditional 802 EC Approval           	Jul 15</a:t>
            </a:r>
          </a:p>
          <a:p>
            <a:pPr lvl="1"/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Nov 15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Adrian Stephens, Intel Corporation</a:t>
            </a:r>
            <a:endParaRPr lang="en-US" altLang="ja-JP">
              <a:latin typeface="Times New Roman" pitchFamily="-65" charset="0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75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8/11 of 11-13/1464r0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6075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7429500" cy="2133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teleconferences.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 Tuesdays 00:00 ET(23:59.99…. on Monday) 3</a:t>
            </a:r>
            <a:r>
              <a:rPr lang="en-US" altLang="ja-JP" baseline="30000" dirty="0" smtClean="0"/>
              <a:t>rd</a:t>
            </a:r>
            <a:r>
              <a:rPr lang="en-US" altLang="ja-JP" dirty="0" smtClean="0"/>
              <a:t>,10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,17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Dec and 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Jan 2014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defRPr/>
            </a:pPr>
            <a:r>
              <a:rPr lang="en-US" altLang="ja-JP" dirty="0" smtClean="0">
                <a:solidFill>
                  <a:schemeClr val="bg1"/>
                </a:solidFill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>
              <a:buNone/>
              <a:defRPr/>
            </a:pPr>
            <a:endParaRPr lang="en-US" altLang="ja-JP" dirty="0" smtClean="0">
              <a:solidFill>
                <a:schemeClr val="accent1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6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076" cy="276999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Nov 2013</a:t>
            </a:r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5939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76</a:t>
            </a:fld>
            <a:endParaRPr lang="en-US" altLang="ja-JP" smtClean="0">
              <a:latin typeface="Times New Roman" pitchFamily="-84" charset="0"/>
            </a:endParaRPr>
          </a:p>
        </p:txBody>
      </p:sp>
      <p:pic>
        <p:nvPicPr>
          <p:cNvPr id="8" name="図 7" descr="スクリーンショット 2013-11-14 22.50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819400"/>
            <a:ext cx="3266140" cy="3765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933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</a:t>
            </a:r>
          </a:p>
          <a:p>
            <a:pPr lvl="1"/>
            <a:r>
              <a:rPr lang="en-US" altLang="ja-JP" dirty="0" smtClean="0">
                <a:hlinkClick r:id="rId2"/>
              </a:rPr>
              <a:t>https://mentor.ieee.org/802.11/dcn/13/11-13-1186-01-00ai-tgai-motion-deck.pptx</a:t>
            </a:r>
            <a:endParaRPr lang="en-US" altLang="ja-JP" dirty="0" smtClean="0"/>
          </a:p>
          <a:p>
            <a:r>
              <a:rPr lang="en-US" altLang="ja-JP" dirty="0" smtClean="0"/>
              <a:t>Draft 1.1 on members area</a:t>
            </a:r>
          </a:p>
          <a:p>
            <a:pPr lvl="1"/>
            <a:r>
              <a:rPr lang="en-US" altLang="ja-JP" dirty="0" smtClean="0">
                <a:hlinkClick r:id="rId3"/>
              </a:rPr>
              <a:t>http://www.ieee802.org/11/private/Draft_Standards/11ai/index.html</a:t>
            </a:r>
            <a:endParaRPr lang="en-US" altLang="ja-JP" dirty="0" smtClean="0"/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 198 comments for D1.0</a:t>
            </a:r>
          </a:p>
          <a:p>
            <a:pPr lvl="1"/>
            <a:r>
              <a:rPr lang="en-US" altLang="ja-JP" dirty="0" smtClean="0">
                <a:hlinkClick r:id="rId4"/>
              </a:rPr>
              <a:t>https://mentor.ieee.org/802.11/dcn/13/11-13-1076-03-00ai-tgai-lb-198-comments-for-d1-0.xlsx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77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18662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Thanks to all who participated!</a:t>
            </a:r>
          </a:p>
        </p:txBody>
      </p:sp>
      <p:sp>
        <p:nvSpPr>
          <p:cNvPr id="31750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7ADBB542-38F7-9C45-BCDD-DCC7B8231002}" type="slidenum">
              <a:rPr lang="en-US" altLang="ja-JP" smtClean="0"/>
              <a:pPr>
                <a:defRPr/>
              </a:pPr>
              <a:t>78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13803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75413"/>
            <a:ext cx="26003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C86ED38B-A6F2-DD44-A15F-49D155A2375B}" type="slidenum">
              <a:rPr lang="en-US"/>
              <a:pPr/>
              <a:t>79</a:t>
            </a:fld>
            <a:endParaRPr lang="en-US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85800" y="17526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Date: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2013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-11-15</a:t>
            </a:r>
            <a:endParaRPr lang="en-US" sz="2000" kern="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8677" name="Object 11"/>
          <p:cNvGraphicFramePr>
            <a:graphicFrameLocks noChangeAspect="1"/>
          </p:cNvGraphicFramePr>
          <p:nvPr/>
        </p:nvGraphicFramePr>
        <p:xfrm>
          <a:off x="457200" y="2667000"/>
          <a:ext cx="806132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Document" r:id="rId4" imgW="8229600" imgH="1358900" progId="Word.Document.8">
                  <p:embed/>
                </p:oleObj>
              </mc:Choice>
              <mc:Fallback>
                <p:oleObj name="Document" r:id="rId4" imgW="8229600" imgH="1358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8061325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IEEE 802.11aj Task Group 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November </a:t>
            </a: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2013 Closing Report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11-13/1474r0 by Xiaoming Peng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3733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585027"/>
              </p:ext>
            </p:extLst>
          </p:nvPr>
        </p:nvGraphicFramePr>
        <p:xfrm>
          <a:off x="609600" y="762000"/>
          <a:ext cx="7924800" cy="5052076"/>
        </p:xfrm>
        <a:graphic>
          <a:graphicData uri="http://schemas.openxmlformats.org/drawingml/2006/table">
            <a:tbl>
              <a:tblPr/>
              <a:tblGrid>
                <a:gridCol w="762000"/>
                <a:gridCol w="1066800"/>
                <a:gridCol w="3810000"/>
                <a:gridCol w="2286000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Very High Throughput (&lt;6 GHz bands)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Aboul-Magd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TV Whitespace bands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HEW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WLAN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6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Abstract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  <a:ea typeface="MS PGothic" charset="0"/>
              </a:rPr>
              <a:t>	This document is the closing report for IEEE 802.11aj Task Group for the </a:t>
            </a:r>
            <a:r>
              <a:rPr lang="en-US" dirty="0" smtClean="0">
                <a:latin typeface="Times New Roman" charset="0"/>
                <a:ea typeface="MS PGothic" charset="0"/>
              </a:rPr>
              <a:t>November </a:t>
            </a:r>
            <a:r>
              <a:rPr lang="en-US" dirty="0">
                <a:latin typeface="Times New Roman" charset="0"/>
                <a:ea typeface="MS PGothic" charset="0"/>
              </a:rPr>
              <a:t>2013 session in </a:t>
            </a:r>
            <a:r>
              <a:rPr lang="en-US" dirty="0" smtClean="0">
                <a:latin typeface="Times New Roman" charset="0"/>
                <a:ea typeface="MS PGothic" charset="0"/>
              </a:rPr>
              <a:t>Dallas USA. 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cs typeface="Arial" charset="0"/>
              </a:rPr>
              <a:t>Slide </a:t>
            </a:r>
            <a:fld id="{0AD11972-D20C-5247-B8FE-7938957346FE}" type="slidenum">
              <a:rPr lang="en-US">
                <a:cs typeface="Arial" charset="0"/>
              </a:rPr>
              <a:pPr/>
              <a:t>80</a:t>
            </a:fld>
            <a:endParaRPr lang="en-US"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11-13/1474r0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7745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charset="0"/>
                <a:ea typeface="MS PGothic" charset="0"/>
              </a:rPr>
              <a:t>Work </a:t>
            </a:r>
            <a:r>
              <a:rPr lang="en-US" altLang="zh-CN" sz="3600" dirty="0" smtClean="0">
                <a:latin typeface="Times New Roman" charset="0"/>
                <a:ea typeface="MS PGothic" charset="0"/>
              </a:rPr>
              <a:t>C</a:t>
            </a:r>
            <a:r>
              <a:rPr lang="en-US" sz="3600" dirty="0" smtClean="0">
                <a:latin typeface="Times New Roman" charset="0"/>
                <a:ea typeface="MS PGothic" charset="0"/>
              </a:rPr>
              <a:t>ompleted (1/3)</a:t>
            </a:r>
            <a:endParaRPr lang="en-US" sz="3600" dirty="0">
              <a:latin typeface="Times New Roman" charset="0"/>
              <a:ea typeface="MS PGothic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latin typeface="Times New Roman" charset="0"/>
                <a:ea typeface="MS PGothic" charset="0"/>
              </a:rPr>
              <a:t>TGaj</a:t>
            </a:r>
            <a:r>
              <a:rPr lang="en-US" dirty="0">
                <a:latin typeface="Times New Roman" charset="0"/>
                <a:ea typeface="MS PGothic" charset="0"/>
              </a:rPr>
              <a:t> Complete Proposal Presentation (CP) 11-13/1301r1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Text </a:t>
            </a:r>
            <a:r>
              <a:rPr lang="en-US" dirty="0">
                <a:latin typeface="Times New Roman" charset="0"/>
                <a:ea typeface="MS PGothic" charset="0"/>
              </a:rPr>
              <a:t>in 13/1302r0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Slide 5 gives list of accompanying New Technique documents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PAR, FRD, EVM declaration 13/1350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MAC simulation results and methodology, 13/1348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PHY simulation results and methodology, 13/1109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Dynamic Bandwidth Control for 802.11aj </a:t>
            </a:r>
            <a:r>
              <a:rPr lang="ja-JP" altLang="en-US" dirty="0">
                <a:latin typeface="Times New Roman" charset="0"/>
                <a:ea typeface="MS PGothic" charset="0"/>
              </a:rPr>
              <a:t>（</a:t>
            </a:r>
            <a:r>
              <a:rPr lang="en-US" altLang="ja-JP" dirty="0">
                <a:latin typeface="Times New Roman" charset="0"/>
                <a:ea typeface="MS PGothic" charset="0"/>
              </a:rPr>
              <a:t>NT) -  11-13/1291r1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In </a:t>
            </a:r>
            <a:r>
              <a:rPr lang="en-US" dirty="0">
                <a:latin typeface="Times New Roman" charset="0"/>
                <a:ea typeface="MS PGothic" charset="0"/>
              </a:rPr>
              <a:t>support of complete proposal</a:t>
            </a:r>
          </a:p>
          <a:p>
            <a:r>
              <a:rPr lang="en-US" dirty="0">
                <a:latin typeface="Times New Roman" charset="0"/>
                <a:ea typeface="MS PGothic" charset="0"/>
              </a:rPr>
              <a:t>Opportunistic Transmissions in Multiple Alternative Channels in 802.11aj (60GHz NT) - 11-13/1293r2</a:t>
            </a:r>
          </a:p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In </a:t>
            </a:r>
            <a:r>
              <a:rPr lang="en-US" dirty="0">
                <a:latin typeface="Times New Roman" charset="0"/>
                <a:ea typeface="MS PGothic" charset="0"/>
              </a:rPr>
              <a:t>support of complete proposal in 13/</a:t>
            </a:r>
            <a:r>
              <a:rPr lang="en-US" dirty="0" smtClean="0">
                <a:latin typeface="Times New Roman" charset="0"/>
                <a:ea typeface="MS PGothic" charset="0"/>
              </a:rPr>
              <a:t>1301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8D14F6EE-AFB8-B94A-BE50-23FCDA47474B}" type="slidenum">
              <a:rPr lang="en-US"/>
              <a:pPr/>
              <a:t>81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11-13/1474r0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37319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charset="0"/>
                <a:ea typeface="MS PGothic" charset="0"/>
              </a:rPr>
              <a:t>Work </a:t>
            </a:r>
            <a:r>
              <a:rPr lang="en-US" altLang="zh-CN" sz="3600" dirty="0" smtClean="0">
                <a:latin typeface="Times New Roman" charset="0"/>
                <a:ea typeface="MS PGothic" charset="0"/>
              </a:rPr>
              <a:t>C</a:t>
            </a:r>
            <a:r>
              <a:rPr lang="en-US" sz="3600" dirty="0" smtClean="0">
                <a:latin typeface="Times New Roman" charset="0"/>
                <a:ea typeface="MS PGothic" charset="0"/>
              </a:rPr>
              <a:t>ompleted (2/3)</a:t>
            </a:r>
            <a:endParaRPr lang="en-US" sz="3600" dirty="0">
              <a:latin typeface="Times New Roman" charset="0"/>
              <a:ea typeface="MS PGothic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8006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MS PGothic" charset="0"/>
              </a:rPr>
              <a:t>Decentralized</a:t>
            </a:r>
            <a:r>
              <a:rPr lang="en-US" dirty="0">
                <a:latin typeface="Times New Roman" charset="0"/>
                <a:ea typeface="MS PGothic" charset="0"/>
              </a:rPr>
              <a:t>-Clustering-Mechanism-for-802.11aj-60GHz (NT) – 11-13/1346r1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In </a:t>
            </a:r>
            <a:r>
              <a:rPr lang="en-US" sz="2400" dirty="0">
                <a:latin typeface="Times New Roman" charset="0"/>
                <a:ea typeface="MS PGothic" charset="0"/>
              </a:rPr>
              <a:t>support of complete proposal in 13/</a:t>
            </a:r>
            <a:r>
              <a:rPr lang="en-US" sz="2400" dirty="0" smtClean="0">
                <a:latin typeface="Times New Roman" charset="0"/>
                <a:ea typeface="MS PGothic" charset="0"/>
              </a:rPr>
              <a:t>1301</a:t>
            </a:r>
            <a:endParaRPr lang="en-US" sz="24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MS PGothic" charset="0"/>
              </a:rPr>
              <a:t>Spatial Sharing Mechanism in 802.11aj (NT) – 11-13/1292r2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In </a:t>
            </a:r>
            <a:r>
              <a:rPr lang="en-US" sz="2400" dirty="0">
                <a:latin typeface="Times New Roman" charset="0"/>
                <a:ea typeface="MS PGothic" charset="0"/>
              </a:rPr>
              <a:t>support of complete proposal in 13/1301</a:t>
            </a:r>
          </a:p>
          <a:p>
            <a:r>
              <a:rPr lang="en-US" dirty="0">
                <a:latin typeface="Times New Roman" charset="0"/>
                <a:ea typeface="MS PGothic" charset="0"/>
              </a:rPr>
              <a:t>Dynamic Channel Transfer Procedure for 802.11aj 60GHz (NT) - 11-13/1345r0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In </a:t>
            </a:r>
            <a:r>
              <a:rPr lang="en-US" sz="2400" dirty="0">
                <a:latin typeface="Times New Roman" charset="0"/>
                <a:ea typeface="MS PGothic" charset="0"/>
              </a:rPr>
              <a:t>support of complete proposal in 13/1301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8D14F6EE-AFB8-B94A-BE50-23FCDA47474B}" type="slidenum">
              <a:rPr lang="en-US"/>
              <a:pPr/>
              <a:t>82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11-13/1474r0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645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charset="0"/>
                <a:ea typeface="MS PGothic" charset="0"/>
              </a:rPr>
              <a:t>Work </a:t>
            </a:r>
            <a:r>
              <a:rPr lang="en-US" altLang="zh-CN" sz="3600" dirty="0" smtClean="0">
                <a:latin typeface="Times New Roman" charset="0"/>
                <a:ea typeface="MS PGothic" charset="0"/>
              </a:rPr>
              <a:t>C</a:t>
            </a:r>
            <a:r>
              <a:rPr lang="en-US" sz="3600" dirty="0" smtClean="0">
                <a:latin typeface="Times New Roman" charset="0"/>
                <a:ea typeface="MS PGothic" charset="0"/>
              </a:rPr>
              <a:t>ompleted (3/3)</a:t>
            </a:r>
            <a:endParaRPr lang="en-US" sz="3600" dirty="0">
              <a:latin typeface="Times New Roman" charset="0"/>
              <a:ea typeface="MS PGothic" charset="0"/>
              <a:sym typeface="Wingdings" charset="0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724400"/>
          </a:xfrm>
        </p:spPr>
        <p:txBody>
          <a:bodyPr/>
          <a:lstStyle/>
          <a:p>
            <a:r>
              <a:rPr lang="en-US" b="1" dirty="0">
                <a:latin typeface="Arial"/>
                <a:ea typeface="MS PGothic" charset="0"/>
                <a:cs typeface="Arial"/>
              </a:rPr>
              <a:t>MAC proposal for dynamic BW </a:t>
            </a:r>
            <a:r>
              <a:rPr lang="zh-CN" altLang="en-US" b="1" dirty="0">
                <a:latin typeface="Arial"/>
                <a:ea typeface="MS PGothic" charset="0"/>
                <a:cs typeface="Arial"/>
              </a:rPr>
              <a:t>（</a:t>
            </a:r>
            <a:r>
              <a:rPr lang="en-US" altLang="zh-CN" b="1" dirty="0">
                <a:latin typeface="Arial"/>
                <a:ea typeface="Times New Roman" charset="0"/>
                <a:cs typeface="Arial"/>
              </a:rPr>
              <a:t>NT</a:t>
            </a:r>
            <a:r>
              <a:rPr lang="zh-CN" altLang="en-US" b="1" dirty="0">
                <a:latin typeface="Arial"/>
                <a:ea typeface="MS PGothic" charset="0"/>
                <a:cs typeface="Arial"/>
              </a:rPr>
              <a:t>）</a:t>
            </a:r>
            <a:r>
              <a:rPr lang="en-US" altLang="ja-JP" b="1" dirty="0">
                <a:latin typeface="Arial"/>
                <a:ea typeface="ＭＳ Ｐゴシック" charset="0"/>
                <a:cs typeface="Arial"/>
              </a:rPr>
              <a:t>– 11-13/1282r1 </a:t>
            </a:r>
          </a:p>
          <a:p>
            <a:pPr lvl="1"/>
            <a:r>
              <a:rPr lang="en-US" sz="2400" dirty="0" smtClean="0">
                <a:latin typeface="Arial"/>
                <a:ea typeface="MS PGothic" charset="0"/>
                <a:cs typeface="Arial"/>
              </a:rPr>
              <a:t>A new technique proposal</a:t>
            </a:r>
          </a:p>
          <a:p>
            <a:pPr lvl="1"/>
            <a:endParaRPr lang="en-US" sz="1800" dirty="0">
              <a:latin typeface="Arial"/>
              <a:ea typeface="MS PGothic" charset="0"/>
              <a:cs typeface="Arial"/>
            </a:endParaRPr>
          </a:p>
          <a:p>
            <a:r>
              <a:rPr lang="en-US" b="1" dirty="0">
                <a:latin typeface="Arial"/>
                <a:ea typeface="MS PGothic" charset="0"/>
                <a:cs typeface="Arial"/>
              </a:rPr>
              <a:t>Distributed Timeslot Allocation (DTA) Mechanism for 802.11aj 60GHz (NT) – 11-13/1364r3</a:t>
            </a:r>
          </a:p>
          <a:p>
            <a:pPr lvl="1"/>
            <a:r>
              <a:rPr lang="en-US" sz="2400" dirty="0">
                <a:latin typeface="Arial"/>
                <a:ea typeface="MS PGothic" charset="0"/>
                <a:cs typeface="Arial"/>
              </a:rPr>
              <a:t>A new technique </a:t>
            </a:r>
            <a:r>
              <a:rPr lang="en-US" sz="2400" dirty="0" smtClean="0">
                <a:latin typeface="Arial"/>
                <a:ea typeface="MS PGothic" charset="0"/>
                <a:cs typeface="Arial"/>
              </a:rPr>
              <a:t>proposal</a:t>
            </a:r>
          </a:p>
          <a:p>
            <a:pPr lvl="2"/>
            <a:endParaRPr lang="en-US" sz="2400" dirty="0">
              <a:latin typeface="Arial"/>
              <a:ea typeface="MS PGothic" charset="0"/>
              <a:cs typeface="Arial"/>
            </a:endParaRPr>
          </a:p>
          <a:p>
            <a:pPr marL="342900" lvl="1" indent="-342900">
              <a:buFontTx/>
              <a:buChar char="•"/>
            </a:pPr>
            <a:r>
              <a:rPr lang="en-US" sz="2400" b="1" dirty="0">
                <a:latin typeface="Arial"/>
                <a:ea typeface="MS PGothic" charset="0"/>
                <a:cs typeface="Arial"/>
              </a:rPr>
              <a:t>45GHz Spectrum Allocation in China – 11-13/</a:t>
            </a:r>
            <a:r>
              <a:rPr lang="en-US" sz="2400" b="1" dirty="0" smtClean="0">
                <a:latin typeface="Arial"/>
                <a:ea typeface="MS PGothic" charset="0"/>
                <a:cs typeface="Arial"/>
              </a:rPr>
              <a:t>1365r2</a:t>
            </a:r>
            <a:endParaRPr lang="en-US" sz="2400" b="1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3439A1D7-4B2C-EA46-95FE-36918C6D3599}" type="slidenum">
              <a:rPr lang="en-US"/>
              <a:pPr/>
              <a:t>83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11-13/1474r0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9359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600" dirty="0">
                <a:latin typeface="Times New Roman" charset="0"/>
                <a:ea typeface="MS PGothic" charset="0"/>
              </a:rPr>
              <a:t>E</a:t>
            </a:r>
            <a:r>
              <a:rPr lang="en-US" altLang="zh-CN" sz="3600" dirty="0">
                <a:latin typeface="Times New Roman" charset="0"/>
                <a:ea typeface="MS PGothic" charset="0"/>
              </a:rPr>
              <a:t>lection of TG Technical Editor </a:t>
            </a:r>
            <a:r>
              <a:rPr lang="en-US" altLang="zh-CN" sz="4000" dirty="0">
                <a:latin typeface="Times New Roman" charset="0"/>
                <a:ea typeface="MS PGothic" charset="0"/>
              </a:rPr>
              <a:t> </a:t>
            </a:r>
            <a:endParaRPr lang="en-US" sz="4000" dirty="0">
              <a:latin typeface="Times New Roman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/>
              <a:t>Jiamin</a:t>
            </a:r>
            <a:r>
              <a:rPr lang="en-US" sz="3200" b="1" dirty="0" smtClean="0"/>
              <a:t> Chen is elected as </a:t>
            </a:r>
            <a:r>
              <a:rPr lang="en-US" sz="3200" b="1" dirty="0" err="1" smtClean="0"/>
              <a:t>TGaj</a:t>
            </a:r>
            <a:r>
              <a:rPr lang="en-US" sz="3200" b="1" dirty="0" smtClean="0"/>
              <a:t> Technical Editor</a:t>
            </a:r>
          </a:p>
          <a:p>
            <a:pPr>
              <a:defRPr/>
            </a:pPr>
            <a:r>
              <a:rPr lang="en-US" sz="2800" dirty="0" smtClean="0"/>
              <a:t>Result: </a:t>
            </a:r>
            <a:r>
              <a:rPr lang="en-US" sz="2800" dirty="0"/>
              <a:t> </a:t>
            </a:r>
            <a:r>
              <a:rPr lang="en-US" sz="2800" dirty="0" smtClean="0"/>
              <a:t>Y: 9 N: 0 A: 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45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9907B279-2306-C840-8FB5-B7C630F22F9A}" type="slidenum">
              <a:rPr lang="en-US"/>
              <a:pPr/>
              <a:t>84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11-13/1474r0 by Xiaoming Peng (I2R) / Eldad Periahia (Intel)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62532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Next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334000"/>
          </a:xfrm>
        </p:spPr>
        <p:txBody>
          <a:bodyPr/>
          <a:lstStyle/>
          <a:p>
            <a:r>
              <a:rPr lang="en-US" sz="2000" dirty="0" smtClean="0"/>
              <a:t>Next </a:t>
            </a:r>
            <a:r>
              <a:rPr lang="en-US" sz="2000" dirty="0" err="1" smtClean="0"/>
              <a:t>TGaj</a:t>
            </a:r>
            <a:r>
              <a:rPr lang="en-US" sz="2000" dirty="0" smtClean="0"/>
              <a:t> meeting will be held on Jan 8 – 9, 2014 in </a:t>
            </a:r>
            <a:r>
              <a:rPr lang="en-US" sz="2000" dirty="0" err="1" smtClean="0"/>
              <a:t>Sanya</a:t>
            </a:r>
            <a:r>
              <a:rPr lang="en-US" sz="2000" dirty="0" smtClean="0"/>
              <a:t> China</a:t>
            </a:r>
          </a:p>
          <a:p>
            <a:pPr lvl="1"/>
            <a:r>
              <a:rPr lang="en-US" dirty="0" smtClean="0">
                <a:hlinkClick r:id="rId2"/>
              </a:rPr>
              <a:t>http://www.ieee802.org/11/Meetings/Meeting_Plan.html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sz="2000" dirty="0" smtClean="0"/>
              <a:t>Meeting Venue: </a:t>
            </a:r>
            <a:r>
              <a:rPr lang="en-US" sz="2000" b="0" dirty="0" smtClean="0"/>
              <a:t>Howard </a:t>
            </a:r>
            <a:r>
              <a:rPr lang="en-US" sz="2000" b="0" dirty="0"/>
              <a:t>Johnson Resort </a:t>
            </a:r>
            <a:r>
              <a:rPr lang="en-US" sz="2000" b="0" dirty="0" err="1"/>
              <a:t>Sanya</a:t>
            </a:r>
            <a:r>
              <a:rPr lang="en-US" sz="2000" b="0" dirty="0"/>
              <a:t> </a:t>
            </a:r>
            <a:r>
              <a:rPr lang="en-US" sz="2000" b="0" dirty="0" smtClean="0"/>
              <a:t>Bay</a:t>
            </a:r>
          </a:p>
          <a:p>
            <a:r>
              <a:rPr lang="en-US" sz="2000" dirty="0" smtClean="0"/>
              <a:t>Hotel Reservation:</a:t>
            </a:r>
          </a:p>
          <a:p>
            <a:pPr lvl="1"/>
            <a:r>
              <a:rPr lang="en-US" dirty="0" err="1" smtClean="0"/>
              <a:t>Jianqiang</a:t>
            </a:r>
            <a:r>
              <a:rPr lang="en-US" dirty="0" smtClean="0"/>
              <a:t> </a:t>
            </a:r>
            <a:r>
              <a:rPr lang="en-US" dirty="0" err="1"/>
              <a:t>Xu</a:t>
            </a:r>
            <a:r>
              <a:rPr lang="en-US" dirty="0"/>
              <a:t>  </a:t>
            </a:r>
            <a:endParaRPr lang="en-US" b="0" dirty="0"/>
          </a:p>
          <a:p>
            <a:pPr lvl="1"/>
            <a:r>
              <a:rPr lang="en-US" dirty="0"/>
              <a:t>Phone:86- 0898-31581188 </a:t>
            </a:r>
            <a:r>
              <a:rPr lang="en-US" b="0" dirty="0"/>
              <a:t>，</a:t>
            </a:r>
            <a:r>
              <a:rPr lang="en-US" dirty="0"/>
              <a:t>13907548488</a:t>
            </a:r>
            <a:endParaRPr lang="en-US" b="0" dirty="0"/>
          </a:p>
          <a:p>
            <a:pPr lvl="1"/>
            <a:r>
              <a:rPr lang="en-US" dirty="0"/>
              <a:t>E-mail</a:t>
            </a:r>
            <a:r>
              <a:rPr lang="en-US" b="0" dirty="0"/>
              <a:t>：</a:t>
            </a:r>
            <a:r>
              <a:rPr lang="en-US" dirty="0">
                <a:hlinkClick r:id="rId3"/>
              </a:rPr>
              <a:t>xujianqiang888@163.com</a:t>
            </a:r>
            <a:endParaRPr lang="en-US" b="0" dirty="0">
              <a:hlinkClick r:id="rId3"/>
            </a:endParaRPr>
          </a:p>
          <a:p>
            <a:pPr lvl="1"/>
            <a:r>
              <a:rPr lang="en-US" dirty="0" err="1"/>
              <a:t>Reservation</a:t>
            </a:r>
            <a:r>
              <a:rPr lang="en-US" b="0" dirty="0" err="1"/>
              <a:t>：“</a:t>
            </a:r>
            <a:r>
              <a:rPr lang="en-US" dirty="0" err="1"/>
              <a:t>IEEE</a:t>
            </a:r>
            <a:r>
              <a:rPr lang="en-US" dirty="0"/>
              <a:t> 802.11aj meeting </a:t>
            </a:r>
            <a:r>
              <a:rPr lang="en-US" b="0" dirty="0" smtClean="0"/>
              <a:t>”</a:t>
            </a:r>
            <a:r>
              <a:rPr lang="en-US" dirty="0" smtClean="0"/>
              <a:t>	</a:t>
            </a:r>
            <a:endParaRPr lang="en-US" b="0" dirty="0"/>
          </a:p>
          <a:p>
            <a:pPr lvl="1"/>
            <a:r>
              <a:rPr lang="en-US" dirty="0"/>
              <a:t>Best Available Rate</a:t>
            </a:r>
            <a:r>
              <a:rPr lang="en-US" dirty="0" smtClean="0"/>
              <a:t>:</a:t>
            </a:r>
            <a:r>
              <a:rPr lang="en-US" b="0" dirty="0" smtClean="0"/>
              <a:t> </a:t>
            </a:r>
          </a:p>
          <a:p>
            <a:pPr lvl="2"/>
            <a:r>
              <a:rPr lang="en-US" dirty="0" smtClean="0"/>
              <a:t>Superior </a:t>
            </a:r>
            <a:r>
              <a:rPr lang="en-US" dirty="0"/>
              <a:t>Double or Twin Room with Sea View:1180  Yuan per night</a:t>
            </a:r>
            <a:r>
              <a:rPr lang="en-US" b="0" dirty="0"/>
              <a:t>（breakfast and Internet access </a:t>
            </a:r>
            <a:r>
              <a:rPr lang="en-US" b="0" dirty="0" smtClean="0"/>
              <a:t>included)</a:t>
            </a:r>
          </a:p>
          <a:p>
            <a:pPr lvl="2"/>
            <a:r>
              <a:rPr lang="en-US" dirty="0" smtClean="0">
                <a:hlinkClick r:id="rId4"/>
              </a:rPr>
              <a:t>Grand </a:t>
            </a:r>
            <a:r>
              <a:rPr lang="en-US" dirty="0">
                <a:hlinkClick r:id="rId4"/>
              </a:rPr>
              <a:t>Double or Twin Room with Sea View</a:t>
            </a:r>
            <a:r>
              <a:rPr lang="en-US" b="0" dirty="0">
                <a:hlinkClick r:id="rId4"/>
              </a:rPr>
              <a:t>：</a:t>
            </a:r>
            <a:r>
              <a:rPr lang="en-US" dirty="0">
                <a:hlinkClick r:id="rId4"/>
              </a:rPr>
              <a:t>1280  Yuan per night</a:t>
            </a:r>
            <a:r>
              <a:rPr lang="en-US" b="0" dirty="0">
                <a:hlinkClick r:id="rId4"/>
              </a:rPr>
              <a:t>（breakfast and Internet access included</a:t>
            </a:r>
            <a:r>
              <a:rPr lang="en-US" b="0" dirty="0" smtClean="0">
                <a:hlinkClick r:id="rId4"/>
              </a:rPr>
              <a:t>）</a:t>
            </a:r>
          </a:p>
          <a:p>
            <a:pPr lvl="1"/>
            <a:r>
              <a:rPr lang="en-US" dirty="0" smtClean="0">
                <a:hlinkClick r:id="rId4"/>
              </a:rPr>
              <a:t>Registration fee: US$250</a:t>
            </a:r>
            <a:r>
              <a:rPr lang="en-US" b="0" dirty="0">
                <a:hlinkClick r:id="rId4"/>
              </a:rPr>
              <a:t>	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D44E1A-039C-CD49-860D-7DC2D1C39566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11-13/1474r0 by Xiaoming Peng (I2R) / Eldad Periahia (Intel)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5641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Goals for January 2014 Meeting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sz="1800" dirty="0">
              <a:latin typeface="Times New Roman" charset="0"/>
              <a:ea typeface="MS PGothic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charset="0"/>
                <a:ea typeface="MS PGothic" charset="0"/>
              </a:rPr>
              <a:t>Proposal Merge </a:t>
            </a:r>
          </a:p>
          <a:p>
            <a:pPr>
              <a:defRPr/>
            </a:pPr>
            <a:endParaRPr lang="en-US" sz="2800" dirty="0">
              <a:latin typeface="Times New Roman" charset="0"/>
              <a:ea typeface="MS PGothic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charset="0"/>
                <a:ea typeface="MS PGothic" charset="0"/>
              </a:rPr>
              <a:t>Draft Specification for 60GHz</a:t>
            </a:r>
          </a:p>
          <a:p>
            <a:pPr>
              <a:defRPr/>
            </a:pPr>
            <a:endParaRPr lang="en-US" sz="2800" dirty="0">
              <a:latin typeface="Times New Roman" charset="0"/>
              <a:ea typeface="MS PGothic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charset="0"/>
                <a:ea typeface="MS PGothic" charset="0"/>
              </a:rPr>
              <a:t>New Submission for 45GHz</a:t>
            </a:r>
          </a:p>
          <a:p>
            <a:pPr>
              <a:defRPr/>
            </a:pPr>
            <a:endParaRPr lang="en-US" sz="2800" dirty="0">
              <a:latin typeface="Times New Roman" charset="0"/>
              <a:ea typeface="MS PGothic" charset="0"/>
            </a:endParaRP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76B21BAE-1DED-9E43-866B-E77ED89FC7BA}" type="slidenum">
              <a:rPr lang="en-US"/>
              <a:pPr/>
              <a:t>86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11-13/1474r0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4490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Conference call times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MS PGothic" charset="0"/>
              </a:rPr>
              <a:t>December 19, 2013 ET 7pm</a:t>
            </a:r>
          </a:p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Beijing Time: December 20, 2013 8am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512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8C123B42-60F4-2B40-9089-14838E70E7EE}" type="slidenum">
              <a:rPr lang="en-US"/>
              <a:pPr/>
              <a:t>87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11-13/1474r0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0294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88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/>
              <a:t>TGak</a:t>
            </a:r>
            <a:r>
              <a:rPr lang="en-GB" sz="3600" dirty="0" smtClean="0"/>
              <a:t> November Closing Report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2013-11-14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Group 34"/>
          <p:cNvGraphicFramePr>
            <a:graphicFrameLocks/>
          </p:cNvGraphicFramePr>
          <p:nvPr>
            <p:extLst/>
          </p:nvPr>
        </p:nvGraphicFramePr>
        <p:xfrm>
          <a:off x="685800" y="2438400"/>
          <a:ext cx="7772400" cy="1066801"/>
        </p:xfrm>
        <a:graphic>
          <a:graphicData uri="http://schemas.openxmlformats.org/drawingml/2006/table">
            <a:tbl>
              <a:tblPr/>
              <a:tblGrid>
                <a:gridCol w="1797968"/>
                <a:gridCol w="1224136"/>
                <a:gridCol w="1473696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Donald 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Eastlake, 3</a:t>
                      </a:r>
                      <a:r>
                        <a:rPr lang="en-US" sz="1600" b="0" baseline="30000" dirty="0" smtClean="0">
                          <a:effectLst/>
                          <a:latin typeface="Times New Roman"/>
                          <a:ea typeface="Times New Roman"/>
                        </a:rPr>
                        <a:t>rd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11-13/1460r0 by Donald Eastlake, Huawei Technologies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3059053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89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lnSpc>
                <a:spcPct val="12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Closing Report of IEEE 802.11 Task Group AK at the IEEE 802.11 Meeting, November 2013, held in Dallas, Texas.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11-13/1460r0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419787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419440"/>
              </p:ext>
            </p:extLst>
          </p:nvPr>
        </p:nvGraphicFramePr>
        <p:xfrm>
          <a:off x="1905000" y="762000"/>
          <a:ext cx="5227336" cy="5594685"/>
        </p:xfrm>
        <a:graphic>
          <a:graphicData uri="http://schemas.openxmlformats.org/drawingml/2006/table">
            <a:tbl>
              <a:tblPr/>
              <a:tblGrid>
                <a:gridCol w="2683552"/>
                <a:gridCol w="2543784"/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ClosingReportRef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 Technical Editor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11-13/1300r2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 SC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11-13/1452r1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JTC1 SC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11-13/1469r1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 SC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11-13/1258r0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TGmc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11-13/1475r0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11-13/1447r0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TGaf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11-13/1257r0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TGah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11-13/1472r0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TGai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11-13/1464r0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TGaj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11-13/1474r0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11-13/1460r0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TGaq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11-13/1428r1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HEW SG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11-13/1476r0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OmniRAN Liaison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11-13/1442r0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9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80112" y="6475413"/>
            <a:ext cx="2962226" cy="26595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90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Adopted the solution to the sub-setting problem in 1</a:t>
            </a:r>
            <a:r>
              <a:rPr lang="en-US" dirty="0" smtClean="0"/>
              <a:t>1</a:t>
            </a:r>
            <a:r>
              <a:rPr lang="en-US" dirty="0"/>
              <a:t>-13/</a:t>
            </a:r>
            <a:r>
              <a:rPr lang="en-US" dirty="0" smtClean="0"/>
              <a:t>526r3.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Adopted a timeline.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Received, discussed, and in some cases produced the </a:t>
            </a:r>
            <a:r>
              <a:rPr lang="en-GB" dirty="0"/>
              <a:t>submissions </a:t>
            </a:r>
            <a:r>
              <a:rPr lang="en-GB" dirty="0" smtClean="0"/>
              <a:t>listed on next page.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Met jointly with </a:t>
            </a:r>
            <a:r>
              <a:rPr lang="en-GB" dirty="0" smtClean="0"/>
              <a:t>802.1 Thursday morning.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There were no objections to </a:t>
            </a:r>
            <a:r>
              <a:rPr lang="en-GB" dirty="0"/>
              <a:t>solution </a:t>
            </a:r>
            <a:r>
              <a:rPr lang="en-GB" dirty="0" smtClean="0"/>
              <a:t>the tagging problem in 13/1216r0, either in 11ak or at the joint meeting.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The minutes of this </a:t>
            </a:r>
            <a:r>
              <a:rPr lang="en-GB" dirty="0" err="1"/>
              <a:t>TGak</a:t>
            </a:r>
            <a:r>
              <a:rPr lang="en-GB" dirty="0"/>
              <a:t> meeting will be in 11-13</a:t>
            </a:r>
            <a:r>
              <a:rPr lang="en-GB" dirty="0" smtClean="0"/>
              <a:t>/1463 </a:t>
            </a:r>
            <a:r>
              <a:rPr lang="en-GB" dirty="0"/>
              <a:t>and an annotated agenda is in 11-13</a:t>
            </a:r>
            <a:r>
              <a:rPr lang="en-GB" dirty="0" smtClean="0"/>
              <a:t>/1271.</a:t>
            </a:r>
            <a:endParaRPr lang="en-GB" sz="1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11-13/1460r0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3771117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91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Presentations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</a:t>
            </a:r>
            <a:r>
              <a:rPr lang="en-GB" sz="2200" dirty="0" smtClean="0"/>
              <a:t>0952, </a:t>
            </a:r>
            <a:r>
              <a:rPr lang="en-GB" sz="2200" dirty="0"/>
              <a:t>“Stacking Tags in LLC Media”</a:t>
            </a:r>
            <a:r>
              <a:rPr lang="en-US" sz="2200" dirty="0"/>
              <a:t>, Norm Finn (</a:t>
            </a:r>
            <a:r>
              <a:rPr lang="en-US" sz="2200" dirty="0" smtClean="0"/>
              <a:t>Cisco)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</a:t>
            </a:r>
            <a:r>
              <a:rPr lang="en-GB" sz="2200" dirty="0" smtClean="0"/>
              <a:t>1216, </a:t>
            </a:r>
            <a:r>
              <a:rPr lang="en-GB" sz="2200" dirty="0"/>
              <a:t>“Tag Solution – Proposal 2”, Mark Hamilton (</a:t>
            </a:r>
            <a:r>
              <a:rPr lang="en-GB" sz="2200" dirty="0" err="1"/>
              <a:t>Spectralink</a:t>
            </a:r>
            <a:r>
              <a:rPr lang="en-GB" sz="2200" dirty="0" smtClean="0"/>
              <a:t>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</a:t>
            </a:r>
            <a:r>
              <a:rPr lang="en-GB" sz="2200" dirty="0" smtClean="0"/>
              <a:t>0693, </a:t>
            </a:r>
            <a:r>
              <a:rPr lang="en-GB" sz="2200" dirty="0"/>
              <a:t>“</a:t>
            </a:r>
            <a:r>
              <a:rPr lang="en-US" sz="2200" dirty="0"/>
              <a:t>Comparison of Receiver Subset Techniques</a:t>
            </a:r>
            <a:r>
              <a:rPr lang="en-GB" sz="2200" dirty="0"/>
              <a:t>”, Norm Finn (Cisco</a:t>
            </a:r>
            <a:r>
              <a:rPr lang="en-GB" sz="2200" dirty="0" smtClean="0"/>
              <a:t>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</a:t>
            </a:r>
            <a:r>
              <a:rPr lang="en-GB" sz="2200" dirty="0" smtClean="0"/>
              <a:t>0562, </a:t>
            </a:r>
            <a:r>
              <a:rPr lang="en-GB" sz="2200" dirty="0"/>
              <a:t>“Sub-Setting”, Donald Eastlake (Huawei)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/1453r0, “Testing 802.1Qbz consensus for LLC media”, Norm Finn (Cisco</a:t>
            </a:r>
            <a:r>
              <a:rPr lang="en-GB" sz="2200" dirty="0" smtClean="0"/>
              <a:t>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2200" dirty="0" smtClean="0"/>
              <a:t>13</a:t>
            </a:r>
            <a:r>
              <a:rPr lang="en-US" sz="2200" dirty="0"/>
              <a:t>/1458r0, “The use of 802.11 Timing Measurement with P802.1AS in the context of P802.11ak”, Kevin B. Stanton (</a:t>
            </a:r>
            <a:r>
              <a:rPr lang="en-US" sz="2200" dirty="0" smtClean="0"/>
              <a:t>Intel)</a:t>
            </a:r>
            <a:endParaRPr lang="en-GB" sz="2200" dirty="0" smtClean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endParaRPr lang="en-GB" sz="2200" dirty="0"/>
          </a:p>
          <a:p>
            <a:pPr marL="457200" lvl="1" indent="0"/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11-13/1460r0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661586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/>
              <a:t>Decided to hold 1 hour teleconferences, to be joint with 802.1Qbz if mutually convenient, on </a:t>
            </a:r>
            <a:r>
              <a:rPr lang="en-US" sz="2200" dirty="0"/>
              <a:t>Monday, </a:t>
            </a:r>
            <a:r>
              <a:rPr lang="en-US" sz="2200" dirty="0" err="1" smtClean="0"/>
              <a:t>Nopvember</a:t>
            </a:r>
            <a:r>
              <a:rPr lang="en-US" sz="2200" dirty="0" smtClean="0"/>
              <a:t> 25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December 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and January 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at </a:t>
            </a:r>
            <a:r>
              <a:rPr lang="en-US" sz="2200" dirty="0"/>
              <a:t>5pm Eastern US time</a:t>
            </a:r>
            <a:r>
              <a:rPr lang="en-GB" sz="22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November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Adopt a Draft 0.1 covering the sub-setting and tagging problems.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 and discuss technical presentations.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802.1Qbz.</a:t>
            </a:r>
          </a:p>
          <a:p>
            <a:pPr marL="457200" lvl="1" indent="0"/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11-13/1460r0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819842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93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2013-11-15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/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11-13/1428r1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9694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94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November 2013, Dallas,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11-13/1428r1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9070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95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544715"/>
          </a:xfrm>
        </p:spPr>
        <p:txBody>
          <a:bodyPr/>
          <a:lstStyle/>
          <a:p>
            <a:r>
              <a:rPr lang="en-GB" sz="2000" dirty="0" smtClean="0"/>
              <a:t>Technical presentations</a:t>
            </a:r>
          </a:p>
          <a:p>
            <a:r>
              <a:rPr lang="en-GB" sz="2000" dirty="0" smtClean="0"/>
              <a:t>Architecture</a:t>
            </a:r>
            <a:endParaRPr lang="en-GB" sz="2000" dirty="0"/>
          </a:p>
          <a:p>
            <a:pPr lvl="2"/>
            <a:r>
              <a:rPr lang="pt-BR" dirty="0"/>
              <a:t>11-13-0788r2	</a:t>
            </a:r>
            <a:r>
              <a:rPr lang="en-GB" dirty="0"/>
              <a:t>Transaction Protocol Architecture</a:t>
            </a:r>
          </a:p>
          <a:p>
            <a:pPr lvl="2"/>
            <a:r>
              <a:rPr lang="en-GB" dirty="0"/>
              <a:t>11-13-1403r0 	Service discovery architecture</a:t>
            </a:r>
          </a:p>
          <a:p>
            <a:pPr lvl="2"/>
            <a:r>
              <a:rPr lang="en-GB" dirty="0"/>
              <a:t>11-13-1091r3	Protocol Architecture of 802.11aq</a:t>
            </a:r>
            <a:endParaRPr lang="pt-BR" dirty="0"/>
          </a:p>
          <a:p>
            <a:r>
              <a:rPr lang="en-GB" dirty="0" smtClean="0"/>
              <a:t>Protocol</a:t>
            </a:r>
            <a:endParaRPr lang="pt-BR" dirty="0"/>
          </a:p>
          <a:p>
            <a:pPr lvl="2"/>
            <a:r>
              <a:rPr lang="en-GB" dirty="0"/>
              <a:t>11-13-1415r0	Service Discovery with Association</a:t>
            </a:r>
          </a:p>
          <a:p>
            <a:pPr lvl="2"/>
            <a:r>
              <a:rPr lang="pt-BR" dirty="0" smtClean="0"/>
              <a:t>11-13-1396r3</a:t>
            </a:r>
            <a:r>
              <a:rPr lang="pt-BR" dirty="0"/>
              <a:t>	</a:t>
            </a:r>
            <a:r>
              <a:rPr lang="en-GB" dirty="0"/>
              <a:t>Frame Formats for PAM</a:t>
            </a:r>
          </a:p>
          <a:p>
            <a:pPr lvl="2"/>
            <a:r>
              <a:rPr lang="pt-BR" dirty="0"/>
              <a:t>11-13-1384r2 	</a:t>
            </a:r>
            <a:r>
              <a:rPr lang="en-GB" dirty="0"/>
              <a:t>Service Transaction Protocol</a:t>
            </a:r>
          </a:p>
          <a:p>
            <a:r>
              <a:rPr lang="en-GB" sz="2000" dirty="0" smtClean="0"/>
              <a:t>Requirements</a:t>
            </a:r>
            <a:endParaRPr lang="en-GB" sz="1800" dirty="0" smtClean="0"/>
          </a:p>
          <a:p>
            <a:pPr lvl="2"/>
            <a:r>
              <a:rPr lang="en-GB" dirty="0" smtClean="0"/>
              <a:t>11-13-1435r2	Essential Requirements</a:t>
            </a:r>
          </a:p>
          <a:p>
            <a:r>
              <a:rPr lang="en-GB" sz="2000" dirty="0" smtClean="0"/>
              <a:t>Teleconference: </a:t>
            </a:r>
            <a:r>
              <a:rPr lang="en-GB" sz="2000" dirty="0"/>
              <a:t>7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January 2014 , 10:00 ET</a:t>
            </a:r>
          </a:p>
          <a:p>
            <a:r>
              <a:rPr lang="en-GB" sz="2000" dirty="0" smtClean="0"/>
              <a:t>Plans for January 2014</a:t>
            </a:r>
            <a:endParaRPr lang="en-GB" sz="1800" dirty="0" smtClean="0"/>
          </a:p>
          <a:p>
            <a:pPr lvl="1"/>
            <a:r>
              <a:rPr lang="en-GB" sz="1800" dirty="0"/>
              <a:t>Continued technical presentations</a:t>
            </a:r>
          </a:p>
          <a:p>
            <a:pPr lvl="1"/>
            <a:r>
              <a:rPr lang="en-GB" sz="1800" dirty="0" smtClean="0"/>
              <a:t>Call for normative text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11-13/1428r1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26007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HEW SG November 2013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301875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301875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11-13/1476r0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9820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HEW SG for the November 2013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11-13/1476r0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36471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dirty="0" smtClean="0"/>
              <a:t>Work Completed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144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Yet another meeting with 40+ submissions: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Evaluation Methodologies, Simulation Scenarios, and Channel Models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MAC/PHY Technologies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PAR proposals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Discussed the WFA feedback on prioritization of the usage cases and approved a liaison letter back to WFA.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hlinkClick r:id="rId3"/>
              </a:rPr>
              <a:t>https://mentor.ieee.org/802.11/dcn/13/11-13-1422-01-00ac-p802-11ac-press-release.doc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Started the discussion on the PAR. </a:t>
            </a:r>
          </a:p>
          <a:p>
            <a:pPr>
              <a:defRPr/>
            </a:pPr>
            <a:r>
              <a:rPr lang="en-US" dirty="0" smtClean="0"/>
              <a:t>The SG agenda is available at: </a:t>
            </a:r>
            <a:r>
              <a:rPr lang="en-US" dirty="0" smtClean="0">
                <a:hlinkClick r:id="rId4"/>
              </a:rPr>
              <a:t>https://mentor.ieee.org/802.11/dcn/13/11-13-1263-05-0hew-hew-sg-november-2013-meeting-agenda.ppt</a:t>
            </a:r>
            <a:r>
              <a:rPr lang="en-US" dirty="0" smtClean="0"/>
              <a:t> </a:t>
            </a: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11-13/1476r0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2484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2013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2800" dirty="0" smtClean="0"/>
              <a:t>Progress the work on the PAR and 5C.</a:t>
            </a: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11-13/1476r0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6727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73900</TotalTime>
  <Words>6879</Words>
  <Application>Microsoft Office PowerPoint</Application>
  <PresentationFormat>On-screen Show (4:3)</PresentationFormat>
  <Paragraphs>1641</Paragraphs>
  <Slides>105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5" baseType="lpstr">
      <vt:lpstr>Gulim</vt:lpstr>
      <vt:lpstr>ＭＳ 明朝</vt:lpstr>
      <vt:lpstr>ＭＳ Ｐゴシック</vt:lpstr>
      <vt:lpstr>ＭＳ Ｐゴシック</vt:lpstr>
      <vt:lpstr>Arial</vt:lpstr>
      <vt:lpstr>Calibri</vt:lpstr>
      <vt:lpstr>Times New Roman</vt:lpstr>
      <vt:lpstr>Wingdings</vt:lpstr>
      <vt:lpstr>Default Design</vt:lpstr>
      <vt:lpstr>Document</vt:lpstr>
      <vt:lpstr>802.11 November 2013 Closing Reports</vt:lpstr>
      <vt:lpstr>Abstract</vt:lpstr>
      <vt:lpstr>Attendance</vt:lpstr>
      <vt:lpstr>Attendance Total</vt:lpstr>
      <vt:lpstr>Attendance Histogram (Thu) </vt:lpstr>
      <vt:lpstr>Attendance by Country</vt:lpstr>
      <vt:lpstr>Type of Groups</vt:lpstr>
      <vt:lpstr>Groups</vt:lpstr>
      <vt:lpstr>PowerPoint Presentation</vt:lpstr>
      <vt:lpstr>802.11 WG Editor’s Meeting (Nov ‘13)</vt:lpstr>
      <vt:lpstr>Volunteer Editor Contacts</vt:lpstr>
      <vt:lpstr>11ac publication process</vt:lpstr>
      <vt:lpstr>11af publication process</vt:lpstr>
      <vt:lpstr>802.11 Style Guide</vt:lpstr>
      <vt:lpstr>Editor Amendment Ordering</vt:lpstr>
      <vt:lpstr>Draft Development Snapshot</vt:lpstr>
      <vt:lpstr>Closing Report</vt:lpstr>
      <vt:lpstr>Abstract</vt:lpstr>
      <vt:lpstr>PowerPoint Presentation</vt:lpstr>
      <vt:lpstr>ARC Closing Report </vt:lpstr>
      <vt:lpstr>Abstract</vt:lpstr>
      <vt:lpstr>Work Completed</vt:lpstr>
      <vt:lpstr>Work Completed (con’t)</vt:lpstr>
      <vt:lpstr>Work Completed (con’t)</vt:lpstr>
      <vt:lpstr>PowerPoint Presentation</vt:lpstr>
      <vt:lpstr>PowerPoint Presentation</vt:lpstr>
      <vt:lpstr>Teleconference(s)</vt:lpstr>
      <vt:lpstr>November 2013 Goals</vt:lpstr>
      <vt:lpstr>IEEE 802 JTC1 SC closing report (Nov 13)</vt:lpstr>
      <vt:lpstr>Abstract</vt:lpstr>
      <vt:lpstr>IEEE 802 has 10 standards in process of ratification by ISO/IEC under PSDO</vt:lpstr>
      <vt:lpstr>The SC reviewed comments on 802.1X and 802.1AE during the ISO FDIS ballot</vt:lpstr>
      <vt:lpstr>Most of the SC meeting was focused on preparation for next SC6 meeting</vt:lpstr>
      <vt:lpstr>JTC1 SC will further prepare for the next SC6 meeting in January in LA</vt:lpstr>
      <vt:lpstr>Motion for 802.11 WG</vt:lpstr>
      <vt:lpstr>Motion for IEEE 802 EC</vt:lpstr>
      <vt:lpstr>IEEE 802.11 Regulatory SC Dallas Closing Report</vt:lpstr>
      <vt:lpstr>Abstract</vt:lpstr>
      <vt:lpstr>Agenda</vt:lpstr>
      <vt:lpstr>Accomplishments</vt:lpstr>
      <vt:lpstr>Regulatory Summary – North America</vt:lpstr>
      <vt:lpstr>Regulatory Summary – European Union</vt:lpstr>
      <vt:lpstr>Regulatory Summary - Asia</vt:lpstr>
      <vt:lpstr>Other Discussions</vt:lpstr>
      <vt:lpstr>Teleconferences</vt:lpstr>
      <vt:lpstr>IEEE 802.11mc Closing Report for November 2013</vt:lpstr>
      <vt:lpstr>Abstract</vt:lpstr>
      <vt:lpstr>Status </vt:lpstr>
      <vt:lpstr>TGmc Plan of Record (to be revised)</vt:lpstr>
      <vt:lpstr>Teleconferences</vt:lpstr>
      <vt:lpstr>Next Steps</vt:lpstr>
      <vt:lpstr>TGac November 2013 Closing Report</vt:lpstr>
      <vt:lpstr>Abstract</vt:lpstr>
      <vt:lpstr>Work Completed </vt:lpstr>
      <vt:lpstr>January 2014 Goals</vt:lpstr>
      <vt:lpstr>Conference Call Times</vt:lpstr>
      <vt:lpstr>TGaf  Dallas Closing Report</vt:lpstr>
      <vt:lpstr>Abstract</vt:lpstr>
      <vt:lpstr>Plan for the Week</vt:lpstr>
      <vt:lpstr>TGaf Accomplishments </vt:lpstr>
      <vt:lpstr>TGaf Timeline – Final</vt:lpstr>
      <vt:lpstr>Thank You</vt:lpstr>
      <vt:lpstr>IEEE 802.11ah Closing Report for November 2013</vt:lpstr>
      <vt:lpstr>Activity in TGah</vt:lpstr>
      <vt:lpstr>Going forward</vt:lpstr>
      <vt:lpstr>Teleconference</vt:lpstr>
      <vt:lpstr>Timeline – No change</vt:lpstr>
      <vt:lpstr>IEEE 802.11TGai Closing Report</vt:lpstr>
      <vt:lpstr>Abstract</vt:lpstr>
      <vt:lpstr>IEEE 802.11 FILS TGai – Nov 2013 Dallas</vt:lpstr>
      <vt:lpstr>Accomplishments  TGai  1/2</vt:lpstr>
      <vt:lpstr>Accomplishments  TGai  2/2</vt:lpstr>
      <vt:lpstr>Motion Adhoc meeting </vt:lpstr>
      <vt:lpstr>Plan for Jan</vt:lpstr>
      <vt:lpstr>Time line of TGai</vt:lpstr>
      <vt:lpstr>Teleconference Schedule </vt:lpstr>
      <vt:lpstr>Reference</vt:lpstr>
      <vt:lpstr>Thanks to all who participated!</vt:lpstr>
      <vt:lpstr>PowerPoint Presentation</vt:lpstr>
      <vt:lpstr>Abstract</vt:lpstr>
      <vt:lpstr>Work Completed (1/3)</vt:lpstr>
      <vt:lpstr>Work Completed (2/3)</vt:lpstr>
      <vt:lpstr>Work Completed (3/3)</vt:lpstr>
      <vt:lpstr>Election of TG Technical Editor  </vt:lpstr>
      <vt:lpstr>Next Meeting </vt:lpstr>
      <vt:lpstr>Goals for January 2014 Meeting</vt:lpstr>
      <vt:lpstr>Conference call times</vt:lpstr>
      <vt:lpstr>TGak November Closing Report</vt:lpstr>
      <vt:lpstr>Abstract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HEW SG November 2013 Closing Report</vt:lpstr>
      <vt:lpstr>Abstract</vt:lpstr>
      <vt:lpstr>Work Completed </vt:lpstr>
      <vt:lpstr>November 2013 Goals</vt:lpstr>
      <vt:lpstr>Timeline</vt:lpstr>
      <vt:lpstr>Conference Call Times</vt:lpstr>
      <vt:lpstr>Liaison Report for OmniRAN EC SG</vt:lpstr>
      <vt:lpstr>OmniRAN Activity in Dallas</vt:lpstr>
      <vt:lpstr>Wish-list for TG Operations</vt:lpstr>
      <vt:lpstr>Reference Documents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Reports</dc:title>
  <dc:creator>Adrian Stephens</dc:creator>
  <cp:lastModifiedBy>Stephens, Adrian P</cp:lastModifiedBy>
  <cp:revision>1226</cp:revision>
  <cp:lastPrinted>1998-02-10T13:28:06Z</cp:lastPrinted>
  <dcterms:created xsi:type="dcterms:W3CDTF">1998-02-10T13:07:52Z</dcterms:created>
  <dcterms:modified xsi:type="dcterms:W3CDTF">2013-11-15T13:23:32Z</dcterms:modified>
</cp:coreProperties>
</file>