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58"/>
  </p:notesMasterIdLst>
  <p:handoutMasterIdLst>
    <p:handoutMasterId r:id="rId59"/>
  </p:handoutMasterIdLst>
  <p:sldIdLst>
    <p:sldId id="1105" r:id="rId2"/>
    <p:sldId id="1295" r:id="rId3"/>
    <p:sldId id="1617" r:id="rId4"/>
    <p:sldId id="1677" r:id="rId5"/>
    <p:sldId id="1678" r:id="rId6"/>
    <p:sldId id="1679" r:id="rId7"/>
    <p:sldId id="1357" r:id="rId8"/>
    <p:sldId id="1629" r:id="rId9"/>
    <p:sldId id="1563" r:id="rId10"/>
    <p:sldId id="1651" r:id="rId11"/>
    <p:sldId id="1456" r:id="rId12"/>
    <p:sldId id="1642" r:id="rId13"/>
    <p:sldId id="1603" r:id="rId14"/>
    <p:sldId id="1609" r:id="rId15"/>
    <p:sldId id="1598" r:id="rId16"/>
    <p:sldId id="1680" r:id="rId17"/>
    <p:sldId id="1670" r:id="rId18"/>
    <p:sldId id="1683" r:id="rId19"/>
    <p:sldId id="1682" r:id="rId20"/>
    <p:sldId id="1654" r:id="rId21"/>
    <p:sldId id="1686" r:id="rId22"/>
    <p:sldId id="1512" r:id="rId23"/>
    <p:sldId id="1685" r:id="rId24"/>
    <p:sldId id="1450" r:id="rId25"/>
    <p:sldId id="1386" r:id="rId26"/>
    <p:sldId id="1547" r:id="rId27"/>
    <p:sldId id="1684" r:id="rId28"/>
    <p:sldId id="1652" r:id="rId29"/>
    <p:sldId id="1296" r:id="rId30"/>
    <p:sldId id="1690" r:id="rId31"/>
    <p:sldId id="1625" r:id="rId32"/>
    <p:sldId id="1691" r:id="rId33"/>
    <p:sldId id="1687" r:id="rId34"/>
    <p:sldId id="1695" r:id="rId35"/>
    <p:sldId id="1681" r:id="rId36"/>
    <p:sldId id="1673" r:id="rId37"/>
    <p:sldId id="1689" r:id="rId38"/>
    <p:sldId id="1675" r:id="rId39"/>
    <p:sldId id="1688" r:id="rId40"/>
    <p:sldId id="1674" r:id="rId41"/>
    <p:sldId id="1549" r:id="rId42"/>
    <p:sldId id="1550" r:id="rId43"/>
    <p:sldId id="1551" r:id="rId44"/>
    <p:sldId id="1692" r:id="rId45"/>
    <p:sldId id="1297" r:id="rId46"/>
    <p:sldId id="1596" r:id="rId47"/>
    <p:sldId id="1388" r:id="rId48"/>
    <p:sldId id="1614" r:id="rId49"/>
    <p:sldId id="1693" r:id="rId50"/>
    <p:sldId id="1694" r:id="rId51"/>
    <p:sldId id="1447" r:id="rId52"/>
    <p:sldId id="1536" r:id="rId53"/>
    <p:sldId id="1676" r:id="rId54"/>
    <p:sldId id="1656" r:id="rId55"/>
    <p:sldId id="1599" r:id="rId56"/>
    <p:sldId id="1630" r:id="rId57"/>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E1D5B7"/>
    <a:srgbClr val="D3C5C8"/>
    <a:srgbClr val="FF9966"/>
    <a:srgbClr val="FF3300"/>
    <a:srgbClr val="FF9933"/>
    <a:srgbClr val="FFFF99"/>
    <a:srgbClr val="33CC33"/>
    <a:srgbClr val="66FF99"/>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1896" y="-4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7" d="100"/>
        <a:sy n="107" d="100"/>
      </p:scale>
      <p:origin x="0" y="5916"/>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802.11-13/1243r1</a:t>
            </a:r>
            <a:endParaRPr lang="en-US"/>
          </a:p>
        </p:txBody>
      </p:sp>
      <p:sp>
        <p:nvSpPr>
          <p:cNvPr id="3075" name="Rectangle 3"/>
          <p:cNvSpPr>
            <a:spLocks noGrp="1" noChangeArrowheads="1"/>
          </p:cNvSpPr>
          <p:nvPr>
            <p:ph type="dt" sz="quarter" idx="1"/>
          </p:nvPr>
        </p:nvSpPr>
        <p:spPr bwMode="auto">
          <a:xfrm>
            <a:off x="709779" y="179347"/>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130" eaLnBrk="0" hangingPunct="0">
              <a:defRPr sz="1400" smtClean="0"/>
            </a:lvl1pPr>
          </a:lstStyle>
          <a:p>
            <a:pPr>
              <a:defRPr/>
            </a:pPr>
            <a:r>
              <a:rPr lang="en-US" smtClean="0"/>
              <a:t>November 2013</a:t>
            </a:r>
            <a:endParaRPr lang="en-US"/>
          </a:p>
        </p:txBody>
      </p:sp>
      <p:sp>
        <p:nvSpPr>
          <p:cNvPr id="3076" name="Rectangle 4"/>
          <p:cNvSpPr>
            <a:spLocks noGrp="1" noChangeArrowheads="1"/>
          </p:cNvSpPr>
          <p:nvPr>
            <p:ph type="ftr" sz="quarter" idx="2"/>
          </p:nvPr>
        </p:nvSpPr>
        <p:spPr bwMode="auto">
          <a:xfrm>
            <a:off x="4832284" y="9072114"/>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542"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4"/>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130"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72711" name="Rectangle 7"/>
          <p:cNvSpPr>
            <a:spLocks noChangeArrowheads="1"/>
          </p:cNvSpPr>
          <p:nvPr/>
        </p:nvSpPr>
        <p:spPr bwMode="auto">
          <a:xfrm>
            <a:off x="708185" y="9072114"/>
            <a:ext cx="739515" cy="186180"/>
          </a:xfrm>
          <a:prstGeom prst="rect">
            <a:avLst/>
          </a:prstGeom>
          <a:noFill/>
          <a:ln>
            <a:noFill/>
          </a:ln>
          <a:effectLst/>
          <a:extLst/>
        </p:spPr>
        <p:txBody>
          <a:bodyPr wrap="none" lIns="0" tIns="0" rIns="0" bIns="0">
            <a:spAutoFit/>
          </a:bodyPr>
          <a:lstStyle/>
          <a:p>
            <a:pPr defTabSz="952130" eaLnBrk="0" hangingPunct="0">
              <a:defRPr/>
            </a:pPr>
            <a:r>
              <a:rPr lang="en-US" sz="1200" b="0"/>
              <a:t>Submission</a:t>
            </a:r>
          </a:p>
        </p:txBody>
      </p:sp>
      <p:sp>
        <p:nvSpPr>
          <p:cNvPr id="72712" name="Line 8"/>
          <p:cNvSpPr>
            <a:spLocks noChangeShapeType="1"/>
          </p:cNvSpPr>
          <p:nvPr/>
        </p:nvSpPr>
        <p:spPr bwMode="auto">
          <a:xfrm>
            <a:off x="708184" y="9060926"/>
            <a:ext cx="58297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802.11-13/1243r1</a:t>
            </a:r>
            <a:endParaRPr lang="en-US"/>
          </a:p>
        </p:txBody>
      </p:sp>
      <p:sp>
        <p:nvSpPr>
          <p:cNvPr id="2051" name="Rectangle 3"/>
          <p:cNvSpPr>
            <a:spLocks noGrp="1" noChangeArrowheads="1"/>
          </p:cNvSpPr>
          <p:nvPr>
            <p:ph type="dt" idx="1"/>
          </p:nvPr>
        </p:nvSpPr>
        <p:spPr bwMode="auto">
          <a:xfrm>
            <a:off x="668310" y="97829"/>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542" eaLnBrk="0" hangingPunct="0">
              <a:defRPr sz="1400" smtClean="0"/>
            </a:lvl1pPr>
          </a:lstStyle>
          <a:p>
            <a:pPr>
              <a:defRPr/>
            </a:pPr>
            <a:r>
              <a:rPr lang="en-US" smtClean="0"/>
              <a:t>November 2013</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49"/>
            <a:ext cx="5198116" cy="4217990"/>
          </a:xfrm>
          <a:prstGeom prst="rect">
            <a:avLst/>
          </a:prstGeom>
          <a:noFill/>
          <a:ln>
            <a:noFill/>
          </a:ln>
          <a:effectLst/>
          <a:extLst/>
        </p:spPr>
        <p:txBody>
          <a:bodyPr vert="horz" wrap="square" lIns="95523" tIns="46953" rIns="95523" bIns="469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4"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95" lvl="4" algn="r" defTabSz="951542"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130"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4" y="9076908"/>
            <a:ext cx="739515" cy="186180"/>
          </a:xfrm>
          <a:prstGeom prst="rect">
            <a:avLst/>
          </a:prstGeom>
          <a:noFill/>
          <a:ln>
            <a:noFill/>
          </a:ln>
          <a:effectLst/>
          <a:extLst/>
        </p:spPr>
        <p:txBody>
          <a:bodyPr wrap="none" lIns="0" tIns="0" rIns="0" bIns="0">
            <a:spAutoFit/>
          </a:bodyPr>
          <a:lstStyle/>
          <a:p>
            <a:pPr defTabSz="933089" eaLnBrk="0" hangingPunct="0">
              <a:defRPr/>
            </a:pPr>
            <a:r>
              <a:rPr lang="en-US" sz="1200" b="0"/>
              <a:t>Submission</a:t>
            </a:r>
          </a:p>
        </p:txBody>
      </p:sp>
      <p:sp>
        <p:nvSpPr>
          <p:cNvPr id="50185" name="Line 9"/>
          <p:cNvSpPr>
            <a:spLocks noChangeShapeType="1"/>
          </p:cNvSpPr>
          <p:nvPr/>
        </p:nvSpPr>
        <p:spPr bwMode="auto">
          <a:xfrm>
            <a:off x="740083" y="9073713"/>
            <a:ext cx="56064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50186" name="Line 10"/>
          <p:cNvSpPr>
            <a:spLocks noChangeShapeType="1"/>
          </p:cNvSpPr>
          <p:nvPr/>
        </p:nvSpPr>
        <p:spPr bwMode="auto">
          <a:xfrm>
            <a:off x="661930" y="298887"/>
            <a:ext cx="576274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1741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802.11-13/1243r1</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42</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2069149" indent="-229906" defTabSz="945167">
              <a:defRPr sz="2800">
                <a:solidFill>
                  <a:schemeClr val="tx1"/>
                </a:solidFill>
                <a:latin typeface="Times New Roman" pitchFamily="18" charset="0"/>
              </a:defRPr>
            </a:lvl5pPr>
            <a:lvl6pPr marL="2528959" indent="-229906" defTabSz="945167" fontAlgn="base">
              <a:spcBef>
                <a:spcPct val="0"/>
              </a:spcBef>
              <a:spcAft>
                <a:spcPct val="0"/>
              </a:spcAft>
              <a:defRPr sz="2800">
                <a:solidFill>
                  <a:schemeClr val="tx1"/>
                </a:solidFill>
                <a:latin typeface="Times New Roman" pitchFamily="18" charset="0"/>
              </a:defRPr>
            </a:lvl6pPr>
            <a:lvl7pPr marL="2988771" indent="-229906" defTabSz="945167" fontAlgn="base">
              <a:spcBef>
                <a:spcPct val="0"/>
              </a:spcBef>
              <a:spcAft>
                <a:spcPct val="0"/>
              </a:spcAft>
              <a:defRPr sz="2800">
                <a:solidFill>
                  <a:schemeClr val="tx1"/>
                </a:solidFill>
                <a:latin typeface="Times New Roman" pitchFamily="18" charset="0"/>
              </a:defRPr>
            </a:lvl7pPr>
            <a:lvl8pPr marL="3448580" indent="-229906" defTabSz="945167" fontAlgn="base">
              <a:spcBef>
                <a:spcPct val="0"/>
              </a:spcBef>
              <a:spcAft>
                <a:spcPct val="0"/>
              </a:spcAft>
              <a:defRPr sz="2800">
                <a:solidFill>
                  <a:schemeClr val="tx1"/>
                </a:solidFill>
                <a:latin typeface="Times New Roman" pitchFamily="18" charset="0"/>
              </a:defRPr>
            </a:lvl8pPr>
            <a:lvl9pPr marL="3908391" indent="-229906" defTabSz="945167" fontAlgn="base">
              <a:spcBef>
                <a:spcPct val="0"/>
              </a:spcBef>
              <a:spcAft>
                <a:spcPct val="0"/>
              </a:spcAft>
              <a:defRPr sz="2800">
                <a:solidFill>
                  <a:schemeClr val="tx1"/>
                </a:solidFill>
                <a:latin typeface="Times New Roman" pitchFamily="18" charset="0"/>
              </a:defRPr>
            </a:lvl9pPr>
          </a:lstStyle>
          <a:p>
            <a:r>
              <a:rPr lang="en-US" sz="1400" smtClean="0"/>
              <a:t>doc.: IEEE 802.11-13/1242r0</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2069149" indent="-229906" defTabSz="945167">
              <a:defRPr sz="2800">
                <a:solidFill>
                  <a:schemeClr val="tx1"/>
                </a:solidFill>
                <a:latin typeface="Times New Roman" pitchFamily="18" charset="0"/>
              </a:defRPr>
            </a:lvl5pPr>
            <a:lvl6pPr marL="2528959" indent="-229906" defTabSz="945167" fontAlgn="base">
              <a:spcBef>
                <a:spcPct val="0"/>
              </a:spcBef>
              <a:spcAft>
                <a:spcPct val="0"/>
              </a:spcAft>
              <a:defRPr sz="2800">
                <a:solidFill>
                  <a:schemeClr val="tx1"/>
                </a:solidFill>
                <a:latin typeface="Times New Roman" pitchFamily="18" charset="0"/>
              </a:defRPr>
            </a:lvl6pPr>
            <a:lvl7pPr marL="2988771" indent="-229906" defTabSz="945167" fontAlgn="base">
              <a:spcBef>
                <a:spcPct val="0"/>
              </a:spcBef>
              <a:spcAft>
                <a:spcPct val="0"/>
              </a:spcAft>
              <a:defRPr sz="2800">
                <a:solidFill>
                  <a:schemeClr val="tx1"/>
                </a:solidFill>
                <a:latin typeface="Times New Roman" pitchFamily="18" charset="0"/>
              </a:defRPr>
            </a:lvl7pPr>
            <a:lvl8pPr marL="3448580" indent="-229906" defTabSz="945167" fontAlgn="base">
              <a:spcBef>
                <a:spcPct val="0"/>
              </a:spcBef>
              <a:spcAft>
                <a:spcPct val="0"/>
              </a:spcAft>
              <a:defRPr sz="2800">
                <a:solidFill>
                  <a:schemeClr val="tx1"/>
                </a:solidFill>
                <a:latin typeface="Times New Roman" pitchFamily="18" charset="0"/>
              </a:defRPr>
            </a:lvl8pPr>
            <a:lvl9pPr marL="3908391" indent="-229906" defTabSz="945167" fontAlgn="base">
              <a:spcBef>
                <a:spcPct val="0"/>
              </a:spcBef>
              <a:spcAft>
                <a:spcPct val="0"/>
              </a:spcAft>
              <a:defRPr sz="2800">
                <a:solidFill>
                  <a:schemeClr val="tx1"/>
                </a:solidFill>
                <a:latin typeface="Times New Roman" pitchFamily="18" charset="0"/>
              </a:defRPr>
            </a:lvl9pPr>
          </a:lstStyle>
          <a:p>
            <a:r>
              <a:rPr lang="en-US" sz="1400" smtClean="0"/>
              <a:t>November 2013</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459811" defTabSz="945167">
              <a:defRPr sz="2800">
                <a:solidFill>
                  <a:schemeClr val="tx1"/>
                </a:solidFill>
                <a:latin typeface="Times New Roman" pitchFamily="18" charset="0"/>
              </a:defRPr>
            </a:lvl5pPr>
            <a:lvl6pPr marL="919622" defTabSz="945167" fontAlgn="base">
              <a:spcBef>
                <a:spcPct val="0"/>
              </a:spcBef>
              <a:spcAft>
                <a:spcPct val="0"/>
              </a:spcAft>
              <a:defRPr sz="2800">
                <a:solidFill>
                  <a:schemeClr val="tx1"/>
                </a:solidFill>
                <a:latin typeface="Times New Roman" pitchFamily="18" charset="0"/>
              </a:defRPr>
            </a:lvl6pPr>
            <a:lvl7pPr marL="1379432" defTabSz="945167" fontAlgn="base">
              <a:spcBef>
                <a:spcPct val="0"/>
              </a:spcBef>
              <a:spcAft>
                <a:spcPct val="0"/>
              </a:spcAft>
              <a:defRPr sz="2800">
                <a:solidFill>
                  <a:schemeClr val="tx1"/>
                </a:solidFill>
                <a:latin typeface="Times New Roman" pitchFamily="18" charset="0"/>
              </a:defRPr>
            </a:lvl7pPr>
            <a:lvl8pPr marL="1839243" defTabSz="945167" fontAlgn="base">
              <a:spcBef>
                <a:spcPct val="0"/>
              </a:spcBef>
              <a:spcAft>
                <a:spcPct val="0"/>
              </a:spcAft>
              <a:defRPr sz="2800">
                <a:solidFill>
                  <a:schemeClr val="tx1"/>
                </a:solidFill>
                <a:latin typeface="Times New Roman" pitchFamily="18" charset="0"/>
              </a:defRPr>
            </a:lvl8pPr>
            <a:lvl9pPr marL="2299054" defTabSz="945167"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90908" y="9078511"/>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2069149" indent="-229906" defTabSz="945167">
              <a:defRPr sz="2800">
                <a:solidFill>
                  <a:schemeClr val="tx1"/>
                </a:solidFill>
                <a:latin typeface="Times New Roman" pitchFamily="18" charset="0"/>
              </a:defRPr>
            </a:lvl5pPr>
            <a:lvl6pPr marL="2528959" indent="-229906" defTabSz="945167" fontAlgn="base">
              <a:spcBef>
                <a:spcPct val="0"/>
              </a:spcBef>
              <a:spcAft>
                <a:spcPct val="0"/>
              </a:spcAft>
              <a:defRPr sz="2800">
                <a:solidFill>
                  <a:schemeClr val="tx1"/>
                </a:solidFill>
                <a:latin typeface="Times New Roman" pitchFamily="18" charset="0"/>
              </a:defRPr>
            </a:lvl6pPr>
            <a:lvl7pPr marL="2988771" indent="-229906" defTabSz="945167" fontAlgn="base">
              <a:spcBef>
                <a:spcPct val="0"/>
              </a:spcBef>
              <a:spcAft>
                <a:spcPct val="0"/>
              </a:spcAft>
              <a:defRPr sz="2800">
                <a:solidFill>
                  <a:schemeClr val="tx1"/>
                </a:solidFill>
                <a:latin typeface="Times New Roman" pitchFamily="18" charset="0"/>
              </a:defRPr>
            </a:lvl7pPr>
            <a:lvl8pPr marL="3448580" indent="-229906" defTabSz="945167" fontAlgn="base">
              <a:spcBef>
                <a:spcPct val="0"/>
              </a:spcBef>
              <a:spcAft>
                <a:spcPct val="0"/>
              </a:spcAft>
              <a:defRPr sz="2800">
                <a:solidFill>
                  <a:schemeClr val="tx1"/>
                </a:solidFill>
                <a:latin typeface="Times New Roman" pitchFamily="18" charset="0"/>
              </a:defRPr>
            </a:lvl8pPr>
            <a:lvl9pPr marL="3908391" indent="-229906" defTabSz="945167"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44</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706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47</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72709"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7"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48</a:t>
            </a:fld>
            <a:endParaRPr lang="en-US" sz="1200" b="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72709"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7"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49</a:t>
            </a:fld>
            <a:endParaRPr lang="en-US" sz="1200" b="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72709"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7"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50</a:t>
            </a:fld>
            <a:endParaRPr 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81922"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81923"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51</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8397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52</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802.11-13/1243r1</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8" y="9076909"/>
            <a:ext cx="506766" cy="186180"/>
          </a:xfrm>
        </p:spPr>
        <p:txBody>
          <a:bodyPr/>
          <a:lstStyle/>
          <a:p>
            <a:pPr>
              <a:defRPr/>
            </a:pPr>
            <a:r>
              <a:rPr lang="en-US" smtClean="0"/>
              <a:t>Page </a:t>
            </a:r>
            <a:fld id="{ABB55A41-2363-4FF7-B4E6-5952201265BE}" type="slidenum">
              <a:rPr lang="en-US" smtClean="0"/>
              <a:pPr>
                <a:defRPr/>
              </a:pPr>
              <a:t>56</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194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November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802.11-13/1243r1</a:t>
            </a:r>
            <a:endParaRPr lang="en-US" smtClean="0"/>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79" y="9076909"/>
            <a:ext cx="506766" cy="186180"/>
          </a:xfrm>
          <a:noFill/>
          <a:ln>
            <a:miter lim="800000"/>
            <a:headEnd/>
            <a:tailEnd/>
          </a:ln>
        </p:spPr>
        <p:txBody>
          <a:bodyPr/>
          <a:lstStyle/>
          <a:p>
            <a:pPr defTabSz="951553"/>
            <a:r>
              <a:rPr lang="en-US" smtClean="0"/>
              <a:t>Page </a:t>
            </a:r>
            <a:fld id="{C203DFCC-51D3-4708-9D5D-0538E7E52D07}" type="slidenum">
              <a:rPr lang="en-US" smtClean="0"/>
              <a:pPr defTabSz="951553"/>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November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802.11-13/1243r1</a:t>
            </a:r>
            <a:endParaRPr lang="en-US" smtClean="0"/>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553"/>
            <a:r>
              <a:rPr lang="en-US" smtClean="0"/>
              <a:t>Page </a:t>
            </a:r>
            <a:fld id="{C203DFCC-51D3-4708-9D5D-0538E7E52D07}" type="slidenum">
              <a:rPr lang="en-US" smtClean="0"/>
              <a:pPr defTabSz="951553"/>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802.11-13/1243r1</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11</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802.11-13/1243r1</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13</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26627" name="Rectangle 3"/>
          <p:cNvSpPr>
            <a:spLocks noGrp="1" noChangeArrowheads="1"/>
          </p:cNvSpPr>
          <p:nvPr>
            <p:ph type="dt" sz="quarter" idx="1"/>
          </p:nvPr>
        </p:nvSpPr>
        <p:spPr>
          <a:xfrm>
            <a:off x="668313" y="96231"/>
            <a:ext cx="12278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72" indent="-349272"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467314" defTabSz="955648">
              <a:defRPr sz="2400" b="1">
                <a:solidFill>
                  <a:schemeClr val="tx1"/>
                </a:solidFill>
                <a:latin typeface="Times New Roman" pitchFamily="18" charset="0"/>
              </a:defRPr>
            </a:lvl5pPr>
            <a:lvl6pPr marL="933011" defTabSz="955648" eaLnBrk="0" fontAlgn="base" hangingPunct="0">
              <a:spcBef>
                <a:spcPct val="0"/>
              </a:spcBef>
              <a:spcAft>
                <a:spcPct val="0"/>
              </a:spcAft>
              <a:defRPr sz="2400" b="1">
                <a:solidFill>
                  <a:schemeClr val="tx1"/>
                </a:solidFill>
                <a:latin typeface="Times New Roman" pitchFamily="18" charset="0"/>
              </a:defRPr>
            </a:lvl6pPr>
            <a:lvl7pPr marL="1398707" defTabSz="955648" eaLnBrk="0" fontAlgn="base" hangingPunct="0">
              <a:spcBef>
                <a:spcPct val="0"/>
              </a:spcBef>
              <a:spcAft>
                <a:spcPct val="0"/>
              </a:spcAft>
              <a:defRPr sz="2400" b="1">
                <a:solidFill>
                  <a:schemeClr val="tx1"/>
                </a:solidFill>
                <a:latin typeface="Times New Roman" pitchFamily="18" charset="0"/>
              </a:defRPr>
            </a:lvl7pPr>
            <a:lvl8pPr marL="1864403" defTabSz="955648" eaLnBrk="0" fontAlgn="base" hangingPunct="0">
              <a:spcBef>
                <a:spcPct val="0"/>
              </a:spcBef>
              <a:spcAft>
                <a:spcPct val="0"/>
              </a:spcAft>
              <a:defRPr sz="2400" b="1">
                <a:solidFill>
                  <a:schemeClr val="tx1"/>
                </a:solidFill>
                <a:latin typeface="Times New Roman" pitchFamily="18" charset="0"/>
              </a:defRPr>
            </a:lvl8pPr>
            <a:lvl9pPr marL="2330099" defTabSz="955648"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2"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20</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52227"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29</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802.11-13/1243r1</a:t>
            </a:r>
            <a:endParaRPr lang="en-US" sz="1400"/>
          </a:p>
        </p:txBody>
      </p:sp>
      <p:sp>
        <p:nvSpPr>
          <p:cNvPr id="64517"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41</a:t>
            </a:fld>
            <a:endParaRPr lang="en-US"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802.11-13/1243r1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3/11-13-1443-00-0hew-liaison-from-wi-fi-alliance-on-hew-use-cases.ppt"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oliver.holland@kcl.ac.uk" TargetMode="External"/><Relationship Id="rId2" Type="http://schemas.openxmlformats.org/officeDocument/2006/relationships/hyperlink" Target="http://grouper.ieee.org/groups/dyspan/1/" TargetMode="External"/><Relationship Id="rId1" Type="http://schemas.openxmlformats.org/officeDocument/2006/relationships/slideLayout" Target="../slideLayouts/slideLayout7.xml"/><Relationship Id="rId4" Type="http://schemas.openxmlformats.org/officeDocument/2006/relationships/hyperlink" Target="mailto:michael.gundlach@nsn.com"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grouper.ieee.org/groups/dyspan/meeting/files/DySPAN/9th_General_Meeting_IEEE_DySPAN-SC_r1.pdf" TargetMode="External"/><Relationship Id="rId2" Type="http://schemas.openxmlformats.org/officeDocument/2006/relationships/hyperlink" Target="http://grouper.ieee.org/groups/dyspan/meeting/index.htm" TargetMode="External"/><Relationship Id="rId1" Type="http://schemas.openxmlformats.org/officeDocument/2006/relationships/slideLayout" Target="../slideLayouts/slideLayout7.xml"/><Relationship Id="rId4" Type="http://schemas.openxmlformats.org/officeDocument/2006/relationships/hyperlink" Target="http://www.cvent.com/d/94q8fn"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findstds/standard/1900.1a-2012.html" TargetMode="External"/><Relationship Id="rId2" Type="http://schemas.openxmlformats.org/officeDocument/2006/relationships/hyperlink" Target="http://standards.ieee.org/findstds/standard/1900.1-2008.html" TargetMode="External"/><Relationship Id="rId1" Type="http://schemas.openxmlformats.org/officeDocument/2006/relationships/slideLayout" Target="../slideLayouts/slideLayout7.xml"/><Relationship Id="rId5" Type="http://schemas.openxmlformats.org/officeDocument/2006/relationships/hyperlink" Target="mailto:michael.gundlachATnsn.com" TargetMode="External"/><Relationship Id="rId4" Type="http://schemas.openxmlformats.org/officeDocument/2006/relationships/hyperlink" Target="mailto:oliver.hollandATkcl.ac.uk"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mailto:michael.gundlach@nsn.com" TargetMode="External"/><Relationship Id="rId2" Type="http://schemas.openxmlformats.org/officeDocument/2006/relationships/hyperlink" Target="mailto:oliver.holland@kcl.ac.uk"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hyperlink" Target="mailto:michael.gundlach@nsn.com" TargetMode="External"/><Relationship Id="rId2" Type="http://schemas.openxmlformats.org/officeDocument/2006/relationships/hyperlink" Target="mailto:oliver.holland@kcl.ac.uk"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ieee802.org/3/4PPOE/5Criteria.pdf" TargetMode="External"/><Relationship Id="rId3" Type="http://schemas.openxmlformats.org/officeDocument/2006/relationships/hyperlink" Target="http://www.ieee802.org/1/files/public/docs2013/ax-rev-draft-par-modification-request-0913.pdf" TargetMode="External"/><Relationship Id="rId7" Type="http://schemas.openxmlformats.org/officeDocument/2006/relationships/hyperlink" Target="http://www.ieee802.org/3/4PPOE/P802.3bt.pdf" TargetMode="External"/><Relationship Id="rId12" Type="http://schemas.openxmlformats.org/officeDocument/2006/relationships/hyperlink" Target="https://mentor.ieee.org/omniran/dcn/13/omniran-13-0086-00-ecsg-proposed-par-and-5c.docx" TargetMode="External"/><Relationship Id="rId2" Type="http://schemas.openxmlformats.org/officeDocument/2006/relationships/hyperlink" Target="http://www.ieee802.org/1/files/public/docs2013/802-rev-par-extension-request-0913-v1.pdf" TargetMode="External"/><Relationship Id="rId1" Type="http://schemas.openxmlformats.org/officeDocument/2006/relationships/slideLayout" Target="../slideLayouts/slideLayout2.xml"/><Relationship Id="rId6" Type="http://schemas.openxmlformats.org/officeDocument/2006/relationships/hyperlink" Target="http://www.ieee802.org/3/DMLT/8023-DMLT-SG-1309-Winkel-5C-v2.2.pdf" TargetMode="External"/><Relationship Id="rId11" Type="http://schemas.openxmlformats.org/officeDocument/2006/relationships/hyperlink" Target="https://mentor.ieee.org/802.22/dcn/13/22-13-0138-02-0000-802-22-revision-par.pdf" TargetMode="External"/><Relationship Id="rId5" Type="http://schemas.openxmlformats.org/officeDocument/2006/relationships/hyperlink" Target="http://www.ieee802.org/3/DMLT/P802_3br_PAR_030913.pdf" TargetMode="External"/><Relationship Id="rId10" Type="http://schemas.openxmlformats.org/officeDocument/2006/relationships/hyperlink" Target="http://www.ieee802.org/3/1PPODL/Draft_5C_PoDL.pdf" TargetMode="External"/><Relationship Id="rId4" Type="http://schemas.openxmlformats.org/officeDocument/2006/relationships/hyperlink" Target="http://www.ieee802.org/1/files/public/docs2013/q-revision-draft-par-modification0913.pdf" TargetMode="External"/><Relationship Id="rId9" Type="http://schemas.openxmlformats.org/officeDocument/2006/relationships/hyperlink" Target="http://www.ieee802.org/3/1PPODL/Draft_P802_3bu_PAR_Detail.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November 2013</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2013-</a:t>
            </a:r>
            <a:r>
              <a:rPr lang="en-US" dirty="0" smtClean="0"/>
              <a:t> November </a:t>
            </a:r>
            <a:r>
              <a:rPr lang="en-US" b="0" dirty="0" smtClean="0"/>
              <a:t>-15</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November  2013 </a:t>
            </a:r>
          </a:p>
          <a:p>
            <a:pPr eaLnBrk="0" hangingPunct="0"/>
            <a:r>
              <a:rPr lang="en-US" sz="1600" dirty="0" smtClean="0"/>
              <a:t>being held in Dallas, Texas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221275110"/>
              </p:ext>
            </p:extLst>
          </p:nvPr>
        </p:nvGraphicFramePr>
        <p:xfrm>
          <a:off x="161018" y="1211726"/>
          <a:ext cx="8418741" cy="531876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Lobby</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Landmark C</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Lobby</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smtClean="0"/>
                        <a:t>Landmark C</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Lobby</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Landmark D</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003930" y="2691110"/>
            <a:ext cx="7802905" cy="3477875"/>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Spread across Lobby or Atrium</a:t>
            </a:r>
          </a:p>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Check monitors</a:t>
            </a: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a:t>
            </a:r>
          </a:p>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18-13-0105 r1</a:t>
            </a:r>
          </a:p>
          <a:p>
            <a:pPr marL="0" indent="0">
              <a:spcBef>
                <a:spcPts val="0"/>
              </a:spcBef>
              <a:buNone/>
            </a:pPr>
            <a:r>
              <a:rPr lang="en-US" sz="2600" dirty="0" smtClean="0"/>
              <a:t>        Opening </a:t>
            </a:r>
            <a:r>
              <a:rPr lang="en-US" sz="2600" dirty="0"/>
              <a:t>Report </a:t>
            </a:r>
            <a:r>
              <a:rPr lang="en-US" sz="2600" dirty="0" smtClean="0"/>
              <a:t>		18-13-          </a:t>
            </a:r>
            <a:endParaRPr lang="en-US" sz="2600" dirty="0"/>
          </a:p>
          <a:p>
            <a:pPr marL="0" indent="0">
              <a:spcBef>
                <a:spcPts val="600"/>
              </a:spcBef>
              <a:buFontTx/>
              <a:buNone/>
            </a:pPr>
            <a:r>
              <a:rPr lang="en-US" sz="2600" dirty="0" smtClean="0"/>
              <a:t>19:   Agenda  			19-13-0132 r0 	</a:t>
            </a:r>
          </a:p>
          <a:p>
            <a:pPr marL="0" indent="0">
              <a:spcBef>
                <a:spcPts val="0"/>
              </a:spcBef>
              <a:buNone/>
            </a:pPr>
            <a:r>
              <a:rPr lang="en-US" sz="2600" dirty="0"/>
              <a:t> </a:t>
            </a:r>
            <a:r>
              <a:rPr lang="en-US" sz="2600" dirty="0" smtClean="0"/>
              <a:t>       Opening Report   		19-13- 0133 r0	</a:t>
            </a:r>
          </a:p>
          <a:p>
            <a:pPr marL="0" indent="0">
              <a:buNone/>
            </a:pPr>
            <a:r>
              <a:rPr lang="en-US" sz="2600" dirty="0" smtClean="0"/>
              <a:t>21:  Agenda 				21-13-0201 r0</a:t>
            </a:r>
          </a:p>
          <a:p>
            <a:pPr marL="0" indent="0">
              <a:spcBef>
                <a:spcPts val="0"/>
              </a:spcBef>
              <a:buNone/>
            </a:pPr>
            <a:r>
              <a:rPr lang="en-US" sz="2600" dirty="0" smtClean="0"/>
              <a:t>       Opening </a:t>
            </a:r>
            <a:r>
              <a:rPr lang="en-US" sz="2600" dirty="0"/>
              <a:t>Report   	</a:t>
            </a:r>
            <a:r>
              <a:rPr lang="en-US" sz="2600" dirty="0" smtClean="0"/>
              <a:t>	21-13-	</a:t>
            </a:r>
          </a:p>
          <a:p>
            <a:pPr marL="0" indent="0">
              <a:buNone/>
            </a:pPr>
            <a:r>
              <a:rPr lang="en-US" sz="2600" dirty="0" smtClean="0"/>
              <a:t>22: </a:t>
            </a:r>
            <a:r>
              <a:rPr lang="en-US" sz="2600" dirty="0"/>
              <a:t>Agenda 			</a:t>
            </a:r>
            <a:r>
              <a:rPr lang="en-US" sz="2600" dirty="0" smtClean="0"/>
              <a:t>	22-13- 0155 r0</a:t>
            </a:r>
          </a:p>
          <a:p>
            <a:pPr marL="0" indent="0">
              <a:spcBef>
                <a:spcPts val="0"/>
              </a:spcBef>
              <a:buNone/>
            </a:pPr>
            <a:r>
              <a:rPr lang="en-US" sz="2600" dirty="0" smtClean="0"/>
              <a:t>       Opening Report   		22-13-  	</a:t>
            </a:r>
          </a:p>
          <a:p>
            <a:pPr marL="0" indent="0">
              <a:buNone/>
            </a:pPr>
            <a:r>
              <a:rPr lang="en-US" sz="2600" dirty="0" smtClean="0"/>
              <a:t>24: </a:t>
            </a:r>
            <a:r>
              <a:rPr lang="en-US" sz="2600" dirty="0"/>
              <a:t>Agenda 				</a:t>
            </a:r>
            <a:r>
              <a:rPr lang="en-US" sz="2600" dirty="0" smtClean="0"/>
              <a:t>24-13-0040 r0</a:t>
            </a:r>
          </a:p>
          <a:p>
            <a:pPr marL="0" indent="0">
              <a:spcBef>
                <a:spcPts val="0"/>
              </a:spcBef>
              <a:buNone/>
            </a:pPr>
            <a:r>
              <a:rPr lang="en-US" sz="2600" dirty="0"/>
              <a:t> </a:t>
            </a:r>
            <a:r>
              <a:rPr lang="en-US" sz="2600" dirty="0" smtClean="0"/>
              <a:t>      Opening </a:t>
            </a:r>
            <a:r>
              <a:rPr lang="en-US" sz="2600" dirty="0"/>
              <a:t>Report   		</a:t>
            </a:r>
            <a:r>
              <a:rPr lang="en-US" sz="2600" dirty="0" smtClean="0"/>
              <a:t>24-13-0041 r0</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omniran-13-0088 r0</a:t>
            </a:r>
            <a:endParaRPr lang="en-US" sz="2600" dirty="0"/>
          </a:p>
          <a:p>
            <a:pPr marL="0" indent="0">
              <a:spcBef>
                <a:spcPts val="0"/>
              </a:spcBef>
              <a:buNone/>
            </a:pPr>
            <a:r>
              <a:rPr lang="en-US" sz="2600" dirty="0"/>
              <a:t>       Opening Report   		</a:t>
            </a:r>
            <a:r>
              <a:rPr lang="en-US" sz="2600" dirty="0" smtClean="0"/>
              <a:t>omniran-13- </a:t>
            </a:r>
            <a:endParaRPr lang="en-US" sz="2600" dirty="0"/>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90709874"/>
              </p:ext>
            </p:extLst>
          </p:nvPr>
        </p:nvGraphicFramePr>
        <p:xfrm>
          <a:off x="317500" y="1663698"/>
          <a:ext cx="8648700" cy="1845543"/>
        </p:xfrm>
        <a:graphic>
          <a:graphicData uri="http://schemas.openxmlformats.org/drawingml/2006/table">
            <a:tbl>
              <a:tblPr/>
              <a:tblGrid>
                <a:gridCol w="8648700"/>
              </a:tblGrid>
              <a:tr h="615181">
                <a:tc>
                  <a:txBody>
                    <a:bodyPr/>
                    <a:lstStyle/>
                    <a:p>
                      <a:pPr algn="l" fontAlgn="ctr"/>
                      <a:r>
                        <a:rPr lang="en-US" sz="1600" b="1" i="0" u="none" strike="noStrike" dirty="0">
                          <a:solidFill>
                            <a:srgbClr val="000000"/>
                          </a:solidFill>
                          <a:effectLst/>
                          <a:latin typeface="Arial"/>
                        </a:rPr>
                        <a:t>Status Updates, Open FCC Proceedings:</a:t>
                      </a:r>
                    </a:p>
                  </a:txBody>
                  <a:tcPr marL="114300" marR="9525" marT="9525" marB="0" anchor="ctr">
                    <a:lnL>
                      <a:noFill/>
                    </a:lnL>
                    <a:lnR>
                      <a:noFill/>
                    </a:lnR>
                    <a:lnT>
                      <a:noFill/>
                    </a:lnT>
                    <a:lnB>
                      <a:noFill/>
                    </a:lnB>
                    <a:solidFill>
                      <a:srgbClr val="FFFFFF"/>
                    </a:solidFill>
                  </a:tcPr>
                </a:tc>
              </a:tr>
              <a:tr h="615181">
                <a:tc>
                  <a:txBody>
                    <a:bodyPr/>
                    <a:lstStyle/>
                    <a:p>
                      <a:pPr algn="l" fontAlgn="ctr"/>
                      <a:r>
                        <a:rPr lang="en-US" sz="1600" b="1" i="0" u="none" strike="noStrike">
                          <a:solidFill>
                            <a:srgbClr val="000000"/>
                          </a:solidFill>
                          <a:effectLst/>
                          <a:latin typeface="Arial"/>
                        </a:rPr>
                        <a:t>&gt; 95 GHz Petition by IEEE USA, followup on status, new supporting comments</a:t>
                      </a:r>
                    </a:p>
                  </a:txBody>
                  <a:tcPr marL="114300" marR="9525" marT="9525" marB="0" anchor="ctr">
                    <a:lnL>
                      <a:noFill/>
                    </a:lnL>
                    <a:lnR>
                      <a:noFill/>
                    </a:lnR>
                    <a:lnT>
                      <a:noFill/>
                    </a:lnT>
                    <a:lnB>
                      <a:noFill/>
                    </a:lnB>
                    <a:solidFill>
                      <a:srgbClr val="FFFFFF"/>
                    </a:solidFill>
                  </a:tcPr>
                </a:tc>
              </a:tr>
              <a:tr h="615181">
                <a:tc>
                  <a:txBody>
                    <a:bodyPr/>
                    <a:lstStyle/>
                    <a:p>
                      <a:pPr algn="l" fontAlgn="ctr"/>
                      <a:r>
                        <a:rPr lang="en-US" sz="1600" b="1" i="0" u="none" strike="noStrike" dirty="0" smtClean="0">
                          <a:solidFill>
                            <a:srgbClr val="000000"/>
                          </a:solidFill>
                          <a:effectLst/>
                          <a:latin typeface="Arial"/>
                        </a:rPr>
                        <a:t>FCC_SEEKS_COMMENT_LICENSING_3550-3700_MHz_FCC-13-144A1</a:t>
                      </a:r>
                      <a:r>
                        <a:rPr lang="en-US" sz="1600" b="1" i="0" u="none" strike="noStrike" dirty="0">
                          <a:solidFill>
                            <a:srgbClr val="000000"/>
                          </a:solidFill>
                          <a:effectLst/>
                          <a:latin typeface="Arial"/>
                        </a:rPr>
                        <a:t>, (18-13/108r0)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January 10-15, </a:t>
            </a:r>
            <a:r>
              <a:rPr lang="en-US" sz="2800" dirty="0"/>
              <a:t>2013 </a:t>
            </a:r>
            <a:r>
              <a:rPr lang="en-US" sz="2800" dirty="0" smtClean="0"/>
              <a:t>Los Angeles, California, US</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802.11 Interim Session</a:t>
            </a:r>
          </a:p>
          <a:p>
            <a:r>
              <a:rPr lang="en-US" sz="1600" dirty="0"/>
              <a:t> </a:t>
            </a:r>
          </a:p>
          <a:p>
            <a:r>
              <a:rPr lang="en-US" sz="1600" dirty="0"/>
              <a:t> </a:t>
            </a:r>
          </a:p>
        </p:txBody>
      </p:sp>
      <p:sp>
        <p:nvSpPr>
          <p:cNvPr id="11"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Wednesday Nov 20</a:t>
            </a: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95325" y="617538"/>
            <a:ext cx="7366000" cy="1066800"/>
          </a:xfrm>
        </p:spPr>
        <p:txBody>
          <a:bodyPr/>
          <a:lstStyle/>
          <a:p>
            <a:r>
              <a:rPr lang="en-GB" dirty="0" smtClean="0"/>
              <a:t>Dallas Meeting Registration  (~829)</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14</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6" y="1393825"/>
            <a:ext cx="2414073" cy="5262979"/>
          </a:xfrm>
          <a:prstGeom prst="rect">
            <a:avLst/>
          </a:prstGeom>
          <a:noFill/>
        </p:spPr>
        <p:txBody>
          <a:bodyPr wrap="square" rtlCol="0">
            <a:spAutoFit/>
          </a:bodyPr>
          <a:lstStyle/>
          <a:p>
            <a:r>
              <a:rPr lang="en-US" sz="2700" dirty="0"/>
              <a:t>802.1 </a:t>
            </a:r>
            <a:r>
              <a:rPr lang="en-US" sz="2700" dirty="0" smtClean="0"/>
              <a:t>      58</a:t>
            </a:r>
            <a:endParaRPr lang="en-US" sz="2700" dirty="0"/>
          </a:p>
          <a:p>
            <a:r>
              <a:rPr lang="en-US" sz="2700" dirty="0"/>
              <a:t>802.3 </a:t>
            </a:r>
            <a:r>
              <a:rPr lang="en-US" sz="2700" dirty="0" smtClean="0"/>
              <a:t>    282</a:t>
            </a:r>
            <a:endParaRPr lang="en-US" sz="2700" dirty="0"/>
          </a:p>
          <a:p>
            <a:r>
              <a:rPr lang="en-US" sz="2700" dirty="0" smtClean="0"/>
              <a:t>802.11   275</a:t>
            </a:r>
          </a:p>
          <a:p>
            <a:r>
              <a:rPr lang="en-US" sz="2700" dirty="0" smtClean="0"/>
              <a:t>802.15   108</a:t>
            </a:r>
          </a:p>
          <a:p>
            <a:r>
              <a:rPr lang="en-US" sz="2700" dirty="0" smtClean="0"/>
              <a:t>802.16       8</a:t>
            </a:r>
          </a:p>
          <a:p>
            <a:r>
              <a:rPr lang="en-US" sz="2700" dirty="0" smtClean="0"/>
              <a:t>802.18       6</a:t>
            </a:r>
          </a:p>
          <a:p>
            <a:r>
              <a:rPr lang="en-US" sz="2700" dirty="0" smtClean="0"/>
              <a:t>802.19      10</a:t>
            </a:r>
            <a:endParaRPr lang="en-US" sz="2700" dirty="0"/>
          </a:p>
          <a:p>
            <a:r>
              <a:rPr lang="en-US" sz="2700" dirty="0" smtClean="0"/>
              <a:t>802.21      12</a:t>
            </a:r>
          </a:p>
          <a:p>
            <a:r>
              <a:rPr lang="en-US" sz="2700" dirty="0" smtClean="0"/>
              <a:t>802.22      11</a:t>
            </a:r>
          </a:p>
          <a:p>
            <a:r>
              <a:rPr lang="en-US" sz="2700" dirty="0" smtClean="0"/>
              <a:t>802.24      4</a:t>
            </a:r>
          </a:p>
          <a:p>
            <a:r>
              <a:rPr lang="en-US" sz="2700" dirty="0" smtClean="0"/>
              <a:t>None        26</a:t>
            </a:r>
          </a:p>
          <a:p>
            <a:r>
              <a:rPr lang="en-US" sz="2700" dirty="0" smtClean="0"/>
              <a:t>XX           29</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1533071"/>
            <a:ext cx="8836890" cy="4893129"/>
          </a:xfrm>
        </p:spPr>
        <p:txBody>
          <a:bodyPr/>
          <a:lstStyle/>
          <a:p>
            <a:r>
              <a:rPr lang="en-US" dirty="0" smtClean="0"/>
              <a:t>Trish Gerdon </a:t>
            </a:r>
          </a:p>
          <a:p>
            <a:r>
              <a:rPr lang="en-US" dirty="0" smtClean="0"/>
              <a:t>Jodi </a:t>
            </a:r>
            <a:r>
              <a:rPr lang="en-US" dirty="0" err="1" smtClean="0"/>
              <a:t>Haasz</a:t>
            </a:r>
            <a:r>
              <a:rPr lang="en-US" dirty="0" smtClean="0"/>
              <a:t> </a:t>
            </a:r>
          </a:p>
          <a:p>
            <a:r>
              <a:rPr lang="en-US" dirty="0" smtClean="0"/>
              <a:t>Kathryn Bennett </a:t>
            </a:r>
            <a:r>
              <a:rPr lang="en-US" dirty="0"/>
              <a:t>(subbing in for </a:t>
            </a:r>
            <a:r>
              <a:rPr lang="en-US" dirty="0" smtClean="0"/>
              <a:t>Michelle Turner </a:t>
            </a:r>
            <a:r>
              <a:rPr lang="en-US" dirty="0"/>
              <a:t>this time) </a:t>
            </a:r>
            <a:endParaRPr lang="en-US" dirty="0" smtClean="0"/>
          </a:p>
          <a:p>
            <a:r>
              <a:rPr lang="en-US" dirty="0" smtClean="0"/>
              <a:t>Lisa Perry </a:t>
            </a:r>
          </a:p>
          <a:p>
            <a:r>
              <a:rPr lang="en-US" dirty="0" smtClean="0"/>
              <a:t>Karen McCabe </a:t>
            </a:r>
          </a:p>
          <a:p>
            <a:r>
              <a:rPr lang="en-US" dirty="0" smtClean="0"/>
              <a:t>Catherine Berger</a:t>
            </a:r>
          </a:p>
          <a:p>
            <a:r>
              <a:rPr lang="en-US" dirty="0" smtClean="0"/>
              <a:t>Walter </a:t>
            </a:r>
            <a:r>
              <a:rPr lang="en-US" dirty="0" err="1" smtClean="0"/>
              <a:t>Pienciak</a:t>
            </a:r>
            <a:r>
              <a:rPr lang="en-US" dirty="0" smtClean="0"/>
              <a:t> </a:t>
            </a:r>
          </a:p>
          <a:p>
            <a:r>
              <a:rPr lang="en-US" dirty="0" smtClean="0"/>
              <a:t>Bob Labelle</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1917" y="1194698"/>
            <a:ext cx="7726284" cy="5110851"/>
          </a:xfrm>
        </p:spPr>
        <p:txBody>
          <a:bodyPr>
            <a:noAutofit/>
          </a:bodyPr>
          <a:lstStyle/>
          <a:p>
            <a:r>
              <a:rPr lang="en-GB" sz="1800" b="1" dirty="0" smtClean="0"/>
              <a:t/>
            </a:r>
            <a:br>
              <a:rPr lang="en-GB" sz="1800" b="1" dirty="0" smtClean="0"/>
            </a:br>
            <a:r>
              <a:rPr lang="en-GB" sz="1800" dirty="0" smtClean="0"/>
              <a:t> </a:t>
            </a:r>
            <a:r>
              <a:rPr lang="en-US" sz="2400" dirty="0" smtClean="0"/>
              <a:t>FOOD &amp; BEVERAGE SERVICES</a:t>
            </a:r>
            <a:r>
              <a:rPr lang="en-US" sz="1800" b="0" dirty="0" smtClean="0"/>
              <a:t/>
            </a:r>
            <a:br>
              <a:rPr lang="en-US" sz="1800" b="0" dirty="0" smtClean="0"/>
            </a:br>
            <a:r>
              <a:rPr lang="en-US" sz="1800" b="0" dirty="0"/>
              <a:t/>
            </a:r>
            <a:br>
              <a:rPr lang="en-US" sz="1800" b="0" dirty="0"/>
            </a:br>
            <a:r>
              <a:rPr lang="en-US" sz="1800" dirty="0"/>
              <a:t>Continental Breakfast </a:t>
            </a:r>
            <a:r>
              <a:rPr lang="en-US" sz="1800" dirty="0" smtClean="0"/>
              <a:t/>
            </a:r>
            <a:br>
              <a:rPr lang="en-US" sz="1800" dirty="0" smtClean="0"/>
            </a:br>
            <a:r>
              <a:rPr lang="en-US" sz="1800" dirty="0" smtClean="0"/>
              <a:t>Landmark Circle &amp; Concourse</a:t>
            </a:r>
            <a:r>
              <a:rPr lang="en-US" sz="1800" dirty="0"/>
              <a:t/>
            </a:r>
            <a:br>
              <a:rPr lang="en-US" sz="1800" dirty="0"/>
            </a:br>
            <a:r>
              <a:rPr lang="en-US" sz="1800" b="0" dirty="0" smtClean="0"/>
              <a:t>7:30 AM to 9:00 AM</a:t>
            </a:r>
            <a:r>
              <a:rPr lang="en-US" sz="1800" b="0" dirty="0"/>
              <a:t/>
            </a:r>
            <a:br>
              <a:rPr lang="en-US" sz="1800" b="0" dirty="0"/>
            </a:br>
            <a:r>
              <a:rPr lang="en-US" sz="1800" b="0" dirty="0" smtClean="0"/>
              <a:t/>
            </a:r>
            <a:br>
              <a:rPr lang="en-US" sz="1800" b="0" dirty="0" smtClean="0"/>
            </a:br>
            <a:r>
              <a:rPr lang="en-US" sz="1800" dirty="0" smtClean="0"/>
              <a:t>Morning Coffee/Tea</a:t>
            </a:r>
            <a:r>
              <a:rPr lang="en-US" sz="1800" dirty="0"/>
              <a:t/>
            </a:r>
            <a:br>
              <a:rPr lang="en-US" sz="1800" dirty="0"/>
            </a:br>
            <a:r>
              <a:rPr lang="en-US" sz="1800" dirty="0"/>
              <a:t>Landmark Circle &amp; Concourse </a:t>
            </a:r>
            <a:r>
              <a:rPr lang="en-US" sz="1800" dirty="0" smtClean="0"/>
              <a:t/>
            </a:r>
            <a:br>
              <a:rPr lang="en-US" sz="1800" dirty="0" smtClean="0"/>
            </a:br>
            <a:r>
              <a:rPr lang="en-US" sz="1800" b="0" dirty="0" smtClean="0"/>
              <a:t>9:00 AM to 11:00 AM</a:t>
            </a:r>
            <a:r>
              <a:rPr lang="en-US" sz="1800" b="0" dirty="0"/>
              <a:t/>
            </a:r>
            <a:br>
              <a:rPr lang="en-US" sz="1800" b="0" dirty="0"/>
            </a:br>
            <a:r>
              <a:rPr lang="en-US" sz="1800" b="0" dirty="0" smtClean="0"/>
              <a:t/>
            </a:r>
            <a:br>
              <a:rPr lang="en-US" sz="1800" b="0" dirty="0" smtClean="0"/>
            </a:br>
            <a:r>
              <a:rPr lang="en-US" sz="1800" dirty="0" smtClean="0"/>
              <a:t>Grab </a:t>
            </a:r>
            <a:r>
              <a:rPr lang="en-US" sz="1800" dirty="0"/>
              <a:t>n’ Go Lunches</a:t>
            </a:r>
            <a:r>
              <a:rPr lang="en-US" sz="1800" b="0" dirty="0" smtClean="0"/>
              <a:t>:</a:t>
            </a:r>
            <a:br>
              <a:rPr lang="en-US" sz="1800" b="0" dirty="0" smtClean="0"/>
            </a:br>
            <a:r>
              <a:rPr lang="en-US" sz="1800" dirty="0"/>
              <a:t>Landmark Concourse</a:t>
            </a:r>
            <a:r>
              <a:rPr lang="en-US" sz="1800" b="0" dirty="0"/>
              <a:t/>
            </a:r>
            <a:br>
              <a:rPr lang="en-US" sz="1800" b="0" dirty="0"/>
            </a:br>
            <a:r>
              <a:rPr lang="en-US" sz="1800" b="0" dirty="0"/>
              <a:t>available Monday through Thursday </a:t>
            </a:r>
            <a:r>
              <a:rPr lang="en-US" sz="1800" b="0" dirty="0" smtClean="0"/>
              <a:t>from </a:t>
            </a:r>
            <a:r>
              <a:rPr lang="en-US" sz="1800" b="0" dirty="0"/>
              <a:t>11:30am </a:t>
            </a:r>
            <a:r>
              <a:rPr lang="en-US" sz="1800" b="0" dirty="0" smtClean="0"/>
              <a:t>until1:30pm </a:t>
            </a:r>
            <a:br>
              <a:rPr lang="en-US" sz="1800" b="0" dirty="0" smtClean="0"/>
            </a:br>
            <a:r>
              <a:rPr lang="en-US" sz="1800" b="0" dirty="0" smtClean="0"/>
              <a:t>  </a:t>
            </a:r>
            <a:r>
              <a:rPr lang="en-US" sz="1800" b="0" dirty="0"/>
              <a:t/>
            </a:r>
            <a:br>
              <a:rPr lang="en-US" sz="1800" b="0" dirty="0"/>
            </a:br>
            <a:r>
              <a:rPr lang="en-US" sz="1800" dirty="0" smtClean="0"/>
              <a:t>Afternoon Coffee/Tea/Snacks</a:t>
            </a:r>
            <a:br>
              <a:rPr lang="en-US" sz="1800" dirty="0" smtClean="0"/>
            </a:br>
            <a:r>
              <a:rPr lang="en-US" sz="1800" dirty="0"/>
              <a:t>Landmark Circle &amp; Concourse</a:t>
            </a:r>
            <a:br>
              <a:rPr lang="en-US" sz="1800" dirty="0"/>
            </a:br>
            <a:r>
              <a:rPr lang="en-US" sz="1800" b="0" dirty="0" smtClean="0"/>
              <a:t>2:00 PM to 4:00 PM</a:t>
            </a:r>
            <a:r>
              <a:rPr lang="en-US" sz="1800" b="0" dirty="0"/>
              <a:t/>
            </a:r>
            <a:br>
              <a:rPr lang="en-US" sz="1800" b="0" dirty="0"/>
            </a:br>
            <a:r>
              <a:rPr lang="en-US" sz="1800" b="0" dirty="0" smtClean="0"/>
              <a:t>Snacks from 3:00 PM to 4:00 PM</a:t>
            </a:r>
            <a:r>
              <a:rPr lang="en-GB" sz="1800" b="1" dirty="0" smtClean="0"/>
              <a:t/>
            </a:r>
            <a:br>
              <a:rPr lang="en-GB" sz="1800" b="1" dirty="0" smtClean="0"/>
            </a:br>
            <a:r>
              <a:rPr lang="en-GB" sz="1800" b="1" dirty="0"/>
              <a:t/>
            </a:r>
            <a:br>
              <a:rPr lang="en-GB" sz="1800" b="1" dirty="0"/>
            </a:br>
            <a:endParaRPr lang="en-AU" sz="1800" dirty="0"/>
          </a:p>
        </p:txBody>
      </p:sp>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dirty="0"/>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  - starts at 6:30pm</a:t>
            </a:r>
            <a:br>
              <a:rPr lang="en-GB" sz="6000" b="1" dirty="0" smtClean="0"/>
            </a:br>
            <a:r>
              <a:rPr lang="en-GB" sz="2700" b="1" dirty="0" smtClean="0"/>
              <a:t/>
            </a:r>
            <a:br>
              <a:rPr lang="en-GB" sz="2700" b="1" dirty="0" smtClean="0"/>
            </a:br>
            <a:r>
              <a:rPr lang="en-GB" sz="2800" dirty="0"/>
              <a:t> </a:t>
            </a:r>
            <a:r>
              <a:rPr lang="en-GB" sz="3200" dirty="0" smtClean="0"/>
              <a:t>Held in the Marsalis Hall A      </a:t>
            </a:r>
            <a:r>
              <a:rPr lang="en-GB" dirty="0" smtClean="0"/>
              <a:t>Exhibition Level</a:t>
            </a:r>
            <a:r>
              <a:rPr lang="en-GB" sz="3200" dirty="0" smtClean="0"/>
              <a:t/>
            </a:r>
            <a:br>
              <a:rPr lang="en-GB" sz="3200" dirty="0" smtClean="0"/>
            </a:br>
            <a:r>
              <a:rPr lang="en-GB" sz="3200" dirty="0" smtClean="0"/>
              <a:t>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830997"/>
          </a:xfrm>
          <a:prstGeom prst="rect">
            <a:avLst/>
          </a:prstGeom>
        </p:spPr>
        <p:txBody>
          <a:bodyPr>
            <a:spAutoFit/>
          </a:bodyPr>
          <a:lstStyle/>
          <a:p>
            <a:pPr algn="ctr"/>
            <a:r>
              <a:rPr lang="en-AU" dirty="0" smtClean="0"/>
              <a:t>802 Plenary Meeting</a:t>
            </a:r>
            <a:r>
              <a:rPr lang="en-AU" dirty="0"/>
              <a:t>, </a:t>
            </a:r>
            <a:r>
              <a:rPr lang="en-AU" dirty="0" smtClean="0"/>
              <a:t>Dallas</a:t>
            </a:r>
            <a:endParaRPr lang="en-AU" dirty="0"/>
          </a:p>
          <a:p>
            <a:pPr algn="ctr"/>
            <a:r>
              <a:rPr lang="en-AU" dirty="0" smtClean="0"/>
              <a:t>11 </a:t>
            </a:r>
            <a:r>
              <a:rPr lang="en-AU" dirty="0"/>
              <a:t>– </a:t>
            </a:r>
            <a:r>
              <a:rPr lang="en-AU" dirty="0" smtClean="0"/>
              <a:t>15 November </a:t>
            </a:r>
            <a:r>
              <a:rPr lang="en-AU" dirty="0"/>
              <a:t>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publication expected before end of 2013</a:t>
            </a:r>
            <a:r>
              <a:rPr lang="en-GB" b="1" dirty="0" smtClean="0"/>
              <a:t/>
            </a:r>
            <a:br>
              <a:rPr lang="en-GB" b="1" dirty="0" smtClean="0"/>
            </a:br>
            <a:r>
              <a:rPr lang="en-GB" dirty="0" smtClean="0"/>
              <a:t>802.11af   </a:t>
            </a:r>
            <a:r>
              <a:rPr lang="en-GB" dirty="0"/>
              <a:t>publication expected </a:t>
            </a:r>
            <a:r>
              <a:rPr lang="en-GB" dirty="0" smtClean="0"/>
              <a:t>February 2014</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2409825"/>
            <a:ext cx="8867775" cy="4057650"/>
          </a:xfrm>
        </p:spPr>
        <p:txBody>
          <a:bodyPr>
            <a:noAutofit/>
          </a:bodyPr>
          <a:lstStyle/>
          <a:p>
            <a:r>
              <a:rPr lang="en-GB" sz="3600" b="1" dirty="0" smtClean="0"/>
              <a:t>Ethernet Anniversary</a:t>
            </a:r>
            <a:r>
              <a:rPr lang="en-GB" sz="2400" b="1" dirty="0" smtClean="0"/>
              <a:t/>
            </a:r>
            <a:br>
              <a:rPr lang="en-GB" sz="2400" b="1" dirty="0" smtClean="0"/>
            </a:br>
            <a:r>
              <a:rPr lang="en-GB" sz="2400" b="1" dirty="0" smtClean="0"/>
              <a:t>  </a:t>
            </a:r>
            <a:r>
              <a:rPr lang="en-GB" sz="2400" dirty="0" smtClean="0"/>
              <a:t>Landmark </a:t>
            </a:r>
            <a:r>
              <a:rPr lang="en-GB" sz="2400" dirty="0"/>
              <a:t>B </a:t>
            </a:r>
            <a:r>
              <a:rPr lang="en-GB" sz="2400" dirty="0" smtClean="0"/>
              <a:t/>
            </a:r>
            <a:br>
              <a:rPr lang="en-GB" sz="2400" dirty="0" smtClean="0"/>
            </a:br>
            <a:r>
              <a:rPr lang="en-GB" sz="2400" dirty="0" smtClean="0"/>
              <a:t/>
            </a:r>
            <a:br>
              <a:rPr lang="en-GB" sz="2400" dirty="0" smtClean="0"/>
            </a:br>
            <a:r>
              <a:rPr lang="en-GB" sz="2400" b="1" dirty="0" smtClean="0"/>
              <a:t>cash bar opens at 6:30 pm</a:t>
            </a:r>
            <a:br>
              <a:rPr lang="en-GB" sz="2400" b="1" dirty="0" smtClean="0"/>
            </a:br>
            <a:r>
              <a:rPr lang="en-GB" sz="2400" dirty="0" smtClean="0"/>
              <a:t>Anniversary event starts at 7:00 pm</a:t>
            </a:r>
            <a:br>
              <a:rPr lang="en-GB" sz="2400" dirty="0" smtClean="0"/>
            </a:br>
            <a:r>
              <a:rPr lang="en-GB" sz="2400" dirty="0" smtClean="0"/>
              <a:t/>
            </a:r>
            <a:br>
              <a:rPr lang="en-GB" sz="2400" dirty="0" smtClean="0"/>
            </a:br>
            <a:r>
              <a:rPr lang="en-GB" sz="2400" dirty="0" smtClean="0"/>
              <a:t>Bob Metcalf      Keynote </a:t>
            </a:r>
            <a:br>
              <a:rPr lang="en-GB" sz="2400" dirty="0" smtClean="0"/>
            </a:br>
            <a:r>
              <a:rPr lang="en-GB" sz="2400" dirty="0" smtClean="0"/>
              <a:t>Panel   </a:t>
            </a:r>
            <a:br>
              <a:rPr lang="en-GB" sz="2400" dirty="0" smtClean="0"/>
            </a:br>
            <a:r>
              <a:rPr lang="en-GB" sz="2400" dirty="0" smtClean="0"/>
              <a:t/>
            </a:r>
            <a:br>
              <a:rPr lang="en-GB" sz="2400" dirty="0" smtClean="0"/>
            </a:br>
            <a:r>
              <a:rPr lang="en-GB" sz="2400" dirty="0" smtClean="0"/>
              <a:t>Celebration Food after the speakers</a:t>
            </a:r>
            <a:br>
              <a:rPr lang="en-GB" sz="2400" dirty="0" smtClean="0"/>
            </a:br>
            <a:r>
              <a:rPr lang="en-GB" sz="2400" dirty="0"/>
              <a:t/>
            </a:r>
            <a:br>
              <a:rPr lang="en-GB" sz="2400" dirty="0"/>
            </a:br>
            <a:r>
              <a:rPr lang="en-GB" sz="2400" dirty="0" smtClean="0"/>
              <a:t>Badge not required</a:t>
            </a:r>
            <a:br>
              <a:rPr lang="en-GB" sz="2400" dirty="0" smtClean="0"/>
            </a:br>
            <a:r>
              <a:rPr lang="en-GB" sz="2400" dirty="0" smtClean="0"/>
              <a:t>Cameras and recording allowed</a:t>
            </a:r>
            <a:br>
              <a:rPr lang="en-GB" sz="2400" dirty="0" smtClean="0"/>
            </a:br>
            <a:r>
              <a:rPr lang="en-GB" sz="2400" dirty="0" smtClean="0"/>
              <a:t/>
            </a:r>
            <a:br>
              <a:rPr lang="en-GB" sz="2400" dirty="0" smtClean="0"/>
            </a:br>
            <a:r>
              <a:rPr lang="en-GB" sz="2400" b="1" dirty="0"/>
              <a:t/>
            </a:r>
            <a:br>
              <a:rPr lang="en-GB" sz="2400" b="1" dirty="0"/>
            </a:br>
            <a:endParaRPr lang="en-AU" sz="2400" dirty="0"/>
          </a:p>
        </p:txBody>
      </p:sp>
      <p:sp>
        <p:nvSpPr>
          <p:cNvPr id="2" name="Rectangle 1"/>
          <p:cNvSpPr/>
          <p:nvPr/>
        </p:nvSpPr>
        <p:spPr>
          <a:xfrm>
            <a:off x="3352708" y="695838"/>
            <a:ext cx="4572000" cy="830997"/>
          </a:xfrm>
          <a:prstGeom prst="rect">
            <a:avLst/>
          </a:prstGeom>
        </p:spPr>
        <p:txBody>
          <a:bodyPr>
            <a:spAutoFit/>
          </a:bodyPr>
          <a:lstStyle/>
          <a:p>
            <a:pPr algn="ctr"/>
            <a:r>
              <a:rPr lang="en-AU" dirty="0" smtClean="0"/>
              <a:t>802 Plenary Meeting</a:t>
            </a:r>
            <a:r>
              <a:rPr lang="en-AU" dirty="0"/>
              <a:t>, </a:t>
            </a:r>
            <a:r>
              <a:rPr lang="en-AU" dirty="0" smtClean="0"/>
              <a:t>Dallas</a:t>
            </a:r>
            <a:endParaRPr lang="en-AU" dirty="0"/>
          </a:p>
          <a:p>
            <a:pPr algn="ctr"/>
            <a:r>
              <a:rPr lang="en-AU" dirty="0" smtClean="0"/>
              <a:t>11 </a:t>
            </a:r>
            <a:r>
              <a:rPr lang="en-AU" dirty="0"/>
              <a:t>– </a:t>
            </a:r>
            <a:r>
              <a:rPr lang="en-AU" dirty="0" smtClean="0"/>
              <a:t>15 November </a:t>
            </a:r>
            <a:r>
              <a:rPr lang="en-AU" dirty="0"/>
              <a:t>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Tree>
    <p:extLst>
      <p:ext uri="{BB962C8B-B14F-4D97-AF65-F5344CB8AC3E}">
        <p14:creationId xmlns:p14="http://schemas.microsoft.com/office/powerpoint/2010/main" val="5876379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2013</a:t>
            </a:r>
          </a:p>
        </p:txBody>
      </p:sp>
      <p:sp>
        <p:nvSpPr>
          <p:cNvPr id="9221" name="Rectangle 2"/>
          <p:cNvSpPr>
            <a:spLocks noGrp="1" noChangeArrowheads="1"/>
          </p:cNvSpPr>
          <p:nvPr>
            <p:ph type="title"/>
          </p:nvPr>
        </p:nvSpPr>
        <p:spPr/>
        <p:txBody>
          <a:bodyPr/>
          <a:lstStyle/>
          <a:p>
            <a:r>
              <a:rPr lang="en-GB" dirty="0" smtClean="0"/>
              <a:t>Current Membership Status - November</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04617594"/>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111</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48</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323</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20</a:t>
            </a:fld>
            <a:endParaRPr lang="en-US"/>
          </a:p>
        </p:txBody>
      </p:sp>
      <p:sp>
        <p:nvSpPr>
          <p:cNvPr id="9"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HEW Liaison request</a:t>
            </a:r>
            <a:endParaRPr lang="en-US" dirty="0"/>
          </a:p>
        </p:txBody>
      </p:sp>
      <p:sp>
        <p:nvSpPr>
          <p:cNvPr id="3" name="Content Placeholder 2"/>
          <p:cNvSpPr>
            <a:spLocks noGrp="1"/>
          </p:cNvSpPr>
          <p:nvPr>
            <p:ph idx="1"/>
          </p:nvPr>
        </p:nvSpPr>
        <p:spPr>
          <a:xfrm>
            <a:off x="142876" y="1685925"/>
            <a:ext cx="8905874" cy="4410075"/>
          </a:xfrm>
        </p:spPr>
        <p:txBody>
          <a:bodyPr/>
          <a:lstStyle/>
          <a:p>
            <a:r>
              <a:rPr lang="en-US" sz="3200" dirty="0" smtClean="0"/>
              <a:t>Use case document sent to WFA for comment and prioritization (July 21)</a:t>
            </a:r>
          </a:p>
          <a:p>
            <a:r>
              <a:rPr lang="en-US" sz="3200" dirty="0" smtClean="0"/>
              <a:t>WFA Response received by Chair on Friday November 08</a:t>
            </a:r>
          </a:p>
          <a:p>
            <a:r>
              <a:rPr lang="en-US" sz="3200" dirty="0" smtClean="0"/>
              <a:t>Copyright statements render the document unacceptable for posting (yet)</a:t>
            </a:r>
          </a:p>
          <a:p>
            <a:r>
              <a:rPr lang="en-US" sz="3200" dirty="0" smtClean="0"/>
              <a:t>Hope to resolve and post before end of week.</a:t>
            </a:r>
            <a:endParaRPr lang="en-US" sz="32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
        <p:nvSpPr>
          <p:cNvPr id="7"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206575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514350" indent="-514350">
              <a:buFont typeface="+mj-lt"/>
              <a:buAutoNum type="arabicPeriod"/>
            </a:pPr>
            <a:r>
              <a:rPr lang="en-US" sz="3200" dirty="0" smtClean="0"/>
              <a:t> </a:t>
            </a:r>
            <a:r>
              <a:rPr lang="en-US" sz="3200" dirty="0"/>
              <a:t>AQ </a:t>
            </a:r>
            <a:r>
              <a:rPr lang="en-US" sz="3200" dirty="0" smtClean="0"/>
              <a:t>mini-tutorial        Stephen McCann</a:t>
            </a:r>
            <a:endParaRPr lang="en-US" sz="3200" dirty="0"/>
          </a:p>
          <a:p>
            <a:pPr marL="514350" indent="-514350">
              <a:buFont typeface="+mj-lt"/>
              <a:buAutoNum type="arabicPeriod"/>
            </a:pPr>
            <a:r>
              <a:rPr lang="en-US" sz="3200" dirty="0" err="1" smtClean="0"/>
              <a:t>Webex</a:t>
            </a:r>
            <a:r>
              <a:rPr lang="en-US" sz="3200" dirty="0" smtClean="0"/>
              <a:t> experiment     Adrian Stephens</a:t>
            </a:r>
          </a:p>
          <a:p>
            <a:pPr marL="514350" indent="-514350">
              <a:buFont typeface="+mj-lt"/>
              <a:buAutoNum type="arabicPeriod"/>
            </a:pPr>
            <a:r>
              <a:rPr lang="en-US" sz="3200" dirty="0" smtClean="0"/>
              <a:t>1900.1 participation offer - update</a:t>
            </a:r>
          </a:p>
          <a:p>
            <a:pPr marL="514350" indent="-514350">
              <a:buFont typeface="+mj-lt"/>
              <a:buAutoNum type="arabicPeriod"/>
            </a:pPr>
            <a:r>
              <a:rPr lang="en-US" sz="3200" dirty="0" smtClean="0"/>
              <a:t>November EC workshop topics</a:t>
            </a:r>
          </a:p>
          <a:p>
            <a:pPr marL="514350" indent="-514350">
              <a:buFont typeface="+mj-lt"/>
              <a:buAutoNum type="arabicPeriod"/>
            </a:pPr>
            <a:r>
              <a:rPr lang="en-US" sz="3200" dirty="0" smtClean="0"/>
              <a:t>Venue information preparation</a:t>
            </a:r>
          </a:p>
          <a:p>
            <a:pPr marL="514350" indent="-514350">
              <a:buFont typeface="+mj-lt"/>
              <a:buAutoNum type="arabicPeriod"/>
            </a:pPr>
            <a:r>
              <a:rPr lang="en-US" sz="3200" dirty="0" smtClean="0"/>
              <a:t>Future venues</a:t>
            </a:r>
          </a:p>
          <a:p>
            <a:pPr marL="514350" indent="-514350">
              <a:buFont typeface="+mj-lt"/>
              <a:buAutoNum type="arabicPeriod"/>
            </a:pPr>
            <a:r>
              <a:rPr lang="en-US" sz="3200" dirty="0"/>
              <a:t>802.3 Request</a:t>
            </a:r>
            <a:endParaRPr lang="en-US" sz="3200" dirty="0" smtClean="0"/>
          </a:p>
          <a:p>
            <a:pPr marL="514350" indent="-514350">
              <a:buFont typeface="+mj-lt"/>
              <a:buAutoNum type="arabicPeriod"/>
            </a:pPr>
            <a:r>
              <a:rPr lang="en-US" sz="3200" dirty="0" smtClean="0"/>
              <a:t>Special Thanks   </a:t>
            </a:r>
          </a:p>
          <a:p>
            <a:endParaRPr lang="en-US" sz="3200" dirty="0"/>
          </a:p>
          <a:p>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22</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8650"/>
            <a:ext cx="7772400" cy="438150"/>
          </a:xfrm>
        </p:spPr>
        <p:txBody>
          <a:bodyPr/>
          <a:lstStyle/>
          <a:p>
            <a:r>
              <a:rPr lang="en-US" dirty="0" smtClean="0"/>
              <a:t>802.3 Request</a:t>
            </a:r>
            <a:endParaRPr lang="en-US" dirty="0"/>
          </a:p>
        </p:txBody>
      </p:sp>
      <p:sp>
        <p:nvSpPr>
          <p:cNvPr id="3" name="Content Placeholder 2"/>
          <p:cNvSpPr>
            <a:spLocks noGrp="1"/>
          </p:cNvSpPr>
          <p:nvPr>
            <p:ph idx="1"/>
          </p:nvPr>
        </p:nvSpPr>
        <p:spPr>
          <a:xfrm>
            <a:off x="304801" y="1114426"/>
            <a:ext cx="8715374" cy="4810124"/>
          </a:xfrm>
          <a:ln>
            <a:solidFill>
              <a:schemeClr val="accent2">
                <a:lumMod val="40000"/>
                <a:lumOff val="60000"/>
              </a:schemeClr>
            </a:solidFill>
          </a:ln>
        </p:spPr>
        <p:txBody>
          <a:bodyPr/>
          <a:lstStyle/>
          <a:p>
            <a:pPr marL="0" indent="0">
              <a:buNone/>
            </a:pPr>
            <a:r>
              <a:rPr lang="en-US" sz="1600" b="0" dirty="0"/>
              <a:t>IEEE 802.3 400 Gb/s Ethernet Study Group </a:t>
            </a:r>
          </a:p>
          <a:p>
            <a:pPr marL="0" indent="0">
              <a:buNone/>
            </a:pPr>
            <a:r>
              <a:rPr lang="en-US" sz="1600" b="0" dirty="0" smtClean="0"/>
              <a:t>To</a:t>
            </a:r>
            <a:r>
              <a:rPr lang="en-US" sz="1600" b="0" dirty="0"/>
              <a:t>: Mr. Bruce Kraemer, Chair, IEEE 802.11 Working Group (bkraemer@ieee.org) </a:t>
            </a:r>
          </a:p>
          <a:p>
            <a:pPr marL="0" indent="0">
              <a:buNone/>
            </a:pPr>
            <a:r>
              <a:rPr lang="en-US" sz="1600" b="0" dirty="0" smtClean="0"/>
              <a:t>Subject</a:t>
            </a:r>
            <a:r>
              <a:rPr lang="en-US" sz="1600" b="0" dirty="0"/>
              <a:t>: Request for Information – Impact of Future IEEE 802.11 Wireless Activities </a:t>
            </a:r>
          </a:p>
          <a:p>
            <a:pPr marL="0" indent="0">
              <a:buNone/>
            </a:pPr>
            <a:endParaRPr lang="en-US" sz="1600" b="0" dirty="0" smtClean="0"/>
          </a:p>
          <a:p>
            <a:pPr marL="0" indent="0">
              <a:buNone/>
            </a:pPr>
            <a:r>
              <a:rPr lang="en-US" sz="1600" b="0" dirty="0" smtClean="0"/>
              <a:t>Dear </a:t>
            </a:r>
            <a:r>
              <a:rPr lang="en-US" sz="1600" b="0" dirty="0"/>
              <a:t>Bruce, </a:t>
            </a:r>
          </a:p>
          <a:p>
            <a:pPr marL="0" indent="0">
              <a:buNone/>
            </a:pPr>
            <a:r>
              <a:rPr lang="en-US" sz="1800" b="0" dirty="0"/>
              <a:t>The IEEE 802.3 400 Gb/s Ethernet Study Group is exploring the need for 400 Gb/s Ethernet. As the IEEE 802.11 High Efficiency WLAN Study Group (HEW SG) is considering the improvement of spectrum efficiency to enhance the system throughput/area in high density scenarios of wireless access points and stations, we would like to understand the potential use cases to determine the impact on the supporting </a:t>
            </a:r>
            <a:r>
              <a:rPr lang="en-US" sz="1800" b="0" dirty="0" err="1"/>
              <a:t>wireline</a:t>
            </a:r>
            <a:r>
              <a:rPr lang="en-US" sz="1800" b="0" dirty="0"/>
              <a:t> network. </a:t>
            </a:r>
          </a:p>
          <a:p>
            <a:pPr marL="0" indent="0">
              <a:buNone/>
            </a:pPr>
            <a:r>
              <a:rPr lang="en-US" sz="1800" b="0" dirty="0"/>
              <a:t>We would also appreciate any other data or trends that you feel would be beneficial to us as we define 400 Gb/s Ethernet for </a:t>
            </a:r>
            <a:r>
              <a:rPr lang="en-US" sz="1800" b="0" dirty="0" err="1"/>
              <a:t>wireline</a:t>
            </a:r>
            <a:r>
              <a:rPr lang="en-US" sz="1800" b="0" dirty="0"/>
              <a:t> applications. </a:t>
            </a:r>
          </a:p>
          <a:p>
            <a:pPr marL="0" indent="0">
              <a:buNone/>
            </a:pPr>
            <a:r>
              <a:rPr lang="en-US" sz="1800" b="0" dirty="0"/>
              <a:t>As companion specifications in the IEEE 802 family of standards, both of our respective groups are faced with growing bandwidth requirements. Given the inherent symbiotic relationship of the wired and wireless networks, we look forward to future interaction that will enable the mutual success of our standards.</a:t>
            </a:r>
            <a:endParaRPr lang="en-US" sz="18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23</a:t>
            </a:fld>
            <a:endParaRPr lang="en-US" dirty="0"/>
          </a:p>
        </p:txBody>
      </p:sp>
      <p:sp>
        <p:nvSpPr>
          <p:cNvPr id="7" name="TextBox 6"/>
          <p:cNvSpPr txBox="1"/>
          <p:nvPr/>
        </p:nvSpPr>
        <p:spPr>
          <a:xfrm>
            <a:off x="482019" y="5981700"/>
            <a:ext cx="7210692" cy="461665"/>
          </a:xfrm>
          <a:prstGeom prst="rect">
            <a:avLst/>
          </a:prstGeom>
          <a:noFill/>
          <a:ln>
            <a:solidFill>
              <a:srgbClr val="FFC000"/>
            </a:solidFill>
          </a:ln>
        </p:spPr>
        <p:txBody>
          <a:bodyPr wrap="none" rtlCol="0">
            <a:spAutoFit/>
          </a:bodyPr>
          <a:lstStyle/>
          <a:p>
            <a:r>
              <a:rPr lang="en-US" dirty="0" smtClean="0"/>
              <a:t>Suggest sending HEW use case document (or variant)</a:t>
            </a:r>
            <a:endParaRPr lang="en-US" dirty="0"/>
          </a:p>
        </p:txBody>
      </p:sp>
      <p:sp>
        <p:nvSpPr>
          <p:cNvPr id="8" name="Text Box 7"/>
          <p:cNvSpPr txBox="1">
            <a:spLocks noChangeArrowheads="1"/>
          </p:cNvSpPr>
          <p:nvPr/>
        </p:nvSpPr>
        <p:spPr bwMode="auto">
          <a:xfrm>
            <a:off x="291878"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extLst>
      <p:ext uri="{BB962C8B-B14F-4D97-AF65-F5344CB8AC3E}">
        <p14:creationId xmlns:p14="http://schemas.microsoft.com/office/powerpoint/2010/main" val="1656879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24</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Monday am1 &amp;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25</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November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AC, AF</a:t>
            </a:r>
          </a:p>
          <a:p>
            <a:pPr>
              <a:spcBef>
                <a:spcPts val="0"/>
              </a:spcBef>
              <a:spcAft>
                <a:spcPts val="500"/>
              </a:spcAft>
              <a:defRPr/>
            </a:pPr>
            <a:r>
              <a:rPr lang="en-US" sz="2800" dirty="0" smtClean="0"/>
              <a:t>New project PAR to </a:t>
            </a:r>
            <a:r>
              <a:rPr lang="en-US" sz="2800" dirty="0" err="1" smtClean="0"/>
              <a:t>NesCom</a:t>
            </a:r>
            <a:r>
              <a:rPr lang="en-US" sz="2800" dirty="0" smtClean="0"/>
              <a:t>?     none</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AC  publication, AF  </a:t>
            </a:r>
            <a:r>
              <a:rPr lang="en-US" sz="2800" dirty="0"/>
              <a:t>publication</a:t>
            </a:r>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November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26</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464360285"/>
              </p:ext>
            </p:extLst>
          </p:nvPr>
        </p:nvGraphicFramePr>
        <p:xfrm>
          <a:off x="257175" y="3446780"/>
          <a:ext cx="8366125" cy="2743200"/>
        </p:xfrm>
        <a:graphic>
          <a:graphicData uri="http://schemas.openxmlformats.org/drawingml/2006/table">
            <a:tbl>
              <a:tblPr/>
              <a:tblGrid>
                <a:gridCol w="8366125"/>
              </a:tblGrid>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Tuesday, Nov 12,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a:p>
                      <a:pPr>
                        <a:buFont typeface="Arial"/>
                        <a:buChar char="•"/>
                      </a:pPr>
                      <a:r>
                        <a:rPr lang="en-US" dirty="0" smtClean="0">
                          <a:effectLst/>
                        </a:rPr>
                        <a:t>Tutorial </a:t>
                      </a:r>
                      <a:r>
                        <a:rPr lang="en-US" dirty="0">
                          <a:effectLst/>
                        </a:rPr>
                        <a:t>#1 (6:00–7:30 pm): </a:t>
                      </a:r>
                      <a:r>
                        <a:rPr lang="en-US" sz="2400" dirty="0">
                          <a:effectLst/>
                          <a:latin typeface="Times New Roman"/>
                          <a:ea typeface="Times New Roman"/>
                        </a:rPr>
                        <a:t>Wireless SDN in Access and </a:t>
                      </a:r>
                      <a:r>
                        <a:rPr lang="en-US" sz="2400" dirty="0" smtClean="0">
                          <a:effectLst/>
                          <a:latin typeface="Times New Roman"/>
                          <a:ea typeface="Times New Roman"/>
                        </a:rPr>
                        <a:t>Backhaul</a:t>
                      </a:r>
                      <a:endParaRPr lang="en-US" dirty="0">
                        <a:effectLst/>
                      </a:endParaRPr>
                    </a:p>
                    <a:p>
                      <a:pPr>
                        <a:buFont typeface="Arial"/>
                        <a:buChar char="•"/>
                      </a:pPr>
                      <a:r>
                        <a:rPr lang="en-US" dirty="0">
                          <a:effectLst/>
                        </a:rPr>
                        <a:t>Roger Marks, </a:t>
                      </a:r>
                      <a:r>
                        <a:rPr lang="en-US" dirty="0" err="1">
                          <a:effectLst/>
                        </a:rPr>
                        <a:t>EthAirNet</a:t>
                      </a:r>
                      <a:r>
                        <a:rPr lang="en-US" dirty="0">
                          <a:effectLst/>
                        </a:rPr>
                        <a:t> Associates</a:t>
                      </a:r>
                    </a:p>
                    <a:p>
                      <a:pPr>
                        <a:buFont typeface="Arial"/>
                        <a:buChar char="•"/>
                      </a:pPr>
                      <a:r>
                        <a:rPr lang="en-US" dirty="0">
                          <a:effectLst/>
                        </a:rPr>
                        <a:t>Juan Carlos Zuniga, </a:t>
                      </a:r>
                      <a:r>
                        <a:rPr lang="en-US" dirty="0" err="1">
                          <a:effectLst/>
                        </a:rPr>
                        <a:t>InterDigital</a:t>
                      </a:r>
                      <a:endParaRPr lang="en-US" dirty="0">
                        <a:effectLst/>
                      </a:endParaRPr>
                    </a:p>
                    <a:p>
                      <a:pPr>
                        <a:buFont typeface="Arial"/>
                        <a:buChar char="•"/>
                      </a:pPr>
                      <a:r>
                        <a:rPr lang="en-US" dirty="0">
                          <a:effectLst/>
                        </a:rPr>
                        <a:t>Antonio de la </a:t>
                      </a:r>
                      <a:r>
                        <a:rPr lang="en-US" dirty="0" err="1">
                          <a:effectLst/>
                        </a:rPr>
                        <a:t>Oliva</a:t>
                      </a:r>
                      <a:r>
                        <a:rPr lang="en-US" dirty="0">
                          <a:effectLst/>
                        </a:rPr>
                        <a:t>, Universidad Carlos III de Madrid</a:t>
                      </a:r>
                    </a:p>
                    <a:p>
                      <a:pPr>
                        <a:buFont typeface="Arial"/>
                        <a:buChar char="•"/>
                      </a:pPr>
                      <a:r>
                        <a:rPr lang="en-US" dirty="0">
                          <a:effectLst/>
                        </a:rPr>
                        <a:t>Nader </a:t>
                      </a:r>
                      <a:r>
                        <a:rPr lang="en-US" dirty="0" err="1">
                          <a:effectLst/>
                        </a:rPr>
                        <a:t>Zein</a:t>
                      </a:r>
                      <a:r>
                        <a:rPr lang="en-US" dirty="0">
                          <a:effectLst/>
                        </a:rPr>
                        <a:t>, NEC</a:t>
                      </a:r>
                    </a:p>
                  </a:txBody>
                  <a:tcPr anchor="ctr">
                    <a:lnL>
                      <a:noFill/>
                    </a:lnL>
                    <a:lnR>
                      <a:noFill/>
                    </a:lnR>
                    <a:lnT>
                      <a:noFill/>
                    </a:lnT>
                    <a:lnB>
                      <a:noFill/>
                    </a:lnB>
                    <a:solidFill>
                      <a:srgbClr val="FFFFFF"/>
                    </a:solidFill>
                  </a:tcPr>
                </a:tc>
              </a:tr>
              <a:tr h="0">
                <a:tc>
                  <a:txBody>
                    <a:bodyPr/>
                    <a:lstStyle/>
                    <a:p>
                      <a:r>
                        <a:rPr lang="en-US" dirty="0">
                          <a:effectLst/>
                        </a:rPr>
                        <a:t>Tutorial #2 (7:30–9:00 pm</a:t>
                      </a:r>
                      <a:r>
                        <a:rPr lang="en-US" dirty="0" smtClean="0">
                          <a:effectLst/>
                        </a:rPr>
                        <a:t>):</a:t>
                      </a:r>
                    </a:p>
                    <a:p>
                      <a:r>
                        <a:rPr lang="en-US" dirty="0" smtClean="0">
                          <a:effectLst/>
                        </a:rPr>
                        <a:t>Tutorial #3 (9:00 – 10:30)</a:t>
                      </a:r>
                    </a:p>
                    <a:p>
                      <a:r>
                        <a:rPr lang="en-US" dirty="0" smtClean="0">
                          <a:effectLst/>
                        </a:rPr>
                        <a:t>Discussion Topic: next slide </a:t>
                      </a:r>
                      <a:endParaRPr lang="en-US" dirty="0">
                        <a:effectLst/>
                      </a:endParaRPr>
                    </a:p>
                  </a:txBody>
                  <a:tcPr anchor="ctr">
                    <a:lnL>
                      <a:noFill/>
                    </a:lnL>
                    <a:lnR>
                      <a:noFill/>
                    </a:lnR>
                    <a:lnT>
                      <a:noFill/>
                    </a:lnT>
                    <a:lnB>
                      <a:noFill/>
                    </a:lnB>
                    <a:solidFill>
                      <a:srgbClr val="FFFFFF"/>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12876357"/>
              </p:ext>
            </p:extLst>
          </p:nvPr>
        </p:nvGraphicFramePr>
        <p:xfrm>
          <a:off x="203200" y="1843118"/>
          <a:ext cx="7772400" cy="1188720"/>
        </p:xfrm>
        <a:graphic>
          <a:graphicData uri="http://schemas.openxmlformats.org/drawingml/2006/table">
            <a:tbl>
              <a:tblPr/>
              <a:tblGrid>
                <a:gridCol w="7772400"/>
              </a:tblGrid>
              <a:tr h="1098257">
                <a:tc>
                  <a:txBody>
                    <a:bodyPr/>
                    <a:lstStyle/>
                    <a:p>
                      <a:pPr>
                        <a:buFont typeface="Arial"/>
                        <a:buChar char="•"/>
                      </a:pPr>
                      <a:r>
                        <a:rPr lang="en-US" sz="2400" dirty="0">
                          <a:effectLst/>
                        </a:rPr>
                        <a:t> Ethernet 40th Celebration (7:00 - 9:00pm) Presentation</a:t>
                      </a:r>
                    </a:p>
                    <a:p>
                      <a:pPr>
                        <a:buFont typeface="Arial"/>
                        <a:buChar char="•"/>
                      </a:pPr>
                      <a:r>
                        <a:rPr lang="en-US" sz="2400" dirty="0">
                          <a:effectLst/>
                        </a:rPr>
                        <a:t>John </a:t>
                      </a:r>
                      <a:r>
                        <a:rPr lang="en-US" sz="2400" dirty="0" err="1">
                          <a:effectLst/>
                        </a:rPr>
                        <a:t>D'Ambrosia</a:t>
                      </a:r>
                      <a:r>
                        <a:rPr lang="en-US" sz="2400" dirty="0">
                          <a:effectLst/>
                        </a:rPr>
                        <a:t>, Dell</a:t>
                      </a:r>
                    </a:p>
                    <a:p>
                      <a:pPr>
                        <a:buFont typeface="Arial"/>
                        <a:buChar char="•"/>
                      </a:pPr>
                      <a:r>
                        <a:rPr lang="en-US" sz="2400" dirty="0">
                          <a:effectLst/>
                        </a:rPr>
                        <a:t>Bob Metcalfe</a:t>
                      </a:r>
                    </a:p>
                  </a:txBody>
                  <a:tcPr anchor="ctr">
                    <a:lnL>
                      <a:noFill/>
                    </a:lnL>
                    <a:lnR>
                      <a:noFill/>
                    </a:lnR>
                    <a:lnT>
                      <a:noFill/>
                    </a:lnT>
                    <a:lnB>
                      <a:noFill/>
                    </a:lnB>
                    <a:solidFill>
                      <a:srgbClr val="FFFFFF"/>
                    </a:solidFill>
                  </a:tcPr>
                </a:tc>
              </a:tr>
            </a:tbl>
          </a:graphicData>
        </a:graphic>
      </p:graphicFrame>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Nov 11,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0975" y="2428875"/>
            <a:ext cx="8867775" cy="3817733"/>
          </a:xfrm>
        </p:spPr>
        <p:txBody>
          <a:bodyPr>
            <a:noAutofit/>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smtClean="0"/>
              <a:t>What the *%#! do we do with 64 bit addressing</a:t>
            </a:r>
            <a:br>
              <a:rPr lang="en-GB" b="1" dirty="0" smtClean="0"/>
            </a:br>
            <a:r>
              <a:rPr lang="en-GB" b="1" dirty="0" smtClean="0"/>
              <a:t>Not a tutorial, not a presentation </a:t>
            </a:r>
            <a:br>
              <a:rPr lang="en-GB" b="1" dirty="0" smtClean="0"/>
            </a:br>
            <a:r>
              <a:rPr lang="en-GB" b="1" dirty="0" smtClean="0"/>
              <a:t>A technical discussion between 802.15 - &amp; 802.1 on </a:t>
            </a:r>
            <a:br>
              <a:rPr lang="en-GB" b="1" dirty="0" smtClean="0"/>
            </a:br>
            <a:r>
              <a:rPr lang="en-GB" b="1" dirty="0" smtClean="0"/>
              <a:t>homogeneous 64 bit networks and</a:t>
            </a:r>
            <a:br>
              <a:rPr lang="en-GB" b="1" dirty="0" smtClean="0"/>
            </a:br>
            <a:r>
              <a:rPr lang="en-GB" b="1" dirty="0" smtClean="0"/>
              <a:t>heterogeneous </a:t>
            </a:r>
            <a:r>
              <a:rPr lang="en-GB" dirty="0" smtClean="0"/>
              <a:t>48/64 bit </a:t>
            </a:r>
            <a:r>
              <a:rPr lang="en-GB" dirty="0"/>
              <a:t>networks </a:t>
            </a:r>
            <a:r>
              <a:rPr lang="en-GB" b="1" dirty="0" smtClean="0"/>
              <a:t/>
            </a:r>
            <a:br>
              <a:rPr lang="en-GB" b="1" dirty="0" smtClean="0"/>
            </a:br>
            <a:r>
              <a:rPr lang="en-GB" b="1" dirty="0" smtClean="0"/>
              <a:t/>
            </a:r>
            <a:br>
              <a:rPr lang="en-GB" b="1" dirty="0" smtClean="0"/>
            </a:br>
            <a:r>
              <a:rPr lang="en-GB" b="1" dirty="0" smtClean="0"/>
              <a:t>- starts at 7:30pm </a:t>
            </a:r>
            <a:r>
              <a:rPr lang="en-GB" dirty="0" smtClean="0"/>
              <a:t>in Cotton Bowl</a:t>
            </a:r>
            <a:br>
              <a:rPr lang="en-GB" dirty="0" smtClean="0"/>
            </a:br>
            <a:r>
              <a:rPr lang="en-GB" dirty="0" smtClean="0"/>
              <a:t> </a:t>
            </a:r>
            <a:br>
              <a:rPr lang="en-GB" dirty="0" smtClean="0"/>
            </a:br>
            <a:r>
              <a:rPr lang="en-GB" b="1" dirty="0">
                <a:solidFill>
                  <a:srgbClr val="000099"/>
                </a:solidFill>
              </a:rPr>
              <a:t/>
            </a:r>
            <a:br>
              <a:rPr lang="en-GB"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830997"/>
          </a:xfrm>
          <a:prstGeom prst="rect">
            <a:avLst/>
          </a:prstGeom>
        </p:spPr>
        <p:txBody>
          <a:bodyPr>
            <a:spAutoFit/>
          </a:bodyPr>
          <a:lstStyle/>
          <a:p>
            <a:pPr algn="ctr"/>
            <a:r>
              <a:rPr lang="en-AU" dirty="0" smtClean="0"/>
              <a:t>802 Plenary Meeting</a:t>
            </a:r>
            <a:r>
              <a:rPr lang="en-AU" dirty="0"/>
              <a:t>, </a:t>
            </a:r>
            <a:r>
              <a:rPr lang="en-AU" dirty="0" smtClean="0"/>
              <a:t>Dallas</a:t>
            </a:r>
            <a:endParaRPr lang="en-AU" dirty="0"/>
          </a:p>
          <a:p>
            <a:pPr algn="ctr"/>
            <a:r>
              <a:rPr lang="en-AU" dirty="0" smtClean="0"/>
              <a:t>11 </a:t>
            </a:r>
            <a:r>
              <a:rPr lang="en-AU" dirty="0"/>
              <a:t>– </a:t>
            </a:r>
            <a:r>
              <a:rPr lang="en-AU" dirty="0" smtClean="0"/>
              <a:t>15 November </a:t>
            </a:r>
            <a:r>
              <a:rPr lang="en-AU" dirty="0"/>
              <a:t>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4.1.16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dirty="0"/>
          </a:p>
        </p:txBody>
      </p:sp>
    </p:spTree>
    <p:extLst>
      <p:ext uri="{BB962C8B-B14F-4D97-AF65-F5344CB8AC3E}">
        <p14:creationId xmlns:p14="http://schemas.microsoft.com/office/powerpoint/2010/main" val="21123521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593864210"/>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postponed to November</a:t>
                      </a:r>
                    </a:p>
                    <a:p>
                      <a:pPr lvl="1">
                        <a:spcBef>
                          <a:spcPts val="0"/>
                        </a:spcBef>
                        <a:buFont typeface="Arial"/>
                        <a:buNone/>
                      </a:pPr>
                      <a:r>
                        <a:rPr lang="en-US" sz="2400" baseline="0" dirty="0" smtClean="0">
                          <a:effectLst/>
                          <a:latin typeface="Berlin Sans FB Demi" pitchFamily="34" charset="0"/>
                          <a:cs typeface="Aharoni" pitchFamily="2" charset="-79"/>
                        </a:rPr>
                        <a:t>EC Workshop in November</a:t>
                      </a:r>
                      <a:endParaRPr lang="en-US" sz="2400" dirty="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40</a:t>
                      </a:r>
                      <a:r>
                        <a:rPr lang="en-US" sz="2400" baseline="30000" dirty="0" smtClean="0">
                          <a:effectLst/>
                          <a:latin typeface="Berlin Sans FB Demi" pitchFamily="34" charset="0"/>
                          <a:cs typeface="Aharoni" pitchFamily="2" charset="-79"/>
                        </a:rPr>
                        <a:t>th</a:t>
                      </a:r>
                      <a:r>
                        <a:rPr lang="en-US" sz="2400" baseline="0" dirty="0" smtClean="0">
                          <a:effectLst/>
                          <a:latin typeface="Berlin Sans FB Demi" pitchFamily="34" charset="0"/>
                          <a:cs typeface="Aharoni" pitchFamily="2" charset="-79"/>
                        </a:rPr>
                        <a:t> Anniversary of Ethernet celebration planned for Nov</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Special event on Monday</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Tutorials shifted to Tuesday</a:t>
                      </a:r>
                    </a:p>
                    <a:p>
                      <a:pPr marL="0" marR="0" lvl="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lvl="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IEEE  elections completed</a:t>
                      </a:r>
                      <a:endParaRPr lang="en-US" sz="240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29</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November 09,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35 entries with 2013 submission dates</a:t>
            </a:r>
          </a:p>
          <a:p>
            <a:pPr>
              <a:defRPr/>
            </a:pPr>
            <a:endParaRPr lang="en-US" sz="2800" dirty="0"/>
          </a:p>
          <a:p>
            <a:pPr>
              <a:defRPr/>
            </a:pPr>
            <a:r>
              <a:rPr lang="en-US" sz="2800" dirty="0" smtClean="0"/>
              <a:t>Request for LOAs  - 8 sent</a:t>
            </a:r>
          </a:p>
          <a:p>
            <a:pPr marL="0" indent="0">
              <a:buNone/>
              <a:defRPr/>
            </a:pPr>
            <a:r>
              <a:rPr lang="en-US" sz="2800" dirty="0" smtClean="0"/>
              <a:t> </a:t>
            </a:r>
          </a:p>
        </p:txBody>
      </p:sp>
      <p:sp>
        <p:nvSpPr>
          <p:cNvPr id="68614" name="Text Box 5"/>
          <p:cNvSpPr txBox="1">
            <a:spLocks noChangeArrowheads="1"/>
          </p:cNvSpPr>
          <p:nvPr/>
        </p:nvSpPr>
        <p:spPr bwMode="auto">
          <a:xfrm>
            <a:off x="190056" y="601663"/>
            <a:ext cx="3604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1917" y="1194698"/>
            <a:ext cx="7726284" cy="5110851"/>
          </a:xfrm>
        </p:spPr>
        <p:txBody>
          <a:bodyPr>
            <a:noAutofit/>
          </a:bodyPr>
          <a:lstStyle/>
          <a:p>
            <a:r>
              <a:rPr lang="en-GB" sz="1800" b="1" dirty="0" smtClean="0"/>
              <a:t/>
            </a:r>
            <a:br>
              <a:rPr lang="en-GB" sz="1800" b="1" dirty="0" smtClean="0"/>
            </a:br>
            <a:r>
              <a:rPr lang="en-GB" sz="1800" dirty="0" smtClean="0"/>
              <a:t> </a:t>
            </a:r>
            <a:r>
              <a:rPr lang="en-US" sz="2400" dirty="0" smtClean="0"/>
              <a:t>FOOD &amp; BEVERAGE SERVICES</a:t>
            </a:r>
            <a:r>
              <a:rPr lang="en-US" sz="1800" b="0" dirty="0" smtClean="0"/>
              <a:t/>
            </a:r>
            <a:br>
              <a:rPr lang="en-US" sz="1800" b="0" dirty="0" smtClean="0"/>
            </a:br>
            <a:r>
              <a:rPr lang="en-US" sz="1800" b="0" dirty="0"/>
              <a:t/>
            </a:r>
            <a:br>
              <a:rPr lang="en-US" sz="1800" b="0" dirty="0"/>
            </a:br>
            <a:r>
              <a:rPr lang="en-US" sz="1800" dirty="0"/>
              <a:t>Continental Breakfast </a:t>
            </a:r>
            <a:r>
              <a:rPr lang="en-US" sz="1800" dirty="0" smtClean="0"/>
              <a:t/>
            </a:r>
            <a:br>
              <a:rPr lang="en-US" sz="1800" dirty="0" smtClean="0"/>
            </a:br>
            <a:r>
              <a:rPr lang="en-US" sz="1800" dirty="0" smtClean="0"/>
              <a:t>Landmark Circle &amp; Concourse</a:t>
            </a:r>
            <a:r>
              <a:rPr lang="en-US" sz="1800" dirty="0"/>
              <a:t/>
            </a:r>
            <a:br>
              <a:rPr lang="en-US" sz="1800" dirty="0"/>
            </a:br>
            <a:r>
              <a:rPr lang="en-US" sz="1800" b="0" dirty="0" smtClean="0"/>
              <a:t>7:30 AM to 9:00 AM</a:t>
            </a:r>
            <a:r>
              <a:rPr lang="en-US" sz="1800" b="0" dirty="0"/>
              <a:t/>
            </a:r>
            <a:br>
              <a:rPr lang="en-US" sz="1800" b="0" dirty="0"/>
            </a:br>
            <a:r>
              <a:rPr lang="en-US" sz="1800" b="0" dirty="0" smtClean="0"/>
              <a:t/>
            </a:r>
            <a:br>
              <a:rPr lang="en-US" sz="1800" b="0" dirty="0" smtClean="0"/>
            </a:br>
            <a:r>
              <a:rPr lang="en-US" sz="1800" dirty="0" smtClean="0"/>
              <a:t>Morning Coffee/Tea</a:t>
            </a:r>
            <a:r>
              <a:rPr lang="en-US" sz="1800" dirty="0"/>
              <a:t/>
            </a:r>
            <a:br>
              <a:rPr lang="en-US" sz="1800" dirty="0"/>
            </a:br>
            <a:r>
              <a:rPr lang="en-US" sz="1800" dirty="0"/>
              <a:t>Landmark Circle &amp; Concourse </a:t>
            </a:r>
            <a:r>
              <a:rPr lang="en-US" sz="1800" dirty="0" smtClean="0"/>
              <a:t/>
            </a:r>
            <a:br>
              <a:rPr lang="en-US" sz="1800" dirty="0" smtClean="0"/>
            </a:br>
            <a:r>
              <a:rPr lang="en-US" sz="1800" b="0" dirty="0" smtClean="0"/>
              <a:t>9:00 AM to 11:00 AM</a:t>
            </a:r>
            <a:r>
              <a:rPr lang="en-US" sz="1800" b="0" dirty="0"/>
              <a:t/>
            </a:r>
            <a:br>
              <a:rPr lang="en-US" sz="1800" b="0" dirty="0"/>
            </a:br>
            <a:r>
              <a:rPr lang="en-US" sz="1800" b="0" dirty="0" smtClean="0"/>
              <a:t/>
            </a:r>
            <a:br>
              <a:rPr lang="en-US" sz="1800" b="0" dirty="0" smtClean="0"/>
            </a:br>
            <a:r>
              <a:rPr lang="en-US" sz="2000" dirty="0" smtClean="0">
                <a:solidFill>
                  <a:srgbClr val="FF0000"/>
                </a:solidFill>
              </a:rPr>
              <a:t>Grab </a:t>
            </a:r>
            <a:r>
              <a:rPr lang="en-US" sz="2000" dirty="0">
                <a:solidFill>
                  <a:srgbClr val="FF0000"/>
                </a:solidFill>
              </a:rPr>
              <a:t>n’ Go Lunches</a:t>
            </a:r>
            <a:r>
              <a:rPr lang="en-US" sz="2000" b="0" dirty="0" smtClean="0">
                <a:solidFill>
                  <a:srgbClr val="FF0000"/>
                </a:solidFill>
              </a:rPr>
              <a:t>:</a:t>
            </a:r>
            <a:br>
              <a:rPr lang="en-US" sz="2000" b="0" dirty="0" smtClean="0">
                <a:solidFill>
                  <a:srgbClr val="FF0000"/>
                </a:solidFill>
              </a:rPr>
            </a:br>
            <a:r>
              <a:rPr lang="en-US" sz="2000" dirty="0" smtClean="0">
                <a:solidFill>
                  <a:srgbClr val="FF0000"/>
                </a:solidFill>
              </a:rPr>
              <a:t>Cancelled</a:t>
            </a:r>
            <a:r>
              <a:rPr lang="en-US" sz="2000" b="0" dirty="0">
                <a:solidFill>
                  <a:srgbClr val="FF0000"/>
                </a:solidFill>
              </a:rPr>
              <a:t/>
            </a:r>
            <a:br>
              <a:rPr lang="en-US" sz="2000" b="0" dirty="0">
                <a:solidFill>
                  <a:srgbClr val="FF0000"/>
                </a:solidFill>
              </a:rPr>
            </a:br>
            <a:r>
              <a:rPr lang="en-US" sz="1800" b="0" dirty="0" smtClean="0"/>
              <a:t/>
            </a:r>
            <a:br>
              <a:rPr lang="en-US" sz="1800" b="0" dirty="0" smtClean="0"/>
            </a:br>
            <a:r>
              <a:rPr lang="en-US" sz="1800" b="0" dirty="0" smtClean="0"/>
              <a:t>  </a:t>
            </a:r>
            <a:r>
              <a:rPr lang="en-US" sz="1800" b="0" dirty="0"/>
              <a:t/>
            </a:r>
            <a:br>
              <a:rPr lang="en-US" sz="1800" b="0" dirty="0"/>
            </a:br>
            <a:r>
              <a:rPr lang="en-US" sz="1800" dirty="0" smtClean="0"/>
              <a:t>Afternoon Coffee/Tea/Snacks</a:t>
            </a:r>
            <a:br>
              <a:rPr lang="en-US" sz="1800" dirty="0" smtClean="0"/>
            </a:br>
            <a:r>
              <a:rPr lang="en-US" sz="1800" dirty="0"/>
              <a:t>Landmark Circle &amp; Concourse</a:t>
            </a:r>
            <a:br>
              <a:rPr lang="en-US" sz="1800" dirty="0"/>
            </a:br>
            <a:r>
              <a:rPr lang="en-US" sz="1800" b="0" dirty="0" smtClean="0"/>
              <a:t>2:00 PM to 4:00 PM</a:t>
            </a:r>
            <a:r>
              <a:rPr lang="en-US" sz="1800" b="0" dirty="0"/>
              <a:t/>
            </a:r>
            <a:br>
              <a:rPr lang="en-US" sz="1800" b="0" dirty="0"/>
            </a:br>
            <a:r>
              <a:rPr lang="en-US" sz="1800" b="0" dirty="0" smtClean="0"/>
              <a:t>Snacks from 3:00 PM to 4:00 PM</a:t>
            </a:r>
            <a:r>
              <a:rPr lang="en-GB" sz="1800" b="1" dirty="0" smtClean="0"/>
              <a:t/>
            </a:r>
            <a:br>
              <a:rPr lang="en-GB" sz="1800" b="1" dirty="0" smtClean="0"/>
            </a:br>
            <a:r>
              <a:rPr lang="en-GB" sz="1800" b="1" dirty="0"/>
              <a:t/>
            </a:r>
            <a:br>
              <a:rPr lang="en-GB" sz="1800" b="1" dirty="0"/>
            </a:br>
            <a:endParaRPr lang="en-AU" sz="1800" dirty="0"/>
          </a:p>
        </p:txBody>
      </p:sp>
      <p:sp>
        <p:nvSpPr>
          <p:cNvPr id="9" name="Text Box 4"/>
          <p:cNvSpPr txBox="1">
            <a:spLocks noChangeArrowheads="1"/>
          </p:cNvSpPr>
          <p:nvPr/>
        </p:nvSpPr>
        <p:spPr bwMode="auto">
          <a:xfrm>
            <a:off x="73061" y="695838"/>
            <a:ext cx="335431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Wednesday </a:t>
            </a:r>
            <a:r>
              <a:rPr lang="en-US" sz="2000" dirty="0">
                <a:solidFill>
                  <a:schemeClr val="tx2"/>
                </a:solidFill>
              </a:rPr>
              <a:t>Agenda Item </a:t>
            </a:r>
            <a:r>
              <a:rPr lang="en-US" sz="2000" dirty="0" smtClean="0">
                <a:solidFill>
                  <a:schemeClr val="tx2"/>
                </a:solidFill>
              </a:rPr>
              <a:t>2.7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dirty="0"/>
          </a:p>
        </p:txBody>
      </p:sp>
    </p:spTree>
    <p:extLst>
      <p:ext uri="{BB962C8B-B14F-4D97-AF65-F5344CB8AC3E}">
        <p14:creationId xmlns:p14="http://schemas.microsoft.com/office/powerpoint/2010/main" val="34361968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978995"/>
            <a:ext cx="7340600" cy="922375"/>
          </a:xfrm>
        </p:spPr>
        <p:txBody>
          <a:bodyPr/>
          <a:lstStyle/>
          <a:p>
            <a:r>
              <a:rPr lang="en-US" dirty="0" smtClean="0"/>
              <a:t>Social  in </a:t>
            </a:r>
            <a:r>
              <a:rPr lang="en-US" dirty="0" smtClean="0"/>
              <a:t>Dallas   </a:t>
            </a:r>
            <a:r>
              <a:rPr lang="en-GB" dirty="0"/>
              <a:t>6:30pm </a:t>
            </a:r>
            <a:r>
              <a:rPr lang="en-GB" dirty="0" smtClean="0"/>
              <a:t>Wednesday</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a:p>
        </p:txBody>
      </p:sp>
      <p:sp>
        <p:nvSpPr>
          <p:cNvPr id="13"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 name="TextBox 2"/>
          <p:cNvSpPr txBox="1"/>
          <p:nvPr/>
        </p:nvSpPr>
        <p:spPr>
          <a:xfrm>
            <a:off x="495299" y="1695449"/>
            <a:ext cx="8143875" cy="4031873"/>
          </a:xfrm>
          <a:prstGeom prst="rect">
            <a:avLst/>
          </a:prstGeom>
          <a:noFill/>
        </p:spPr>
        <p:txBody>
          <a:bodyPr wrap="square" rtlCol="0">
            <a:spAutoFit/>
          </a:bodyPr>
          <a:lstStyle/>
          <a:p>
            <a:r>
              <a:rPr lang="en-GB" sz="3200" dirty="0" smtClean="0"/>
              <a:t>Marsalis </a:t>
            </a:r>
            <a:r>
              <a:rPr lang="en-GB" sz="3200" dirty="0"/>
              <a:t>Hall </a:t>
            </a:r>
            <a:r>
              <a:rPr lang="en-GB" sz="3200" dirty="0" smtClean="0"/>
              <a:t>A            Exhibition Level</a:t>
            </a:r>
            <a:r>
              <a:rPr lang="en-GB" sz="3200" dirty="0"/>
              <a:t/>
            </a:r>
            <a:br>
              <a:rPr lang="en-GB" sz="3200" dirty="0"/>
            </a:br>
            <a:r>
              <a:rPr lang="en-GB" sz="3200" dirty="0"/>
              <a:t> </a:t>
            </a:r>
            <a:endParaRPr lang="en-GB" sz="3200" dirty="0" smtClean="0"/>
          </a:p>
          <a:p>
            <a:pPr marL="457200" indent="-457200">
              <a:buFontTx/>
              <a:buChar char="-"/>
            </a:pPr>
            <a:r>
              <a:rPr lang="en-GB" sz="3200" dirty="0" smtClean="0"/>
              <a:t>Please </a:t>
            </a:r>
            <a:r>
              <a:rPr lang="en-GB" sz="3200" dirty="0"/>
              <a:t>make sure you wear your name badge to the </a:t>
            </a:r>
            <a:r>
              <a:rPr lang="en-GB" sz="3200" dirty="0" smtClean="0"/>
              <a:t>social</a:t>
            </a:r>
          </a:p>
          <a:p>
            <a:r>
              <a:rPr lang="en-GB" sz="3200" dirty="0"/>
              <a:t/>
            </a:r>
            <a:br>
              <a:rPr lang="en-GB" sz="3200" dirty="0"/>
            </a:br>
            <a:r>
              <a:rPr lang="en-GB" sz="3200" dirty="0"/>
              <a:t> - Obtain guest badges by Wednesday noon</a:t>
            </a:r>
            <a:r>
              <a:rPr lang="en-GB" sz="7200" dirty="0">
                <a:solidFill>
                  <a:srgbClr val="000099"/>
                </a:solidFill>
              </a:rPr>
              <a:t/>
            </a:r>
            <a:br>
              <a:rPr lang="en-GB" sz="7200" dirty="0">
                <a:solidFill>
                  <a:srgbClr val="000099"/>
                </a:solidFill>
              </a:rPr>
            </a:br>
            <a:r>
              <a:rPr lang="en-AU" sz="3200" dirty="0"/>
              <a:t> </a:t>
            </a:r>
            <a:endParaRPr lang="en-US" sz="3200" dirty="0"/>
          </a:p>
          <a:p>
            <a:endParaRPr lang="en-US" sz="3200" dirty="0"/>
          </a:p>
        </p:txBody>
      </p:sp>
    </p:spTree>
    <p:extLst>
      <p:ext uri="{BB962C8B-B14F-4D97-AF65-F5344CB8AC3E}">
        <p14:creationId xmlns:p14="http://schemas.microsoft.com/office/powerpoint/2010/main" val="14502483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HEW Liaison request</a:t>
            </a:r>
            <a:endParaRPr lang="en-US" dirty="0"/>
          </a:p>
        </p:txBody>
      </p:sp>
      <p:sp>
        <p:nvSpPr>
          <p:cNvPr id="3" name="Content Placeholder 2"/>
          <p:cNvSpPr>
            <a:spLocks noGrp="1"/>
          </p:cNvSpPr>
          <p:nvPr>
            <p:ph idx="1"/>
          </p:nvPr>
        </p:nvSpPr>
        <p:spPr>
          <a:xfrm>
            <a:off x="142876" y="1685926"/>
            <a:ext cx="8905874" cy="2371724"/>
          </a:xfrm>
        </p:spPr>
        <p:txBody>
          <a:bodyPr/>
          <a:lstStyle/>
          <a:p>
            <a:r>
              <a:rPr lang="en-US" dirty="0" smtClean="0"/>
              <a:t>Use case document sent to WFA for comment and prioritization (July 21)</a:t>
            </a:r>
          </a:p>
          <a:p>
            <a:r>
              <a:rPr lang="en-US" dirty="0" smtClean="0"/>
              <a:t>WFA Response received by Chair on Friday November 08</a:t>
            </a:r>
          </a:p>
          <a:p>
            <a:r>
              <a:rPr lang="en-US" dirty="0" smtClean="0"/>
              <a:t>Copyright statements render the document unacceptable for </a:t>
            </a:r>
            <a:r>
              <a:rPr lang="en-US" dirty="0" smtClean="0"/>
              <a:t>posting</a:t>
            </a:r>
            <a:endParaRPr lang="en-US" dirty="0" smtClean="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dirty="0" smtClean="0"/>
              <a:t>Bruce Kraemer,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dirty="0"/>
          </a:p>
        </p:txBody>
      </p:sp>
      <p:sp>
        <p:nvSpPr>
          <p:cNvPr id="7"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
        <p:nvSpPr>
          <p:cNvPr id="8" name="Content Placeholder 2"/>
          <p:cNvSpPr txBox="1">
            <a:spLocks/>
          </p:cNvSpPr>
          <p:nvPr/>
        </p:nvSpPr>
        <p:spPr bwMode="auto">
          <a:xfrm>
            <a:off x="152401" y="4248149"/>
            <a:ext cx="8705849"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u="sng" kern="0" dirty="0" smtClean="0"/>
              <a:t>Update</a:t>
            </a:r>
          </a:p>
          <a:p>
            <a:r>
              <a:rPr lang="en-US" kern="0" dirty="0" smtClean="0"/>
              <a:t>Copyright clearance received Tuesday Nov 12.</a:t>
            </a:r>
          </a:p>
          <a:p>
            <a:r>
              <a:rPr lang="en-US" kern="0" dirty="0" smtClean="0"/>
              <a:t>Cleared document posted Wednesday Nov 13.</a:t>
            </a:r>
          </a:p>
          <a:p>
            <a:r>
              <a:rPr lang="en-US" dirty="0" smtClean="0"/>
              <a:t>Document 11-13-1443</a:t>
            </a:r>
          </a:p>
          <a:p>
            <a:r>
              <a:rPr lang="en-US" sz="1400" kern="0" dirty="0">
                <a:hlinkClick r:id="rId2"/>
              </a:rPr>
              <a:t>https://</a:t>
            </a:r>
            <a:r>
              <a:rPr lang="en-US" sz="1400" kern="0" dirty="0" smtClean="0">
                <a:hlinkClick r:id="rId2"/>
              </a:rPr>
              <a:t>mentor.ieee.org/802.11/dcn/13/11-13-1443-00-0hew-liaison-from-wi-fi-alliance-on-hew-use-cases.ppt</a:t>
            </a:r>
            <a:endParaRPr lang="en-US" sz="1400" kern="0" dirty="0" smtClean="0"/>
          </a:p>
          <a:p>
            <a:endParaRPr lang="en-US" kern="0" dirty="0"/>
          </a:p>
        </p:txBody>
      </p:sp>
    </p:spTree>
    <p:extLst>
      <p:ext uri="{BB962C8B-B14F-4D97-AF65-F5344CB8AC3E}">
        <p14:creationId xmlns:p14="http://schemas.microsoft.com/office/powerpoint/2010/main" val="1722196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3200" dirty="0"/>
              <a:t>4.1   802.3 Request  Bruce</a:t>
            </a:r>
          </a:p>
          <a:p>
            <a:pPr marL="0" indent="0">
              <a:buNone/>
            </a:pPr>
            <a:r>
              <a:rPr lang="en-US" sz="3200" dirty="0" smtClean="0"/>
              <a:t>4.4 </a:t>
            </a:r>
            <a:r>
              <a:rPr lang="en-US" sz="3200" dirty="0"/>
              <a:t>November EC workshop topics</a:t>
            </a:r>
          </a:p>
          <a:p>
            <a:pPr marL="0" indent="0">
              <a:buNone/>
            </a:pPr>
            <a:r>
              <a:rPr lang="en-US" sz="3200" dirty="0"/>
              <a:t>4.5 Venue information preparation</a:t>
            </a:r>
          </a:p>
          <a:p>
            <a:pPr marL="0" indent="0">
              <a:buNone/>
            </a:pPr>
            <a:r>
              <a:rPr lang="en-US" sz="3200" dirty="0" smtClean="0"/>
              <a:t>4.6  </a:t>
            </a:r>
            <a:r>
              <a:rPr lang="en-US" sz="3200" dirty="0"/>
              <a:t>AQ </a:t>
            </a:r>
            <a:r>
              <a:rPr lang="en-US" sz="3200" dirty="0" smtClean="0"/>
              <a:t>mini-tutorial        Stephen McCann</a:t>
            </a:r>
            <a:endParaRPr lang="en-US" sz="3200" dirty="0"/>
          </a:p>
          <a:p>
            <a:pPr marL="0" indent="0">
              <a:buNone/>
            </a:pPr>
            <a:r>
              <a:rPr lang="en-US" sz="3200" dirty="0"/>
              <a:t>4.7  1900.1 participation offer - Bruce</a:t>
            </a:r>
          </a:p>
          <a:p>
            <a:pPr marL="0" indent="0">
              <a:buNone/>
            </a:pPr>
            <a:r>
              <a:rPr lang="en-US" sz="3200" dirty="0" smtClean="0"/>
              <a:t>4.8  </a:t>
            </a:r>
            <a:r>
              <a:rPr lang="en-US" sz="3200" dirty="0" err="1" smtClean="0"/>
              <a:t>Webex</a:t>
            </a:r>
            <a:r>
              <a:rPr lang="en-US" sz="3200" dirty="0" smtClean="0"/>
              <a:t> </a:t>
            </a:r>
            <a:r>
              <a:rPr lang="en-US" sz="3200" dirty="0" smtClean="0"/>
              <a:t>experiment     Adrian Stephens</a:t>
            </a:r>
          </a:p>
          <a:p>
            <a:pPr marL="0" indent="0">
              <a:buNone/>
            </a:pPr>
            <a:r>
              <a:rPr lang="en-US" sz="3200" dirty="0" smtClean="0"/>
              <a:t>Special </a:t>
            </a:r>
            <a:r>
              <a:rPr lang="en-US" sz="3200" dirty="0" smtClean="0"/>
              <a:t>Thanks </a:t>
            </a:r>
            <a:endParaRPr lang="en-US" sz="3200" dirty="0" smtClean="0"/>
          </a:p>
          <a:p>
            <a:pPr marL="0" indent="0">
              <a:buNone/>
            </a:pPr>
            <a:r>
              <a:rPr lang="en-US" sz="3200" dirty="0" smtClean="0"/>
              <a:t>Future Venues    - Friday</a:t>
            </a:r>
            <a:endParaRPr lang="en-US" sz="3200" dirty="0" smtClean="0"/>
          </a:p>
          <a:p>
            <a:pPr marL="0" indent="0">
              <a:buNone/>
            </a:pPr>
            <a:endParaRPr lang="en-US" sz="3200" dirty="0"/>
          </a:p>
          <a:p>
            <a:pPr marL="0" indent="0">
              <a:buNone/>
            </a:pPr>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33</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extLst>
      <p:ext uri="{BB962C8B-B14F-4D97-AF65-F5344CB8AC3E}">
        <p14:creationId xmlns:p14="http://schemas.microsoft.com/office/powerpoint/2010/main" val="41031784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8650"/>
            <a:ext cx="7772400" cy="438150"/>
          </a:xfrm>
        </p:spPr>
        <p:txBody>
          <a:bodyPr/>
          <a:lstStyle/>
          <a:p>
            <a:r>
              <a:rPr lang="en-US" dirty="0" smtClean="0"/>
              <a:t>802.3 Request</a:t>
            </a:r>
            <a:endParaRPr lang="en-US" dirty="0"/>
          </a:p>
        </p:txBody>
      </p:sp>
      <p:sp>
        <p:nvSpPr>
          <p:cNvPr id="3" name="Content Placeholder 2"/>
          <p:cNvSpPr>
            <a:spLocks noGrp="1"/>
          </p:cNvSpPr>
          <p:nvPr>
            <p:ph idx="1"/>
          </p:nvPr>
        </p:nvSpPr>
        <p:spPr>
          <a:xfrm>
            <a:off x="304801" y="1114426"/>
            <a:ext cx="8715374" cy="4810124"/>
          </a:xfrm>
          <a:ln>
            <a:solidFill>
              <a:schemeClr val="accent2">
                <a:lumMod val="40000"/>
                <a:lumOff val="60000"/>
              </a:schemeClr>
            </a:solidFill>
          </a:ln>
        </p:spPr>
        <p:txBody>
          <a:bodyPr/>
          <a:lstStyle/>
          <a:p>
            <a:pPr marL="0" indent="0">
              <a:buNone/>
            </a:pPr>
            <a:r>
              <a:rPr lang="en-US" sz="1600" b="0" dirty="0"/>
              <a:t>IEEE 802.3 400 Gb/s Ethernet Study Group </a:t>
            </a:r>
          </a:p>
          <a:p>
            <a:pPr marL="0" indent="0">
              <a:buNone/>
            </a:pPr>
            <a:r>
              <a:rPr lang="en-US" sz="1600" b="0" dirty="0" smtClean="0"/>
              <a:t>To</a:t>
            </a:r>
            <a:r>
              <a:rPr lang="en-US" sz="1600" b="0" dirty="0"/>
              <a:t>: Mr. Bruce Kraemer, Chair, IEEE 802.11 Working Group (bkraemer@ieee.org) </a:t>
            </a:r>
          </a:p>
          <a:p>
            <a:pPr marL="0" indent="0">
              <a:buNone/>
            </a:pPr>
            <a:r>
              <a:rPr lang="en-US" sz="1600" b="0" dirty="0" smtClean="0"/>
              <a:t>Subject</a:t>
            </a:r>
            <a:r>
              <a:rPr lang="en-US" sz="1600" b="0" dirty="0"/>
              <a:t>: Request for Information – Impact of Future IEEE 802.11 Wireless Activities </a:t>
            </a:r>
          </a:p>
          <a:p>
            <a:pPr marL="0" indent="0">
              <a:buNone/>
            </a:pPr>
            <a:endParaRPr lang="en-US" sz="1600" b="0" dirty="0" smtClean="0"/>
          </a:p>
          <a:p>
            <a:pPr marL="0" indent="0">
              <a:buNone/>
            </a:pPr>
            <a:r>
              <a:rPr lang="en-US" sz="1600" b="0" dirty="0" smtClean="0"/>
              <a:t>Dear </a:t>
            </a:r>
            <a:r>
              <a:rPr lang="en-US" sz="1600" b="0" dirty="0"/>
              <a:t>Bruce, </a:t>
            </a:r>
          </a:p>
          <a:p>
            <a:pPr marL="0" indent="0">
              <a:buNone/>
            </a:pPr>
            <a:r>
              <a:rPr lang="en-US" sz="1800" b="0" dirty="0"/>
              <a:t>The IEEE 802.3 400 Gb/s Ethernet Study Group is exploring the need for 400 Gb/s Ethernet. As the IEEE 802.11 High Efficiency WLAN Study Group (HEW SG) is considering the improvement of spectrum efficiency to enhance the system throughput/area in high density scenarios of wireless access points and stations, we would like to understand the potential use cases to determine the impact on the supporting </a:t>
            </a:r>
            <a:r>
              <a:rPr lang="en-US" sz="1800" b="0" dirty="0" err="1"/>
              <a:t>wireline</a:t>
            </a:r>
            <a:r>
              <a:rPr lang="en-US" sz="1800" b="0" dirty="0"/>
              <a:t> network. </a:t>
            </a:r>
          </a:p>
          <a:p>
            <a:pPr marL="0" indent="0">
              <a:buNone/>
            </a:pPr>
            <a:r>
              <a:rPr lang="en-US" sz="1800" b="0" dirty="0"/>
              <a:t>We would also appreciate any other data or trends that you feel would be beneficial to us as we define 400 Gb/s Ethernet for </a:t>
            </a:r>
            <a:r>
              <a:rPr lang="en-US" sz="1800" b="0" dirty="0" err="1"/>
              <a:t>wireline</a:t>
            </a:r>
            <a:r>
              <a:rPr lang="en-US" sz="1800" b="0" dirty="0"/>
              <a:t> applications. </a:t>
            </a:r>
          </a:p>
          <a:p>
            <a:pPr marL="0" indent="0">
              <a:buNone/>
            </a:pPr>
            <a:r>
              <a:rPr lang="en-US" sz="1800" b="0" dirty="0"/>
              <a:t>As companion specifications in the IEEE 802 family of standards, both of our respective groups are faced with growing bandwidth requirements. Given the inherent symbiotic relationship of the wired and wireless networks, we look forward to future interaction that will enable the mutual success of our standards.</a:t>
            </a:r>
            <a:endParaRPr lang="en-US" sz="18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34</a:t>
            </a:fld>
            <a:endParaRPr lang="en-US" dirty="0"/>
          </a:p>
        </p:txBody>
      </p:sp>
      <p:sp>
        <p:nvSpPr>
          <p:cNvPr id="7" name="TextBox 6"/>
          <p:cNvSpPr txBox="1"/>
          <p:nvPr/>
        </p:nvSpPr>
        <p:spPr>
          <a:xfrm>
            <a:off x="482019" y="5981700"/>
            <a:ext cx="7210692" cy="461665"/>
          </a:xfrm>
          <a:prstGeom prst="rect">
            <a:avLst/>
          </a:prstGeom>
          <a:noFill/>
          <a:ln>
            <a:solidFill>
              <a:srgbClr val="FFC000"/>
            </a:solidFill>
          </a:ln>
        </p:spPr>
        <p:txBody>
          <a:bodyPr wrap="none" rtlCol="0">
            <a:spAutoFit/>
          </a:bodyPr>
          <a:lstStyle/>
          <a:p>
            <a:r>
              <a:rPr lang="en-US" dirty="0" smtClean="0"/>
              <a:t>Suggest sending HEW use case document (or variant)</a:t>
            </a:r>
            <a:endParaRPr lang="en-US" dirty="0"/>
          </a:p>
        </p:txBody>
      </p:sp>
      <p:sp>
        <p:nvSpPr>
          <p:cNvPr id="8" name="Text Box 7"/>
          <p:cNvSpPr txBox="1">
            <a:spLocks noChangeArrowheads="1"/>
          </p:cNvSpPr>
          <p:nvPr/>
        </p:nvSpPr>
        <p:spPr bwMode="auto">
          <a:xfrm>
            <a:off x="291878"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extLst>
      <p:ext uri="{BB962C8B-B14F-4D97-AF65-F5344CB8AC3E}">
        <p14:creationId xmlns:p14="http://schemas.microsoft.com/office/powerpoint/2010/main" val="2030493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Webex</a:t>
            </a:r>
            <a:r>
              <a:rPr lang="en-US" dirty="0" smtClean="0"/>
              <a:t> Experiment</a:t>
            </a:r>
            <a:endParaRPr lang="en-US" dirty="0"/>
          </a:p>
        </p:txBody>
      </p:sp>
      <p:sp>
        <p:nvSpPr>
          <p:cNvPr id="3" name="Content Placeholder 2"/>
          <p:cNvSpPr>
            <a:spLocks noGrp="1"/>
          </p:cNvSpPr>
          <p:nvPr>
            <p:ph idx="1"/>
          </p:nvPr>
        </p:nvSpPr>
        <p:spPr/>
        <p:txBody>
          <a:bodyPr/>
          <a:lstStyle/>
          <a:p>
            <a:r>
              <a:rPr lang="en-US" dirty="0" smtClean="0"/>
              <a:t>Adrian</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dirty="0"/>
          </a:p>
        </p:txBody>
      </p:sp>
      <p:sp>
        <p:nvSpPr>
          <p:cNvPr id="7" name="Text Box 7"/>
          <p:cNvSpPr txBox="1">
            <a:spLocks noChangeArrowheads="1"/>
          </p:cNvSpPr>
          <p:nvPr/>
        </p:nvSpPr>
        <p:spPr bwMode="auto">
          <a:xfrm>
            <a:off x="435311" y="617538"/>
            <a:ext cx="28457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a:t>
            </a:r>
            <a:endParaRPr lang="en-US" sz="1800" dirty="0">
              <a:solidFill>
                <a:schemeClr val="tx2"/>
              </a:solidFill>
            </a:endParaRPr>
          </a:p>
        </p:txBody>
      </p:sp>
    </p:spTree>
    <p:extLst>
      <p:ext uri="{BB962C8B-B14F-4D97-AF65-F5344CB8AC3E}">
        <p14:creationId xmlns:p14="http://schemas.microsoft.com/office/powerpoint/2010/main" val="1590501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36</a:t>
            </a:fld>
            <a:endParaRPr lang="en-US"/>
          </a:p>
        </p:txBody>
      </p:sp>
      <p:sp>
        <p:nvSpPr>
          <p:cNvPr id="5" name="TextBox 4"/>
          <p:cNvSpPr txBox="1"/>
          <p:nvPr/>
        </p:nvSpPr>
        <p:spPr>
          <a:xfrm>
            <a:off x="152400" y="1038225"/>
            <a:ext cx="8801100" cy="5478423"/>
          </a:xfrm>
          <a:prstGeom prst="rect">
            <a:avLst/>
          </a:prstGeom>
          <a:noFill/>
        </p:spPr>
        <p:txBody>
          <a:bodyPr wrap="square" rtlCol="0">
            <a:spAutoFit/>
          </a:bodyPr>
          <a:lstStyle/>
          <a:p>
            <a:r>
              <a:rPr lang="en-GB" sz="1000" dirty="0"/>
              <a:t>Dear Colleagues,</a:t>
            </a:r>
            <a:endParaRPr lang="en-US" sz="1000" dirty="0"/>
          </a:p>
          <a:p>
            <a:r>
              <a:rPr lang="en-GB" sz="1000" dirty="0"/>
              <a:t> </a:t>
            </a:r>
            <a:endParaRPr lang="en-US" sz="1000" dirty="0"/>
          </a:p>
          <a:p>
            <a:r>
              <a:rPr lang="en-GB" sz="1000" dirty="0"/>
              <a:t>The IEEE 1900.1 Standards Working Group (</a:t>
            </a:r>
            <a:r>
              <a:rPr lang="en-GB" sz="1000" u="sng" dirty="0">
                <a:hlinkClick r:id="rId2"/>
              </a:rPr>
              <a:t>http://grouper.ieee.org/groups/dyspan/1/</a:t>
            </a:r>
            <a:r>
              <a:rPr lang="en-GB" sz="1000" dirty="0"/>
              <a:t>) is preparing a revision of its published IEEE </a:t>
            </a:r>
            <a:r>
              <a:rPr lang="en-GB" sz="1000" dirty="0" err="1"/>
              <a:t>Std</a:t>
            </a:r>
            <a:r>
              <a:rPr lang="en-GB" sz="1000" dirty="0"/>
              <a:t> 1900.1™-2008 standard, entitled: “IEEE Standard Definitions and Concepts for Dynamic Spectrum Access: Terminology Relating to Emerging Wireless Networks, System Functionality, and Spectrum Management”. The key purpose of IEEE 1900.1 is to promote a common understanding among experts and to act as a baseline in the definition of a number of key terms pertinent to dynamic spectrum access, cognitive radio, spectrum sharing, opportunistic spectrum access, and other related technologies, capabilities and functionalities. It is intended that though such ends, the prospects for dynamic spectrum access and related technologies are enhanced.</a:t>
            </a:r>
            <a:endParaRPr lang="en-US" sz="1000" dirty="0"/>
          </a:p>
          <a:p>
            <a:r>
              <a:rPr lang="en-GB" sz="1000" dirty="0"/>
              <a:t> </a:t>
            </a:r>
            <a:endParaRPr lang="en-US" sz="1000" dirty="0"/>
          </a:p>
          <a:p>
            <a:r>
              <a:rPr lang="en-GB" sz="1000" dirty="0"/>
              <a:t>We hereby invite you to contribute to the development of this revision standard. Your contribution can enhance the standard by introducing new prominent concepts to the terms and definitions covered therein. It can also give the opportunity to express your opinion on any necessary changes to terms and associated definitions in the current standard. Moreover, IEEE 1900.1 also aims to guide professionals on aspects such as the relationship between the various concepts in the scope of dynamic spectrum access and related technologies, as covered in the standard. Your contribution could also cover such aspects.</a:t>
            </a:r>
            <a:endParaRPr lang="en-US" sz="1000" dirty="0"/>
          </a:p>
          <a:p>
            <a:r>
              <a:rPr lang="en-GB" sz="1000" dirty="0"/>
              <a:t> </a:t>
            </a:r>
            <a:endParaRPr lang="en-US" sz="1000" dirty="0"/>
          </a:p>
          <a:p>
            <a:r>
              <a:rPr lang="en-GB" sz="1000" dirty="0"/>
              <a:t>Contributing to IEEE 1900.1 will present many benefits to you and to your organization, particularly if you or your organization have interest in or are stakeholders in dynamic spectrum access and related beyond 2020 mobile communications or next generation wireless technologies. IEEE 1900.1 is a highly cited standard and guide to the understanding of next generation radio concepts within the mobile and wireless community. Further, your personal input will be acknowledged in the standard (if desired).</a:t>
            </a:r>
            <a:endParaRPr lang="en-US" sz="1000" dirty="0"/>
          </a:p>
          <a:p>
            <a:r>
              <a:rPr lang="en-GB" sz="1000" dirty="0"/>
              <a:t> </a:t>
            </a:r>
            <a:endParaRPr lang="en-US" sz="1000" dirty="0"/>
          </a:p>
          <a:p>
            <a:r>
              <a:rPr lang="en-GB" sz="1000" dirty="0"/>
              <a:t>Should you wish to contribute to the standard, please express your interest to the Chair of IEEE 1900.1 (Oliver Holland, </a:t>
            </a:r>
            <a:r>
              <a:rPr lang="en-GB" sz="1000" u="sng" dirty="0">
                <a:hlinkClick r:id="rId3"/>
              </a:rPr>
              <a:t>oliver.holland@kcl.ac.uk</a:t>
            </a:r>
            <a:r>
              <a:rPr lang="en-GB" sz="1000" dirty="0"/>
              <a:t>) and Secretary (Michael </a:t>
            </a:r>
            <a:r>
              <a:rPr lang="en-GB" sz="1000" dirty="0" err="1"/>
              <a:t>Gundlach</a:t>
            </a:r>
            <a:r>
              <a:rPr lang="en-GB" sz="1000" dirty="0"/>
              <a:t>, </a:t>
            </a:r>
            <a:r>
              <a:rPr lang="en-GB" sz="1000" u="sng" dirty="0">
                <a:hlinkClick r:id="rId4"/>
              </a:rPr>
              <a:t>michael.gundlach@nsn.com</a:t>
            </a:r>
            <a:r>
              <a:rPr lang="en-GB" sz="1000"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sz="1000" dirty="0"/>
          </a:p>
          <a:p>
            <a:r>
              <a:rPr lang="en-GB" sz="1000" dirty="0"/>
              <a:t> </a:t>
            </a:r>
            <a:endParaRPr lang="en-US" sz="1000" dirty="0"/>
          </a:p>
          <a:p>
            <a:r>
              <a:rPr lang="en-GB" sz="1000" dirty="0"/>
              <a:t>The deadline for you to respond to this call for interest is the end of 30 September 2013, US Eastern Daylight Time. Any emailed responses received after that time will not be processed.</a:t>
            </a:r>
            <a:endParaRPr lang="en-US" sz="1000" dirty="0"/>
          </a:p>
          <a:p>
            <a:r>
              <a:rPr lang="en-GB" sz="1000" dirty="0"/>
              <a:t> </a:t>
            </a:r>
            <a:endParaRPr lang="en-US" sz="1000" dirty="0"/>
          </a:p>
          <a:p>
            <a:r>
              <a:rPr lang="en-GB" sz="1000" dirty="0"/>
              <a:t>Many thanks for your kind attention to this email.</a:t>
            </a:r>
            <a:endParaRPr lang="en-US" sz="1000" dirty="0"/>
          </a:p>
          <a:p>
            <a:r>
              <a:rPr lang="en-GB" sz="1000" dirty="0"/>
              <a:t> </a:t>
            </a:r>
            <a:endParaRPr lang="en-US" sz="1000" dirty="0"/>
          </a:p>
          <a:p>
            <a:r>
              <a:rPr lang="en-GB" sz="1000" dirty="0"/>
              <a:t>Kind regards,</a:t>
            </a:r>
            <a:endParaRPr lang="en-US" sz="1000" dirty="0"/>
          </a:p>
          <a:p>
            <a:r>
              <a:rPr lang="en-GB" sz="1000" dirty="0"/>
              <a:t> </a:t>
            </a:r>
            <a:endParaRPr lang="en-US" sz="1000" dirty="0"/>
          </a:p>
          <a:p>
            <a:r>
              <a:rPr lang="en-GB" sz="1000" dirty="0"/>
              <a:t>Oliver Holland, IEEE 1900.1 Chair</a:t>
            </a:r>
            <a:endParaRPr lang="en-US" sz="1000" dirty="0"/>
          </a:p>
          <a:p>
            <a:r>
              <a:rPr lang="en-GB" sz="1000" dirty="0"/>
              <a:t>Michael </a:t>
            </a:r>
            <a:r>
              <a:rPr lang="en-GB" sz="1000" dirty="0" err="1"/>
              <a:t>Gundlach</a:t>
            </a:r>
            <a:r>
              <a:rPr lang="en-GB" sz="1000" dirty="0"/>
              <a:t>, IEEE 1900.1 </a:t>
            </a:r>
            <a:r>
              <a:rPr lang="en-GB" sz="1000" dirty="0" smtClean="0"/>
              <a:t>Secretary</a:t>
            </a:r>
            <a:endParaRPr lang="en-US" sz="1000"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4.7</a:t>
            </a:r>
            <a:endParaRPr lang="en-US" sz="1600" dirty="0">
              <a:solidFill>
                <a:schemeClr val="tx2"/>
              </a:solidFill>
            </a:endParaRPr>
          </a:p>
        </p:txBody>
      </p:sp>
      <p:sp>
        <p:nvSpPr>
          <p:cNvPr id="7" name="TextBox 6"/>
          <p:cNvSpPr txBox="1"/>
          <p:nvPr/>
        </p:nvSpPr>
        <p:spPr>
          <a:xfrm>
            <a:off x="3267075" y="826442"/>
            <a:ext cx="3626314" cy="461665"/>
          </a:xfrm>
          <a:prstGeom prst="rect">
            <a:avLst/>
          </a:prstGeom>
          <a:noFill/>
        </p:spPr>
        <p:txBody>
          <a:bodyPr wrap="none" rtlCol="0">
            <a:spAutoFit/>
          </a:bodyPr>
          <a:lstStyle/>
          <a:p>
            <a:r>
              <a:rPr lang="en-US" dirty="0" smtClean="0"/>
              <a:t>1900.1 Participation Offer</a:t>
            </a:r>
            <a:endParaRPr lang="en-US" dirty="0"/>
          </a:p>
        </p:txBody>
      </p:sp>
    </p:spTree>
    <p:extLst>
      <p:ext uri="{BB962C8B-B14F-4D97-AF65-F5344CB8AC3E}">
        <p14:creationId xmlns:p14="http://schemas.microsoft.com/office/powerpoint/2010/main" val="17480833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37</a:t>
            </a:fld>
            <a:endParaRPr lang="en-US"/>
          </a:p>
        </p:txBody>
      </p:sp>
      <p:sp>
        <p:nvSpPr>
          <p:cNvPr id="5" name="TextBox 4"/>
          <p:cNvSpPr txBox="1"/>
          <p:nvPr/>
        </p:nvSpPr>
        <p:spPr>
          <a:xfrm>
            <a:off x="180976" y="1095374"/>
            <a:ext cx="8763000" cy="5047536"/>
          </a:xfrm>
          <a:prstGeom prst="rect">
            <a:avLst/>
          </a:prstGeom>
          <a:noFill/>
        </p:spPr>
        <p:txBody>
          <a:bodyPr wrap="square" rtlCol="0">
            <a:spAutoFit/>
          </a:bodyPr>
          <a:lstStyle/>
          <a:p>
            <a:r>
              <a:rPr lang="en-US" sz="1400" dirty="0"/>
              <a:t>IEEE </a:t>
            </a:r>
            <a:r>
              <a:rPr lang="en-US" sz="1400" dirty="0" err="1"/>
              <a:t>DySPAN</a:t>
            </a:r>
            <a:r>
              <a:rPr lang="en-US" sz="1400" dirty="0"/>
              <a:t> Standards Committee (</a:t>
            </a:r>
            <a:r>
              <a:rPr lang="en-US" sz="1400" dirty="0" err="1"/>
              <a:t>DySPAN</a:t>
            </a:r>
            <a:r>
              <a:rPr lang="en-US" sz="1400" dirty="0"/>
              <a:t>-SC)</a:t>
            </a:r>
            <a:br>
              <a:rPr lang="en-US" sz="1400" dirty="0"/>
            </a:br>
            <a:endParaRPr lang="en-US" sz="1400" b="0" dirty="0"/>
          </a:p>
          <a:p>
            <a:r>
              <a:rPr lang="en-US" sz="1400" dirty="0" smtClean="0"/>
              <a:t>Future </a:t>
            </a:r>
            <a:r>
              <a:rPr lang="en-US" sz="1400" dirty="0"/>
              <a:t>Meetings</a:t>
            </a:r>
            <a:endParaRPr lang="en-US" sz="1400" b="0" dirty="0"/>
          </a:p>
          <a:p>
            <a:r>
              <a:rPr lang="en-US" sz="1400" b="0" dirty="0"/>
              <a:t>(a detailed calendar for future meetings, including information on telephone conferences, is available on </a:t>
            </a:r>
            <a:r>
              <a:rPr lang="en-US" sz="1400" b="0" u="sng" dirty="0">
                <a:hlinkClick r:id="rId2"/>
              </a:rPr>
              <a:t>the meeting information page</a:t>
            </a:r>
            <a:r>
              <a:rPr lang="en-US" sz="1400" b="0" dirty="0"/>
              <a:t>)</a:t>
            </a:r>
          </a:p>
          <a:p>
            <a:r>
              <a:rPr lang="en-US" sz="1400" b="0" dirty="0"/>
              <a:t>[</a:t>
            </a:r>
            <a:r>
              <a:rPr lang="en-US" sz="1400" b="0" dirty="0" err="1"/>
              <a:t>DySPAN</a:t>
            </a:r>
            <a:r>
              <a:rPr lang="en-US" sz="1400" b="0" dirty="0"/>
              <a:t>-SC] 2-5 December 2013, Tokyo, Japan </a:t>
            </a:r>
            <a:r>
              <a:rPr lang="en-US" sz="1400" b="0" u="sng" dirty="0">
                <a:hlinkClick r:id="rId3"/>
              </a:rPr>
              <a:t>[Meeting Information]</a:t>
            </a:r>
            <a:r>
              <a:rPr lang="en-US" sz="1400" b="0" dirty="0"/>
              <a:t> </a:t>
            </a:r>
            <a:r>
              <a:rPr lang="en-US" sz="1400" b="0" u="sng" dirty="0">
                <a:hlinkClick r:id="rId4"/>
              </a:rPr>
              <a:t>[Registration</a:t>
            </a:r>
            <a:r>
              <a:rPr lang="en-US" sz="1400" b="0" u="sng" dirty="0" smtClean="0">
                <a:hlinkClick r:id="rId4"/>
              </a:rPr>
              <a:t>]</a:t>
            </a:r>
            <a:r>
              <a:rPr lang="en-US" sz="1400" b="0" dirty="0"/>
              <a:t/>
            </a:r>
            <a:br>
              <a:rPr lang="en-US" sz="1400" b="0" dirty="0"/>
            </a:br>
            <a:endParaRPr lang="en-US" sz="1400" b="0" dirty="0"/>
          </a:p>
          <a:p>
            <a:r>
              <a:rPr lang="en-US" sz="1400" dirty="0"/>
              <a:t>Background</a:t>
            </a:r>
            <a:endParaRPr lang="en-US" sz="1400" b="0" dirty="0"/>
          </a:p>
          <a:p>
            <a:r>
              <a:rPr lang="en-US" sz="1400" b="0" dirty="0"/>
              <a:t>The IEEE P1900 Standards Committee, </a:t>
            </a:r>
            <a:r>
              <a:rPr lang="en-US" sz="1400" b="0" dirty="0" smtClean="0"/>
              <a:t>(</a:t>
            </a:r>
            <a:r>
              <a:rPr lang="en-US" sz="1400" b="0" dirty="0" err="1" smtClean="0"/>
              <a:t>DySPAN</a:t>
            </a:r>
            <a:r>
              <a:rPr lang="en-US" sz="1400" b="0" dirty="0" smtClean="0"/>
              <a:t>-SC's predecessor), </a:t>
            </a:r>
            <a:r>
              <a:rPr lang="en-US" sz="1400" b="0" dirty="0"/>
              <a:t>was established in </a:t>
            </a:r>
            <a:r>
              <a:rPr lang="en-US" sz="1400" b="0" dirty="0" smtClean="0"/>
              <a:t>2005</a:t>
            </a:r>
            <a:r>
              <a:rPr lang="en-US" sz="1400" b="0" dirty="0"/>
              <a:t/>
            </a:r>
            <a:br>
              <a:rPr lang="en-US" sz="1400" b="0" dirty="0"/>
            </a:br>
            <a:r>
              <a:rPr lang="en-US" sz="1400" b="0" dirty="0"/>
              <a:t/>
            </a:r>
            <a:br>
              <a:rPr lang="en-US" sz="1400" b="0" dirty="0"/>
            </a:br>
            <a:r>
              <a:rPr lang="en-US" sz="1400" b="0" dirty="0"/>
              <a:t>IEEE SCC41 was approached by the IEEE ComSoc Standards Board (CSSB) in late 2010, as ComSoc Standards Board was extremely interested in SCC41 being brought back directly under its wing. SCC41 voted to be directly answerable to ComSoc in December 2010, and was thereby renamed as IEEE </a:t>
            </a:r>
            <a:r>
              <a:rPr lang="en-US" sz="1400" b="0" dirty="0" err="1"/>
              <a:t>DySPAN</a:t>
            </a:r>
            <a:r>
              <a:rPr lang="en-US" sz="1400" b="0" dirty="0"/>
              <a:t>-SC. At its December 2010 Meeting, the IEEE Standards Association Standards Board (SASB) approved the transfer of projects from SCC41 to CSSB.</a:t>
            </a:r>
          </a:p>
          <a:p>
            <a:r>
              <a:rPr lang="en-US" sz="1600" dirty="0"/>
              <a:t>Scope</a:t>
            </a:r>
            <a:endParaRPr lang="en-US" sz="1600" b="0" dirty="0"/>
          </a:p>
          <a:p>
            <a:r>
              <a:rPr lang="en-US" sz="1600" b="0" dirty="0"/>
              <a:t>The scope of the </a:t>
            </a:r>
            <a:r>
              <a:rPr lang="en-US" sz="1600" b="0" dirty="0" err="1"/>
              <a:t>DySPAN</a:t>
            </a:r>
            <a:r>
              <a:rPr lang="en-US" sz="1600" b="0" dirty="0"/>
              <a:t>-SC includes the following:</a:t>
            </a:r>
          </a:p>
          <a:p>
            <a:r>
              <a:rPr lang="en-US" sz="1600" b="0" dirty="0"/>
              <a:t>dynamic spectrum access radio systems and networks with the focus on improved use of spectrum,</a:t>
            </a:r>
          </a:p>
          <a:p>
            <a:r>
              <a:rPr lang="en-US" sz="1600" b="0" dirty="0"/>
              <a:t>new techniques and methods of dynamic spectrum access including the management of radio transmission interference, and</a:t>
            </a:r>
          </a:p>
          <a:p>
            <a:r>
              <a:rPr lang="en-US" sz="1600" b="0" dirty="0"/>
              <a:t>coordination of wireless technologies including network management and information sharing amongst networks deploying different wireless technologies</a:t>
            </a:r>
            <a:r>
              <a:rPr lang="en-US" sz="1400" b="0" dirty="0"/>
              <a:t>.</a:t>
            </a:r>
          </a:p>
          <a:p>
            <a:endParaRPr lang="en-US" sz="1400"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4.7</a:t>
            </a:r>
            <a:endParaRPr lang="en-US" sz="1600" dirty="0">
              <a:solidFill>
                <a:schemeClr val="tx2"/>
              </a:solidFill>
            </a:endParaRPr>
          </a:p>
        </p:txBody>
      </p:sp>
      <p:sp>
        <p:nvSpPr>
          <p:cNvPr id="7" name="TextBox 6"/>
          <p:cNvSpPr txBox="1"/>
          <p:nvPr/>
        </p:nvSpPr>
        <p:spPr>
          <a:xfrm>
            <a:off x="3267075" y="641001"/>
            <a:ext cx="3040063" cy="461665"/>
          </a:xfrm>
          <a:prstGeom prst="rect">
            <a:avLst/>
          </a:prstGeom>
          <a:noFill/>
        </p:spPr>
        <p:txBody>
          <a:bodyPr wrap="none" rtlCol="0">
            <a:spAutoFit/>
          </a:bodyPr>
          <a:lstStyle/>
          <a:p>
            <a:r>
              <a:rPr lang="en-US" dirty="0" err="1" smtClean="0"/>
              <a:t>DySPAN</a:t>
            </a:r>
            <a:r>
              <a:rPr lang="en-US" dirty="0" smtClean="0"/>
              <a:t> Background</a:t>
            </a:r>
            <a:endParaRPr lang="en-US" dirty="0"/>
          </a:p>
        </p:txBody>
      </p:sp>
    </p:spTree>
    <p:extLst>
      <p:ext uri="{BB962C8B-B14F-4D97-AF65-F5344CB8AC3E}">
        <p14:creationId xmlns:p14="http://schemas.microsoft.com/office/powerpoint/2010/main" val="1202593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38</a:t>
            </a:fld>
            <a:endParaRPr lang="en-US"/>
          </a:p>
        </p:txBody>
      </p:sp>
      <p:sp>
        <p:nvSpPr>
          <p:cNvPr id="5" name="TextBox 4"/>
          <p:cNvSpPr txBox="1"/>
          <p:nvPr/>
        </p:nvSpPr>
        <p:spPr>
          <a:xfrm>
            <a:off x="161925" y="1352550"/>
            <a:ext cx="8820150" cy="3985706"/>
          </a:xfrm>
          <a:prstGeom prst="rect">
            <a:avLst/>
          </a:prstGeom>
          <a:noFill/>
        </p:spPr>
        <p:txBody>
          <a:bodyPr wrap="square" rtlCol="0">
            <a:spAutoFit/>
          </a:bodyPr>
          <a:lstStyle/>
          <a:p>
            <a:r>
              <a:rPr lang="en-US" sz="1100" dirty="0"/>
              <a:t>IEEE 1900.1 Working Group on "Definitions and Concepts for Dynamic Spectrum Access: Terminology Relating to Emerging Wireless Networks, System Functionality, and Spectrum Management"</a:t>
            </a:r>
            <a:endParaRPr lang="en-US" sz="1100" b="0" dirty="0"/>
          </a:p>
          <a:p>
            <a:r>
              <a:rPr lang="en-US" sz="1100" b="0" dirty="0"/>
              <a:t>IEEE 1900.1 aims to standardize terms and definitions in the field of dynamic spectrum access and related technologies. It is hoped that through this effort a common understanding on such technologies will be achieved among interested stakeholders, therefore the prospects of these technologies will be further enhanced.</a:t>
            </a:r>
          </a:p>
          <a:p>
            <a:r>
              <a:rPr lang="en-US" sz="1100" b="0" dirty="0"/>
              <a:t>The baseline IEEE 1900.1 standard was published on September 26th, 2008. The standard can be obtained </a:t>
            </a:r>
            <a:r>
              <a:rPr lang="en-US" sz="1100" b="0" dirty="0" err="1"/>
              <a:t>at:</a:t>
            </a:r>
            <a:r>
              <a:rPr lang="en-US" sz="1100" b="0" u="sng" dirty="0" err="1">
                <a:hlinkClick r:id="rId2"/>
              </a:rPr>
              <a:t>http</a:t>
            </a:r>
            <a:r>
              <a:rPr lang="en-US" sz="1100" b="0" u="sng" dirty="0">
                <a:hlinkClick r:id="rId2"/>
              </a:rPr>
              <a:t>://standards.ieee.org/</a:t>
            </a:r>
            <a:r>
              <a:rPr lang="en-US" sz="1100" b="0" u="sng" dirty="0" err="1">
                <a:hlinkClick r:id="rId2"/>
              </a:rPr>
              <a:t>findstds</a:t>
            </a:r>
            <a:r>
              <a:rPr lang="en-US" sz="1100" b="0" u="sng" dirty="0">
                <a:hlinkClick r:id="rId2"/>
              </a:rPr>
              <a:t>/standard/1900.1-2008.html</a:t>
            </a:r>
            <a:r>
              <a:rPr lang="en-US" sz="1100" b="0" dirty="0"/>
              <a:t>.</a:t>
            </a:r>
          </a:p>
          <a:p>
            <a:r>
              <a:rPr lang="en-US" sz="1100" b="0" dirty="0"/>
              <a:t>From February 2011 until December 2012 the 1900.1 Working Group worked on a new amendment project, IEEE 1900.1a, primarily aiming to incorporate updated terms and definitions from other IEEE 1900 Working Groups into the standard. This work, entitled "1900.1a:IEEE Standard Definitions and Concepts for Dynamic Spectrum Access: Terminology Relating to Emerging Wireless Networks, System Functionality, and Spectrum Management Amendment: Addition of New Terms and Associated Definitions" was published in January 2013 and is available </a:t>
            </a:r>
            <a:r>
              <a:rPr lang="en-US" sz="1100" b="0" dirty="0" err="1"/>
              <a:t>here:</a:t>
            </a:r>
            <a:r>
              <a:rPr lang="en-US" sz="1100" b="0" u="sng" dirty="0" err="1">
                <a:hlinkClick r:id="rId3"/>
              </a:rPr>
              <a:t>http</a:t>
            </a:r>
            <a:r>
              <a:rPr lang="en-US" sz="1100" b="0" u="sng" dirty="0">
                <a:hlinkClick r:id="rId3"/>
              </a:rPr>
              <a:t>://standards.ieee.org/</a:t>
            </a:r>
            <a:r>
              <a:rPr lang="en-US" sz="1100" b="0" u="sng" dirty="0" err="1">
                <a:hlinkClick r:id="rId3"/>
              </a:rPr>
              <a:t>findstds</a:t>
            </a:r>
            <a:r>
              <a:rPr lang="en-US" sz="1100" b="0" u="sng" dirty="0">
                <a:hlinkClick r:id="rId3"/>
              </a:rPr>
              <a:t>/standard/1900.1a-2012.html</a:t>
            </a:r>
            <a:r>
              <a:rPr lang="en-US" sz="1100" b="0" dirty="0"/>
              <a:t>.</a:t>
            </a:r>
          </a:p>
          <a:p>
            <a:r>
              <a:rPr lang="en-US" sz="1100" b="0" dirty="0"/>
              <a:t>Since January 2013 the IEEE 1900.1 Working Group has been concentrating on preparing a root-and-branch revision of the original baseline standard that was published in 2008. It is intended that this revision will provide an up-to-date viewpoint on the associated fast-moving technology areas. It is also intended that this revision will enhance the informative content detailing the relationship between the various concepts covered by the standard.</a:t>
            </a:r>
          </a:p>
          <a:p>
            <a:r>
              <a:rPr lang="en-US" sz="1100" b="0" dirty="0"/>
              <a:t>Should you wish to be involved in IEEE 1900.1, please contact the Chair and Secretary as listed at the end of this page.</a:t>
            </a:r>
          </a:p>
          <a:p>
            <a:r>
              <a:rPr lang="en-US" sz="1100" dirty="0"/>
              <a:t>Contacts</a:t>
            </a:r>
            <a:endParaRPr lang="en-US" sz="1100" b="0" dirty="0"/>
          </a:p>
          <a:p>
            <a:r>
              <a:rPr lang="en-US" sz="1100" b="0" u="sng" dirty="0">
                <a:hlinkClick r:id="rId4"/>
              </a:rPr>
              <a:t>Oliver Holland, Ph.D.</a:t>
            </a:r>
            <a:r>
              <a:rPr lang="en-US" sz="1100" b="0" dirty="0"/>
              <a:t/>
            </a:r>
            <a:br>
              <a:rPr lang="en-US" sz="1100" b="0" dirty="0"/>
            </a:br>
            <a:r>
              <a:rPr lang="en-US" sz="1100" b="0" dirty="0"/>
              <a:t>IEEE 1900.1 Working Group Chair</a:t>
            </a:r>
          </a:p>
          <a:p>
            <a:r>
              <a:rPr lang="en-US" sz="1100" b="0" u="sng" dirty="0">
                <a:hlinkClick r:id="rId5"/>
              </a:rPr>
              <a:t>Michael </a:t>
            </a:r>
            <a:r>
              <a:rPr lang="en-US" sz="1100" b="0" u="sng" dirty="0" err="1">
                <a:hlinkClick r:id="rId5"/>
              </a:rPr>
              <a:t>Gundlach</a:t>
            </a:r>
            <a:r>
              <a:rPr lang="en-US" sz="1100" b="0" u="sng" dirty="0">
                <a:hlinkClick r:id="rId5"/>
              </a:rPr>
              <a:t>, Ph.D.</a:t>
            </a:r>
            <a:r>
              <a:rPr lang="en-US" sz="1100" b="0" dirty="0"/>
              <a:t/>
            </a:r>
            <a:br>
              <a:rPr lang="en-US" sz="1100" b="0" dirty="0"/>
            </a:br>
            <a:r>
              <a:rPr lang="en-US" sz="1100" b="0" dirty="0"/>
              <a:t>IEEE 1900.1 Working Group Secretary</a:t>
            </a:r>
          </a:p>
          <a:p>
            <a:r>
              <a:rPr lang="en-US" sz="1100" dirty="0"/>
              <a:t/>
            </a:r>
            <a:br>
              <a:rPr lang="en-US" sz="1100" dirty="0"/>
            </a:br>
            <a:endParaRPr lang="en-US" sz="1100" dirty="0"/>
          </a:p>
        </p:txBody>
      </p:sp>
      <p:sp>
        <p:nvSpPr>
          <p:cNvPr id="6" name="TextBox 5"/>
          <p:cNvSpPr txBox="1"/>
          <p:nvPr/>
        </p:nvSpPr>
        <p:spPr>
          <a:xfrm>
            <a:off x="3114675" y="807391"/>
            <a:ext cx="3626314" cy="461665"/>
          </a:xfrm>
          <a:prstGeom prst="rect">
            <a:avLst/>
          </a:prstGeom>
          <a:noFill/>
        </p:spPr>
        <p:txBody>
          <a:bodyPr wrap="none" rtlCol="0">
            <a:spAutoFit/>
          </a:bodyPr>
          <a:lstStyle/>
          <a:p>
            <a:r>
              <a:rPr lang="en-US" dirty="0" smtClean="0"/>
              <a:t>1900.1 Participation Offer</a:t>
            </a:r>
            <a:endParaRPr lang="en-US" dirty="0"/>
          </a:p>
        </p:txBody>
      </p:sp>
      <p:sp>
        <p:nvSpPr>
          <p:cNvPr id="7"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4.7</a:t>
            </a:r>
            <a:endParaRPr lang="en-US" sz="1600" dirty="0">
              <a:solidFill>
                <a:schemeClr val="tx2"/>
              </a:solidFill>
            </a:endParaRPr>
          </a:p>
        </p:txBody>
      </p:sp>
    </p:spTree>
    <p:extLst>
      <p:ext uri="{BB962C8B-B14F-4D97-AF65-F5344CB8AC3E}">
        <p14:creationId xmlns:p14="http://schemas.microsoft.com/office/powerpoint/2010/main" val="17817460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39</a:t>
            </a:fld>
            <a:endParaRPr lang="en-US"/>
          </a:p>
        </p:txBody>
      </p:sp>
      <p:sp>
        <p:nvSpPr>
          <p:cNvPr id="5" name="TextBox 4"/>
          <p:cNvSpPr txBox="1"/>
          <p:nvPr/>
        </p:nvSpPr>
        <p:spPr>
          <a:xfrm>
            <a:off x="352425" y="1266825"/>
            <a:ext cx="8554727" cy="3785652"/>
          </a:xfrm>
          <a:prstGeom prst="rect">
            <a:avLst/>
          </a:prstGeom>
          <a:noFill/>
        </p:spPr>
        <p:txBody>
          <a:bodyPr wrap="square" rtlCol="0">
            <a:spAutoFit/>
          </a:bodyPr>
          <a:lstStyle/>
          <a:p>
            <a:r>
              <a:rPr lang="en-GB" sz="1200" dirty="0"/>
              <a:t>Dear Colleague,</a:t>
            </a:r>
            <a:endParaRPr lang="en-US" sz="1200" dirty="0"/>
          </a:p>
          <a:p>
            <a:r>
              <a:rPr lang="en-GB" sz="1200" dirty="0"/>
              <a:t>Many thanks for your response to the call for expressions of interest in contributing to the revision of the IEEE 1900.1 standard.</a:t>
            </a:r>
            <a:endParaRPr lang="en-US" sz="1200" dirty="0"/>
          </a:p>
          <a:p>
            <a:r>
              <a:rPr lang="en-GB" sz="1200" dirty="0"/>
              <a:t>We hereby invite you to contribute to the process of assessing and re-working the terms and definitions in the published IEEE 1900.1-2008 standard, a key objective of the revision of the standard.</a:t>
            </a:r>
            <a:endParaRPr lang="en-US" sz="1200" dirty="0"/>
          </a:p>
          <a:p>
            <a:r>
              <a:rPr lang="en-GB" sz="1200" dirty="0"/>
              <a:t>Attached you will find a template within which to provide your input. Using this, please can you add a separate instance of Table 1 for each proposed revision or deletion of a term, or for each proposed new term. You may use Table 2 as reference for the terms and definitions currently published in IEEE 1900.1-2008. For the penultimate row in each instance of Table 1, you should provide information on which group you believe you are representing in providing the associated opinion, or otherwise leave this blank if you do not believe you are representing another group. Note that you must also provide proof of authorization from that group if you believe you are representing it (e.g., an email from the Chair of the group, forwarded to the Chair and Secretary of IEEE 1900.1, would be sufficient for this purpose).</a:t>
            </a:r>
            <a:endParaRPr lang="en-US" sz="1200" dirty="0"/>
          </a:p>
          <a:p>
            <a:r>
              <a:rPr lang="en-GB" sz="1200" dirty="0"/>
              <a:t>The deadline to return your contributions is the 29 November, noting that it is sufficient to email your contributions to the Chair of IEEE 1900.1 (myself, </a:t>
            </a:r>
            <a:r>
              <a:rPr lang="en-GB" sz="1200" u="sng" dirty="0">
                <a:hlinkClick r:id="rId2"/>
              </a:rPr>
              <a:t>oliver.holland@kcl.ac.uk</a:t>
            </a:r>
            <a:r>
              <a:rPr lang="en-GB" sz="1200" dirty="0"/>
              <a:t>) copying the Secretary (Michael </a:t>
            </a:r>
            <a:r>
              <a:rPr lang="en-GB" sz="1200" dirty="0" err="1"/>
              <a:t>Gundlach</a:t>
            </a:r>
            <a:r>
              <a:rPr lang="en-GB" sz="1200" dirty="0"/>
              <a:t>, </a:t>
            </a:r>
            <a:r>
              <a:rPr lang="en-GB" sz="1200" u="sng" dirty="0">
                <a:hlinkClick r:id="rId3"/>
              </a:rPr>
              <a:t>michael.gundlach@nsn.com</a:t>
            </a:r>
            <a:r>
              <a:rPr lang="en-GB" sz="1200" dirty="0"/>
              <a:t>). However, this is an </a:t>
            </a:r>
            <a:r>
              <a:rPr lang="en-GB" sz="1200" dirty="0" err="1"/>
              <a:t>ongoing</a:t>
            </a:r>
            <a:r>
              <a:rPr lang="en-GB" sz="1200" dirty="0"/>
              <a:t> process and we realize that this deadline could be challenging especially for those groups that you are indirectly or directly representing. So, this deadline is very flexible; please do inform if you believe you need more time than that.</a:t>
            </a:r>
            <a:endParaRPr lang="en-US" sz="1200" dirty="0"/>
          </a:p>
          <a:p>
            <a:r>
              <a:rPr lang="en-GB" sz="1200" dirty="0"/>
              <a:t>You will be invited to attend future meetings and/or telephone conferences of IEEE 1900.1 to present and discuss your contributions.</a:t>
            </a:r>
            <a:endParaRPr lang="en-US" sz="1200" dirty="0"/>
          </a:p>
          <a:p>
            <a:r>
              <a:rPr lang="en-GB" sz="1200" dirty="0"/>
              <a:t>Many thanks for your kind attention to this email.</a:t>
            </a:r>
            <a:endParaRPr lang="en-US" sz="1200" dirty="0"/>
          </a:p>
          <a:p>
            <a:endParaRPr lang="en-US" sz="1200"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4.7</a:t>
            </a:r>
            <a:endParaRPr lang="en-US" sz="1600" dirty="0">
              <a:solidFill>
                <a:schemeClr val="tx2"/>
              </a:solidFill>
            </a:endParaRPr>
          </a:p>
        </p:txBody>
      </p:sp>
    </p:spTree>
    <p:extLst>
      <p:ext uri="{BB962C8B-B14F-4D97-AF65-F5344CB8AC3E}">
        <p14:creationId xmlns:p14="http://schemas.microsoft.com/office/powerpoint/2010/main" val="74925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94" y="1866900"/>
            <a:ext cx="8746994" cy="3395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40</a:t>
            </a:fld>
            <a:endParaRPr lang="en-US"/>
          </a:p>
        </p:txBody>
      </p:sp>
      <p:sp>
        <p:nvSpPr>
          <p:cNvPr id="5" name="TextBox 4"/>
          <p:cNvSpPr txBox="1"/>
          <p:nvPr/>
        </p:nvSpPr>
        <p:spPr>
          <a:xfrm>
            <a:off x="152400" y="1152525"/>
            <a:ext cx="8801100" cy="5262979"/>
          </a:xfrm>
          <a:prstGeom prst="rect">
            <a:avLst/>
          </a:prstGeom>
          <a:noFill/>
        </p:spPr>
        <p:txBody>
          <a:bodyPr wrap="square" rtlCol="0">
            <a:spAutoFit/>
          </a:bodyPr>
          <a:lstStyle/>
          <a:p>
            <a:r>
              <a:rPr lang="en-GB" dirty="0" smtClean="0"/>
              <a:t>Should </a:t>
            </a:r>
            <a:r>
              <a:rPr lang="en-GB" dirty="0"/>
              <a:t>you wish to contribute to the standard, please express your interest to the Chair of IEEE 1900.1 (Oliver Holland, </a:t>
            </a:r>
            <a:r>
              <a:rPr lang="en-GB" u="sng" dirty="0">
                <a:hlinkClick r:id="rId2"/>
              </a:rPr>
              <a:t>oliver.holland@kcl.ac.uk</a:t>
            </a:r>
            <a:r>
              <a:rPr lang="en-GB" dirty="0"/>
              <a:t>) and Secretary (Michael </a:t>
            </a:r>
            <a:r>
              <a:rPr lang="en-GB" dirty="0" err="1"/>
              <a:t>Gundlach</a:t>
            </a:r>
            <a:r>
              <a:rPr lang="en-GB" dirty="0"/>
              <a:t>, </a:t>
            </a:r>
            <a:r>
              <a:rPr lang="en-GB" u="sng" dirty="0">
                <a:hlinkClick r:id="rId3"/>
              </a:rPr>
              <a:t>michael.gundlach@nsn.com</a:t>
            </a:r>
            <a:r>
              <a:rPr lang="en-GB"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dirty="0"/>
          </a:p>
          <a:p>
            <a:r>
              <a:rPr lang="en-GB" dirty="0"/>
              <a:t> </a:t>
            </a:r>
            <a:endParaRPr lang="en-US" dirty="0"/>
          </a:p>
          <a:p>
            <a:endParaRPr lang="en-US"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Tree>
    <p:extLst>
      <p:ext uri="{BB962C8B-B14F-4D97-AF65-F5344CB8AC3E}">
        <p14:creationId xmlns:p14="http://schemas.microsoft.com/office/powerpoint/2010/main" val="2124511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41</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
        <p:nvSpPr>
          <p:cNvPr id="9" name="TextBox 8"/>
          <p:cNvSpPr txBox="1"/>
          <p:nvPr/>
        </p:nvSpPr>
        <p:spPr>
          <a:xfrm>
            <a:off x="152400" y="2398931"/>
            <a:ext cx="8686802" cy="523220"/>
          </a:xfrm>
          <a:prstGeom prst="rect">
            <a:avLst/>
          </a:prstGeom>
          <a:noFill/>
        </p:spPr>
        <p:txBody>
          <a:bodyPr wrap="square" rtlCol="0">
            <a:spAutoFit/>
          </a:bodyPr>
          <a:lstStyle/>
          <a:p>
            <a:r>
              <a:rPr lang="en-CA" sz="2800" dirty="0" smtClean="0"/>
              <a:t>ah Wednesday </a:t>
            </a:r>
            <a:r>
              <a:rPr lang="en-CA" sz="2800" dirty="0"/>
              <a:t>PM1 Landmark C meeting room </a:t>
            </a:r>
            <a:endParaRPr lang="en-US" sz="2800" dirty="0" smtClean="0"/>
          </a:p>
        </p:txBody>
      </p:sp>
      <p:sp>
        <p:nvSpPr>
          <p:cNvPr id="10" name="TextBox 9"/>
          <p:cNvSpPr txBox="1"/>
          <p:nvPr/>
        </p:nvSpPr>
        <p:spPr>
          <a:xfrm>
            <a:off x="152399" y="4789706"/>
            <a:ext cx="8686802" cy="954107"/>
          </a:xfrm>
          <a:prstGeom prst="rect">
            <a:avLst/>
          </a:prstGeom>
          <a:noFill/>
        </p:spPr>
        <p:txBody>
          <a:bodyPr wrap="square" rtlCol="0">
            <a:spAutoFit/>
          </a:bodyPr>
          <a:lstStyle/>
          <a:p>
            <a:r>
              <a:rPr lang="en-US" sz="2800" dirty="0" smtClean="0"/>
              <a:t>HEW </a:t>
            </a:r>
            <a:r>
              <a:rPr lang="en-US" sz="2800" dirty="0"/>
              <a:t>SG would like the Wednesday PM1 Landmark </a:t>
            </a:r>
            <a:r>
              <a:rPr lang="en-US" sz="2800" dirty="0" smtClean="0"/>
              <a:t>C</a:t>
            </a:r>
          </a:p>
          <a:p>
            <a:r>
              <a:rPr lang="en-US" sz="2800" dirty="0" err="1"/>
              <a:t>TGai</a:t>
            </a:r>
            <a:r>
              <a:rPr lang="en-US" sz="2800" dirty="0"/>
              <a:t> would like an additional slot for Wed PM2</a:t>
            </a:r>
            <a:r>
              <a:rPr lang="en-US" sz="2800" dirty="0" smtClean="0"/>
              <a:t> </a:t>
            </a:r>
            <a:endParaRPr lang="en-US" sz="28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42</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43</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41270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endParaRPr lang="en-US" dirty="0"/>
          </a:p>
          <a:p>
            <a:pPr eaLnBrk="0" hangingPunct="0"/>
            <a:r>
              <a:rPr lang="en-US" dirty="0" smtClean="0"/>
              <a:t>ARC vice-chair:   Joe Levy  - </a:t>
            </a:r>
            <a:r>
              <a:rPr lang="en-US" dirty="0" err="1" smtClean="0"/>
              <a:t>Interdigital</a:t>
            </a:r>
            <a:endParaRPr lang="en-US" dirty="0" smtClean="0"/>
          </a:p>
          <a:p>
            <a:pPr eaLnBrk="0" hangingPunct="0"/>
            <a:endParaRPr lang="en-US" dirty="0"/>
          </a:p>
          <a:p>
            <a:pPr eaLnBrk="0" hangingPunct="0"/>
            <a:r>
              <a:rPr lang="en-US" dirty="0" smtClean="0"/>
              <a:t>AJ technical editor:    Thursday pm2</a:t>
            </a:r>
          </a:p>
          <a:p>
            <a:pPr eaLnBrk="0" hangingPunct="0"/>
            <a:endParaRPr lang="en-US" dirty="0"/>
          </a:p>
          <a:p>
            <a:pPr eaLnBrk="0" hangingPunct="0"/>
            <a:r>
              <a:rPr lang="en-US" dirty="0" smtClean="0"/>
              <a:t>AH technical editor: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November 2013</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November 2013</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4159365801"/>
              </p:ext>
            </p:extLst>
          </p:nvPr>
        </p:nvGraphicFramePr>
        <p:xfrm>
          <a:off x="95250" y="990600"/>
          <a:ext cx="8991600" cy="5094626"/>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Osama </a:t>
                      </a:r>
                      <a:r>
                        <a:rPr kumimoji="0" lang="en-US" sz="1400" b="1" i="0" u="none" strike="noStrike" cap="none" normalizeH="0" baseline="0" dirty="0" err="1" smtClean="0">
                          <a:ln>
                            <a:noFill/>
                          </a:ln>
                          <a:solidFill>
                            <a:schemeClr val="tx1"/>
                          </a:solidFill>
                          <a:effectLst/>
                          <a:latin typeface="Times New Roman" pitchFamily="18" charset="0"/>
                        </a:rPr>
                        <a:t>Aboul-Magd</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algn="ctr"/>
                      <a:r>
                        <a:rPr lang="en-US" sz="1400" b="1" kern="1200" dirty="0" smtClean="0">
                          <a:solidFill>
                            <a:schemeClr val="tx1"/>
                          </a:solidFill>
                          <a:effectLst/>
                          <a:latin typeface="+mn-lt"/>
                          <a:ea typeface="+mn-ea"/>
                          <a:cs typeface="+mn-cs"/>
                        </a:rPr>
                        <a:t>Li Chia</a:t>
                      </a:r>
                      <a:r>
                        <a:rPr lang="en-US" sz="1400" b="1" kern="1200" baseline="0" dirty="0" smtClean="0">
                          <a:solidFill>
                            <a:schemeClr val="tx1"/>
                          </a:solidFill>
                          <a:effectLst/>
                          <a:latin typeface="+mn-lt"/>
                          <a:ea typeface="+mn-ea"/>
                          <a:cs typeface="+mn-cs"/>
                        </a:rPr>
                        <a:t> CHOO</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Xiaoming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44</a:t>
            </a:fld>
            <a:endParaRPr lang="en-US"/>
          </a:p>
        </p:txBody>
      </p:sp>
    </p:spTree>
    <p:extLst>
      <p:ext uri="{BB962C8B-B14F-4D97-AF65-F5344CB8AC3E}">
        <p14:creationId xmlns:p14="http://schemas.microsoft.com/office/powerpoint/2010/main" val="12784231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45</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46</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Nov 09,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a:t>35 entries with 2013 submission dates</a:t>
            </a:r>
          </a:p>
          <a:p>
            <a:pPr>
              <a:defRPr/>
            </a:pPr>
            <a:endParaRPr lang="en-US" sz="2800" dirty="0"/>
          </a:p>
          <a:p>
            <a:pPr>
              <a:defRPr/>
            </a:pPr>
            <a:r>
              <a:rPr lang="en-US" sz="2800" dirty="0"/>
              <a:t>Request for LOAs  - 8 sent</a:t>
            </a:r>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47</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November  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917413988"/>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November</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48</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949741533"/>
              </p:ext>
            </p:extLst>
          </p:nvPr>
        </p:nvGraphicFramePr>
        <p:xfrm>
          <a:off x="228600" y="1600200"/>
          <a:ext cx="8390105" cy="3464735"/>
        </p:xfrm>
        <a:graphic>
          <a:graphicData uri="http://schemas.openxmlformats.org/drawingml/2006/table">
            <a:tbl>
              <a:tblPr/>
              <a:tblGrid>
                <a:gridCol w="1553901"/>
                <a:gridCol w="1149385"/>
                <a:gridCol w="1373414"/>
                <a:gridCol w="862889"/>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TGac</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TGaf</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2921000" y="1501081"/>
            <a:ext cx="138430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344162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a:t>
            </a:r>
            <a:r>
              <a:rPr lang="en-AU" dirty="0" smtClean="0"/>
              <a:t>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49</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506481101"/>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err="1" smtClean="0">
                          <a:ln>
                            <a:noFill/>
                          </a:ln>
                          <a:solidFill>
                            <a:srgbClr val="FFFFFF"/>
                          </a:solidFill>
                          <a:effectLst/>
                          <a:latin typeface="Times New Roman" pitchFamily="18" charset="0"/>
                        </a:rPr>
                        <a:t>Afterr</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Others?</a:t>
                      </a:r>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75" y="1976438"/>
            <a:ext cx="8324850" cy="393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5441382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Other 802  stuff </a:t>
            </a:r>
            <a:r>
              <a:rPr lang="en-AU" dirty="0" smtClean="0"/>
              <a:t>to ISO/IEC JTC1/SC6</a:t>
            </a:r>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50</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242998604"/>
              </p:ext>
            </p:extLst>
          </p:nvPr>
        </p:nvGraphicFramePr>
        <p:xfrm>
          <a:off x="228600" y="1600200"/>
          <a:ext cx="8390105" cy="3566375"/>
        </p:xfrm>
        <a:graphic>
          <a:graphicData uri="http://schemas.openxmlformats.org/drawingml/2006/table">
            <a:tbl>
              <a:tblPr/>
              <a:tblGrid>
                <a:gridCol w="1752600"/>
                <a:gridCol w="1171575"/>
                <a:gridCol w="1095375"/>
                <a:gridCol w="117157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err="1" smtClean="0">
                          <a:ln>
                            <a:noFill/>
                          </a:ln>
                          <a:solidFill>
                            <a:srgbClr val="FFFFFF"/>
                          </a:solidFill>
                          <a:effectLst/>
                          <a:latin typeface="Times New Roman" pitchFamily="18" charset="0"/>
                        </a:rPr>
                        <a:t>Afterr</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802.11mc</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000000"/>
                          </a:solidFill>
                          <a:effectLst/>
                          <a:latin typeface="Times New Roman" pitchFamily="18" charset="0"/>
                        </a:rPr>
                        <a:t>reply comments</a:t>
                      </a:r>
                      <a:endParaRPr kumimoji="0" lang="en-AU" sz="16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Others?</a:t>
                      </a:r>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5413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248151" y="1624906"/>
            <a:ext cx="1177924"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677105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51</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137 </a:t>
            </a:r>
            <a:r>
              <a:rPr lang="en-US" u="sng" dirty="0" smtClean="0">
                <a:solidFill>
                  <a:schemeClr val="bg2">
                    <a:lumMod val="60000"/>
                    <a:lumOff val="40000"/>
                  </a:schemeClr>
                </a:solidFill>
              </a:rPr>
              <a:t>January 13-18, 2013</a:t>
            </a:r>
            <a:r>
              <a:rPr lang="en-US" dirty="0" smtClean="0">
                <a:solidFill>
                  <a:schemeClr val="bg2">
                    <a:lumMod val="60000"/>
                    <a:lumOff val="40000"/>
                  </a:schemeClr>
                </a:solidFill>
              </a:rPr>
              <a:t> - --Hyatt Regency Vancouver, BC, CA</a:t>
            </a:r>
          </a:p>
          <a:p>
            <a:pPr>
              <a:spcBef>
                <a:spcPts val="300"/>
              </a:spcBef>
              <a:spcAft>
                <a:spcPts val="600"/>
              </a:spcAft>
              <a:buFontTx/>
              <a:buNone/>
            </a:pPr>
            <a:r>
              <a:rPr lang="en-US" dirty="0" smtClean="0">
                <a:solidFill>
                  <a:schemeClr val="bg2">
                    <a:lumMod val="60000"/>
                    <a:lumOff val="40000"/>
                  </a:schemeClr>
                </a:solidFill>
              </a:rPr>
              <a:t>#137.5 January 23-24, Grand </a:t>
            </a:r>
            <a:r>
              <a:rPr lang="en-US" dirty="0" err="1" smtClean="0">
                <a:solidFill>
                  <a:schemeClr val="bg2">
                    <a:lumMod val="60000"/>
                    <a:lumOff val="40000"/>
                  </a:schemeClr>
                </a:solidFill>
              </a:rPr>
              <a:t>Mercure</a:t>
            </a:r>
            <a:r>
              <a:rPr lang="en-US" dirty="0" smtClean="0">
                <a:solidFill>
                  <a:schemeClr val="bg2">
                    <a:lumMod val="60000"/>
                    <a:lumOff val="40000"/>
                  </a:schemeClr>
                </a:solidFill>
              </a:rPr>
              <a:t>, Shenzhen, CN</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138 March 17-22, 2013 –Caribe Royale, Orlando, FL, USA</a:t>
            </a:r>
            <a:endParaRPr lang="en-US" u="sng" dirty="0" smtClean="0">
              <a:solidFill>
                <a:schemeClr val="bg2">
                  <a:lumMod val="60000"/>
                  <a:lumOff val="40000"/>
                </a:schemeClr>
              </a:solidFill>
            </a:endParaRP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139 </a:t>
            </a:r>
            <a:r>
              <a:rPr lang="en-US" u="sng" dirty="0" smtClean="0">
                <a:solidFill>
                  <a:schemeClr val="bg2">
                    <a:lumMod val="60000"/>
                    <a:lumOff val="40000"/>
                  </a:schemeClr>
                </a:solidFill>
              </a:rPr>
              <a:t>May 12-17, 2013 </a:t>
            </a:r>
            <a:r>
              <a:rPr lang="en-US" dirty="0" smtClean="0">
                <a:solidFill>
                  <a:schemeClr val="bg2">
                    <a:lumMod val="60000"/>
                    <a:lumOff val="40000"/>
                  </a:schemeClr>
                </a:solidFill>
              </a:rPr>
              <a:t>----Hilton Waikoloa, Big Island, HI</a:t>
            </a:r>
          </a:p>
          <a:p>
            <a:pPr>
              <a:spcBef>
                <a:spcPts val="300"/>
              </a:spcBef>
              <a:spcAft>
                <a:spcPts val="600"/>
              </a:spcAft>
              <a:buFontTx/>
              <a:buNone/>
            </a:pPr>
            <a:r>
              <a:rPr lang="en-US" dirty="0" smtClean="0"/>
              <a:t> </a:t>
            </a:r>
            <a:r>
              <a:rPr lang="en-US" dirty="0" smtClean="0">
                <a:solidFill>
                  <a:schemeClr val="bg1">
                    <a:lumMod val="85000"/>
                  </a:schemeClr>
                </a:solidFill>
              </a:rPr>
              <a:t>#139.5 April 24-25 – Beijing, China</a:t>
            </a:r>
          </a:p>
          <a:p>
            <a:pPr>
              <a:spcBef>
                <a:spcPts val="300"/>
              </a:spcBef>
              <a:spcAft>
                <a:spcPts val="600"/>
              </a:spcAft>
              <a:buFontTx/>
              <a:buNone/>
            </a:pPr>
            <a:r>
              <a:rPr lang="en-US" baseline="30000" dirty="0" smtClean="0">
                <a:solidFill>
                  <a:schemeClr val="bg1">
                    <a:lumMod val="85000"/>
                  </a:schemeClr>
                </a:solidFill>
              </a:rPr>
              <a:t># </a:t>
            </a:r>
            <a:r>
              <a:rPr lang="en-US" dirty="0" smtClean="0">
                <a:solidFill>
                  <a:schemeClr val="bg1">
                    <a:lumMod val="85000"/>
                  </a:schemeClr>
                </a:solidFill>
              </a:rPr>
              <a:t>140 July 14-19, 2013  --- Geneva , CH  ITU headquarters</a:t>
            </a:r>
            <a:endParaRPr lang="en-US" u="sng" dirty="0" smtClean="0">
              <a:solidFill>
                <a:schemeClr val="bg1">
                  <a:lumMod val="85000"/>
                </a:schemeClr>
              </a:solidFill>
            </a:endParaRPr>
          </a:p>
          <a:p>
            <a:pPr>
              <a:spcBef>
                <a:spcPts val="300"/>
              </a:spcBef>
              <a:spcAft>
                <a:spcPts val="600"/>
              </a:spcAft>
              <a:buFontTx/>
              <a:buNone/>
            </a:pPr>
            <a:r>
              <a:rPr lang="en-US" baseline="30000" dirty="0" smtClean="0">
                <a:solidFill>
                  <a:schemeClr val="bg1">
                    <a:lumMod val="75000"/>
                  </a:schemeClr>
                </a:solidFill>
              </a:rPr>
              <a:t># </a:t>
            </a:r>
            <a:r>
              <a:rPr lang="en-US" dirty="0" smtClean="0">
                <a:solidFill>
                  <a:schemeClr val="bg1">
                    <a:lumMod val="75000"/>
                  </a:schemeClr>
                </a:solidFill>
              </a:rPr>
              <a:t>141 </a:t>
            </a:r>
            <a:r>
              <a:rPr lang="en-US" u="sng" dirty="0" smtClean="0">
                <a:solidFill>
                  <a:schemeClr val="bg1">
                    <a:lumMod val="75000"/>
                  </a:schemeClr>
                </a:solidFill>
              </a:rPr>
              <a:t>September 15-20, 2013</a:t>
            </a:r>
            <a:r>
              <a:rPr lang="en-US" dirty="0" smtClean="0">
                <a:solidFill>
                  <a:schemeClr val="bg1">
                    <a:lumMod val="75000"/>
                  </a:schemeClr>
                </a:solidFill>
              </a:rPr>
              <a:t>- </a:t>
            </a:r>
            <a:r>
              <a:rPr lang="en-US" dirty="0" err="1" smtClean="0">
                <a:solidFill>
                  <a:schemeClr val="bg1">
                    <a:lumMod val="75000"/>
                  </a:schemeClr>
                </a:solidFill>
              </a:rPr>
              <a:t>Zhong</a:t>
            </a:r>
            <a:r>
              <a:rPr lang="en-US" dirty="0" smtClean="0">
                <a:solidFill>
                  <a:schemeClr val="bg1">
                    <a:lumMod val="75000"/>
                  </a:schemeClr>
                </a:solidFill>
              </a:rPr>
              <a:t> Shan Hotel, – Nanjing, China </a:t>
            </a:r>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52</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a:t>
            </a:r>
            <a:r>
              <a:rPr lang="en-US" sz="2300" dirty="0" err="1" smtClean="0"/>
              <a:t>Sanya</a:t>
            </a:r>
            <a:r>
              <a:rPr lang="en-US" sz="2300" dirty="0" smtClean="0"/>
              <a:t>, China</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Future Venues - </a:t>
            </a:r>
            <a:r>
              <a:rPr lang="en-US" dirty="0" smtClean="0"/>
              <a:t>2015</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1420129"/>
              </p:ext>
            </p:extLst>
          </p:nvPr>
        </p:nvGraphicFramePr>
        <p:xfrm>
          <a:off x="238125" y="1981200"/>
          <a:ext cx="8772527" cy="2374378"/>
        </p:xfrm>
        <a:graphic>
          <a:graphicData uri="http://schemas.openxmlformats.org/drawingml/2006/table">
            <a:tbl>
              <a:tblPr/>
              <a:tblGrid>
                <a:gridCol w="1689670"/>
                <a:gridCol w="4607294"/>
                <a:gridCol w="992189"/>
                <a:gridCol w="1483374"/>
              </a:tblGrid>
              <a:tr h="154537">
                <a:tc>
                  <a:txBody>
                    <a:bodyPr/>
                    <a:lstStyle/>
                    <a:p>
                      <a:pPr algn="ctr" rtl="0" fontAlgn="ctr"/>
                      <a:r>
                        <a:rPr lang="en-GB" sz="2000" b="1" dirty="0">
                          <a:solidFill>
                            <a:srgbClr val="FFFFFF"/>
                          </a:solidFill>
                          <a:effectLst/>
                        </a:rPr>
                        <a:t>For Year 2015</a:t>
                      </a:r>
                    </a:p>
                  </a:txBody>
                  <a:tcPr marL="4084" marR="4084" marT="4084" marB="4084" anchor="ctr">
                    <a:lnL>
                      <a:noFill/>
                    </a:lnL>
                    <a:lnR>
                      <a:noFill/>
                    </a:lnR>
                    <a:lnT>
                      <a:noFill/>
                    </a:lnT>
                    <a:lnB>
                      <a:noFill/>
                    </a:lnB>
                    <a:solidFill>
                      <a:srgbClr val="008080"/>
                    </a:solidFill>
                  </a:tcPr>
                </a:tc>
                <a:tc>
                  <a:txBody>
                    <a:bodyPr/>
                    <a:lstStyle/>
                    <a:p>
                      <a:pPr algn="ctr" rtl="0" fontAlgn="ctr"/>
                      <a:r>
                        <a:rPr lang="en-GB" sz="2000" b="1">
                          <a:solidFill>
                            <a:srgbClr val="FFFFFF"/>
                          </a:solidFill>
                          <a:effectLst/>
                        </a:rPr>
                        <a:t> </a:t>
                      </a:r>
                    </a:p>
                  </a:txBody>
                  <a:tcPr marL="4084" marR="4084" marT="4084" marB="4084" anchor="ctr">
                    <a:lnL>
                      <a:noFill/>
                    </a:lnL>
                    <a:lnR>
                      <a:noFill/>
                    </a:lnR>
                    <a:lnT>
                      <a:noFill/>
                    </a:lnT>
                    <a:lnB>
                      <a:noFill/>
                    </a:lnB>
                    <a:solidFill>
                      <a:srgbClr val="008080"/>
                    </a:solidFill>
                  </a:tcPr>
                </a:tc>
                <a:tc>
                  <a:txBody>
                    <a:bodyPr/>
                    <a:lstStyle/>
                    <a:p>
                      <a:pPr algn="ctr" rtl="0" fontAlgn="ctr"/>
                      <a:r>
                        <a:rPr lang="en-GB" sz="2000" b="1">
                          <a:solidFill>
                            <a:srgbClr val="FFFFFF"/>
                          </a:solidFill>
                          <a:effectLst/>
                        </a:rPr>
                        <a:t>Session</a:t>
                      </a:r>
                    </a:p>
                  </a:txBody>
                  <a:tcPr marL="4084" marR="4084" marT="4084" marB="4084" anchor="ctr">
                    <a:lnL>
                      <a:noFill/>
                    </a:lnL>
                    <a:lnR>
                      <a:noFill/>
                    </a:lnR>
                    <a:lnT>
                      <a:noFill/>
                    </a:lnT>
                    <a:lnB>
                      <a:noFill/>
                    </a:lnB>
                    <a:solidFill>
                      <a:srgbClr val="008080"/>
                    </a:solidFill>
                  </a:tcPr>
                </a:tc>
                <a:tc>
                  <a:txBody>
                    <a:bodyPr/>
                    <a:lstStyle/>
                    <a:p>
                      <a:pPr algn="ctr" rtl="0" fontAlgn="ctr"/>
                      <a:r>
                        <a:rPr lang="en-GB" sz="2000" b="1">
                          <a:solidFill>
                            <a:srgbClr val="FFFFFF"/>
                          </a:solidFill>
                          <a:effectLst/>
                        </a:rPr>
                        <a:t>Type</a:t>
                      </a:r>
                    </a:p>
                  </a:txBody>
                  <a:tcPr marL="4084" marR="4084" marT="4084" marB="4084" anchor="ctr">
                    <a:lnL>
                      <a:noFill/>
                    </a:lnL>
                    <a:lnR>
                      <a:noFill/>
                    </a:lnR>
                    <a:lnT>
                      <a:noFill/>
                    </a:lnT>
                    <a:lnB>
                      <a:noFill/>
                    </a:lnB>
                    <a:solidFill>
                      <a:srgbClr val="008080"/>
                    </a:solidFill>
                  </a:tcPr>
                </a:tc>
              </a:tr>
              <a:tr h="457143">
                <a:tc>
                  <a:txBody>
                    <a:bodyPr/>
                    <a:lstStyle/>
                    <a:p>
                      <a:pPr algn="ctr" rtl="0" fontAlgn="ctr"/>
                      <a:r>
                        <a:rPr lang="en-GB" sz="2000" dirty="0" smtClean="0">
                          <a:effectLst/>
                        </a:rPr>
                        <a:t>January 18-23</a:t>
                      </a:r>
                      <a:endParaRPr lang="en-GB" sz="2000" dirty="0">
                        <a:effectLst/>
                      </a:endParaRP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Hyatt Regency Atlanta, Atlanta, GA, USA</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149</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 Interim*</a:t>
                      </a:r>
                    </a:p>
                  </a:txBody>
                  <a:tcPr marL="4084" marR="4084" marT="4084" marB="4084" anchor="ctr">
                    <a:lnL>
                      <a:noFill/>
                    </a:lnL>
                    <a:lnR>
                      <a:noFill/>
                    </a:lnR>
                    <a:lnT>
                      <a:noFill/>
                    </a:lnT>
                    <a:lnB>
                      <a:noFill/>
                    </a:lnB>
                    <a:solidFill>
                      <a:srgbClr val="CCFFCC"/>
                    </a:solidFill>
                  </a:tcPr>
                </a:tc>
              </a:tr>
              <a:tr h="177814">
                <a:tc>
                  <a:txBody>
                    <a:bodyPr/>
                    <a:lstStyle/>
                    <a:p>
                      <a:pPr algn="ctr" rtl="0" fontAlgn="ctr"/>
                      <a:r>
                        <a:rPr lang="en-GB" sz="2000">
                          <a:effectLst/>
                        </a:rPr>
                        <a:t>March</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Singapore (TBD)</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150</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Plenary</a:t>
                      </a:r>
                    </a:p>
                  </a:txBody>
                  <a:tcPr marL="4084" marR="4084" marT="4084" marB="4084" anchor="ctr">
                    <a:lnL>
                      <a:noFill/>
                    </a:lnL>
                    <a:lnR>
                      <a:noFill/>
                    </a:lnR>
                    <a:lnT>
                      <a:noFill/>
                    </a:lnT>
                    <a:lnB>
                      <a:noFill/>
                    </a:lnB>
                    <a:solidFill>
                      <a:srgbClr val="FFFFCC"/>
                    </a:solidFill>
                  </a:tcPr>
                </a:tc>
              </a:tr>
              <a:tr h="96343">
                <a:tc>
                  <a:txBody>
                    <a:bodyPr/>
                    <a:lstStyle/>
                    <a:p>
                      <a:pPr algn="ctr" rtl="0" fontAlgn="ctr"/>
                      <a:r>
                        <a:rPr lang="en-GB" sz="2000">
                          <a:effectLst/>
                        </a:rPr>
                        <a:t>May</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 </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151</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Interim*</a:t>
                      </a:r>
                    </a:p>
                  </a:txBody>
                  <a:tcPr marL="4084" marR="4084" marT="4084" marB="4084" anchor="ctr">
                    <a:lnL>
                      <a:noFill/>
                    </a:lnL>
                    <a:lnR>
                      <a:noFill/>
                    </a:lnR>
                    <a:lnT>
                      <a:noFill/>
                    </a:lnT>
                    <a:lnB>
                      <a:noFill/>
                    </a:lnB>
                    <a:solidFill>
                      <a:srgbClr val="CCFFCC"/>
                    </a:solidFill>
                  </a:tcPr>
                </a:tc>
              </a:tr>
              <a:tr h="84704">
                <a:tc>
                  <a:txBody>
                    <a:bodyPr/>
                    <a:lstStyle/>
                    <a:p>
                      <a:pPr algn="ctr" rtl="0" fontAlgn="ctr"/>
                      <a:r>
                        <a:rPr lang="en-GB" sz="2000">
                          <a:effectLst/>
                        </a:rPr>
                        <a:t>July  </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 </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152</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Plenary</a:t>
                      </a:r>
                    </a:p>
                  </a:txBody>
                  <a:tcPr marL="4084" marR="4084" marT="4084" marB="4084" anchor="ctr">
                    <a:lnL>
                      <a:noFill/>
                    </a:lnL>
                    <a:lnR>
                      <a:noFill/>
                    </a:lnR>
                    <a:lnT>
                      <a:noFill/>
                    </a:lnT>
                    <a:lnB>
                      <a:noFill/>
                    </a:lnB>
                    <a:solidFill>
                      <a:srgbClr val="FFFFCC"/>
                    </a:solidFill>
                  </a:tcPr>
                </a:tc>
              </a:tr>
              <a:tr h="305840">
                <a:tc>
                  <a:txBody>
                    <a:bodyPr/>
                    <a:lstStyle/>
                    <a:p>
                      <a:pPr algn="ctr" rtl="0" fontAlgn="ctr"/>
                      <a:r>
                        <a:rPr lang="en-GB" sz="2000">
                          <a:effectLst/>
                        </a:rPr>
                        <a:t>September</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European / Asian venue TBD</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153</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Interim*</a:t>
                      </a:r>
                    </a:p>
                  </a:txBody>
                  <a:tcPr marL="4084" marR="4084" marT="4084" marB="4084" anchor="ctr">
                    <a:lnL>
                      <a:noFill/>
                    </a:lnL>
                    <a:lnR>
                      <a:noFill/>
                    </a:lnR>
                    <a:lnT>
                      <a:noFill/>
                    </a:lnT>
                    <a:lnB>
                      <a:noFill/>
                    </a:lnB>
                    <a:solidFill>
                      <a:srgbClr val="CCFFCC"/>
                    </a:solidFill>
                  </a:tcPr>
                </a:tc>
              </a:tr>
              <a:tr h="352395">
                <a:tc>
                  <a:txBody>
                    <a:bodyPr/>
                    <a:lstStyle/>
                    <a:p>
                      <a:pPr algn="ctr" rtl="0" fontAlgn="ctr"/>
                      <a:r>
                        <a:rPr lang="en-GB" sz="2000">
                          <a:effectLst/>
                        </a:rPr>
                        <a:t>November</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Hyatt Regency, Dallas, TX, USA</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154</a:t>
                      </a:r>
                    </a:p>
                  </a:txBody>
                  <a:tcPr marL="4084" marR="4084" marT="4084" marB="4084" anchor="ctr">
                    <a:lnL>
                      <a:noFill/>
                    </a:lnL>
                    <a:lnR>
                      <a:noFill/>
                    </a:lnR>
                    <a:lnT>
                      <a:noFill/>
                    </a:lnT>
                    <a:lnB>
                      <a:noFill/>
                    </a:lnB>
                    <a:solidFill>
                      <a:srgbClr val="FFFFCC"/>
                    </a:solidFill>
                  </a:tcPr>
                </a:tc>
                <a:tc>
                  <a:txBody>
                    <a:bodyPr/>
                    <a:lstStyle/>
                    <a:p>
                      <a:pPr algn="ctr" rtl="0" fontAlgn="ctr"/>
                      <a:r>
                        <a:rPr lang="en-GB" sz="2000" dirty="0">
                          <a:effectLst/>
                        </a:rPr>
                        <a:t>Plenary</a:t>
                      </a:r>
                    </a:p>
                  </a:txBody>
                  <a:tcPr marL="4084" marR="4084" marT="4084" marB="408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53</a:t>
            </a:fld>
            <a:endParaRPr lang="en-US" dirty="0"/>
          </a:p>
        </p:txBody>
      </p:sp>
    </p:spTree>
    <p:extLst>
      <p:ext uri="{BB962C8B-B14F-4D97-AF65-F5344CB8AC3E}">
        <p14:creationId xmlns:p14="http://schemas.microsoft.com/office/powerpoint/2010/main" val="35728892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54</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10-15, </a:t>
            </a:r>
            <a:r>
              <a:rPr lang="en-US" sz="2800" dirty="0"/>
              <a:t>2013 </a:t>
            </a:r>
            <a:r>
              <a:rPr lang="en-US" sz="2800" dirty="0" smtClean="0"/>
              <a:t>Dallas,  Texas, US</a:t>
            </a:r>
          </a:p>
        </p:txBody>
      </p:sp>
      <p:sp>
        <p:nvSpPr>
          <p:cNvPr id="33798"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 Plenary Session</a:t>
            </a:r>
          </a:p>
          <a:p>
            <a:r>
              <a:rPr lang="en-US" sz="1600" dirty="0"/>
              <a:t> </a:t>
            </a:r>
          </a:p>
          <a:p>
            <a:r>
              <a:rPr lang="en-US" sz="1600" dirty="0"/>
              <a:t> </a:t>
            </a:r>
          </a:p>
        </p:txBody>
      </p:sp>
      <p:sp>
        <p:nvSpPr>
          <p:cNvPr id="10" name="Text Box 4"/>
          <p:cNvSpPr txBox="1">
            <a:spLocks noChangeArrowheads="1"/>
          </p:cNvSpPr>
          <p:nvPr/>
        </p:nvSpPr>
        <p:spPr bwMode="auto">
          <a:xfrm>
            <a:off x="290776" y="611188"/>
            <a:ext cx="28410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a:t>
            </a:r>
            <a:r>
              <a:rPr lang="en-US" sz="2000" dirty="0" smtClean="0">
                <a:solidFill>
                  <a:schemeClr val="tx2"/>
                </a:solidFill>
              </a:rPr>
              <a:t>7.0 </a:t>
            </a:r>
            <a:endParaRPr lang="en-US" sz="2000" dirty="0">
              <a:solidFill>
                <a:schemeClr val="tx2"/>
              </a:solidFill>
            </a:endParaRPr>
          </a:p>
        </p:txBody>
      </p:sp>
    </p:spTree>
    <p:extLst>
      <p:ext uri="{BB962C8B-B14F-4D97-AF65-F5344CB8AC3E}">
        <p14:creationId xmlns:p14="http://schemas.microsoft.com/office/powerpoint/2010/main" val="351545908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97" y="614216"/>
            <a:ext cx="8005106" cy="60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66057" y="5185370"/>
            <a:ext cx="3398687" cy="954107"/>
          </a:xfrm>
          <a:prstGeom prst="rect">
            <a:avLst/>
          </a:prstGeom>
          <a:noFill/>
        </p:spPr>
        <p:txBody>
          <a:bodyPr wrap="none" rtlCol="0">
            <a:spAutoFit/>
          </a:bodyPr>
          <a:lstStyle/>
          <a:p>
            <a:r>
              <a:rPr lang="en-US" sz="2800" dirty="0" smtClean="0"/>
              <a:t>Next SASB deadline:</a:t>
            </a:r>
          </a:p>
          <a:p>
            <a:r>
              <a:rPr lang="en-US" sz="2800" dirty="0" smtClean="0"/>
              <a:t>  21 October 2013</a:t>
            </a:r>
            <a:endParaRPr lang="en-US" sz="2800" dirty="0"/>
          </a:p>
        </p:txBody>
      </p:sp>
    </p:spTree>
    <p:extLst>
      <p:ext uri="{BB962C8B-B14F-4D97-AF65-F5344CB8AC3E}">
        <p14:creationId xmlns:p14="http://schemas.microsoft.com/office/powerpoint/2010/main" val="14143238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56</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76275"/>
            <a:ext cx="7772400" cy="1066800"/>
          </a:xfrm>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2038350"/>
            <a:ext cx="8048625" cy="369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7</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room Landmark D</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November 2013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sz="2200" dirty="0" smtClean="0"/>
              <a:t>802 </a:t>
            </a:r>
            <a:r>
              <a:rPr lang="en-US" sz="2200" dirty="0"/>
              <a:t>- Standard for Local and Metropolitan Area Networks: Overview and Architecture - </a:t>
            </a:r>
            <a:r>
              <a:rPr lang="en-US" sz="2200" dirty="0">
                <a:hlinkClick r:id="rId2"/>
              </a:rPr>
              <a:t>PAR extension request</a:t>
            </a:r>
            <a:endParaRPr lang="en-US" sz="2200" dirty="0"/>
          </a:p>
          <a:p>
            <a:r>
              <a:rPr lang="en-US" sz="2200" dirty="0"/>
              <a:t>802.1AX-REV - </a:t>
            </a:r>
            <a:r>
              <a:rPr lang="en-US" sz="2200" dirty="0">
                <a:hlinkClick r:id="rId3"/>
              </a:rPr>
              <a:t>PAR modification request</a:t>
            </a:r>
            <a:endParaRPr lang="en-US" sz="2200" dirty="0"/>
          </a:p>
          <a:p>
            <a:r>
              <a:rPr lang="en-US" sz="2200" dirty="0"/>
              <a:t>802.1Q-REV -</a:t>
            </a:r>
            <a:r>
              <a:rPr lang="en-US" sz="2200" dirty="0">
                <a:hlinkClick r:id="rId4"/>
              </a:rPr>
              <a:t> PAR modification request</a:t>
            </a:r>
            <a:endParaRPr lang="en-US" sz="2200" dirty="0"/>
          </a:p>
          <a:p>
            <a:r>
              <a:rPr lang="en-US" sz="2200" dirty="0"/>
              <a:t>802.3br - amendment: Interspersing Express Traffic,  </a:t>
            </a:r>
            <a:r>
              <a:rPr lang="en-US" sz="2200" dirty="0">
                <a:hlinkClick r:id="rId5"/>
              </a:rPr>
              <a:t>PAR</a:t>
            </a:r>
            <a:r>
              <a:rPr lang="en-US" sz="2200" dirty="0"/>
              <a:t> and </a:t>
            </a:r>
            <a:r>
              <a:rPr lang="en-US" sz="2200" dirty="0">
                <a:hlinkClick r:id="rId6"/>
              </a:rPr>
              <a:t>5C</a:t>
            </a:r>
            <a:endParaRPr lang="en-US" sz="2200" dirty="0"/>
          </a:p>
          <a:p>
            <a:r>
              <a:rPr lang="en-US" sz="2200" dirty="0"/>
              <a:t>802.3bt - amendment: DTE Power via MDI over 4-Pair,  </a:t>
            </a:r>
            <a:r>
              <a:rPr lang="en-US" sz="2200" dirty="0">
                <a:hlinkClick r:id="rId7"/>
              </a:rPr>
              <a:t>PAR</a:t>
            </a:r>
            <a:r>
              <a:rPr lang="en-US" sz="2200" dirty="0"/>
              <a:t> and </a:t>
            </a:r>
            <a:r>
              <a:rPr lang="en-US" sz="2200" dirty="0">
                <a:hlinkClick r:id="rId8"/>
              </a:rPr>
              <a:t>5C</a:t>
            </a:r>
            <a:endParaRPr lang="en-US" sz="2200" dirty="0"/>
          </a:p>
          <a:p>
            <a:r>
              <a:rPr lang="en-US" sz="2200" dirty="0"/>
              <a:t>802.3bu - amendment: 1-Pair Power over Data Lines,  </a:t>
            </a:r>
            <a:r>
              <a:rPr lang="en-US" sz="2200" dirty="0">
                <a:hlinkClick r:id="rId9"/>
              </a:rPr>
              <a:t>PAR</a:t>
            </a:r>
            <a:r>
              <a:rPr lang="en-US" sz="2200" dirty="0"/>
              <a:t> and </a:t>
            </a:r>
            <a:r>
              <a:rPr lang="en-US" sz="2200" dirty="0">
                <a:hlinkClick r:id="rId10"/>
              </a:rPr>
              <a:t>5C</a:t>
            </a:r>
            <a:endParaRPr lang="en-US" sz="2200" dirty="0"/>
          </a:p>
          <a:p>
            <a:r>
              <a:rPr lang="en-US" sz="2200" dirty="0"/>
              <a:t>802.22 - Revision, </a:t>
            </a:r>
            <a:r>
              <a:rPr lang="en-US" sz="2200" dirty="0">
                <a:hlinkClick r:id="rId11"/>
              </a:rPr>
              <a:t>PAR</a:t>
            </a:r>
            <a:endParaRPr lang="en-US" sz="2200" dirty="0"/>
          </a:p>
          <a:p>
            <a:r>
              <a:rPr lang="en-US" sz="2200" dirty="0" err="1"/>
              <a:t>OmniRAN</a:t>
            </a:r>
            <a:r>
              <a:rPr lang="en-US" sz="2200" dirty="0"/>
              <a:t> EC SG - Recommended Practice, Network Reference Model and Functional Description of IEEE 802 Access Network , </a:t>
            </a:r>
            <a:r>
              <a:rPr lang="en-US" sz="2200" dirty="0">
                <a:hlinkClick r:id="rId12"/>
              </a:rPr>
              <a:t>PAR and 5C</a:t>
            </a:r>
            <a:endParaRPr lang="en-US" sz="2200" dirty="0"/>
          </a:p>
          <a:p>
            <a:endParaRPr lang="en-US" sz="22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8</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669559879"/>
              </p:ext>
            </p:extLst>
          </p:nvPr>
        </p:nvGraphicFramePr>
        <p:xfrm>
          <a:off x="246289" y="1335996"/>
          <a:ext cx="7838169" cy="48463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err="1" smtClean="0"/>
                        <a:t>Reverchon</a:t>
                      </a:r>
                      <a:r>
                        <a:rPr lang="en-US" sz="2400" dirty="0" smtClean="0"/>
                        <a:t> A,B</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Bryan </a:t>
                      </a:r>
                      <a:r>
                        <a:rPr lang="en-US" sz="2400" dirty="0" err="1" smtClean="0"/>
                        <a:t>Beeman</a:t>
                      </a:r>
                      <a:r>
                        <a:rPr lang="en-US" sz="2400" dirty="0" smtClean="0"/>
                        <a:t> A</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Kessler</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Sanger B</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Moreno A</a:t>
                      </a:r>
                    </a:p>
                    <a:p>
                      <a:pPr algn="ctr"/>
                      <a:r>
                        <a:rPr lang="en-US" sz="2400" dirty="0" smtClean="0"/>
                        <a:t>VC Anthony Chen</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Moreno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Cockrell</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Cockrell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329866</TotalTime>
  <Words>3492</Words>
  <Application>Microsoft Office PowerPoint</Application>
  <PresentationFormat>On-screen Show (4:3)</PresentationFormat>
  <Paragraphs>876</Paragraphs>
  <Slides>56</Slides>
  <Notes>18</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Default Design</vt:lpstr>
      <vt:lpstr>802.11 Supplementary Plenary Information - November 2013</vt:lpstr>
      <vt:lpstr>PowerPoint Presentation</vt:lpstr>
      <vt:lpstr>IEEE LOA Database – November 09, 2013</vt:lpstr>
      <vt:lpstr>Meeting Areas</vt:lpstr>
      <vt:lpstr>Meeting Areas</vt:lpstr>
      <vt:lpstr>Meeting Areas</vt:lpstr>
      <vt:lpstr> Joint Meetings</vt:lpstr>
      <vt:lpstr>November 2013        PARS</vt:lpstr>
      <vt:lpstr>Group Room assignments</vt:lpstr>
      <vt:lpstr>Group Room assignments</vt:lpstr>
      <vt:lpstr>WG Agendas</vt:lpstr>
      <vt:lpstr>802.18 topics – Timeslots to be assigned</vt:lpstr>
      <vt:lpstr>January 10-15, 2013 Los Angeles, California, US</vt:lpstr>
      <vt:lpstr>Dallas Meeting Registration  (~829)</vt:lpstr>
      <vt:lpstr>IEEE Staff on site </vt:lpstr>
      <vt:lpstr>  FOOD &amp; BEVERAGE SERVICES  Continental Breakfast  Landmark Circle &amp; Concourse 7:30 AM to 9:00 AM  Morning Coffee/Tea Landmark Circle &amp; Concourse  9:00 AM to 11:00 AM  Grab n’ Go Lunches: Landmark Concourse available Monday through Thursday from 11:30am until1:30pm     Afternoon Coffee/Tea/Snacks Landmark Circle &amp; Concourse 2:00 PM to 4:00 PM Snacks from 3:00 PM to 4:00 PM  </vt:lpstr>
      <vt:lpstr>    Social  - starts at 6:30pm   Held in the Marsalis Hall A      Exhibition Level   Wear your name badge to the social  Obtain guest badges by Wednesday noon    </vt:lpstr>
      <vt:lpstr>Publication &amp; Awards  802.11ac   publication expected before end of 2013 802.11af   publication expected February 2014  Award  distribution for both AC and AF    planned for May 2014  (Hawaii) </vt:lpstr>
      <vt:lpstr>Ethernet Anniversary   Landmark B   cash bar opens at 6:30 pm Anniversary event starts at 7:00 pm  Bob Metcalf      Keynote  Panel     Celebration Food after the speakers  Badge not required Cameras and recording allowed   </vt:lpstr>
      <vt:lpstr>Current Membership Status - November</vt:lpstr>
      <vt:lpstr>802.11 HEW Liaison request</vt:lpstr>
      <vt:lpstr>Wednesday/Friday Plenary Topics</vt:lpstr>
      <vt:lpstr>802.3 Request</vt:lpstr>
      <vt:lpstr>802.1 Architecture Document</vt:lpstr>
      <vt:lpstr>802.11 Topics for November 2013 EC</vt:lpstr>
      <vt:lpstr>November Tutorials</vt:lpstr>
      <vt:lpstr>    What the *%#! do we do with 64 bit addressing Not a tutorial, not a presentation  A technical discussion between 802.15 - &amp; 802.1 on  homogeneous 64 bit networks and heterogeneous 48/64 bit networks   - starts at 7:30pm in Cotton Bowl       </vt:lpstr>
      <vt:lpstr>Notable ExCom or SA Activities</vt:lpstr>
      <vt:lpstr>PowerPoint Presentation</vt:lpstr>
      <vt:lpstr>  FOOD &amp; BEVERAGE SERVICES  Continental Breakfast  Landmark Circle &amp; Concourse 7:30 AM to 9:00 AM  Morning Coffee/Tea Landmark Circle &amp; Concourse  9:00 AM to 11:00 AM  Grab n’ Go Lunches: Cancelled     Afternoon Coffee/Tea/Snacks Landmark Circle &amp; Concourse 2:00 PM to 4:00 PM Snacks from 3:00 PM to 4:00 PM  </vt:lpstr>
      <vt:lpstr>Social  in Dallas   6:30pm Wednesday</vt:lpstr>
      <vt:lpstr>802.11 HEW Liaison request</vt:lpstr>
      <vt:lpstr>Wednesday/Friday Plenary Topics</vt:lpstr>
      <vt:lpstr>802.3 Request</vt:lpstr>
      <vt:lpstr>Webex Experiment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WG11 Task &amp; Study Group Officers – November 2013</vt:lpstr>
      <vt:lpstr>PowerPoint Presentation</vt:lpstr>
      <vt:lpstr>IEEE LOA Database – Nov 09, 2013</vt:lpstr>
      <vt:lpstr>IEEE Store Contents  - November  2013</vt:lpstr>
      <vt:lpstr>802.11 drafts to ISO/IEC JTC1/SC6</vt:lpstr>
      <vt:lpstr>802  drafts to ISO/IEC JTC1/SC6</vt:lpstr>
      <vt:lpstr>Other 802  stuff to ISO/IEC JTC1/SC6</vt:lpstr>
      <vt:lpstr>Future Venues -2013</vt:lpstr>
      <vt:lpstr>Future Venues - 2014</vt:lpstr>
      <vt:lpstr>Future Venues - 2015</vt:lpstr>
      <vt:lpstr>November 10-15, 2013 Dallas,  Texas, US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September2013</dc:title>
  <dc:subject>Additional Meeting Information</dc:subject>
  <dc:creator>Bruce Kraemer (Marvell)</dc:creator>
  <cp:lastModifiedBy>Marvell</cp:lastModifiedBy>
  <cp:revision>3272</cp:revision>
  <cp:lastPrinted>2013-11-13T15:13:44Z</cp:lastPrinted>
  <dcterms:created xsi:type="dcterms:W3CDTF">1998-02-10T13:07:52Z</dcterms:created>
  <dcterms:modified xsi:type="dcterms:W3CDTF">2013-11-13T16:10:01Z</dcterms:modified>
</cp:coreProperties>
</file>