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49"/>
  </p:notesMasterIdLst>
  <p:handoutMasterIdLst>
    <p:handoutMasterId r:id="rId50"/>
  </p:handoutMasterIdLst>
  <p:sldIdLst>
    <p:sldId id="1105" r:id="rId2"/>
    <p:sldId id="1295" r:id="rId3"/>
    <p:sldId id="1617" r:id="rId4"/>
    <p:sldId id="1677" r:id="rId5"/>
    <p:sldId id="1678" r:id="rId6"/>
    <p:sldId id="1679" r:id="rId7"/>
    <p:sldId id="1357" r:id="rId8"/>
    <p:sldId id="1629" r:id="rId9"/>
    <p:sldId id="1563" r:id="rId10"/>
    <p:sldId id="1651" r:id="rId11"/>
    <p:sldId id="1456" r:id="rId12"/>
    <p:sldId id="1642" r:id="rId13"/>
    <p:sldId id="1603" r:id="rId14"/>
    <p:sldId id="1609" r:id="rId15"/>
    <p:sldId id="1598" r:id="rId16"/>
    <p:sldId id="1680" r:id="rId17"/>
    <p:sldId id="1670" r:id="rId18"/>
    <p:sldId id="1683" r:id="rId19"/>
    <p:sldId id="1682" r:id="rId20"/>
    <p:sldId id="1654" r:id="rId21"/>
    <p:sldId id="1686" r:id="rId22"/>
    <p:sldId id="1512" r:id="rId23"/>
    <p:sldId id="1685" r:id="rId24"/>
    <p:sldId id="1450" r:id="rId25"/>
    <p:sldId id="1386" r:id="rId26"/>
    <p:sldId id="1547" r:id="rId27"/>
    <p:sldId id="1684" r:id="rId28"/>
    <p:sldId id="1652" r:id="rId29"/>
    <p:sldId id="1296" r:id="rId30"/>
    <p:sldId id="1625" r:id="rId31"/>
    <p:sldId id="1681" r:id="rId32"/>
    <p:sldId id="1673" r:id="rId33"/>
    <p:sldId id="1675" r:id="rId34"/>
    <p:sldId id="1674" r:id="rId35"/>
    <p:sldId id="1549" r:id="rId36"/>
    <p:sldId id="1550" r:id="rId37"/>
    <p:sldId id="1551" r:id="rId38"/>
    <p:sldId id="1297" r:id="rId39"/>
    <p:sldId id="1596" r:id="rId40"/>
    <p:sldId id="1388" r:id="rId41"/>
    <p:sldId id="1614" r:id="rId42"/>
    <p:sldId id="1447" r:id="rId43"/>
    <p:sldId id="1536" r:id="rId44"/>
    <p:sldId id="1676" r:id="rId45"/>
    <p:sldId id="1656" r:id="rId46"/>
    <p:sldId id="1599" r:id="rId47"/>
    <p:sldId id="1630" r:id="rId48"/>
  </p:sldIdLst>
  <p:sldSz cx="9144000" cy="6858000" type="screen4x3"/>
  <p:notesSz cx="7086600" cy="93726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E1D5B7"/>
    <a:srgbClr val="D3C5C8"/>
    <a:srgbClr val="FF9966"/>
    <a:srgbClr val="FF3300"/>
    <a:srgbClr val="FF9933"/>
    <a:srgbClr val="FFFF99"/>
    <a:srgbClr val="33CC33"/>
    <a:srgbClr val="66FF99"/>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p:scale>
          <a:sx n="100" d="100"/>
          <a:sy n="100" d="100"/>
        </p:scale>
        <p:origin x="-996" y="-14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7" d="100"/>
        <a:sy n="107" d="100"/>
      </p:scale>
      <p:origin x="0" y="4542"/>
    </p:cViewPr>
  </p:sorterViewPr>
  <p:notesViewPr>
    <p:cSldViewPr snapToGrid="0">
      <p:cViewPr>
        <p:scale>
          <a:sx n="100" d="100"/>
          <a:sy n="100" d="100"/>
        </p:scale>
        <p:origin x="-1932" y="-72"/>
      </p:cViewPr>
      <p:guideLst>
        <p:guide orient="horz" pos="2181"/>
        <p:guide pos="294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5621" y="187171"/>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542" eaLnBrk="0" hangingPunct="0">
              <a:defRPr sz="1400" smtClean="0"/>
            </a:lvl1pPr>
          </a:lstStyle>
          <a:p>
            <a:pPr>
              <a:defRPr/>
            </a:pPr>
            <a:r>
              <a:rPr lang="en-US" smtClean="0"/>
              <a:t>doc.: IEEE 802.11-13/1243r0</a:t>
            </a:r>
            <a:endParaRPr lang="en-US"/>
          </a:p>
        </p:txBody>
      </p:sp>
      <p:sp>
        <p:nvSpPr>
          <p:cNvPr id="3075" name="Rectangle 3"/>
          <p:cNvSpPr>
            <a:spLocks noGrp="1" noChangeArrowheads="1"/>
          </p:cNvSpPr>
          <p:nvPr>
            <p:ph type="dt" sz="quarter" idx="1"/>
          </p:nvPr>
        </p:nvSpPr>
        <p:spPr bwMode="auto">
          <a:xfrm>
            <a:off x="709779" y="179347"/>
            <a:ext cx="1227837"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2130" eaLnBrk="0" hangingPunct="0">
              <a:defRPr sz="1400" smtClean="0"/>
            </a:lvl1pPr>
          </a:lstStyle>
          <a:p>
            <a:pPr>
              <a:defRPr/>
            </a:pPr>
            <a:r>
              <a:rPr lang="en-US" smtClean="0"/>
              <a:t>November 2013</a:t>
            </a:r>
            <a:endParaRPr lang="en-US"/>
          </a:p>
        </p:txBody>
      </p:sp>
      <p:sp>
        <p:nvSpPr>
          <p:cNvPr id="3076" name="Rectangle 4"/>
          <p:cNvSpPr>
            <a:spLocks noGrp="1" noChangeArrowheads="1"/>
          </p:cNvSpPr>
          <p:nvPr>
            <p:ph type="ftr" sz="quarter" idx="2"/>
          </p:nvPr>
        </p:nvSpPr>
        <p:spPr bwMode="auto">
          <a:xfrm>
            <a:off x="4832284" y="9072114"/>
            <a:ext cx="1624293"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542"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98556" y="9072114"/>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52130"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8184" y="389992"/>
            <a:ext cx="5670236"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
        <p:nvSpPr>
          <p:cNvPr id="72711" name="Rectangle 7"/>
          <p:cNvSpPr>
            <a:spLocks noChangeArrowheads="1"/>
          </p:cNvSpPr>
          <p:nvPr/>
        </p:nvSpPr>
        <p:spPr bwMode="auto">
          <a:xfrm>
            <a:off x="708185" y="9072114"/>
            <a:ext cx="739515" cy="186180"/>
          </a:xfrm>
          <a:prstGeom prst="rect">
            <a:avLst/>
          </a:prstGeom>
          <a:noFill/>
          <a:ln>
            <a:noFill/>
          </a:ln>
          <a:effectLst/>
          <a:extLst/>
        </p:spPr>
        <p:txBody>
          <a:bodyPr wrap="none" lIns="0" tIns="0" rIns="0" bIns="0">
            <a:spAutoFit/>
          </a:bodyPr>
          <a:lstStyle/>
          <a:p>
            <a:pPr defTabSz="952130" eaLnBrk="0" hangingPunct="0">
              <a:defRPr/>
            </a:pPr>
            <a:r>
              <a:rPr lang="en-US" sz="1200" b="0"/>
              <a:t>Submission</a:t>
            </a:r>
          </a:p>
        </p:txBody>
      </p:sp>
      <p:sp>
        <p:nvSpPr>
          <p:cNvPr id="72712" name="Line 8"/>
          <p:cNvSpPr>
            <a:spLocks noChangeShapeType="1"/>
          </p:cNvSpPr>
          <p:nvPr/>
        </p:nvSpPr>
        <p:spPr bwMode="auto">
          <a:xfrm>
            <a:off x="708184" y="9060926"/>
            <a:ext cx="582973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8688" y="96063"/>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542" eaLnBrk="0" hangingPunct="0">
              <a:defRPr sz="1400" smtClean="0"/>
            </a:lvl1pPr>
          </a:lstStyle>
          <a:p>
            <a:pPr>
              <a:defRPr/>
            </a:pPr>
            <a:r>
              <a:rPr lang="en-US" smtClean="0"/>
              <a:t>doc.: IEEE 802.11-13/1243r0</a:t>
            </a:r>
            <a:endParaRPr lang="en-US"/>
          </a:p>
        </p:txBody>
      </p:sp>
      <p:sp>
        <p:nvSpPr>
          <p:cNvPr id="2051" name="Rectangle 3"/>
          <p:cNvSpPr>
            <a:spLocks noGrp="1" noChangeArrowheads="1"/>
          </p:cNvSpPr>
          <p:nvPr>
            <p:ph type="dt" idx="1"/>
          </p:nvPr>
        </p:nvSpPr>
        <p:spPr bwMode="auto">
          <a:xfrm>
            <a:off x="668310" y="97829"/>
            <a:ext cx="1227837"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51542" eaLnBrk="0" hangingPunct="0">
              <a:defRPr sz="1400" smtClean="0"/>
            </a:lvl1pPr>
          </a:lstStyle>
          <a:p>
            <a:pPr>
              <a:defRPr/>
            </a:pPr>
            <a:r>
              <a:rPr lang="en-US" smtClean="0"/>
              <a:t>November 2013</a:t>
            </a:r>
            <a:endParaRPr lang="en-US"/>
          </a:p>
        </p:txBody>
      </p:sp>
      <p:sp>
        <p:nvSpPr>
          <p:cNvPr id="14340" name="Rectangle 4"/>
          <p:cNvSpPr>
            <a:spLocks noGrp="1" noRot="1" noChangeAspect="1" noChangeArrowheads="1" noTextEdit="1"/>
          </p:cNvSpPr>
          <p:nvPr>
            <p:ph type="sldImg" idx="2"/>
          </p:nvPr>
        </p:nvSpPr>
        <p:spPr bwMode="auto">
          <a:xfrm>
            <a:off x="1208088" y="711200"/>
            <a:ext cx="4670425" cy="35020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245" y="4452949"/>
            <a:ext cx="5198116" cy="4217990"/>
          </a:xfrm>
          <a:prstGeom prst="rect">
            <a:avLst/>
          </a:prstGeom>
          <a:noFill/>
          <a:ln>
            <a:noFill/>
          </a:ln>
          <a:effectLst/>
          <a:extLst/>
        </p:spPr>
        <p:txBody>
          <a:bodyPr vert="horz" wrap="square" lIns="95523" tIns="46953" rIns="95523" bIns="4695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20854" y="9076908"/>
            <a:ext cx="2099036" cy="18618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4595" lvl="4" algn="r" defTabSz="951542"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83665" y="9076908"/>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2130"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40084" y="9076908"/>
            <a:ext cx="739515" cy="186180"/>
          </a:xfrm>
          <a:prstGeom prst="rect">
            <a:avLst/>
          </a:prstGeom>
          <a:noFill/>
          <a:ln>
            <a:noFill/>
          </a:ln>
          <a:effectLst/>
          <a:extLst/>
        </p:spPr>
        <p:txBody>
          <a:bodyPr wrap="none" lIns="0" tIns="0" rIns="0" bIns="0">
            <a:spAutoFit/>
          </a:bodyPr>
          <a:lstStyle/>
          <a:p>
            <a:pPr defTabSz="933089" eaLnBrk="0" hangingPunct="0">
              <a:defRPr/>
            </a:pPr>
            <a:r>
              <a:rPr lang="en-US" sz="1200" b="0"/>
              <a:t>Submission</a:t>
            </a:r>
          </a:p>
        </p:txBody>
      </p:sp>
      <p:sp>
        <p:nvSpPr>
          <p:cNvPr id="50185" name="Line 9"/>
          <p:cNvSpPr>
            <a:spLocks noChangeShapeType="1"/>
          </p:cNvSpPr>
          <p:nvPr/>
        </p:nvSpPr>
        <p:spPr bwMode="auto">
          <a:xfrm>
            <a:off x="740083" y="9073713"/>
            <a:ext cx="560643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
        <p:nvSpPr>
          <p:cNvPr id="50186" name="Line 10"/>
          <p:cNvSpPr>
            <a:spLocks noChangeShapeType="1"/>
          </p:cNvSpPr>
          <p:nvPr/>
        </p:nvSpPr>
        <p:spPr bwMode="auto">
          <a:xfrm>
            <a:off x="661930" y="298887"/>
            <a:ext cx="576274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1741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802.11-13/1243r0</a:t>
            </a:r>
            <a:endParaRPr lang="en-US" sz="1400"/>
          </a:p>
        </p:txBody>
      </p:sp>
      <p:sp>
        <p:nvSpPr>
          <p:cNvPr id="17411"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7413"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E45BD789-D7E7-49CC-8921-D1DE3E24E29A}" type="slidenum">
              <a:rPr lang="en-US" sz="1200" b="0"/>
              <a:pPr/>
              <a:t>1</a:t>
            </a:fld>
            <a:endParaRPr lang="en-US" sz="1200" b="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706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802.11-13/1243r0</a:t>
            </a:r>
            <a:endParaRPr lang="en-US" sz="1400"/>
          </a:p>
        </p:txBody>
      </p:sp>
      <p:sp>
        <p:nvSpPr>
          <p:cNvPr id="70659"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40</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72706" name="Slide Image Placeholder 1"/>
          <p:cNvSpPr>
            <a:spLocks noGrp="1" noRot="1" noChangeAspect="1" noTextEdit="1"/>
          </p:cNvSpPr>
          <p:nvPr>
            <p:ph type="sldImg"/>
          </p:nvPr>
        </p:nvSpPr>
        <p:spPr>
          <a:xfrm>
            <a:off x="1209675" y="711200"/>
            <a:ext cx="4667250" cy="3500438"/>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802.11-13/1243r0</a:t>
            </a:r>
            <a:endParaRPr lang="en-US" sz="1400"/>
          </a:p>
        </p:txBody>
      </p:sp>
      <p:sp>
        <p:nvSpPr>
          <p:cNvPr id="72709" name="Date Placeholder 4"/>
          <p:cNvSpPr txBox="1">
            <a:spLocks noGrp="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59877" y="9076908"/>
            <a:ext cx="1860014"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41</a:t>
            </a:fld>
            <a:endParaRPr lang="en-US" sz="1200" b="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81922"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802.11-13/1243r0</a:t>
            </a:r>
            <a:endParaRPr lang="en-US" sz="1400"/>
          </a:p>
        </p:txBody>
      </p:sp>
      <p:sp>
        <p:nvSpPr>
          <p:cNvPr id="81923"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1925"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A9EF70F8-095F-4220-8B24-3CCEAB82CF09}" type="slidenum">
              <a:rPr lang="en-US" sz="1200" b="0"/>
              <a:pPr/>
              <a:t>42</a:t>
            </a:fld>
            <a:endParaRPr lang="en-US" sz="1200" b="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8397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802.11-13/1243r0</a:t>
            </a:r>
            <a:endParaRPr lang="en-US" sz="1400"/>
          </a:p>
        </p:txBody>
      </p:sp>
      <p:sp>
        <p:nvSpPr>
          <p:cNvPr id="83971"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43</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802.11-13/1243r0</a:t>
            </a:r>
            <a:endParaRPr lang="en-US"/>
          </a:p>
        </p:txBody>
      </p:sp>
      <p:sp>
        <p:nvSpPr>
          <p:cNvPr id="5" name="Date Placeholder 4"/>
          <p:cNvSpPr>
            <a:spLocks noGrp="1"/>
          </p:cNvSpPr>
          <p:nvPr>
            <p:ph type="dt" idx="11"/>
          </p:nvPr>
        </p:nvSpPr>
        <p:spPr/>
        <p:txBody>
          <a:bodyPr/>
          <a:lstStyle/>
          <a:p>
            <a:pPr>
              <a:defRPr/>
            </a:pPr>
            <a:r>
              <a:rPr lang="en-US" smtClean="0"/>
              <a:t>November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0078" y="9076909"/>
            <a:ext cx="506766" cy="186180"/>
          </a:xfrm>
        </p:spPr>
        <p:txBody>
          <a:bodyPr/>
          <a:lstStyle/>
          <a:p>
            <a:pPr>
              <a:defRPr/>
            </a:pPr>
            <a:r>
              <a:rPr lang="en-US" smtClean="0"/>
              <a:t>Page </a:t>
            </a:r>
            <a:fld id="{ABB55A41-2363-4FF7-B4E6-5952201265BE}" type="slidenum">
              <a:rPr lang="en-US" smtClean="0"/>
              <a:pPr>
                <a:defRPr/>
              </a:pPr>
              <a:t>47</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194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802.11-13/1243r0</a:t>
            </a:r>
            <a:endParaRPr lang="en-US" sz="1400"/>
          </a:p>
        </p:txBody>
      </p:sp>
      <p:sp>
        <p:nvSpPr>
          <p:cNvPr id="19459"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9461"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52BEB48A-F2B2-4DC9-B48F-7362793BC5C1}" type="slidenum">
              <a:rPr lang="en-US" sz="1200" b="0"/>
              <a:pPr/>
              <a:t>2</a:t>
            </a:fld>
            <a:endParaRPr lang="en-US" sz="1200" b="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7829"/>
            <a:ext cx="1227837" cy="215444"/>
          </a:xfrm>
          <a:noFill/>
          <a:ln>
            <a:miter lim="800000"/>
            <a:headEnd/>
            <a:tailEnd/>
          </a:ln>
        </p:spPr>
        <p:txBody>
          <a:bodyPr/>
          <a:lstStyle/>
          <a:p>
            <a:r>
              <a:rPr lang="en-US" smtClean="0"/>
              <a:t>November 2013</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802.11-13/1243r0</a:t>
            </a:r>
          </a:p>
        </p:txBody>
      </p:sp>
      <p:sp>
        <p:nvSpPr>
          <p:cNvPr id="27653" name="Date Placeholder 4"/>
          <p:cNvSpPr txBox="1">
            <a:spLocks noGrp="1"/>
          </p:cNvSpPr>
          <p:nvPr/>
        </p:nvSpPr>
        <p:spPr bwMode="auto">
          <a:xfrm>
            <a:off x="668309" y="96063"/>
            <a:ext cx="1224493" cy="217210"/>
          </a:xfrm>
          <a:prstGeom prst="rect">
            <a:avLst/>
          </a:prstGeom>
          <a:noFill/>
          <a:ln w="9525">
            <a:noFill/>
            <a:miter lim="800000"/>
            <a:headEnd/>
            <a:tailEnd/>
          </a:ln>
        </p:spPr>
        <p:txBody>
          <a:bodyPr wrap="none" lIns="0" tIns="0" rIns="0" bIns="0" anchor="b">
            <a:spAutoFit/>
          </a:bodyPr>
          <a:lstStyle/>
          <a:p>
            <a:pPr defTabSz="951553" eaLnBrk="0" hangingPunct="0"/>
            <a:r>
              <a:rPr lang="en-US" sz="1400"/>
              <a:t>November 2011</a:t>
            </a:r>
          </a:p>
        </p:txBody>
      </p:sp>
      <p:sp>
        <p:nvSpPr>
          <p:cNvPr id="27654" name="Footer Placeholder 5"/>
          <p:cNvSpPr>
            <a:spLocks noGrp="1"/>
          </p:cNvSpPr>
          <p:nvPr>
            <p:ph type="ftr" sz="quarter" idx="4"/>
          </p:nvPr>
        </p:nvSpPr>
        <p:spPr>
          <a:xfrm>
            <a:off x="4320854"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10079" y="9076909"/>
            <a:ext cx="506766" cy="186180"/>
          </a:xfrm>
          <a:noFill/>
          <a:ln>
            <a:miter lim="800000"/>
            <a:headEnd/>
            <a:tailEnd/>
          </a:ln>
        </p:spPr>
        <p:txBody>
          <a:bodyPr/>
          <a:lstStyle/>
          <a:p>
            <a:pPr defTabSz="951553"/>
            <a:r>
              <a:rPr lang="en-US" smtClean="0"/>
              <a:t>Page </a:t>
            </a:r>
            <a:fld id="{C203DFCC-51D3-4708-9D5D-0538E7E52D07}" type="slidenum">
              <a:rPr lang="en-US" smtClean="0"/>
              <a:pPr defTabSz="951553"/>
              <a:t>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7829"/>
            <a:ext cx="1227837" cy="215444"/>
          </a:xfrm>
          <a:noFill/>
          <a:ln>
            <a:miter lim="800000"/>
            <a:headEnd/>
            <a:tailEnd/>
          </a:ln>
        </p:spPr>
        <p:txBody>
          <a:bodyPr/>
          <a:lstStyle/>
          <a:p>
            <a:r>
              <a:rPr lang="en-US" smtClean="0"/>
              <a:t>November 2013</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802.11-13/1243r0</a:t>
            </a:r>
          </a:p>
        </p:txBody>
      </p:sp>
      <p:sp>
        <p:nvSpPr>
          <p:cNvPr id="27653" name="Date Placeholder 4"/>
          <p:cNvSpPr txBox="1">
            <a:spLocks noGrp="1"/>
          </p:cNvSpPr>
          <p:nvPr/>
        </p:nvSpPr>
        <p:spPr bwMode="auto">
          <a:xfrm>
            <a:off x="668309" y="96063"/>
            <a:ext cx="1224493" cy="217210"/>
          </a:xfrm>
          <a:prstGeom prst="rect">
            <a:avLst/>
          </a:prstGeom>
          <a:noFill/>
          <a:ln w="9525">
            <a:noFill/>
            <a:miter lim="800000"/>
            <a:headEnd/>
            <a:tailEnd/>
          </a:ln>
        </p:spPr>
        <p:txBody>
          <a:bodyPr wrap="none" lIns="0" tIns="0" rIns="0" bIns="0" anchor="b">
            <a:spAutoFit/>
          </a:bodyPr>
          <a:lstStyle/>
          <a:p>
            <a:pPr defTabSz="951553" eaLnBrk="0" hangingPunct="0"/>
            <a:r>
              <a:rPr lang="en-US" sz="1400"/>
              <a:t>November 2011</a:t>
            </a:r>
          </a:p>
        </p:txBody>
      </p:sp>
      <p:sp>
        <p:nvSpPr>
          <p:cNvPr id="27654" name="Footer Placeholder 5"/>
          <p:cNvSpPr>
            <a:spLocks noGrp="1"/>
          </p:cNvSpPr>
          <p:nvPr>
            <p:ph type="ftr" sz="quarter" idx="4"/>
          </p:nvPr>
        </p:nvSpPr>
        <p:spPr>
          <a:xfrm>
            <a:off x="4320854"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30430" y="9076909"/>
            <a:ext cx="486415" cy="184666"/>
          </a:xfrm>
          <a:noFill/>
          <a:ln>
            <a:miter lim="800000"/>
            <a:headEnd/>
            <a:tailEnd/>
          </a:ln>
        </p:spPr>
        <p:txBody>
          <a:bodyPr/>
          <a:lstStyle/>
          <a:p>
            <a:pPr defTabSz="951553"/>
            <a:r>
              <a:rPr lang="en-US" smtClean="0"/>
              <a:t>Page </a:t>
            </a:r>
            <a:fld id="{C203DFCC-51D3-4708-9D5D-0538E7E52D07}" type="slidenum">
              <a:rPr lang="en-US" smtClean="0"/>
              <a:pPr defTabSz="951553"/>
              <a:t>10</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802.11-13/1243r0</a:t>
            </a:r>
            <a:endParaRPr lang="en-US"/>
          </a:p>
        </p:txBody>
      </p:sp>
      <p:sp>
        <p:nvSpPr>
          <p:cNvPr id="5" name="Date Placeholder 4"/>
          <p:cNvSpPr>
            <a:spLocks noGrp="1"/>
          </p:cNvSpPr>
          <p:nvPr>
            <p:ph type="dt" idx="11"/>
          </p:nvPr>
        </p:nvSpPr>
        <p:spPr/>
        <p:txBody>
          <a:bodyPr/>
          <a:lstStyle/>
          <a:p>
            <a:pPr>
              <a:defRPr/>
            </a:pPr>
            <a:r>
              <a:rPr lang="en-US" smtClean="0"/>
              <a:t>November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5956" y="9076909"/>
            <a:ext cx="500890" cy="186180"/>
          </a:xfrm>
        </p:spPr>
        <p:txBody>
          <a:bodyPr/>
          <a:lstStyle/>
          <a:p>
            <a:pPr>
              <a:defRPr/>
            </a:pPr>
            <a:r>
              <a:rPr lang="en-US" smtClean="0"/>
              <a:t>Page </a:t>
            </a:r>
            <a:fld id="{ABB55A41-2363-4FF7-B4E6-5952201265BE}" type="slidenum">
              <a:rPr lang="en-US" smtClean="0"/>
              <a:pPr>
                <a:defRPr/>
              </a:pPr>
              <a:t>11</a:t>
            </a:fld>
            <a:endParaRPr lang="en-US"/>
          </a:p>
        </p:txBody>
      </p:sp>
    </p:spTree>
    <p:extLst>
      <p:ext uri="{BB962C8B-B14F-4D97-AF65-F5344CB8AC3E}">
        <p14:creationId xmlns:p14="http://schemas.microsoft.com/office/powerpoint/2010/main" val="394339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802.11-13/1243r0</a:t>
            </a:r>
            <a:endParaRPr lang="en-US"/>
          </a:p>
        </p:txBody>
      </p:sp>
      <p:sp>
        <p:nvSpPr>
          <p:cNvPr id="5" name="Date Placeholder 4"/>
          <p:cNvSpPr>
            <a:spLocks noGrp="1"/>
          </p:cNvSpPr>
          <p:nvPr>
            <p:ph type="dt" idx="11"/>
          </p:nvPr>
        </p:nvSpPr>
        <p:spPr/>
        <p:txBody>
          <a:bodyPr/>
          <a:lstStyle/>
          <a:p>
            <a:pPr>
              <a:defRPr/>
            </a:pPr>
            <a:r>
              <a:rPr lang="en-US" smtClean="0"/>
              <a:t>November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13</a:t>
            </a:fld>
            <a:endParaRPr lang="en-US"/>
          </a:p>
        </p:txBody>
      </p:sp>
    </p:spTree>
    <p:extLst>
      <p:ext uri="{BB962C8B-B14F-4D97-AF65-F5344CB8AC3E}">
        <p14:creationId xmlns:p14="http://schemas.microsoft.com/office/powerpoint/2010/main" val="205855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802.11-13/1243r0</a:t>
            </a:r>
            <a:endParaRPr lang="en-US" sz="1400"/>
          </a:p>
        </p:txBody>
      </p:sp>
      <p:sp>
        <p:nvSpPr>
          <p:cNvPr id="26627" name="Rectangle 3"/>
          <p:cNvSpPr>
            <a:spLocks noGrp="1" noChangeArrowheads="1"/>
          </p:cNvSpPr>
          <p:nvPr>
            <p:ph type="dt" sz="quarter" idx="1"/>
          </p:nvPr>
        </p:nvSpPr>
        <p:spPr>
          <a:xfrm>
            <a:off x="668313" y="96231"/>
            <a:ext cx="12278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26628" name="Rectangle 6"/>
          <p:cNvSpPr>
            <a:spLocks noGrp="1" noChangeArrowheads="1"/>
          </p:cNvSpPr>
          <p:nvPr>
            <p:ph type="ftr" sz="quarter" idx="4"/>
          </p:nvPr>
        </p:nvSpPr>
        <p:spPr>
          <a:xfrm>
            <a:off x="3710753" y="9078510"/>
            <a:ext cx="270913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72" indent="-349272"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467314" defTabSz="955648">
              <a:defRPr sz="2400" b="1">
                <a:solidFill>
                  <a:schemeClr val="tx1"/>
                </a:solidFill>
                <a:latin typeface="Times New Roman" pitchFamily="18" charset="0"/>
              </a:defRPr>
            </a:lvl5pPr>
            <a:lvl6pPr marL="933011" defTabSz="955648" eaLnBrk="0" fontAlgn="base" hangingPunct="0">
              <a:spcBef>
                <a:spcPct val="0"/>
              </a:spcBef>
              <a:spcAft>
                <a:spcPct val="0"/>
              </a:spcAft>
              <a:defRPr sz="2400" b="1">
                <a:solidFill>
                  <a:schemeClr val="tx1"/>
                </a:solidFill>
                <a:latin typeface="Times New Roman" pitchFamily="18" charset="0"/>
              </a:defRPr>
            </a:lvl6pPr>
            <a:lvl7pPr marL="1398707" defTabSz="955648" eaLnBrk="0" fontAlgn="base" hangingPunct="0">
              <a:spcBef>
                <a:spcPct val="0"/>
              </a:spcBef>
              <a:spcAft>
                <a:spcPct val="0"/>
              </a:spcAft>
              <a:defRPr sz="2400" b="1">
                <a:solidFill>
                  <a:schemeClr val="tx1"/>
                </a:solidFill>
                <a:latin typeface="Times New Roman" pitchFamily="18" charset="0"/>
              </a:defRPr>
            </a:lvl7pPr>
            <a:lvl8pPr marL="1864403" defTabSz="955648" eaLnBrk="0" fontAlgn="base" hangingPunct="0">
              <a:spcBef>
                <a:spcPct val="0"/>
              </a:spcBef>
              <a:spcAft>
                <a:spcPct val="0"/>
              </a:spcAft>
              <a:defRPr sz="2400" b="1">
                <a:solidFill>
                  <a:schemeClr val="tx1"/>
                </a:solidFill>
                <a:latin typeface="Times New Roman" pitchFamily="18" charset="0"/>
              </a:defRPr>
            </a:lvl8pPr>
            <a:lvl9pPr marL="2330099" defTabSz="955648" eaLnBrk="0" fontAlgn="base" hangingPunct="0">
              <a:spcBef>
                <a:spcPct val="0"/>
              </a:spcBef>
              <a:spcAft>
                <a:spcPct val="0"/>
              </a:spcAft>
              <a:defRPr sz="2400" b="1">
                <a:solidFill>
                  <a:schemeClr val="tx1"/>
                </a:solidFill>
                <a:latin typeface="Times New Roman" pitchFamily="18" charset="0"/>
              </a:defRPr>
            </a:lvl9pPr>
          </a:lstStyle>
          <a:p>
            <a:pPr lvl="4"/>
            <a:r>
              <a:rPr lang="en-US" sz="1200" b="0"/>
              <a:t>Adrian Stephens, Intel Corporation</a:t>
            </a:r>
          </a:p>
        </p:txBody>
      </p:sp>
      <p:sp>
        <p:nvSpPr>
          <p:cNvPr id="26629" name="Rectangle 7"/>
          <p:cNvSpPr>
            <a:spLocks noGrp="1" noChangeArrowheads="1"/>
          </p:cNvSpPr>
          <p:nvPr>
            <p:ph type="sldNum" sz="quarter" idx="5"/>
          </p:nvPr>
        </p:nvSpPr>
        <p:spPr>
          <a:xfrm>
            <a:off x="3311672" y="9078510"/>
            <a:ext cx="50676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2C91F92F-F436-4CC4-9AC9-4A1CE1BFF2FD}" type="slidenum">
              <a:rPr lang="en-US" sz="1200" b="0"/>
              <a:pPr/>
              <a:t>20</a:t>
            </a:fld>
            <a:endParaRPr lang="en-US" sz="1200" b="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52226"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802.11-13/1243r0</a:t>
            </a:r>
            <a:endParaRPr lang="en-US" sz="1400"/>
          </a:p>
        </p:txBody>
      </p:sp>
      <p:sp>
        <p:nvSpPr>
          <p:cNvPr id="52227"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52229"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77EC9F2F-741B-4DEE-8797-BA00E4F3D4F3}" type="slidenum">
              <a:rPr lang="en-US" sz="1200" b="0"/>
              <a:pPr/>
              <a:t>29</a:t>
            </a:fld>
            <a:endParaRPr lang="en-US" sz="1200" b="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802.11-13/1243r0</a:t>
            </a:r>
            <a:endParaRPr lang="en-US" sz="1400"/>
          </a:p>
        </p:txBody>
      </p:sp>
      <p:sp>
        <p:nvSpPr>
          <p:cNvPr id="64517" name="Date Placeholder 4"/>
          <p:cNvSpPr txBox="1">
            <a:spLocks noGrp="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64519" name="Slide Number Placeholder 6"/>
          <p:cNvSpPr>
            <a:spLocks noGrp="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4E44476F-A137-4586-B866-C75BB669FE3D}" type="slidenum">
              <a:rPr lang="en-US" sz="1200" b="0"/>
              <a:pPr/>
              <a:t>35</a:t>
            </a:fld>
            <a:endParaRPr lang="en-US" sz="1200" b="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xfrm>
            <a:off x="4252631" y="6475413"/>
            <a:ext cx="714940" cy="246221"/>
          </a:xfrm>
          <a:ln/>
        </p:spPr>
        <p:txBody>
          <a:bodyPr/>
          <a:lstStyle>
            <a:lvl1pPr>
              <a:defRPr sz="1600"/>
            </a:lvl1pPr>
          </a:lstStyle>
          <a:p>
            <a:pPr>
              <a:defRPr/>
            </a:pPr>
            <a:r>
              <a:rPr lang="en-US" smtClean="0"/>
              <a:t>Slide </a:t>
            </a:r>
            <a:fld id="{2EAEAD36-1DF0-4BD8-97EF-26BDB0C08C35}" type="slidenum">
              <a:rPr lang="en-US" smtClean="0"/>
              <a:pPr>
                <a:defRPr/>
              </a:pPr>
              <a:t>‹#›</a:t>
            </a:fld>
            <a:endParaRPr lang="en-US" dirty="0"/>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November 2013</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252631" y="6475413"/>
            <a:ext cx="714940" cy="24622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600" b="0"/>
            </a:lvl1pPr>
          </a:lstStyle>
          <a:p>
            <a:pPr>
              <a:defRPr/>
            </a:pPr>
            <a:r>
              <a:rPr lang="en-US" smtClean="0"/>
              <a:t>Slide </a:t>
            </a:r>
            <a:fld id="{ACB99B2B-AF85-4893-959A-4850BB080594}" type="slidenum">
              <a:rPr lang="en-US" smtClean="0"/>
              <a:pPr>
                <a:defRPr/>
              </a:pPr>
              <a:t>‹#›</a:t>
            </a:fld>
            <a:endParaRPr lang="en-US" dirty="0"/>
          </a:p>
        </p:txBody>
      </p:sp>
      <p:sp>
        <p:nvSpPr>
          <p:cNvPr id="1031" name="Rectangle 7"/>
          <p:cNvSpPr>
            <a:spLocks noChangeArrowheads="1"/>
          </p:cNvSpPr>
          <p:nvPr/>
        </p:nvSpPr>
        <p:spPr bwMode="auto">
          <a:xfrm>
            <a:off x="5064060" y="311964"/>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802.11-13/1243r0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oliver.holland@kcl.ac.uk" TargetMode="External"/><Relationship Id="rId2" Type="http://schemas.openxmlformats.org/officeDocument/2006/relationships/hyperlink" Target="http://grouper.ieee.org/groups/dyspan/1/" TargetMode="External"/><Relationship Id="rId1" Type="http://schemas.openxmlformats.org/officeDocument/2006/relationships/slideLayout" Target="../slideLayouts/slideLayout7.xml"/><Relationship Id="rId4" Type="http://schemas.openxmlformats.org/officeDocument/2006/relationships/hyperlink" Target="mailto:michael.gundlach@nsn.com"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tandards.ieee.org/findstds/standard/1900.1a-2012.html" TargetMode="External"/><Relationship Id="rId2" Type="http://schemas.openxmlformats.org/officeDocument/2006/relationships/hyperlink" Target="http://standards.ieee.org/findstds/standard/1900.1-2008.html" TargetMode="External"/><Relationship Id="rId1" Type="http://schemas.openxmlformats.org/officeDocument/2006/relationships/slideLayout" Target="../slideLayouts/slideLayout7.xml"/><Relationship Id="rId5" Type="http://schemas.openxmlformats.org/officeDocument/2006/relationships/hyperlink" Target="mailto:michael.gundlachATnsn.com" TargetMode="External"/><Relationship Id="rId4" Type="http://schemas.openxmlformats.org/officeDocument/2006/relationships/hyperlink" Target="mailto:oliver.hollandATkcl.ac.uk"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mailto:michael.gundlach@nsn.com" TargetMode="External"/><Relationship Id="rId2" Type="http://schemas.openxmlformats.org/officeDocument/2006/relationships/hyperlink" Target="mailto:oliver.holland@kcl.ac.uk"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ieee802.org/11/Meetings/Meeting_Plan.htm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ieee802.org/3/4PPOE/5Criteria.pdf" TargetMode="External"/><Relationship Id="rId3" Type="http://schemas.openxmlformats.org/officeDocument/2006/relationships/hyperlink" Target="http://www.ieee802.org/1/files/public/docs2013/ax-rev-draft-par-modification-request-0913.pdf" TargetMode="External"/><Relationship Id="rId7" Type="http://schemas.openxmlformats.org/officeDocument/2006/relationships/hyperlink" Target="http://www.ieee802.org/3/4PPOE/P802.3bt.pdf" TargetMode="External"/><Relationship Id="rId12" Type="http://schemas.openxmlformats.org/officeDocument/2006/relationships/hyperlink" Target="https://mentor.ieee.org/omniran/dcn/13/omniran-13-0086-00-ecsg-proposed-par-and-5c.docx" TargetMode="External"/><Relationship Id="rId2" Type="http://schemas.openxmlformats.org/officeDocument/2006/relationships/hyperlink" Target="http://www.ieee802.org/1/files/public/docs2013/802-rev-par-extension-request-0913-v1.pdf" TargetMode="External"/><Relationship Id="rId1" Type="http://schemas.openxmlformats.org/officeDocument/2006/relationships/slideLayout" Target="../slideLayouts/slideLayout2.xml"/><Relationship Id="rId6" Type="http://schemas.openxmlformats.org/officeDocument/2006/relationships/hyperlink" Target="http://www.ieee802.org/3/DMLT/8023-DMLT-SG-1309-Winkel-5C-v2.2.pdf" TargetMode="External"/><Relationship Id="rId11" Type="http://schemas.openxmlformats.org/officeDocument/2006/relationships/hyperlink" Target="https://mentor.ieee.org/802.22/dcn/13/22-13-0138-02-0000-802-22-revision-par.pdf" TargetMode="External"/><Relationship Id="rId5" Type="http://schemas.openxmlformats.org/officeDocument/2006/relationships/hyperlink" Target="http://www.ieee802.org/3/DMLT/P802_3br_PAR_030913.pdf" TargetMode="External"/><Relationship Id="rId10" Type="http://schemas.openxmlformats.org/officeDocument/2006/relationships/hyperlink" Target="http://www.ieee802.org/3/1PPODL/Draft_5C_PoDL.pdf" TargetMode="External"/><Relationship Id="rId4" Type="http://schemas.openxmlformats.org/officeDocument/2006/relationships/hyperlink" Target="http://www.ieee802.org/1/files/public/docs2013/q-revision-draft-par-modification0913.pdf" TargetMode="External"/><Relationship Id="rId9" Type="http://schemas.openxmlformats.org/officeDocument/2006/relationships/hyperlink" Target="http://www.ieee802.org/3/1PPODL/Draft_P802_3bu_PAR_Detail.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802.11 Supplementary Plenary Information - November 2013</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2013-</a:t>
            </a:r>
            <a:r>
              <a:rPr lang="en-US" dirty="0" smtClean="0"/>
              <a:t> November </a:t>
            </a:r>
            <a:r>
              <a:rPr lang="en-US" b="0" dirty="0" smtClean="0"/>
              <a:t>-15</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279401" y="3394075"/>
            <a:ext cx="85514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802.11 Plenary meeting </a:t>
            </a:r>
            <a:r>
              <a:rPr lang="en-US" sz="1600" dirty="0"/>
              <a:t>– </a:t>
            </a:r>
            <a:r>
              <a:rPr lang="en-US" sz="1600" dirty="0" smtClean="0"/>
              <a:t>November  2013 </a:t>
            </a:r>
          </a:p>
          <a:p>
            <a:pPr eaLnBrk="0" hangingPunct="0"/>
            <a:r>
              <a:rPr lang="en-US" sz="1600" dirty="0" smtClean="0"/>
              <a:t>being held in Dallas, Texas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2013</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10</a:t>
            </a:fld>
            <a:endParaRPr lang="en-US" smtClean="0"/>
          </a:p>
        </p:txBody>
      </p:sp>
      <p:sp>
        <p:nvSpPr>
          <p:cNvPr id="26628" name="Rectangle 2"/>
          <p:cNvSpPr>
            <a:spLocks noGrp="1" noChangeArrowheads="1"/>
          </p:cNvSpPr>
          <p:nvPr>
            <p:ph type="title"/>
          </p:nvPr>
        </p:nvSpPr>
        <p:spPr>
          <a:xfrm>
            <a:off x="3844924" y="641577"/>
            <a:ext cx="5299075"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1221275110"/>
              </p:ext>
            </p:extLst>
          </p:nvPr>
        </p:nvGraphicFramePr>
        <p:xfrm>
          <a:off x="161018" y="1211726"/>
          <a:ext cx="8418741" cy="5318760"/>
        </p:xfrm>
        <a:graphic>
          <a:graphicData uri="http://schemas.openxmlformats.org/drawingml/2006/table">
            <a:tbl>
              <a:tblPr/>
              <a:tblGrid>
                <a:gridCol w="2848882"/>
                <a:gridCol w="1752600"/>
                <a:gridCol w="3817259"/>
              </a:tblGrid>
              <a:tr h="2279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Level</a:t>
                      </a:r>
                      <a:endParaRPr kumimoji="0" lang="en-US" sz="11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802.11 </a:t>
                      </a:r>
                      <a:r>
                        <a:rPr kumimoji="0" lang="en-US" sz="1600" b="1" i="0" u="none" strike="noStrike" cap="none" normalizeH="0" baseline="0" dirty="0" smtClean="0">
                          <a:ln>
                            <a:noFill/>
                          </a:ln>
                          <a:solidFill>
                            <a:schemeClr val="tx1"/>
                          </a:solidFill>
                          <a:effectLst/>
                          <a:latin typeface="Times New Roman" pitchFamily="18" charset="0"/>
                        </a:rPr>
                        <a:t> Monday Plenary</a:t>
                      </a:r>
                      <a:endParaRPr kumimoji="0" lang="en-US" sz="1600" b="1" i="0" u="none" strike="noStrike" cap="none" normalizeH="0" baseline="0" dirty="0" smtClean="0">
                        <a:ln>
                          <a:noFill/>
                        </a:ln>
                        <a:solidFill>
                          <a:schemeClr val="tx1"/>
                        </a:solidFill>
                        <a:effectLst/>
                        <a:latin typeface="Times New Roman" pitchFamily="18" charset="0"/>
                      </a:endParaRP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t>Lobby</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t>Landmark C</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Wednesday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t>Lobby</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smtClean="0"/>
                        <a:t>Landmark C</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Friday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t>Lobby</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t>Landmark D</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MC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AF</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Editors</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AH</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AI</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AJ</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AK</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AQ</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REG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WNG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JTC1</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HEW</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ARC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2" name="Rectangle 1"/>
          <p:cNvSpPr/>
          <p:nvPr/>
        </p:nvSpPr>
        <p:spPr>
          <a:xfrm>
            <a:off x="1003930" y="2691110"/>
            <a:ext cx="7802905" cy="3477875"/>
          </a:xfrm>
          <a:prstGeom prst="rect">
            <a:avLst/>
          </a:prstGeom>
          <a:solidFill>
            <a:schemeClr val="bg1"/>
          </a:solidFill>
          <a:ln>
            <a:solidFill>
              <a:srgbClr val="00B0F0"/>
            </a:solidFill>
          </a:ln>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Spread across Lobby or Atrium</a:t>
            </a:r>
          </a:p>
          <a:p>
            <a:pPr algn="ctr"/>
            <a:r>
              <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Check monitors</a:t>
            </a:r>
          </a:p>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or</a:t>
            </a:r>
          </a:p>
          <a:p>
            <a:pPr algn="ctr"/>
            <a:r>
              <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hlinkClick r:id="rId3"/>
              </a:rPr>
              <a:t>http://802world.org/attendee</a:t>
            </a:r>
            <a:endPar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or IMAT</a:t>
            </a:r>
            <a:endParaRPr lang="en-US" sz="4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05085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8" name="Content Placeholder 2"/>
          <p:cNvSpPr>
            <a:spLocks noGrp="1"/>
          </p:cNvSpPr>
          <p:nvPr>
            <p:ph idx="1"/>
          </p:nvPr>
        </p:nvSpPr>
        <p:spPr>
          <a:xfrm>
            <a:off x="358053" y="1249652"/>
            <a:ext cx="8564562" cy="5238233"/>
          </a:xfrm>
        </p:spPr>
        <p:txBody>
          <a:bodyPr/>
          <a:lstStyle/>
          <a:p>
            <a:pPr marL="0" indent="0">
              <a:spcBef>
                <a:spcPts val="0"/>
              </a:spcBef>
              <a:buNone/>
            </a:pPr>
            <a:r>
              <a:rPr lang="en-US" sz="2600" dirty="0" smtClean="0"/>
              <a:t>18:   </a:t>
            </a:r>
            <a:r>
              <a:rPr lang="en-US" sz="2600" dirty="0"/>
              <a:t>Agenda			</a:t>
            </a:r>
            <a:r>
              <a:rPr lang="en-US" sz="2600" dirty="0" smtClean="0"/>
              <a:t>	</a:t>
            </a:r>
            <a:r>
              <a:rPr lang="en-US" sz="2600" dirty="0" smtClean="0"/>
              <a:t>18-13-0105 r1</a:t>
            </a:r>
            <a:endParaRPr lang="en-US" sz="2600" dirty="0" smtClean="0"/>
          </a:p>
          <a:p>
            <a:pPr marL="0" indent="0">
              <a:spcBef>
                <a:spcPts val="0"/>
              </a:spcBef>
              <a:buNone/>
            </a:pPr>
            <a:r>
              <a:rPr lang="en-US" sz="2600" dirty="0" smtClean="0"/>
              <a:t>        Opening </a:t>
            </a:r>
            <a:r>
              <a:rPr lang="en-US" sz="2600" dirty="0"/>
              <a:t>Report </a:t>
            </a:r>
            <a:r>
              <a:rPr lang="en-US" sz="2600" dirty="0" smtClean="0"/>
              <a:t>		18-13-          </a:t>
            </a:r>
            <a:endParaRPr lang="en-US" sz="2600" dirty="0"/>
          </a:p>
          <a:p>
            <a:pPr marL="0" indent="0">
              <a:spcBef>
                <a:spcPts val="600"/>
              </a:spcBef>
              <a:buFontTx/>
              <a:buNone/>
            </a:pPr>
            <a:r>
              <a:rPr lang="en-US" sz="2600" dirty="0" smtClean="0"/>
              <a:t>19:   Agenda  			</a:t>
            </a:r>
            <a:r>
              <a:rPr lang="en-US" sz="2600" dirty="0" smtClean="0"/>
              <a:t>19-13-0132 </a:t>
            </a:r>
            <a:r>
              <a:rPr lang="en-US" sz="2600" dirty="0" smtClean="0"/>
              <a:t>r0 	</a:t>
            </a:r>
          </a:p>
          <a:p>
            <a:pPr marL="0" indent="0">
              <a:spcBef>
                <a:spcPts val="0"/>
              </a:spcBef>
              <a:buNone/>
            </a:pPr>
            <a:r>
              <a:rPr lang="en-US" sz="2600" dirty="0"/>
              <a:t> </a:t>
            </a:r>
            <a:r>
              <a:rPr lang="en-US" sz="2600" dirty="0" smtClean="0"/>
              <a:t>       Opening Report   		19-13- </a:t>
            </a:r>
            <a:r>
              <a:rPr lang="en-US" sz="2600" dirty="0" smtClean="0"/>
              <a:t>0133 r0</a:t>
            </a:r>
            <a:r>
              <a:rPr lang="en-US" sz="2600" dirty="0" smtClean="0"/>
              <a:t>	</a:t>
            </a:r>
          </a:p>
          <a:p>
            <a:pPr marL="0" indent="0">
              <a:buNone/>
            </a:pPr>
            <a:r>
              <a:rPr lang="en-US" sz="2600" dirty="0" smtClean="0"/>
              <a:t>21:  Agenda 				</a:t>
            </a:r>
            <a:r>
              <a:rPr lang="en-US" sz="2600" dirty="0" smtClean="0"/>
              <a:t>21-13-0201 r0</a:t>
            </a:r>
            <a:endParaRPr lang="en-US" sz="2600" dirty="0" smtClean="0"/>
          </a:p>
          <a:p>
            <a:pPr marL="0" indent="0">
              <a:spcBef>
                <a:spcPts val="0"/>
              </a:spcBef>
              <a:buNone/>
            </a:pPr>
            <a:r>
              <a:rPr lang="en-US" sz="2600" dirty="0" smtClean="0"/>
              <a:t>       Opening </a:t>
            </a:r>
            <a:r>
              <a:rPr lang="en-US" sz="2600" dirty="0"/>
              <a:t>Report   	</a:t>
            </a:r>
            <a:r>
              <a:rPr lang="en-US" sz="2600" dirty="0" smtClean="0"/>
              <a:t>	21-13-	</a:t>
            </a:r>
          </a:p>
          <a:p>
            <a:pPr marL="0" indent="0">
              <a:buNone/>
            </a:pPr>
            <a:r>
              <a:rPr lang="en-US" sz="2600" dirty="0" smtClean="0"/>
              <a:t>22: </a:t>
            </a:r>
            <a:r>
              <a:rPr lang="en-US" sz="2600" dirty="0"/>
              <a:t>Agenda 			</a:t>
            </a:r>
            <a:r>
              <a:rPr lang="en-US" sz="2600" dirty="0" smtClean="0"/>
              <a:t>	22-13- </a:t>
            </a:r>
            <a:r>
              <a:rPr lang="en-US" sz="2600" dirty="0" smtClean="0"/>
              <a:t>0155 </a:t>
            </a:r>
            <a:r>
              <a:rPr lang="en-US" sz="2600" dirty="0" smtClean="0"/>
              <a:t>r0</a:t>
            </a:r>
          </a:p>
          <a:p>
            <a:pPr marL="0" indent="0">
              <a:spcBef>
                <a:spcPts val="0"/>
              </a:spcBef>
              <a:buNone/>
            </a:pPr>
            <a:r>
              <a:rPr lang="en-US" sz="2600" dirty="0" smtClean="0"/>
              <a:t>       Opening Report   		22-13-  	</a:t>
            </a:r>
          </a:p>
          <a:p>
            <a:pPr marL="0" indent="0">
              <a:buNone/>
            </a:pPr>
            <a:r>
              <a:rPr lang="en-US" sz="2600" dirty="0" smtClean="0"/>
              <a:t>24: </a:t>
            </a:r>
            <a:r>
              <a:rPr lang="en-US" sz="2600" dirty="0"/>
              <a:t>Agenda 				</a:t>
            </a:r>
            <a:r>
              <a:rPr lang="en-US" sz="2600" dirty="0" smtClean="0"/>
              <a:t>24-13-0040 r0</a:t>
            </a:r>
            <a:endParaRPr lang="en-US" sz="2600" dirty="0" smtClean="0"/>
          </a:p>
          <a:p>
            <a:pPr marL="0" indent="0">
              <a:spcBef>
                <a:spcPts val="0"/>
              </a:spcBef>
              <a:buNone/>
            </a:pPr>
            <a:r>
              <a:rPr lang="en-US" sz="2600" dirty="0"/>
              <a:t> </a:t>
            </a:r>
            <a:r>
              <a:rPr lang="en-US" sz="2600" dirty="0" smtClean="0"/>
              <a:t>      Opening </a:t>
            </a:r>
            <a:r>
              <a:rPr lang="en-US" sz="2600" dirty="0"/>
              <a:t>Report   		</a:t>
            </a:r>
            <a:r>
              <a:rPr lang="en-US" sz="2600" dirty="0" smtClean="0"/>
              <a:t>24-13-0041 </a:t>
            </a:r>
            <a:r>
              <a:rPr lang="en-US" sz="2600" dirty="0" smtClean="0"/>
              <a:t>r0</a:t>
            </a:r>
          </a:p>
          <a:p>
            <a:pPr marL="0" indent="0">
              <a:spcBef>
                <a:spcPts val="0"/>
              </a:spcBef>
              <a:buNone/>
            </a:pPr>
            <a:r>
              <a:rPr lang="en-US" sz="2600" dirty="0" err="1" smtClean="0"/>
              <a:t>OmniRAN</a:t>
            </a:r>
            <a:r>
              <a:rPr lang="en-US" sz="2600" dirty="0" smtClean="0"/>
              <a:t>   </a:t>
            </a:r>
            <a:r>
              <a:rPr lang="en-US" sz="2600" dirty="0"/>
              <a:t>Agenda 		</a:t>
            </a:r>
            <a:r>
              <a:rPr lang="en-US" sz="2600" dirty="0" smtClean="0"/>
              <a:t>omniran-13-0088 r0</a:t>
            </a:r>
            <a:endParaRPr lang="en-US" sz="2600" dirty="0"/>
          </a:p>
          <a:p>
            <a:pPr marL="0" indent="0">
              <a:spcBef>
                <a:spcPts val="0"/>
              </a:spcBef>
              <a:buNone/>
            </a:pPr>
            <a:r>
              <a:rPr lang="en-US" sz="2600" dirty="0"/>
              <a:t>       Opening Report   		</a:t>
            </a:r>
            <a:r>
              <a:rPr lang="en-US" sz="2600" dirty="0" smtClean="0"/>
              <a:t>omniran-13- </a:t>
            </a:r>
            <a:endParaRPr lang="en-US" sz="2600" dirty="0"/>
          </a:p>
          <a:p>
            <a:pPr marL="0" indent="0">
              <a:spcBef>
                <a:spcPts val="0"/>
              </a:spcBef>
              <a:buNone/>
            </a:pPr>
            <a:endParaRPr lang="en-US" sz="2600" dirty="0" smtClean="0"/>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11</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888549"/>
            <a:ext cx="7772400" cy="562429"/>
          </a:xfrm>
        </p:spPr>
        <p:txBody>
          <a:bodyPr/>
          <a:lstStyle/>
          <a:p>
            <a:r>
              <a:rPr lang="en-US" dirty="0" smtClean="0"/>
              <a:t>802.18 topics – Timeslots to be assigned</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12</a:t>
            </a:fld>
            <a:endParaRPr lang="en-US"/>
          </a:p>
        </p:txBody>
      </p:sp>
      <p:sp>
        <p:nvSpPr>
          <p:cNvPr id="8"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90709874"/>
              </p:ext>
            </p:extLst>
          </p:nvPr>
        </p:nvGraphicFramePr>
        <p:xfrm>
          <a:off x="317500" y="1663698"/>
          <a:ext cx="8648700" cy="1845543"/>
        </p:xfrm>
        <a:graphic>
          <a:graphicData uri="http://schemas.openxmlformats.org/drawingml/2006/table">
            <a:tbl>
              <a:tblPr/>
              <a:tblGrid>
                <a:gridCol w="8648700"/>
              </a:tblGrid>
              <a:tr h="615181">
                <a:tc>
                  <a:txBody>
                    <a:bodyPr/>
                    <a:lstStyle/>
                    <a:p>
                      <a:pPr algn="l" fontAlgn="ctr"/>
                      <a:r>
                        <a:rPr lang="en-US" sz="1600" b="1" i="0" u="none" strike="noStrike" dirty="0">
                          <a:solidFill>
                            <a:srgbClr val="000000"/>
                          </a:solidFill>
                          <a:effectLst/>
                          <a:latin typeface="Arial"/>
                        </a:rPr>
                        <a:t>Status Updates, Open FCC Proceedings:</a:t>
                      </a:r>
                    </a:p>
                  </a:txBody>
                  <a:tcPr marL="114300" marR="9525" marT="9525" marB="0" anchor="ctr">
                    <a:lnL>
                      <a:noFill/>
                    </a:lnL>
                    <a:lnR>
                      <a:noFill/>
                    </a:lnR>
                    <a:lnT>
                      <a:noFill/>
                    </a:lnT>
                    <a:lnB>
                      <a:noFill/>
                    </a:lnB>
                    <a:solidFill>
                      <a:srgbClr val="FFFFFF"/>
                    </a:solidFill>
                  </a:tcPr>
                </a:tc>
              </a:tr>
              <a:tr h="615181">
                <a:tc>
                  <a:txBody>
                    <a:bodyPr/>
                    <a:lstStyle/>
                    <a:p>
                      <a:pPr algn="l" fontAlgn="ctr"/>
                      <a:r>
                        <a:rPr lang="en-US" sz="1600" b="1" i="0" u="none" strike="noStrike">
                          <a:solidFill>
                            <a:srgbClr val="000000"/>
                          </a:solidFill>
                          <a:effectLst/>
                          <a:latin typeface="Arial"/>
                        </a:rPr>
                        <a:t>&gt; 95 GHz Petition by IEEE USA, followup on status, new supporting comments</a:t>
                      </a:r>
                    </a:p>
                  </a:txBody>
                  <a:tcPr marL="114300" marR="9525" marT="9525" marB="0" anchor="ctr">
                    <a:lnL>
                      <a:noFill/>
                    </a:lnL>
                    <a:lnR>
                      <a:noFill/>
                    </a:lnR>
                    <a:lnT>
                      <a:noFill/>
                    </a:lnT>
                    <a:lnB>
                      <a:noFill/>
                    </a:lnB>
                    <a:solidFill>
                      <a:srgbClr val="FFFFFF"/>
                    </a:solidFill>
                  </a:tcPr>
                </a:tc>
              </a:tr>
              <a:tr h="615181">
                <a:tc>
                  <a:txBody>
                    <a:bodyPr/>
                    <a:lstStyle/>
                    <a:p>
                      <a:pPr algn="l" fontAlgn="ctr"/>
                      <a:r>
                        <a:rPr lang="en-US" sz="1600" b="1" i="0" u="none" strike="noStrike" dirty="0" smtClean="0">
                          <a:solidFill>
                            <a:srgbClr val="000000"/>
                          </a:solidFill>
                          <a:effectLst/>
                          <a:latin typeface="Arial"/>
                        </a:rPr>
                        <a:t>FCC_SEEKS_COMMENT_LICENSING_3550-3700_MHz_FCC-13-144A1</a:t>
                      </a:r>
                      <a:r>
                        <a:rPr lang="en-US" sz="1600" b="1" i="0" u="none" strike="noStrike" dirty="0">
                          <a:solidFill>
                            <a:srgbClr val="000000"/>
                          </a:solidFill>
                          <a:effectLst/>
                          <a:latin typeface="Arial"/>
                        </a:rPr>
                        <a:t>, (18-13/108r0)</a:t>
                      </a:r>
                    </a:p>
                  </a:txBody>
                  <a:tcPr marL="114300" marR="9525" marT="9525"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175774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13</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January </a:t>
            </a:r>
            <a:r>
              <a:rPr lang="en-US" sz="2800" dirty="0" smtClean="0"/>
              <a:t>10-15, </a:t>
            </a:r>
            <a:r>
              <a:rPr lang="en-US" sz="2800" dirty="0"/>
              <a:t>2013 </a:t>
            </a:r>
            <a:r>
              <a:rPr lang="en-US" sz="2800" dirty="0" smtClean="0"/>
              <a:t>Los Angeles, California, </a:t>
            </a:r>
            <a:r>
              <a:rPr lang="en-US" sz="2800" dirty="0" smtClean="0"/>
              <a:t>US</a:t>
            </a:r>
          </a:p>
        </p:txBody>
      </p:sp>
      <p:sp>
        <p:nvSpPr>
          <p:cNvPr id="33797" name="Text Box 4"/>
          <p:cNvSpPr txBox="1">
            <a:spLocks noChangeArrowheads="1"/>
          </p:cNvSpPr>
          <p:nvPr/>
        </p:nvSpPr>
        <p:spPr bwMode="auto">
          <a:xfrm>
            <a:off x="89417" y="5413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802.11 Interim Session</a:t>
            </a:r>
          </a:p>
          <a:p>
            <a:r>
              <a:rPr lang="en-US" sz="1600" dirty="0"/>
              <a:t> </a:t>
            </a:r>
          </a:p>
          <a:p>
            <a:r>
              <a:rPr lang="en-US" sz="1600" dirty="0"/>
              <a:t> </a:t>
            </a:r>
          </a:p>
        </p:txBody>
      </p:sp>
      <p:sp>
        <p:nvSpPr>
          <p:cNvPr id="11" name="Text Box 5"/>
          <p:cNvSpPr txBox="1">
            <a:spLocks noChangeArrowheads="1"/>
          </p:cNvSpPr>
          <p:nvPr/>
        </p:nvSpPr>
        <p:spPr bwMode="auto">
          <a:xfrm>
            <a:off x="89417" y="2676120"/>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mj-lt"/>
              <a:buAutoNum type="arabicPeriod"/>
            </a:pPr>
            <a:r>
              <a:rPr lang="en-US" sz="3600" dirty="0"/>
              <a:t>Hotel Registration  </a:t>
            </a:r>
            <a:r>
              <a:rPr lang="en-US" sz="3600" dirty="0" smtClean="0"/>
              <a:t> </a:t>
            </a:r>
            <a:r>
              <a:rPr lang="en-US" sz="3200" dirty="0" smtClean="0"/>
              <a:t>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600" dirty="0"/>
              <a:t>Meeting Registration </a:t>
            </a:r>
            <a:r>
              <a:rPr lang="en-US" sz="3200" dirty="0" smtClean="0">
                <a:latin typeface="Ravie" pitchFamily="82" charset="0"/>
              </a:rPr>
              <a:t>OPEN</a:t>
            </a:r>
          </a:p>
          <a:p>
            <a:pPr lvl="1" eaLnBrk="0" hangingPunct="0">
              <a:buFont typeface="Arial" panose="020B0604020202020204" pitchFamily="34" charset="0"/>
              <a:buChar char="•"/>
            </a:pPr>
            <a:r>
              <a:rPr lang="en-US" sz="3200" dirty="0" smtClean="0"/>
              <a:t>Early bird discount closes </a:t>
            </a:r>
            <a:r>
              <a:rPr lang="en-US" sz="3200" dirty="0" smtClean="0"/>
              <a:t>Wednesday Nov 20</a:t>
            </a:r>
            <a:endParaRPr lang="en-US" sz="3200" dirty="0"/>
          </a:p>
        </p:txBody>
      </p:sp>
    </p:spTree>
    <p:extLst>
      <p:ext uri="{BB962C8B-B14F-4D97-AF65-F5344CB8AC3E}">
        <p14:creationId xmlns:p14="http://schemas.microsoft.com/office/powerpoint/2010/main" val="37724390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95325" y="617538"/>
            <a:ext cx="7366000" cy="1066800"/>
          </a:xfrm>
        </p:spPr>
        <p:txBody>
          <a:bodyPr/>
          <a:lstStyle/>
          <a:p>
            <a:r>
              <a:rPr lang="en-GB" dirty="0" smtClean="0"/>
              <a:t>Dallas </a:t>
            </a:r>
            <a:r>
              <a:rPr lang="en-GB" dirty="0" smtClean="0"/>
              <a:t>Meeting Registration  </a:t>
            </a:r>
            <a:r>
              <a:rPr lang="en-GB" dirty="0" smtClean="0"/>
              <a:t>(~829)</a:t>
            </a:r>
            <a:endParaRPr lang="en-GB" dirty="0" smtClean="0"/>
          </a:p>
        </p:txBody>
      </p:sp>
      <p:sp>
        <p:nvSpPr>
          <p:cNvPr id="71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71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04A268E9-F9A8-4749-9470-6F5EF855EEEB}" type="slidenum">
              <a:rPr lang="en-US" sz="1200" b="0" smtClean="0"/>
              <a:pPr/>
              <a:t>14</a:t>
            </a:fld>
            <a:endParaRPr lang="en-US" sz="1200" b="0" smtClean="0"/>
          </a:p>
        </p:txBody>
      </p:sp>
      <p:sp>
        <p:nvSpPr>
          <p:cNvPr id="8" name="Text Box 4"/>
          <p:cNvSpPr txBox="1">
            <a:spLocks noChangeArrowheads="1"/>
          </p:cNvSpPr>
          <p:nvPr/>
        </p:nvSpPr>
        <p:spPr bwMode="auto">
          <a:xfrm>
            <a:off x="53373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
        <p:nvSpPr>
          <p:cNvPr id="3" name="TextBox 2"/>
          <p:cNvSpPr txBox="1"/>
          <p:nvPr/>
        </p:nvSpPr>
        <p:spPr>
          <a:xfrm>
            <a:off x="1141076" y="1393825"/>
            <a:ext cx="2414073" cy="5262979"/>
          </a:xfrm>
          <a:prstGeom prst="rect">
            <a:avLst/>
          </a:prstGeom>
          <a:noFill/>
        </p:spPr>
        <p:txBody>
          <a:bodyPr wrap="square" rtlCol="0">
            <a:spAutoFit/>
          </a:bodyPr>
          <a:lstStyle/>
          <a:p>
            <a:r>
              <a:rPr lang="en-US" sz="2700" dirty="0"/>
              <a:t>802.1 </a:t>
            </a:r>
            <a:r>
              <a:rPr lang="en-US" sz="2700" dirty="0" smtClean="0"/>
              <a:t>      </a:t>
            </a:r>
            <a:r>
              <a:rPr lang="en-US" sz="2700" dirty="0" smtClean="0"/>
              <a:t>58</a:t>
            </a:r>
            <a:endParaRPr lang="en-US" sz="2700" dirty="0"/>
          </a:p>
          <a:p>
            <a:r>
              <a:rPr lang="en-US" sz="2700" dirty="0"/>
              <a:t>802.3 </a:t>
            </a:r>
            <a:r>
              <a:rPr lang="en-US" sz="2700" dirty="0" smtClean="0"/>
              <a:t>    </a:t>
            </a:r>
            <a:r>
              <a:rPr lang="en-US" sz="2700" dirty="0" smtClean="0"/>
              <a:t>282</a:t>
            </a:r>
            <a:endParaRPr lang="en-US" sz="2700" dirty="0"/>
          </a:p>
          <a:p>
            <a:r>
              <a:rPr lang="en-US" sz="2700" dirty="0" smtClean="0"/>
              <a:t>802.11  </a:t>
            </a:r>
            <a:r>
              <a:rPr lang="en-US" sz="2700" dirty="0" smtClean="0"/>
              <a:t> 275</a:t>
            </a:r>
            <a:endParaRPr lang="en-US" sz="2700" dirty="0" smtClean="0"/>
          </a:p>
          <a:p>
            <a:r>
              <a:rPr lang="en-US" sz="2700" dirty="0" smtClean="0"/>
              <a:t>802.15   </a:t>
            </a:r>
            <a:r>
              <a:rPr lang="en-US" sz="2700" dirty="0" smtClean="0"/>
              <a:t>108</a:t>
            </a:r>
            <a:endParaRPr lang="en-US" sz="2700" dirty="0" smtClean="0"/>
          </a:p>
          <a:p>
            <a:r>
              <a:rPr lang="en-US" sz="2700" dirty="0" smtClean="0"/>
              <a:t>802.16     </a:t>
            </a:r>
            <a:r>
              <a:rPr lang="en-US" sz="2700" dirty="0" smtClean="0"/>
              <a:t>  8</a:t>
            </a:r>
            <a:endParaRPr lang="en-US" sz="2700" dirty="0" smtClean="0"/>
          </a:p>
          <a:p>
            <a:r>
              <a:rPr lang="en-US" sz="2700" dirty="0" smtClean="0"/>
              <a:t>802.18      </a:t>
            </a:r>
            <a:r>
              <a:rPr lang="en-US" sz="2700" dirty="0" smtClean="0"/>
              <a:t> 6</a:t>
            </a:r>
            <a:endParaRPr lang="en-US" sz="2700" dirty="0" smtClean="0"/>
          </a:p>
          <a:p>
            <a:r>
              <a:rPr lang="en-US" sz="2700" dirty="0" smtClean="0"/>
              <a:t>802.19      10</a:t>
            </a:r>
            <a:endParaRPr lang="en-US" sz="2700" dirty="0"/>
          </a:p>
          <a:p>
            <a:r>
              <a:rPr lang="en-US" sz="2700" dirty="0" smtClean="0"/>
              <a:t>802.21      </a:t>
            </a:r>
            <a:r>
              <a:rPr lang="en-US" sz="2700" dirty="0" smtClean="0"/>
              <a:t>12</a:t>
            </a:r>
            <a:endParaRPr lang="en-US" sz="2700" dirty="0" smtClean="0"/>
          </a:p>
          <a:p>
            <a:r>
              <a:rPr lang="en-US" sz="2700" dirty="0" smtClean="0"/>
              <a:t>802.22      </a:t>
            </a:r>
            <a:r>
              <a:rPr lang="en-US" sz="2700" dirty="0" smtClean="0"/>
              <a:t>11</a:t>
            </a:r>
            <a:endParaRPr lang="en-US" sz="2700" dirty="0" smtClean="0"/>
          </a:p>
          <a:p>
            <a:r>
              <a:rPr lang="en-US" sz="2700" dirty="0" smtClean="0"/>
              <a:t>802.24      </a:t>
            </a:r>
            <a:r>
              <a:rPr lang="en-US" sz="2700" dirty="0" smtClean="0"/>
              <a:t>4</a:t>
            </a:r>
          </a:p>
          <a:p>
            <a:r>
              <a:rPr lang="en-US" sz="2700" dirty="0" smtClean="0"/>
              <a:t>None        26</a:t>
            </a:r>
          </a:p>
          <a:p>
            <a:r>
              <a:rPr lang="en-US" sz="2700" dirty="0" smtClean="0"/>
              <a:t>XX           29</a:t>
            </a:r>
            <a:endParaRPr lang="en-US" sz="2700" dirty="0" smtClean="0"/>
          </a:p>
        </p:txBody>
      </p:sp>
      <p:sp>
        <p:nvSpPr>
          <p:cNvPr id="2" name="Right Brace 1"/>
          <p:cNvSpPr/>
          <p:nvPr/>
        </p:nvSpPr>
        <p:spPr bwMode="auto">
          <a:xfrm>
            <a:off x="3228975" y="5695950"/>
            <a:ext cx="326174" cy="647700"/>
          </a:xfrm>
          <a:prstGeom prst="rightBrace">
            <a:avLst/>
          </a:prstGeom>
          <a:solidFill>
            <a:schemeClr val="bg1"/>
          </a:solidFill>
          <a:ln w="381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3743325" y="5796260"/>
            <a:ext cx="3624710" cy="461665"/>
          </a:xfrm>
          <a:prstGeom prst="rect">
            <a:avLst/>
          </a:prstGeom>
          <a:noFill/>
        </p:spPr>
        <p:txBody>
          <a:bodyPr wrap="none" rtlCol="0">
            <a:spAutoFit/>
          </a:bodyPr>
          <a:lstStyle/>
          <a:p>
            <a:r>
              <a:rPr lang="en-US" dirty="0" smtClean="0"/>
              <a:t>Staff, Guests, Students, ??</a:t>
            </a:r>
            <a:endParaRPr lang="en-US" dirty="0"/>
          </a:p>
        </p:txBody>
      </p:sp>
    </p:spTree>
    <p:extLst>
      <p:ext uri="{BB962C8B-B14F-4D97-AF65-F5344CB8AC3E}">
        <p14:creationId xmlns:p14="http://schemas.microsoft.com/office/powerpoint/2010/main" val="1822595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218210" y="1533071"/>
            <a:ext cx="8836890" cy="4893129"/>
          </a:xfrm>
        </p:spPr>
        <p:txBody>
          <a:bodyPr/>
          <a:lstStyle/>
          <a:p>
            <a:r>
              <a:rPr lang="en-US" dirty="0" smtClean="0"/>
              <a:t>Trish Gerdon </a:t>
            </a:r>
          </a:p>
          <a:p>
            <a:r>
              <a:rPr lang="en-US" dirty="0" smtClean="0"/>
              <a:t>Jodi </a:t>
            </a:r>
            <a:r>
              <a:rPr lang="en-US" dirty="0" err="1" smtClean="0"/>
              <a:t>Haasz</a:t>
            </a:r>
            <a:r>
              <a:rPr lang="en-US" dirty="0" smtClean="0"/>
              <a:t> </a:t>
            </a:r>
          </a:p>
          <a:p>
            <a:r>
              <a:rPr lang="en-US" dirty="0" smtClean="0"/>
              <a:t>Kathryn Bennett </a:t>
            </a:r>
            <a:r>
              <a:rPr lang="en-US" dirty="0"/>
              <a:t>(subbing in for </a:t>
            </a:r>
            <a:r>
              <a:rPr lang="en-US" dirty="0" smtClean="0"/>
              <a:t>Michelle Turner </a:t>
            </a:r>
            <a:r>
              <a:rPr lang="en-US" dirty="0"/>
              <a:t>this time) </a:t>
            </a:r>
            <a:endParaRPr lang="en-US" dirty="0" smtClean="0"/>
          </a:p>
          <a:p>
            <a:r>
              <a:rPr lang="en-US" dirty="0" smtClean="0"/>
              <a:t>Lisa Perry </a:t>
            </a:r>
          </a:p>
          <a:p>
            <a:r>
              <a:rPr lang="en-US" dirty="0" smtClean="0"/>
              <a:t>Karen McCabe </a:t>
            </a:r>
          </a:p>
          <a:p>
            <a:r>
              <a:rPr lang="en-US" dirty="0" smtClean="0"/>
              <a:t>Catherine Berger</a:t>
            </a:r>
          </a:p>
          <a:p>
            <a:r>
              <a:rPr lang="en-US" dirty="0" smtClean="0"/>
              <a:t>Walter </a:t>
            </a:r>
            <a:r>
              <a:rPr lang="en-US" dirty="0" err="1" smtClean="0"/>
              <a:t>Pienciak</a:t>
            </a:r>
            <a:r>
              <a:rPr lang="en-US" dirty="0" smtClean="0"/>
              <a:t> </a:t>
            </a:r>
          </a:p>
          <a:p>
            <a:r>
              <a:rPr lang="en-US" dirty="0" smtClean="0"/>
              <a:t>Bob Labelle</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15</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4.1.9</a:t>
            </a:r>
            <a:endParaRPr lang="en-US" dirty="0">
              <a:solidFill>
                <a:schemeClr val="tx2"/>
              </a:solidFill>
            </a:endParaRPr>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1917" y="1194698"/>
            <a:ext cx="7726284" cy="5110851"/>
          </a:xfrm>
        </p:spPr>
        <p:txBody>
          <a:bodyPr>
            <a:noAutofit/>
          </a:bodyPr>
          <a:lstStyle/>
          <a:p>
            <a:r>
              <a:rPr lang="en-GB" sz="1800" b="1" dirty="0" smtClean="0"/>
              <a:t/>
            </a:r>
            <a:br>
              <a:rPr lang="en-GB" sz="1800" b="1" dirty="0" smtClean="0"/>
            </a:br>
            <a:r>
              <a:rPr lang="en-GB" sz="1800" dirty="0" smtClean="0"/>
              <a:t> </a:t>
            </a:r>
            <a:r>
              <a:rPr lang="en-US" sz="2400" dirty="0" smtClean="0"/>
              <a:t>FOOD &amp; BEVERAGE SERVICES</a:t>
            </a:r>
            <a:r>
              <a:rPr lang="en-US" sz="1800" b="0" dirty="0" smtClean="0"/>
              <a:t/>
            </a:r>
            <a:br>
              <a:rPr lang="en-US" sz="1800" b="0" dirty="0" smtClean="0"/>
            </a:br>
            <a:r>
              <a:rPr lang="en-US" sz="1800" b="0" dirty="0"/>
              <a:t/>
            </a:r>
            <a:br>
              <a:rPr lang="en-US" sz="1800" b="0" dirty="0"/>
            </a:br>
            <a:r>
              <a:rPr lang="en-US" sz="1800" dirty="0"/>
              <a:t>Continental Breakfast </a:t>
            </a:r>
            <a:r>
              <a:rPr lang="en-US" sz="1800" dirty="0" smtClean="0"/>
              <a:t/>
            </a:r>
            <a:br>
              <a:rPr lang="en-US" sz="1800" dirty="0" smtClean="0"/>
            </a:br>
            <a:r>
              <a:rPr lang="en-US" sz="1800" dirty="0" smtClean="0"/>
              <a:t>Landmark Circle &amp; Concourse</a:t>
            </a:r>
            <a:r>
              <a:rPr lang="en-US" sz="1800" dirty="0"/>
              <a:t/>
            </a:r>
            <a:br>
              <a:rPr lang="en-US" sz="1800" dirty="0"/>
            </a:br>
            <a:r>
              <a:rPr lang="en-US" sz="1800" b="0" dirty="0" smtClean="0"/>
              <a:t>7:30 AM to 9:00 AM</a:t>
            </a:r>
            <a:r>
              <a:rPr lang="en-US" sz="1800" b="0" dirty="0"/>
              <a:t/>
            </a:r>
            <a:br>
              <a:rPr lang="en-US" sz="1800" b="0" dirty="0"/>
            </a:br>
            <a:r>
              <a:rPr lang="en-US" sz="1800" b="0" dirty="0" smtClean="0"/>
              <a:t/>
            </a:r>
            <a:br>
              <a:rPr lang="en-US" sz="1800" b="0" dirty="0" smtClean="0"/>
            </a:br>
            <a:r>
              <a:rPr lang="en-US" sz="1800" dirty="0" smtClean="0"/>
              <a:t>Morning Coffee/Tea</a:t>
            </a:r>
            <a:r>
              <a:rPr lang="en-US" sz="1800" dirty="0"/>
              <a:t/>
            </a:r>
            <a:br>
              <a:rPr lang="en-US" sz="1800" dirty="0"/>
            </a:br>
            <a:r>
              <a:rPr lang="en-US" sz="1800" dirty="0"/>
              <a:t>Landmark Circle &amp; Concourse </a:t>
            </a:r>
            <a:r>
              <a:rPr lang="en-US" sz="1800" dirty="0" smtClean="0"/>
              <a:t/>
            </a:r>
            <a:br>
              <a:rPr lang="en-US" sz="1800" dirty="0" smtClean="0"/>
            </a:br>
            <a:r>
              <a:rPr lang="en-US" sz="1800" b="0" dirty="0" smtClean="0"/>
              <a:t>9:00 AM to 11:00 AM</a:t>
            </a:r>
            <a:r>
              <a:rPr lang="en-US" sz="1800" b="0" dirty="0"/>
              <a:t/>
            </a:r>
            <a:br>
              <a:rPr lang="en-US" sz="1800" b="0" dirty="0"/>
            </a:br>
            <a:r>
              <a:rPr lang="en-US" sz="1800" b="0" dirty="0" smtClean="0"/>
              <a:t/>
            </a:r>
            <a:br>
              <a:rPr lang="en-US" sz="1800" b="0" dirty="0" smtClean="0"/>
            </a:br>
            <a:r>
              <a:rPr lang="en-US" sz="1800" dirty="0" smtClean="0"/>
              <a:t>Grab </a:t>
            </a:r>
            <a:r>
              <a:rPr lang="en-US" sz="1800" dirty="0"/>
              <a:t>n’ Go Lunches</a:t>
            </a:r>
            <a:r>
              <a:rPr lang="en-US" sz="1800" b="0" dirty="0" smtClean="0"/>
              <a:t>:</a:t>
            </a:r>
            <a:br>
              <a:rPr lang="en-US" sz="1800" b="0" dirty="0" smtClean="0"/>
            </a:br>
            <a:r>
              <a:rPr lang="en-US" sz="1800" dirty="0"/>
              <a:t>Landmark Concourse</a:t>
            </a:r>
            <a:r>
              <a:rPr lang="en-US" sz="1800" b="0" dirty="0"/>
              <a:t/>
            </a:r>
            <a:br>
              <a:rPr lang="en-US" sz="1800" b="0" dirty="0"/>
            </a:br>
            <a:r>
              <a:rPr lang="en-US" sz="1800" b="0" dirty="0"/>
              <a:t>available Monday through Thursday </a:t>
            </a:r>
            <a:r>
              <a:rPr lang="en-US" sz="1800" b="0" dirty="0" smtClean="0"/>
              <a:t>from </a:t>
            </a:r>
            <a:r>
              <a:rPr lang="en-US" sz="1800" b="0" dirty="0"/>
              <a:t>11:30am </a:t>
            </a:r>
            <a:r>
              <a:rPr lang="en-US" sz="1800" b="0" dirty="0" smtClean="0"/>
              <a:t>until1:30pm </a:t>
            </a:r>
            <a:br>
              <a:rPr lang="en-US" sz="1800" b="0" dirty="0" smtClean="0"/>
            </a:br>
            <a:r>
              <a:rPr lang="en-US" sz="1800" b="0" dirty="0" smtClean="0"/>
              <a:t>  </a:t>
            </a:r>
            <a:r>
              <a:rPr lang="en-US" sz="1800" b="0" dirty="0"/>
              <a:t/>
            </a:r>
            <a:br>
              <a:rPr lang="en-US" sz="1800" b="0" dirty="0"/>
            </a:br>
            <a:r>
              <a:rPr lang="en-US" sz="1800" dirty="0" smtClean="0"/>
              <a:t>Afternoon Coffee/Tea/Snacks</a:t>
            </a:r>
            <a:br>
              <a:rPr lang="en-US" sz="1800" dirty="0" smtClean="0"/>
            </a:br>
            <a:r>
              <a:rPr lang="en-US" sz="1800" dirty="0"/>
              <a:t>Landmark Circle &amp; Concourse</a:t>
            </a:r>
            <a:r>
              <a:rPr lang="en-US" sz="1800" dirty="0"/>
              <a:t/>
            </a:r>
            <a:br>
              <a:rPr lang="en-US" sz="1800" dirty="0"/>
            </a:br>
            <a:r>
              <a:rPr lang="en-US" sz="1800" b="0" dirty="0" smtClean="0"/>
              <a:t>2:00 PM to 4:00 PM</a:t>
            </a:r>
            <a:r>
              <a:rPr lang="en-US" sz="1800" b="0" dirty="0"/>
              <a:t/>
            </a:r>
            <a:br>
              <a:rPr lang="en-US" sz="1800" b="0" dirty="0"/>
            </a:br>
            <a:r>
              <a:rPr lang="en-US" sz="1800" b="0" dirty="0" smtClean="0"/>
              <a:t>Snacks from 3:00 PM to 4:00 PM</a:t>
            </a:r>
            <a:r>
              <a:rPr lang="en-GB" sz="1800" b="1" dirty="0" smtClean="0"/>
              <a:t/>
            </a:r>
            <a:br>
              <a:rPr lang="en-GB" sz="1800" b="1" dirty="0" smtClean="0"/>
            </a:br>
            <a:r>
              <a:rPr lang="en-GB" sz="1800" b="1" dirty="0"/>
              <a:t/>
            </a:r>
            <a:br>
              <a:rPr lang="en-GB" sz="1800" b="1" dirty="0"/>
            </a:br>
            <a:endParaRPr lang="en-AU" sz="1800" dirty="0"/>
          </a:p>
        </p:txBody>
      </p:sp>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16</a:t>
            </a:fld>
            <a:endParaRPr lang="en-US" dirty="0"/>
          </a:p>
        </p:txBody>
      </p:sp>
    </p:spTree>
    <p:extLst>
      <p:ext uri="{BB962C8B-B14F-4D97-AF65-F5344CB8AC3E}">
        <p14:creationId xmlns:p14="http://schemas.microsoft.com/office/powerpoint/2010/main" val="12623349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1450" y="1526835"/>
            <a:ext cx="8867775" cy="4453074"/>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  - starts at 6:30pm</a:t>
            </a:r>
            <a:r>
              <a:rPr lang="en-GB" sz="6000" b="1" dirty="0" smtClean="0"/>
              <a:t/>
            </a:r>
            <a:br>
              <a:rPr lang="en-GB" sz="6000" b="1" dirty="0" smtClean="0"/>
            </a:br>
            <a:r>
              <a:rPr lang="en-GB" sz="2700" b="1" dirty="0" smtClean="0"/>
              <a:t/>
            </a:r>
            <a:br>
              <a:rPr lang="en-GB" sz="2700" b="1" dirty="0" smtClean="0"/>
            </a:br>
            <a:r>
              <a:rPr lang="en-GB" sz="2800" dirty="0"/>
              <a:t> </a:t>
            </a:r>
            <a:r>
              <a:rPr lang="en-GB" sz="3200" dirty="0" smtClean="0"/>
              <a:t>Held </a:t>
            </a:r>
            <a:r>
              <a:rPr lang="en-GB" sz="3200" dirty="0" smtClean="0"/>
              <a:t>in the </a:t>
            </a:r>
            <a:r>
              <a:rPr lang="en-GB" sz="3200" dirty="0" smtClean="0"/>
              <a:t>Marsalis Hall A      </a:t>
            </a:r>
            <a:r>
              <a:rPr lang="en-GB" dirty="0" smtClean="0"/>
              <a:t>Exhibition Level</a:t>
            </a:r>
            <a:r>
              <a:rPr lang="en-GB" sz="3200" dirty="0" smtClean="0"/>
              <a:t/>
            </a:r>
            <a:br>
              <a:rPr lang="en-GB" sz="3200" dirty="0" smtClean="0"/>
            </a:br>
            <a:r>
              <a:rPr lang="en-GB" sz="3200" dirty="0" smtClean="0"/>
              <a:t> </a:t>
            </a:r>
            <a:r>
              <a:rPr lang="en-GB" sz="3200" dirty="0" smtClean="0"/>
              <a:t/>
            </a:r>
            <a:br>
              <a:rPr lang="en-GB" sz="3200" dirty="0" smtClean="0"/>
            </a:br>
            <a:r>
              <a:rPr lang="en-GB" dirty="0" smtClean="0"/>
              <a:t>W</a:t>
            </a:r>
            <a:r>
              <a:rPr lang="en-GB" sz="3200" dirty="0" smtClean="0"/>
              <a:t>ear </a:t>
            </a:r>
            <a:r>
              <a:rPr lang="en-GB" sz="3200" dirty="0"/>
              <a:t>your name </a:t>
            </a:r>
            <a:r>
              <a:rPr lang="en-GB" sz="3200" dirty="0" smtClean="0"/>
              <a:t>badge to the social</a:t>
            </a:r>
            <a:br>
              <a:rPr lang="en-GB" sz="3200" dirty="0" smtClean="0"/>
            </a:br>
            <a:r>
              <a:rPr lang="en-GB" sz="3200" dirty="0" smtClean="0"/>
              <a:t/>
            </a:r>
            <a:br>
              <a:rPr lang="en-GB" sz="3200" dirty="0" smtClean="0"/>
            </a:br>
            <a:r>
              <a:rPr lang="en-GB" sz="3200" dirty="0" smtClean="0"/>
              <a:t>Obtain guest badges by Wednesday noon</a:t>
            </a: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8" y="695838"/>
            <a:ext cx="4572000" cy="830997"/>
          </a:xfrm>
          <a:prstGeom prst="rect">
            <a:avLst/>
          </a:prstGeom>
        </p:spPr>
        <p:txBody>
          <a:bodyPr>
            <a:spAutoFit/>
          </a:bodyPr>
          <a:lstStyle/>
          <a:p>
            <a:pPr algn="ctr"/>
            <a:r>
              <a:rPr lang="en-AU" dirty="0" smtClean="0"/>
              <a:t>802 Plenary Meeting</a:t>
            </a:r>
            <a:r>
              <a:rPr lang="en-AU" dirty="0"/>
              <a:t>, </a:t>
            </a:r>
            <a:r>
              <a:rPr lang="en-AU" dirty="0" smtClean="0"/>
              <a:t>Dallas</a:t>
            </a:r>
            <a:endParaRPr lang="en-AU" dirty="0"/>
          </a:p>
          <a:p>
            <a:pPr algn="ctr"/>
            <a:r>
              <a:rPr lang="en-AU" dirty="0" smtClean="0"/>
              <a:t>11 </a:t>
            </a:r>
            <a:r>
              <a:rPr lang="en-AU" dirty="0"/>
              <a:t>– </a:t>
            </a:r>
            <a:r>
              <a:rPr lang="en-AU" dirty="0" smtClean="0"/>
              <a:t>15 November </a:t>
            </a:r>
            <a:r>
              <a:rPr lang="en-AU" dirty="0"/>
              <a:t>2013</a:t>
            </a:r>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dirty="0"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17</a:t>
            </a:fld>
            <a:endParaRPr lang="en-US" dirty="0"/>
          </a:p>
        </p:txBody>
      </p:sp>
    </p:spTree>
    <p:extLst>
      <p:ext uri="{BB962C8B-B14F-4D97-AF65-F5344CB8AC3E}">
        <p14:creationId xmlns:p14="http://schemas.microsoft.com/office/powerpoint/2010/main" val="18649886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526835"/>
            <a:ext cx="9060392" cy="4453074"/>
          </a:xfrm>
        </p:spPr>
        <p:txBody>
          <a:bodyPr>
            <a:normAutofit/>
          </a:bodyPr>
          <a:lstStyle/>
          <a:p>
            <a:pPr algn="l"/>
            <a:r>
              <a:rPr lang="en-GB" sz="6000" b="1" dirty="0" smtClean="0"/>
              <a:t>Publication &amp; Awards</a:t>
            </a:r>
            <a:r>
              <a:rPr lang="en-GB" sz="6000" b="1" dirty="0" smtClean="0"/>
              <a:t/>
            </a:r>
            <a:br>
              <a:rPr lang="en-GB" sz="6000" b="1" dirty="0" smtClean="0"/>
            </a:br>
            <a:r>
              <a:rPr lang="en-GB" sz="2700" b="1" dirty="0" smtClean="0"/>
              <a:t/>
            </a:r>
            <a:br>
              <a:rPr lang="en-GB" sz="2700" b="1" dirty="0" smtClean="0"/>
            </a:br>
            <a:r>
              <a:rPr lang="en-GB" sz="3200" dirty="0" smtClean="0"/>
              <a:t>802.11ac   publication expected before end of 2013</a:t>
            </a:r>
            <a:r>
              <a:rPr lang="en-GB" b="1" dirty="0" smtClean="0"/>
              <a:t/>
            </a:r>
            <a:br>
              <a:rPr lang="en-GB" b="1" dirty="0" smtClean="0"/>
            </a:br>
            <a:r>
              <a:rPr lang="en-GB" dirty="0" smtClean="0"/>
              <a:t>802.11af   </a:t>
            </a:r>
            <a:r>
              <a:rPr lang="en-GB" dirty="0"/>
              <a:t>publication expected </a:t>
            </a:r>
            <a:r>
              <a:rPr lang="en-GB" dirty="0" smtClean="0"/>
              <a:t>February 2014</a:t>
            </a:r>
            <a:br>
              <a:rPr lang="en-GB" dirty="0" smtClean="0"/>
            </a:br>
            <a:r>
              <a:rPr lang="en-GB" b="1" dirty="0" smtClean="0"/>
              <a:t/>
            </a:r>
            <a:br>
              <a:rPr lang="en-GB" b="1" dirty="0" smtClean="0"/>
            </a:br>
            <a:r>
              <a:rPr lang="en-GB" b="1" dirty="0" smtClean="0"/>
              <a:t>Award  distribution for both AC and AF</a:t>
            </a:r>
            <a:br>
              <a:rPr lang="en-GB" b="1" dirty="0" smtClean="0"/>
            </a:br>
            <a:r>
              <a:rPr lang="en-GB" dirty="0"/>
              <a:t> </a:t>
            </a:r>
            <a:r>
              <a:rPr lang="en-GB" dirty="0" smtClean="0"/>
              <a:t>  </a:t>
            </a:r>
            <a:r>
              <a:rPr lang="en-GB" b="1" dirty="0" smtClean="0"/>
              <a:t>planned for May 2014  (Hawaii)</a:t>
            </a:r>
            <a:r>
              <a:rPr lang="en-GB" b="1" dirty="0"/>
              <a:t/>
            </a:r>
            <a:br>
              <a:rPr lang="en-GB" b="1" dirty="0"/>
            </a:br>
            <a:endParaRPr lang="en-AU" dirty="0"/>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dirty="0"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18</a:t>
            </a:fld>
            <a:endParaRPr lang="en-US" dirty="0"/>
          </a:p>
        </p:txBody>
      </p:sp>
    </p:spTree>
    <p:extLst>
      <p:ext uri="{BB962C8B-B14F-4D97-AF65-F5344CB8AC3E}">
        <p14:creationId xmlns:p14="http://schemas.microsoft.com/office/powerpoint/2010/main" val="30888591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2409825"/>
            <a:ext cx="8867775" cy="4057650"/>
          </a:xfrm>
        </p:spPr>
        <p:txBody>
          <a:bodyPr>
            <a:noAutofit/>
          </a:bodyPr>
          <a:lstStyle/>
          <a:p>
            <a:r>
              <a:rPr lang="en-GB" sz="3600" b="1" dirty="0" smtClean="0"/>
              <a:t>Ethernet Anniversary</a:t>
            </a:r>
            <a:r>
              <a:rPr lang="en-GB" sz="2400" b="1" dirty="0" smtClean="0"/>
              <a:t/>
            </a:r>
            <a:br>
              <a:rPr lang="en-GB" sz="2400" b="1" dirty="0" smtClean="0"/>
            </a:br>
            <a:r>
              <a:rPr lang="en-GB" sz="2400" b="1" dirty="0" smtClean="0"/>
              <a:t>  </a:t>
            </a:r>
            <a:r>
              <a:rPr lang="en-GB" sz="2400" dirty="0" smtClean="0"/>
              <a:t>Landmark </a:t>
            </a:r>
            <a:r>
              <a:rPr lang="en-GB" sz="2400" dirty="0"/>
              <a:t>B </a:t>
            </a:r>
            <a:r>
              <a:rPr lang="en-GB" sz="2400" dirty="0" smtClean="0"/>
              <a:t/>
            </a:r>
            <a:br>
              <a:rPr lang="en-GB" sz="2400" dirty="0" smtClean="0"/>
            </a:br>
            <a:r>
              <a:rPr lang="en-GB" sz="2400" dirty="0" smtClean="0"/>
              <a:t/>
            </a:r>
            <a:br>
              <a:rPr lang="en-GB" sz="2400" dirty="0" smtClean="0"/>
            </a:br>
            <a:r>
              <a:rPr lang="en-GB" sz="2400" b="1" dirty="0" smtClean="0"/>
              <a:t>cash bar opens at 6:30 pm</a:t>
            </a:r>
            <a:r>
              <a:rPr lang="en-GB" sz="2400" b="1" dirty="0" smtClean="0"/>
              <a:t/>
            </a:r>
            <a:br>
              <a:rPr lang="en-GB" sz="2400" b="1" dirty="0" smtClean="0"/>
            </a:br>
            <a:r>
              <a:rPr lang="en-GB" sz="2400" dirty="0" smtClean="0"/>
              <a:t>Anniversary event starts at 7:00 pm</a:t>
            </a:r>
            <a:br>
              <a:rPr lang="en-GB" sz="2400" dirty="0" smtClean="0"/>
            </a:br>
            <a:r>
              <a:rPr lang="en-GB" sz="2400" dirty="0" smtClean="0"/>
              <a:t/>
            </a:r>
            <a:br>
              <a:rPr lang="en-GB" sz="2400" dirty="0" smtClean="0"/>
            </a:br>
            <a:r>
              <a:rPr lang="en-GB" sz="2400" dirty="0" smtClean="0"/>
              <a:t>Bob Metcalf      Keynote </a:t>
            </a:r>
            <a:br>
              <a:rPr lang="en-GB" sz="2400" dirty="0" smtClean="0"/>
            </a:br>
            <a:r>
              <a:rPr lang="en-GB" sz="2400" dirty="0" smtClean="0"/>
              <a:t>Panel  </a:t>
            </a:r>
            <a:r>
              <a:rPr lang="en-GB" sz="2400" dirty="0" smtClean="0"/>
              <a:t> </a:t>
            </a:r>
            <a:br>
              <a:rPr lang="en-GB" sz="2400" dirty="0" smtClean="0"/>
            </a:br>
            <a:r>
              <a:rPr lang="en-GB" sz="2400" dirty="0" smtClean="0"/>
              <a:t/>
            </a:r>
            <a:br>
              <a:rPr lang="en-GB" sz="2400" dirty="0" smtClean="0"/>
            </a:br>
            <a:r>
              <a:rPr lang="en-GB" sz="2400" dirty="0" smtClean="0"/>
              <a:t>Celebration </a:t>
            </a:r>
            <a:r>
              <a:rPr lang="en-GB" sz="2400" dirty="0" smtClean="0"/>
              <a:t>Food after the speakers</a:t>
            </a:r>
            <a:br>
              <a:rPr lang="en-GB" sz="2400" dirty="0" smtClean="0"/>
            </a:br>
            <a:r>
              <a:rPr lang="en-GB" sz="2400" dirty="0"/>
              <a:t/>
            </a:r>
            <a:br>
              <a:rPr lang="en-GB" sz="2400" dirty="0"/>
            </a:br>
            <a:r>
              <a:rPr lang="en-GB" sz="2400" dirty="0" smtClean="0"/>
              <a:t>Badge not required</a:t>
            </a:r>
            <a:br>
              <a:rPr lang="en-GB" sz="2400" dirty="0" smtClean="0"/>
            </a:br>
            <a:r>
              <a:rPr lang="en-GB" sz="2400" dirty="0" smtClean="0"/>
              <a:t>Cameras and recording allowed</a:t>
            </a:r>
            <a:r>
              <a:rPr lang="en-GB" sz="2400" dirty="0" smtClean="0"/>
              <a:t/>
            </a:r>
            <a:br>
              <a:rPr lang="en-GB" sz="2400" dirty="0" smtClean="0"/>
            </a:br>
            <a:r>
              <a:rPr lang="en-GB" sz="2400" dirty="0" smtClean="0"/>
              <a:t/>
            </a:r>
            <a:br>
              <a:rPr lang="en-GB" sz="2400" dirty="0" smtClean="0"/>
            </a:br>
            <a:r>
              <a:rPr lang="en-GB" sz="2400" b="1" dirty="0"/>
              <a:t/>
            </a:r>
            <a:br>
              <a:rPr lang="en-GB" sz="2400" b="1" dirty="0"/>
            </a:br>
            <a:endParaRPr lang="en-AU" sz="2400" dirty="0"/>
          </a:p>
        </p:txBody>
      </p:sp>
      <p:sp>
        <p:nvSpPr>
          <p:cNvPr id="2" name="Rectangle 1"/>
          <p:cNvSpPr/>
          <p:nvPr/>
        </p:nvSpPr>
        <p:spPr>
          <a:xfrm>
            <a:off x="3352708" y="695838"/>
            <a:ext cx="4572000" cy="830997"/>
          </a:xfrm>
          <a:prstGeom prst="rect">
            <a:avLst/>
          </a:prstGeom>
        </p:spPr>
        <p:txBody>
          <a:bodyPr>
            <a:spAutoFit/>
          </a:bodyPr>
          <a:lstStyle/>
          <a:p>
            <a:pPr algn="ctr"/>
            <a:r>
              <a:rPr lang="en-AU" dirty="0" smtClean="0"/>
              <a:t>802 Plenary Meeting</a:t>
            </a:r>
            <a:r>
              <a:rPr lang="en-AU" dirty="0"/>
              <a:t>, </a:t>
            </a:r>
            <a:r>
              <a:rPr lang="en-AU" dirty="0" smtClean="0"/>
              <a:t>Dallas</a:t>
            </a:r>
            <a:endParaRPr lang="en-AU" dirty="0"/>
          </a:p>
          <a:p>
            <a:pPr algn="ctr"/>
            <a:r>
              <a:rPr lang="en-AU" dirty="0" smtClean="0"/>
              <a:t>11 </a:t>
            </a:r>
            <a:r>
              <a:rPr lang="en-AU" dirty="0"/>
              <a:t>– </a:t>
            </a:r>
            <a:r>
              <a:rPr lang="en-AU" dirty="0" smtClean="0"/>
              <a:t>15 November </a:t>
            </a:r>
            <a:r>
              <a:rPr lang="en-AU" dirty="0"/>
              <a:t>2013</a:t>
            </a:r>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dirty="0"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19</a:t>
            </a:fld>
            <a:endParaRPr lang="en-US" dirty="0"/>
          </a:p>
        </p:txBody>
      </p:sp>
    </p:spTree>
    <p:extLst>
      <p:ext uri="{BB962C8B-B14F-4D97-AF65-F5344CB8AC3E}">
        <p14:creationId xmlns:p14="http://schemas.microsoft.com/office/powerpoint/2010/main" val="5876379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November 2013</a:t>
            </a:r>
          </a:p>
        </p:txBody>
      </p:sp>
      <p:sp>
        <p:nvSpPr>
          <p:cNvPr id="9221" name="Rectangle 2"/>
          <p:cNvSpPr>
            <a:spLocks noGrp="1" noChangeArrowheads="1"/>
          </p:cNvSpPr>
          <p:nvPr>
            <p:ph type="title"/>
          </p:nvPr>
        </p:nvSpPr>
        <p:spPr/>
        <p:txBody>
          <a:bodyPr/>
          <a:lstStyle/>
          <a:p>
            <a:r>
              <a:rPr lang="en-GB" dirty="0" smtClean="0"/>
              <a:t>Current Membership Status - </a:t>
            </a:r>
            <a:r>
              <a:rPr lang="en-GB" dirty="0" smtClean="0"/>
              <a:t>November</a:t>
            </a:r>
            <a:endParaRPr lang="en-GB" dirty="0" smtClean="0"/>
          </a:p>
        </p:txBody>
      </p:sp>
      <p:sp>
        <p:nvSpPr>
          <p:cNvPr id="9222" name="Text Box 3"/>
          <p:cNvSpPr txBox="1">
            <a:spLocks noChangeArrowheads="1"/>
          </p:cNvSpPr>
          <p:nvPr/>
        </p:nvSpPr>
        <p:spPr bwMode="auto">
          <a:xfrm>
            <a:off x="685800" y="6019800"/>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GB" sz="1200" b="0" dirty="0"/>
              <a:t>Data as of </a:t>
            </a:r>
            <a:r>
              <a:rPr lang="en-GB" sz="1200" b="0" dirty="0" smtClean="0"/>
              <a:t>2012-11-06</a:t>
            </a:r>
            <a:endParaRPr lang="en-GB" sz="1200" b="0" dirty="0"/>
          </a:p>
        </p:txBody>
      </p:sp>
      <p:sp>
        <p:nvSpPr>
          <p:cNvPr id="9223" name="TextBox 8"/>
          <p:cNvSpPr txBox="1">
            <a:spLocks noChangeArrowheads="1"/>
          </p:cNvSpPr>
          <p:nvPr/>
        </p:nvSpPr>
        <p:spPr bwMode="auto">
          <a:xfrm>
            <a:off x="609600" y="4495800"/>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04617594"/>
              </p:ext>
            </p:extLst>
          </p:nvPr>
        </p:nvGraphicFramePr>
        <p:xfrm>
          <a:off x="668338" y="1752600"/>
          <a:ext cx="7772400" cy="2316184"/>
        </p:xfrm>
        <a:graphic>
          <a:graphicData uri="http://schemas.openxmlformats.org/drawingml/2006/table">
            <a:tbl>
              <a:tblPr/>
              <a:tblGrid>
                <a:gridCol w="3886200"/>
                <a:gridCol w="3886200"/>
              </a:tblGrid>
              <a:tr h="579041">
                <a:tc>
                  <a:txBody>
                    <a:bodyPr/>
                    <a:lstStyle/>
                    <a:p>
                      <a:pPr algn="ctr"/>
                      <a:r>
                        <a:rPr lang="en-GB" sz="3200" dirty="0">
                          <a:solidFill>
                            <a:schemeClr val="tx1"/>
                          </a:solidFill>
                          <a:effectLst/>
                          <a:latin typeface="Calibri" pitchFamily="34" charset="0"/>
                          <a:cs typeface="Calibri" pitchFamily="34" charset="0"/>
                        </a:rPr>
                        <a:t>Status</a:t>
                      </a:r>
                      <a:endParaRPr lang="en-GB" sz="4800" dirty="0">
                        <a:solidFill>
                          <a:schemeClr val="tx1"/>
                        </a:solidFill>
                        <a:latin typeface="Calibri" pitchFamily="34" charset="0"/>
                        <a:cs typeface="Calibri" pitchFamily="34" charset="0"/>
                      </a:endParaRPr>
                    </a:p>
                  </a:txBody>
                  <a:tcPr marT="45683" marB="45683" anchor="ctr">
                    <a:lnL>
                      <a:noFill/>
                    </a:lnL>
                    <a:lnR>
                      <a:noFill/>
                    </a:lnR>
                    <a:lnB>
                      <a:noFill/>
                    </a:lnB>
                    <a:solidFill>
                      <a:srgbClr val="C0C0C0"/>
                    </a:solidFill>
                  </a:tcPr>
                </a:tc>
                <a:tc>
                  <a:txBody>
                    <a:bodyPr/>
                    <a:lstStyle/>
                    <a:p>
                      <a:pPr algn="ctr"/>
                      <a:r>
                        <a:rPr lang="en-GB" sz="3200">
                          <a:solidFill>
                            <a:schemeClr val="tx1"/>
                          </a:solidFill>
                          <a:effectLst/>
                          <a:latin typeface="Calibri" pitchFamily="34" charset="0"/>
                          <a:cs typeface="Calibri" pitchFamily="34" charset="0"/>
                        </a:rPr>
                        <a:t>Number</a:t>
                      </a:r>
                      <a:endParaRPr lang="en-GB" sz="4800">
                        <a:solidFill>
                          <a:schemeClr val="tx1"/>
                        </a:solidFill>
                        <a:latin typeface="Calibri" pitchFamily="34" charset="0"/>
                        <a:cs typeface="Calibri" pitchFamily="34" charset="0"/>
                      </a:endParaRPr>
                    </a:p>
                  </a:txBody>
                  <a:tcPr marT="45683" marB="45683" anchor="ctr">
                    <a:lnL>
                      <a:noFill/>
                    </a:lnL>
                    <a:lnR>
                      <a:noFill/>
                    </a:lnR>
                    <a:lnT>
                      <a:noFill/>
                    </a:lnT>
                    <a:lnB>
                      <a:noFill/>
                    </a:lnB>
                    <a:solidFill>
                      <a:srgbClr val="C0C0C0"/>
                    </a:solidFill>
                  </a:tcPr>
                </a:tc>
              </a:tr>
              <a:tr h="579041">
                <a:tc>
                  <a:txBody>
                    <a:bodyPr/>
                    <a:lstStyle/>
                    <a:p>
                      <a:pPr algn="ctr"/>
                      <a:r>
                        <a:rPr lang="en-GB" sz="3200" dirty="0">
                          <a:solidFill>
                            <a:schemeClr val="tx1"/>
                          </a:solidFill>
                          <a:effectLst/>
                          <a:latin typeface="Calibri" pitchFamily="34" charset="0"/>
                          <a:cs typeface="Calibri" pitchFamily="34" charset="0"/>
                        </a:rPr>
                        <a:t>Aspirant</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111</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Potential 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48</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323</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20</a:t>
            </a:fld>
            <a:endParaRPr lang="en-US"/>
          </a:p>
        </p:txBody>
      </p:sp>
      <p:sp>
        <p:nvSpPr>
          <p:cNvPr id="9" name="Text Box 4"/>
          <p:cNvSpPr txBox="1">
            <a:spLocks noChangeArrowheads="1"/>
          </p:cNvSpPr>
          <p:nvPr/>
        </p:nvSpPr>
        <p:spPr bwMode="auto">
          <a:xfrm>
            <a:off x="20969" y="617538"/>
            <a:ext cx="38712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4.1.11</a:t>
            </a:r>
            <a:endParaRPr lang="en-US" dirty="0">
              <a:solidFill>
                <a:schemeClr val="tx2"/>
              </a:solidFill>
            </a:endParaRPr>
          </a:p>
        </p:txBody>
      </p:sp>
    </p:spTree>
    <p:extLst>
      <p:ext uri="{BB962C8B-B14F-4D97-AF65-F5344CB8AC3E}">
        <p14:creationId xmlns:p14="http://schemas.microsoft.com/office/powerpoint/2010/main" val="35638837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HEW Liaison request</a:t>
            </a:r>
            <a:endParaRPr lang="en-US" dirty="0"/>
          </a:p>
        </p:txBody>
      </p:sp>
      <p:sp>
        <p:nvSpPr>
          <p:cNvPr id="3" name="Content Placeholder 2"/>
          <p:cNvSpPr>
            <a:spLocks noGrp="1"/>
          </p:cNvSpPr>
          <p:nvPr>
            <p:ph idx="1"/>
          </p:nvPr>
        </p:nvSpPr>
        <p:spPr>
          <a:xfrm>
            <a:off x="142876" y="1685925"/>
            <a:ext cx="8905874" cy="4410075"/>
          </a:xfrm>
        </p:spPr>
        <p:txBody>
          <a:bodyPr/>
          <a:lstStyle/>
          <a:p>
            <a:r>
              <a:rPr lang="en-US" sz="3200" dirty="0" smtClean="0"/>
              <a:t>Use case document sent to WFA for comment and prioritization (July 21)</a:t>
            </a:r>
          </a:p>
          <a:p>
            <a:r>
              <a:rPr lang="en-US" sz="3200" dirty="0" smtClean="0"/>
              <a:t>WFA Response received by Chair on Friday November 08</a:t>
            </a:r>
          </a:p>
          <a:p>
            <a:r>
              <a:rPr lang="en-US" sz="3200" dirty="0" smtClean="0"/>
              <a:t>Copyright statements render the document unacceptable for posting (yet)</a:t>
            </a:r>
          </a:p>
          <a:p>
            <a:r>
              <a:rPr lang="en-US" sz="3200" dirty="0" smtClean="0"/>
              <a:t>Hope to resolve and post before end of week.</a:t>
            </a:r>
            <a:endParaRPr lang="en-US" sz="3200"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21</a:t>
            </a:fld>
            <a:endParaRPr lang="en-US" dirty="0"/>
          </a:p>
        </p:txBody>
      </p:sp>
      <p:sp>
        <p:nvSpPr>
          <p:cNvPr id="7" name="Text Box 4"/>
          <p:cNvSpPr txBox="1">
            <a:spLocks noChangeArrowheads="1"/>
          </p:cNvSpPr>
          <p:nvPr/>
        </p:nvSpPr>
        <p:spPr bwMode="auto">
          <a:xfrm>
            <a:off x="20969" y="617538"/>
            <a:ext cx="38712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4.1.11</a:t>
            </a:r>
            <a:endParaRPr lang="en-US" dirty="0">
              <a:solidFill>
                <a:schemeClr val="tx2"/>
              </a:solidFill>
            </a:endParaRPr>
          </a:p>
        </p:txBody>
      </p:sp>
    </p:spTree>
    <p:extLst>
      <p:ext uri="{BB962C8B-B14F-4D97-AF65-F5344CB8AC3E}">
        <p14:creationId xmlns:p14="http://schemas.microsoft.com/office/powerpoint/2010/main" val="2065758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a:t>
            </a:r>
            <a:r>
              <a:rPr lang="en-US" dirty="0" smtClean="0"/>
              <a:t>Plenary Topics</a:t>
            </a:r>
          </a:p>
        </p:txBody>
      </p:sp>
      <p:sp>
        <p:nvSpPr>
          <p:cNvPr id="47106" name="Content Placeholder 2"/>
          <p:cNvSpPr>
            <a:spLocks noGrp="1"/>
          </p:cNvSpPr>
          <p:nvPr>
            <p:ph idx="1"/>
          </p:nvPr>
        </p:nvSpPr>
        <p:spPr>
          <a:xfrm>
            <a:off x="363538" y="1390650"/>
            <a:ext cx="8634989" cy="4676775"/>
          </a:xfrm>
        </p:spPr>
        <p:txBody>
          <a:bodyPr/>
          <a:lstStyle/>
          <a:p>
            <a:pPr marL="514350" indent="-514350">
              <a:buFont typeface="+mj-lt"/>
              <a:buAutoNum type="arabicPeriod"/>
            </a:pPr>
            <a:r>
              <a:rPr lang="en-US" sz="3200" dirty="0" smtClean="0"/>
              <a:t> </a:t>
            </a:r>
            <a:r>
              <a:rPr lang="en-US" sz="3200" dirty="0"/>
              <a:t>AQ </a:t>
            </a:r>
            <a:r>
              <a:rPr lang="en-US" sz="3200" dirty="0" smtClean="0"/>
              <a:t>mini-tutorial        Stephen McCann</a:t>
            </a:r>
            <a:endParaRPr lang="en-US" sz="3200" dirty="0"/>
          </a:p>
          <a:p>
            <a:pPr marL="514350" indent="-514350">
              <a:buFont typeface="+mj-lt"/>
              <a:buAutoNum type="arabicPeriod"/>
            </a:pPr>
            <a:r>
              <a:rPr lang="en-US" sz="3200" dirty="0" err="1" smtClean="0"/>
              <a:t>Webex</a:t>
            </a:r>
            <a:r>
              <a:rPr lang="en-US" sz="3200" dirty="0" smtClean="0"/>
              <a:t> experiment     Adrian Stephens</a:t>
            </a:r>
            <a:endParaRPr lang="en-US" sz="3200" dirty="0" smtClean="0"/>
          </a:p>
          <a:p>
            <a:pPr marL="514350" indent="-514350">
              <a:buFont typeface="+mj-lt"/>
              <a:buAutoNum type="arabicPeriod"/>
            </a:pPr>
            <a:r>
              <a:rPr lang="en-US" sz="3200" dirty="0" smtClean="0"/>
              <a:t>1900.1 </a:t>
            </a:r>
            <a:r>
              <a:rPr lang="en-US" sz="3200" dirty="0" smtClean="0"/>
              <a:t>participation </a:t>
            </a:r>
            <a:r>
              <a:rPr lang="en-US" sz="3200" dirty="0" smtClean="0"/>
              <a:t>offer - update</a:t>
            </a:r>
            <a:endParaRPr lang="en-US" sz="3200" dirty="0" smtClean="0"/>
          </a:p>
          <a:p>
            <a:pPr marL="514350" indent="-514350">
              <a:buFont typeface="+mj-lt"/>
              <a:buAutoNum type="arabicPeriod"/>
            </a:pPr>
            <a:r>
              <a:rPr lang="en-US" sz="3200" dirty="0" smtClean="0"/>
              <a:t>November EC workshop </a:t>
            </a:r>
            <a:r>
              <a:rPr lang="en-US" sz="3200" dirty="0" smtClean="0"/>
              <a:t>topics</a:t>
            </a:r>
          </a:p>
          <a:p>
            <a:pPr marL="514350" indent="-514350">
              <a:buFont typeface="+mj-lt"/>
              <a:buAutoNum type="arabicPeriod"/>
            </a:pPr>
            <a:r>
              <a:rPr lang="en-US" sz="3200" dirty="0" smtClean="0"/>
              <a:t>Venue information preparation</a:t>
            </a:r>
          </a:p>
          <a:p>
            <a:pPr marL="514350" indent="-514350">
              <a:buFont typeface="+mj-lt"/>
              <a:buAutoNum type="arabicPeriod"/>
            </a:pPr>
            <a:r>
              <a:rPr lang="en-US" sz="3200" dirty="0" smtClean="0"/>
              <a:t>Future venues</a:t>
            </a:r>
          </a:p>
          <a:p>
            <a:pPr marL="514350" indent="-514350">
              <a:buFont typeface="+mj-lt"/>
              <a:buAutoNum type="arabicPeriod"/>
            </a:pPr>
            <a:r>
              <a:rPr lang="en-US" sz="3200" dirty="0"/>
              <a:t>802.3 Request</a:t>
            </a:r>
            <a:endParaRPr lang="en-US" sz="3200" dirty="0" smtClean="0"/>
          </a:p>
          <a:p>
            <a:pPr marL="514350" indent="-514350">
              <a:buFont typeface="+mj-lt"/>
              <a:buAutoNum type="arabicPeriod"/>
            </a:pPr>
            <a:r>
              <a:rPr lang="en-US" sz="3200" dirty="0" smtClean="0"/>
              <a:t>Special Thanks   </a:t>
            </a:r>
            <a:endParaRPr lang="en-US" sz="3200" dirty="0" smtClean="0"/>
          </a:p>
          <a:p>
            <a:endParaRPr lang="en-US" sz="3200" dirty="0"/>
          </a:p>
          <a:p>
            <a:endParaRPr lang="en-US" sz="32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22</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8650"/>
            <a:ext cx="7772400" cy="438150"/>
          </a:xfrm>
        </p:spPr>
        <p:txBody>
          <a:bodyPr/>
          <a:lstStyle/>
          <a:p>
            <a:r>
              <a:rPr lang="en-US" dirty="0" smtClean="0"/>
              <a:t>802.3 Request</a:t>
            </a:r>
            <a:endParaRPr lang="en-US" dirty="0"/>
          </a:p>
        </p:txBody>
      </p:sp>
      <p:sp>
        <p:nvSpPr>
          <p:cNvPr id="3" name="Content Placeholder 2"/>
          <p:cNvSpPr>
            <a:spLocks noGrp="1"/>
          </p:cNvSpPr>
          <p:nvPr>
            <p:ph idx="1"/>
          </p:nvPr>
        </p:nvSpPr>
        <p:spPr>
          <a:xfrm>
            <a:off x="304801" y="1114426"/>
            <a:ext cx="8715374" cy="4810124"/>
          </a:xfrm>
          <a:ln>
            <a:solidFill>
              <a:schemeClr val="accent2">
                <a:lumMod val="40000"/>
                <a:lumOff val="60000"/>
              </a:schemeClr>
            </a:solidFill>
          </a:ln>
        </p:spPr>
        <p:txBody>
          <a:bodyPr/>
          <a:lstStyle/>
          <a:p>
            <a:pPr marL="0" indent="0">
              <a:buNone/>
            </a:pPr>
            <a:r>
              <a:rPr lang="en-US" sz="1600" b="0" dirty="0"/>
              <a:t>IEEE 802.3 400 Gb/s Ethernet Study Group </a:t>
            </a:r>
          </a:p>
          <a:p>
            <a:pPr marL="0" indent="0">
              <a:buNone/>
            </a:pPr>
            <a:r>
              <a:rPr lang="en-US" sz="1600" b="0" dirty="0" smtClean="0"/>
              <a:t>To</a:t>
            </a:r>
            <a:r>
              <a:rPr lang="en-US" sz="1600" b="0" dirty="0"/>
              <a:t>: Mr. Bruce Kraemer, Chair, IEEE 802.11 Working Group (bkraemer@ieee.org) </a:t>
            </a:r>
          </a:p>
          <a:p>
            <a:pPr marL="0" indent="0">
              <a:buNone/>
            </a:pPr>
            <a:r>
              <a:rPr lang="en-US" sz="1600" b="0" dirty="0" smtClean="0"/>
              <a:t>Subject</a:t>
            </a:r>
            <a:r>
              <a:rPr lang="en-US" sz="1600" b="0" dirty="0"/>
              <a:t>: Request for Information – Impact of Future IEEE 802.11 Wireless Activities </a:t>
            </a:r>
          </a:p>
          <a:p>
            <a:pPr marL="0" indent="0">
              <a:buNone/>
            </a:pPr>
            <a:endParaRPr lang="en-US" sz="1600" b="0" dirty="0" smtClean="0"/>
          </a:p>
          <a:p>
            <a:pPr marL="0" indent="0">
              <a:buNone/>
            </a:pPr>
            <a:r>
              <a:rPr lang="en-US" sz="1600" b="0" dirty="0" smtClean="0"/>
              <a:t>Dear </a:t>
            </a:r>
            <a:r>
              <a:rPr lang="en-US" sz="1600" b="0" dirty="0"/>
              <a:t>Bruce, </a:t>
            </a:r>
          </a:p>
          <a:p>
            <a:pPr marL="0" indent="0">
              <a:buNone/>
            </a:pPr>
            <a:r>
              <a:rPr lang="en-US" sz="1800" b="0" dirty="0"/>
              <a:t>The IEEE 802.3 400 Gb/s Ethernet Study Group is exploring the need for 400 Gb/s Ethernet. As the IEEE 802.11 High Efficiency WLAN Study Group (HEW SG) is considering the improvement of spectrum efficiency to enhance the system throughput/area in high density scenarios of wireless access points and stations, we would like to understand the potential use cases to determine the impact on the supporting </a:t>
            </a:r>
            <a:r>
              <a:rPr lang="en-US" sz="1800" b="0" dirty="0" err="1"/>
              <a:t>wireline</a:t>
            </a:r>
            <a:r>
              <a:rPr lang="en-US" sz="1800" b="0" dirty="0"/>
              <a:t> network. </a:t>
            </a:r>
          </a:p>
          <a:p>
            <a:pPr marL="0" indent="0">
              <a:buNone/>
            </a:pPr>
            <a:r>
              <a:rPr lang="en-US" sz="1800" b="0" dirty="0"/>
              <a:t>We would also appreciate any other data or trends that you feel would be beneficial to us as we define 400 Gb/s Ethernet for </a:t>
            </a:r>
            <a:r>
              <a:rPr lang="en-US" sz="1800" b="0" dirty="0" err="1"/>
              <a:t>wireline</a:t>
            </a:r>
            <a:r>
              <a:rPr lang="en-US" sz="1800" b="0" dirty="0"/>
              <a:t> applications. </a:t>
            </a:r>
          </a:p>
          <a:p>
            <a:pPr marL="0" indent="0">
              <a:buNone/>
            </a:pPr>
            <a:r>
              <a:rPr lang="en-US" sz="1800" b="0" dirty="0"/>
              <a:t>As companion specifications in the IEEE 802 family of standards, both of our respective groups are faced with growing bandwidth requirements. Given the inherent symbiotic relationship of the wired and wireless networks, we look forward to future interaction that will enable the mutual success of our standards.</a:t>
            </a:r>
            <a:endParaRPr lang="en-US" sz="1800"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23</a:t>
            </a:fld>
            <a:endParaRPr lang="en-US" dirty="0"/>
          </a:p>
        </p:txBody>
      </p:sp>
      <p:sp>
        <p:nvSpPr>
          <p:cNvPr id="7" name="TextBox 6"/>
          <p:cNvSpPr txBox="1"/>
          <p:nvPr/>
        </p:nvSpPr>
        <p:spPr>
          <a:xfrm>
            <a:off x="482019" y="5981700"/>
            <a:ext cx="7210692" cy="461665"/>
          </a:xfrm>
          <a:prstGeom prst="rect">
            <a:avLst/>
          </a:prstGeom>
          <a:noFill/>
          <a:ln>
            <a:solidFill>
              <a:srgbClr val="FFC000"/>
            </a:solidFill>
          </a:ln>
        </p:spPr>
        <p:txBody>
          <a:bodyPr wrap="none" rtlCol="0">
            <a:spAutoFit/>
          </a:bodyPr>
          <a:lstStyle/>
          <a:p>
            <a:r>
              <a:rPr lang="en-US" dirty="0" smtClean="0"/>
              <a:t>Suggest sending HEW use case document (or variant)</a:t>
            </a:r>
            <a:endParaRPr lang="en-US" dirty="0"/>
          </a:p>
        </p:txBody>
      </p:sp>
      <p:sp>
        <p:nvSpPr>
          <p:cNvPr id="8" name="Text Box 7"/>
          <p:cNvSpPr txBox="1">
            <a:spLocks noChangeArrowheads="1"/>
          </p:cNvSpPr>
          <p:nvPr/>
        </p:nvSpPr>
        <p:spPr bwMode="auto">
          <a:xfrm>
            <a:off x="291878"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extLst>
      <p:ext uri="{BB962C8B-B14F-4D97-AF65-F5344CB8AC3E}">
        <p14:creationId xmlns:p14="http://schemas.microsoft.com/office/powerpoint/2010/main" val="1656879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24</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
        <p:nvSpPr>
          <p:cNvPr id="2" name="TextBox 1"/>
          <p:cNvSpPr txBox="1"/>
          <p:nvPr/>
        </p:nvSpPr>
        <p:spPr>
          <a:xfrm>
            <a:off x="657225" y="5330230"/>
            <a:ext cx="7848600" cy="830997"/>
          </a:xfrm>
          <a:prstGeom prst="rect">
            <a:avLst/>
          </a:prstGeom>
          <a:noFill/>
          <a:ln>
            <a:solidFill>
              <a:schemeClr val="accent1">
                <a:lumMod val="60000"/>
                <a:lumOff val="40000"/>
              </a:schemeClr>
            </a:solidFill>
          </a:ln>
        </p:spPr>
        <p:txBody>
          <a:bodyPr wrap="square" rtlCol="0">
            <a:spAutoFit/>
          </a:bodyPr>
          <a:lstStyle/>
          <a:p>
            <a:pPr algn="ctr"/>
            <a:r>
              <a:rPr lang="en-US" dirty="0" smtClean="0"/>
              <a:t>Recirculation </a:t>
            </a:r>
            <a:r>
              <a:rPr lang="en-US" dirty="0" smtClean="0"/>
              <a:t>sponsor ballot </a:t>
            </a:r>
            <a:r>
              <a:rPr lang="en-US" dirty="0" smtClean="0"/>
              <a:t>just closed</a:t>
            </a:r>
            <a:endParaRPr lang="en-US" dirty="0" smtClean="0"/>
          </a:p>
          <a:p>
            <a:pPr algn="ctr"/>
            <a:r>
              <a:rPr lang="en-US" dirty="0" smtClean="0"/>
              <a:t>ARC discussion topic </a:t>
            </a:r>
            <a:r>
              <a:rPr lang="en-US" dirty="0" smtClean="0"/>
              <a:t>Monday am1 &amp; Wednesday am1</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953" y="1603976"/>
            <a:ext cx="7145721" cy="357286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25</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November 2013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spcAft>
                <a:spcPts val="500"/>
              </a:spcAft>
              <a:defRPr/>
            </a:pPr>
            <a:r>
              <a:rPr lang="en-US" sz="2800" dirty="0" smtClean="0"/>
              <a:t>Begin Sponsor Ballot?     </a:t>
            </a:r>
            <a:r>
              <a:rPr lang="en-US" sz="2800" dirty="0" smtClean="0"/>
              <a:t>none</a:t>
            </a:r>
            <a:endParaRPr lang="en-US" sz="2800" dirty="0" smtClean="0"/>
          </a:p>
          <a:p>
            <a:pPr>
              <a:spcBef>
                <a:spcPts val="0"/>
              </a:spcBef>
              <a:spcAft>
                <a:spcPts val="500"/>
              </a:spcAft>
              <a:defRPr/>
            </a:pPr>
            <a:r>
              <a:rPr lang="en-US" sz="2800" dirty="0" smtClean="0"/>
              <a:t>Submit to RevCom?       AC, AF</a:t>
            </a:r>
          </a:p>
          <a:p>
            <a:pPr>
              <a:spcBef>
                <a:spcPts val="0"/>
              </a:spcBef>
              <a:spcAft>
                <a:spcPts val="500"/>
              </a:spcAft>
              <a:defRPr/>
            </a:pPr>
            <a:r>
              <a:rPr lang="en-US" sz="2800" dirty="0" smtClean="0"/>
              <a:t>New project PAR to </a:t>
            </a:r>
            <a:r>
              <a:rPr lang="en-US" sz="2800" dirty="0" err="1" smtClean="0"/>
              <a:t>NesCom</a:t>
            </a:r>
            <a:r>
              <a:rPr lang="en-US" sz="2800" dirty="0" smtClean="0"/>
              <a:t>?     </a:t>
            </a:r>
            <a:r>
              <a:rPr lang="en-US" sz="2800" dirty="0" smtClean="0"/>
              <a:t>none</a:t>
            </a:r>
            <a:endParaRPr lang="en-US" sz="2800" dirty="0"/>
          </a:p>
          <a:p>
            <a:pPr>
              <a:spcBef>
                <a:spcPts val="0"/>
              </a:spcBef>
              <a:spcAft>
                <a:spcPts val="500"/>
              </a:spcAft>
              <a:defRPr/>
            </a:pPr>
            <a:r>
              <a:rPr lang="en-US" sz="2800" dirty="0" smtClean="0"/>
              <a:t>PAR Extension ?    </a:t>
            </a:r>
            <a:r>
              <a:rPr lang="en-US" sz="2800" dirty="0" smtClean="0"/>
              <a:t>none</a:t>
            </a:r>
            <a:endParaRPr lang="en-US" sz="2800" dirty="0"/>
          </a:p>
          <a:p>
            <a:pPr>
              <a:spcBef>
                <a:spcPts val="0"/>
              </a:spcBef>
              <a:spcAft>
                <a:spcPts val="500"/>
              </a:spcAft>
              <a:defRPr/>
            </a:pPr>
            <a:r>
              <a:rPr lang="en-US" sz="2800" dirty="0" smtClean="0"/>
              <a:t>Revision PAR? </a:t>
            </a:r>
            <a:r>
              <a:rPr lang="en-US" sz="2800" dirty="0"/>
              <a:t>none</a:t>
            </a:r>
          </a:p>
          <a:p>
            <a:pPr>
              <a:spcBef>
                <a:spcPts val="0"/>
              </a:spcBef>
              <a:spcAft>
                <a:spcPts val="500"/>
              </a:spcAft>
              <a:defRPr/>
            </a:pPr>
            <a:r>
              <a:rPr lang="en-US" sz="2800" dirty="0" smtClean="0"/>
              <a:t>Study </a:t>
            </a:r>
            <a:r>
              <a:rPr lang="en-US" sz="2800" dirty="0" smtClean="0"/>
              <a:t>Group start up?   Depends upon results of WNG meeting</a:t>
            </a:r>
            <a:endParaRPr lang="en-US" sz="2800" dirty="0"/>
          </a:p>
          <a:p>
            <a:pPr>
              <a:spcBef>
                <a:spcPts val="0"/>
              </a:spcBef>
              <a:spcAft>
                <a:spcPts val="500"/>
              </a:spcAft>
              <a:defRPr/>
            </a:pPr>
            <a:r>
              <a:rPr lang="en-US" sz="2800" dirty="0"/>
              <a:t>Study Group </a:t>
            </a:r>
            <a:r>
              <a:rPr lang="en-US" sz="2800" dirty="0" smtClean="0"/>
              <a:t>extension?   HEW  (11-13-1100)</a:t>
            </a:r>
            <a:endParaRPr lang="en-US" sz="2800" dirty="0"/>
          </a:p>
          <a:p>
            <a:pPr>
              <a:spcBef>
                <a:spcPts val="0"/>
              </a:spcBef>
              <a:spcAft>
                <a:spcPts val="500"/>
              </a:spcAft>
              <a:defRPr/>
            </a:pPr>
            <a:r>
              <a:rPr lang="en-US" sz="2800" dirty="0" smtClean="0"/>
              <a:t>Press Release?  AC  publication, AF  </a:t>
            </a:r>
            <a:r>
              <a:rPr lang="en-US" sz="2800" dirty="0"/>
              <a:t>publication</a:t>
            </a:r>
          </a:p>
          <a:p>
            <a:pPr>
              <a:spcBef>
                <a:spcPts val="0"/>
              </a:spcBef>
              <a:spcAft>
                <a:spcPts val="500"/>
              </a:spcAft>
              <a:defRPr/>
            </a:pPr>
            <a:endParaRPr lang="en-US" sz="2800" dirty="0" smtClean="0"/>
          </a:p>
          <a:p>
            <a:pPr>
              <a:spcBef>
                <a:spcPts val="0"/>
              </a:spcBef>
              <a:spcAft>
                <a:spcPts val="500"/>
              </a:spcAft>
              <a:defRPr/>
            </a:pPr>
            <a:endParaRPr lang="en-US" sz="2800" dirty="0" smtClean="0"/>
          </a:p>
          <a:p>
            <a:pPr lvl="1">
              <a:spcAft>
                <a:spcPts val="500"/>
              </a:spcAft>
              <a:defRPr/>
            </a:pPr>
            <a:endParaRPr lang="en-US" sz="2400"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4.1.15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November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26</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464360285"/>
              </p:ext>
            </p:extLst>
          </p:nvPr>
        </p:nvGraphicFramePr>
        <p:xfrm>
          <a:off x="257175" y="3446780"/>
          <a:ext cx="8366125" cy="2743200"/>
        </p:xfrm>
        <a:graphic>
          <a:graphicData uri="http://schemas.openxmlformats.org/drawingml/2006/table">
            <a:tbl>
              <a:tblPr/>
              <a:tblGrid>
                <a:gridCol w="8366125"/>
              </a:tblGrid>
              <a:tr h="428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Tuesday, Nov 12, 2013</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a:p>
                      <a:pPr>
                        <a:buFont typeface="Arial"/>
                        <a:buChar char="•"/>
                      </a:pPr>
                      <a:r>
                        <a:rPr lang="en-US" dirty="0" smtClean="0">
                          <a:effectLst/>
                        </a:rPr>
                        <a:t>Tutorial </a:t>
                      </a:r>
                      <a:r>
                        <a:rPr lang="en-US" dirty="0">
                          <a:effectLst/>
                        </a:rPr>
                        <a:t>#1 (6:00–7:30 pm): </a:t>
                      </a:r>
                      <a:r>
                        <a:rPr lang="en-US" sz="2400" dirty="0">
                          <a:effectLst/>
                          <a:latin typeface="Times New Roman"/>
                          <a:ea typeface="Times New Roman"/>
                        </a:rPr>
                        <a:t>Wireless SDN in Access and </a:t>
                      </a:r>
                      <a:r>
                        <a:rPr lang="en-US" sz="2400" dirty="0" smtClean="0">
                          <a:effectLst/>
                          <a:latin typeface="Times New Roman"/>
                          <a:ea typeface="Times New Roman"/>
                        </a:rPr>
                        <a:t>Backhaul</a:t>
                      </a:r>
                      <a:endParaRPr lang="en-US" dirty="0">
                        <a:effectLst/>
                      </a:endParaRPr>
                    </a:p>
                    <a:p>
                      <a:pPr>
                        <a:buFont typeface="Arial"/>
                        <a:buChar char="•"/>
                      </a:pPr>
                      <a:r>
                        <a:rPr lang="en-US" dirty="0">
                          <a:effectLst/>
                        </a:rPr>
                        <a:t>Roger Marks, </a:t>
                      </a:r>
                      <a:r>
                        <a:rPr lang="en-US" dirty="0" err="1">
                          <a:effectLst/>
                        </a:rPr>
                        <a:t>EthAirNet</a:t>
                      </a:r>
                      <a:r>
                        <a:rPr lang="en-US" dirty="0">
                          <a:effectLst/>
                        </a:rPr>
                        <a:t> Associates</a:t>
                      </a:r>
                    </a:p>
                    <a:p>
                      <a:pPr>
                        <a:buFont typeface="Arial"/>
                        <a:buChar char="•"/>
                      </a:pPr>
                      <a:r>
                        <a:rPr lang="en-US" dirty="0">
                          <a:effectLst/>
                        </a:rPr>
                        <a:t>Juan Carlos Zuniga, </a:t>
                      </a:r>
                      <a:r>
                        <a:rPr lang="en-US" dirty="0" err="1">
                          <a:effectLst/>
                        </a:rPr>
                        <a:t>InterDigital</a:t>
                      </a:r>
                      <a:endParaRPr lang="en-US" dirty="0">
                        <a:effectLst/>
                      </a:endParaRPr>
                    </a:p>
                    <a:p>
                      <a:pPr>
                        <a:buFont typeface="Arial"/>
                        <a:buChar char="•"/>
                      </a:pPr>
                      <a:r>
                        <a:rPr lang="en-US" dirty="0">
                          <a:effectLst/>
                        </a:rPr>
                        <a:t>Antonio de la </a:t>
                      </a:r>
                      <a:r>
                        <a:rPr lang="en-US" dirty="0" err="1">
                          <a:effectLst/>
                        </a:rPr>
                        <a:t>Oliva</a:t>
                      </a:r>
                      <a:r>
                        <a:rPr lang="en-US" dirty="0">
                          <a:effectLst/>
                        </a:rPr>
                        <a:t>, Universidad Carlos III de Madrid</a:t>
                      </a:r>
                    </a:p>
                    <a:p>
                      <a:pPr>
                        <a:buFont typeface="Arial"/>
                        <a:buChar char="•"/>
                      </a:pPr>
                      <a:r>
                        <a:rPr lang="en-US" dirty="0">
                          <a:effectLst/>
                        </a:rPr>
                        <a:t>Nader </a:t>
                      </a:r>
                      <a:r>
                        <a:rPr lang="en-US" dirty="0" err="1">
                          <a:effectLst/>
                        </a:rPr>
                        <a:t>Zein</a:t>
                      </a:r>
                      <a:r>
                        <a:rPr lang="en-US" dirty="0">
                          <a:effectLst/>
                        </a:rPr>
                        <a:t>, NEC</a:t>
                      </a:r>
                    </a:p>
                  </a:txBody>
                  <a:tcPr anchor="ctr">
                    <a:lnL>
                      <a:noFill/>
                    </a:lnL>
                    <a:lnR>
                      <a:noFill/>
                    </a:lnR>
                    <a:lnT>
                      <a:noFill/>
                    </a:lnT>
                    <a:lnB>
                      <a:noFill/>
                    </a:lnB>
                    <a:solidFill>
                      <a:srgbClr val="FFFFFF"/>
                    </a:solidFill>
                  </a:tcPr>
                </a:tc>
              </a:tr>
              <a:tr h="0">
                <a:tc>
                  <a:txBody>
                    <a:bodyPr/>
                    <a:lstStyle/>
                    <a:p>
                      <a:r>
                        <a:rPr lang="en-US" dirty="0">
                          <a:effectLst/>
                        </a:rPr>
                        <a:t>Tutorial #2 (7:30–9:00 pm</a:t>
                      </a:r>
                      <a:r>
                        <a:rPr lang="en-US" dirty="0" smtClean="0">
                          <a:effectLst/>
                        </a:rPr>
                        <a:t>):</a:t>
                      </a:r>
                    </a:p>
                    <a:p>
                      <a:r>
                        <a:rPr lang="en-US" dirty="0" smtClean="0">
                          <a:effectLst/>
                        </a:rPr>
                        <a:t>Tutorial #3 (9:00 – 10:30</a:t>
                      </a:r>
                      <a:r>
                        <a:rPr lang="en-US" dirty="0" smtClean="0">
                          <a:effectLst/>
                        </a:rPr>
                        <a:t>)</a:t>
                      </a:r>
                    </a:p>
                    <a:p>
                      <a:r>
                        <a:rPr lang="en-US" dirty="0" smtClean="0">
                          <a:effectLst/>
                        </a:rPr>
                        <a:t>Discussion Topic: next slide </a:t>
                      </a:r>
                      <a:endParaRPr lang="en-US" dirty="0">
                        <a:effectLst/>
                      </a:endParaRPr>
                    </a:p>
                  </a:txBody>
                  <a:tcPr anchor="ctr">
                    <a:lnL>
                      <a:noFill/>
                    </a:lnL>
                    <a:lnR>
                      <a:noFill/>
                    </a:lnR>
                    <a:lnT>
                      <a:noFill/>
                    </a:lnT>
                    <a:lnB>
                      <a:noFill/>
                    </a:lnB>
                    <a:solidFill>
                      <a:srgbClr val="FFFFFF"/>
                    </a:solid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412876357"/>
              </p:ext>
            </p:extLst>
          </p:nvPr>
        </p:nvGraphicFramePr>
        <p:xfrm>
          <a:off x="203200" y="1843118"/>
          <a:ext cx="7772400" cy="1188720"/>
        </p:xfrm>
        <a:graphic>
          <a:graphicData uri="http://schemas.openxmlformats.org/drawingml/2006/table">
            <a:tbl>
              <a:tblPr/>
              <a:tblGrid>
                <a:gridCol w="7772400"/>
              </a:tblGrid>
              <a:tr h="1098257">
                <a:tc>
                  <a:txBody>
                    <a:bodyPr/>
                    <a:lstStyle/>
                    <a:p>
                      <a:pPr>
                        <a:buFont typeface="Arial"/>
                        <a:buChar char="•"/>
                      </a:pPr>
                      <a:r>
                        <a:rPr lang="en-US" sz="2400" dirty="0">
                          <a:effectLst/>
                        </a:rPr>
                        <a:t> Ethernet 40th Celebration (7:00 - 9:00pm) Presentation</a:t>
                      </a:r>
                    </a:p>
                    <a:p>
                      <a:pPr>
                        <a:buFont typeface="Arial"/>
                        <a:buChar char="•"/>
                      </a:pPr>
                      <a:r>
                        <a:rPr lang="en-US" sz="2400" dirty="0">
                          <a:effectLst/>
                        </a:rPr>
                        <a:t>John </a:t>
                      </a:r>
                      <a:r>
                        <a:rPr lang="en-US" sz="2400" dirty="0" err="1">
                          <a:effectLst/>
                        </a:rPr>
                        <a:t>D'Ambrosia</a:t>
                      </a:r>
                      <a:r>
                        <a:rPr lang="en-US" sz="2400" dirty="0">
                          <a:effectLst/>
                        </a:rPr>
                        <a:t>, Dell</a:t>
                      </a:r>
                    </a:p>
                    <a:p>
                      <a:pPr>
                        <a:buFont typeface="Arial"/>
                        <a:buChar char="•"/>
                      </a:pPr>
                      <a:r>
                        <a:rPr lang="en-US" sz="2400" dirty="0">
                          <a:effectLst/>
                        </a:rPr>
                        <a:t>Bob Metcalfe</a:t>
                      </a:r>
                    </a:p>
                  </a:txBody>
                  <a:tcPr anchor="ctr">
                    <a:lnL>
                      <a:noFill/>
                    </a:lnL>
                    <a:lnR>
                      <a:noFill/>
                    </a:lnR>
                    <a:lnT>
                      <a:noFill/>
                    </a:lnT>
                    <a:lnB>
                      <a:noFill/>
                    </a:lnB>
                    <a:solidFill>
                      <a:srgbClr val="FFFFFF"/>
                    </a:solidFill>
                  </a:tcPr>
                </a:tc>
              </a:tr>
            </a:tbl>
          </a:graphicData>
        </a:graphic>
      </p:graphicFrame>
      <p:sp>
        <p:nvSpPr>
          <p:cNvPr id="14" name="Rectangle 2"/>
          <p:cNvSpPr>
            <a:spLocks noChangeArrowheads="1"/>
          </p:cNvSpPr>
          <p:nvPr/>
        </p:nvSpPr>
        <p:spPr bwMode="auto">
          <a:xfrm>
            <a:off x="183923" y="1473786"/>
            <a:ext cx="36342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Nov 11, 2013</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0975" y="2428875"/>
            <a:ext cx="8867775" cy="3817733"/>
          </a:xfrm>
        </p:spPr>
        <p:txBody>
          <a:bodyPr>
            <a:noAutofit/>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smtClean="0"/>
              <a:t>What the *%#! do we do with 64 bit addressing</a:t>
            </a:r>
            <a:br>
              <a:rPr lang="en-GB" b="1" dirty="0" smtClean="0"/>
            </a:br>
            <a:r>
              <a:rPr lang="en-GB" b="1" dirty="0" smtClean="0"/>
              <a:t>Not a tutorial, not a presentation </a:t>
            </a:r>
            <a:br>
              <a:rPr lang="en-GB" b="1" dirty="0" smtClean="0"/>
            </a:br>
            <a:r>
              <a:rPr lang="en-GB" b="1" dirty="0" smtClean="0"/>
              <a:t>A technical discussion between 802.15 - &amp; 802.1 on </a:t>
            </a:r>
            <a:br>
              <a:rPr lang="en-GB" b="1" dirty="0" smtClean="0"/>
            </a:br>
            <a:r>
              <a:rPr lang="en-GB" b="1" dirty="0" smtClean="0"/>
              <a:t>homogeneous 64 bit networks and</a:t>
            </a:r>
            <a:br>
              <a:rPr lang="en-GB" b="1" dirty="0" smtClean="0"/>
            </a:br>
            <a:r>
              <a:rPr lang="en-GB" b="1" dirty="0" smtClean="0"/>
              <a:t>heterogeneous </a:t>
            </a:r>
            <a:r>
              <a:rPr lang="en-GB" dirty="0" smtClean="0"/>
              <a:t>48/64 bit </a:t>
            </a:r>
            <a:r>
              <a:rPr lang="en-GB" dirty="0"/>
              <a:t>networks </a:t>
            </a:r>
            <a:r>
              <a:rPr lang="en-GB" b="1" dirty="0" smtClean="0"/>
              <a:t/>
            </a:r>
            <a:br>
              <a:rPr lang="en-GB" b="1" dirty="0" smtClean="0"/>
            </a:br>
            <a:r>
              <a:rPr lang="en-GB" b="1" dirty="0" smtClean="0"/>
              <a:t/>
            </a:r>
            <a:br>
              <a:rPr lang="en-GB" b="1" dirty="0" smtClean="0"/>
            </a:br>
            <a:r>
              <a:rPr lang="en-GB" b="1" dirty="0" smtClean="0"/>
              <a:t>- starts at 7:30pm </a:t>
            </a:r>
            <a:r>
              <a:rPr lang="en-GB" dirty="0" smtClean="0"/>
              <a:t>in </a:t>
            </a:r>
            <a:r>
              <a:rPr lang="en-GB" dirty="0" smtClean="0"/>
              <a:t>Cotton Bowl</a:t>
            </a:r>
            <a:r>
              <a:rPr lang="en-GB" dirty="0" smtClean="0"/>
              <a:t/>
            </a:r>
            <a:br>
              <a:rPr lang="en-GB" dirty="0" smtClean="0"/>
            </a:br>
            <a:r>
              <a:rPr lang="en-GB" dirty="0" smtClean="0"/>
              <a:t> </a:t>
            </a:r>
            <a:r>
              <a:rPr lang="en-GB" dirty="0" smtClean="0"/>
              <a:t/>
            </a:r>
            <a:br>
              <a:rPr lang="en-GB" dirty="0" smtClean="0"/>
            </a:br>
            <a:r>
              <a:rPr lang="en-GB" b="1" dirty="0">
                <a:solidFill>
                  <a:srgbClr val="000099"/>
                </a:solidFill>
              </a:rPr>
              <a:t/>
            </a:r>
            <a:br>
              <a:rPr lang="en-GB"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8" y="695838"/>
            <a:ext cx="4572000" cy="830997"/>
          </a:xfrm>
          <a:prstGeom prst="rect">
            <a:avLst/>
          </a:prstGeom>
        </p:spPr>
        <p:txBody>
          <a:bodyPr>
            <a:spAutoFit/>
          </a:bodyPr>
          <a:lstStyle/>
          <a:p>
            <a:pPr algn="ctr"/>
            <a:r>
              <a:rPr lang="en-AU" dirty="0" smtClean="0"/>
              <a:t>802 Plenary Meeting</a:t>
            </a:r>
            <a:r>
              <a:rPr lang="en-AU" dirty="0"/>
              <a:t>, </a:t>
            </a:r>
            <a:r>
              <a:rPr lang="en-AU" dirty="0" smtClean="0"/>
              <a:t>Dallas</a:t>
            </a:r>
            <a:endParaRPr lang="en-AU" dirty="0"/>
          </a:p>
          <a:p>
            <a:pPr algn="ctr"/>
            <a:r>
              <a:rPr lang="en-AU" dirty="0" smtClean="0"/>
              <a:t>11 </a:t>
            </a:r>
            <a:r>
              <a:rPr lang="en-AU" dirty="0"/>
              <a:t>– </a:t>
            </a:r>
            <a:r>
              <a:rPr lang="en-AU" dirty="0" smtClean="0"/>
              <a:t>15 November </a:t>
            </a:r>
            <a:r>
              <a:rPr lang="en-AU" dirty="0"/>
              <a:t>2013</a:t>
            </a:r>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4.1.16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dirty="0"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27</a:t>
            </a:fld>
            <a:endParaRPr lang="en-US" dirty="0"/>
          </a:p>
        </p:txBody>
      </p:sp>
    </p:spTree>
    <p:extLst>
      <p:ext uri="{BB962C8B-B14F-4D97-AF65-F5344CB8AC3E}">
        <p14:creationId xmlns:p14="http://schemas.microsoft.com/office/powerpoint/2010/main" val="21123521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42900" y="846138"/>
            <a:ext cx="8115300" cy="692150"/>
          </a:xfrm>
        </p:spPr>
        <p:txBody>
          <a:bodyPr/>
          <a:lstStyle/>
          <a:p>
            <a:r>
              <a:rPr lang="en-US" dirty="0" smtClean="0"/>
              <a:t>Notable </a:t>
            </a:r>
            <a:r>
              <a:rPr lang="en-US" dirty="0" err="1" smtClean="0"/>
              <a:t>ExCom</a:t>
            </a:r>
            <a:r>
              <a:rPr lang="en-US" dirty="0" smtClean="0"/>
              <a:t> or SA Activities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28</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593864210"/>
              </p:ext>
            </p:extLst>
          </p:nvPr>
        </p:nvGraphicFramePr>
        <p:xfrm>
          <a:off x="304800" y="1562100"/>
          <a:ext cx="8558111" cy="4593409"/>
        </p:xfrm>
        <a:graphic>
          <a:graphicData uri="http://schemas.openxmlformats.org/drawingml/2006/table">
            <a:tbl>
              <a:tblPr/>
              <a:tblGrid>
                <a:gridCol w="8558111"/>
              </a:tblGrid>
              <a:tr h="1270517">
                <a:tc>
                  <a:txBody>
                    <a:bodyPr/>
                    <a:lstStyle/>
                    <a:p>
                      <a:pPr>
                        <a:spcBef>
                          <a:spcPts val="0"/>
                        </a:spcBef>
                        <a:buFont typeface="Arial"/>
                        <a:buNone/>
                      </a:pPr>
                      <a:r>
                        <a:rPr lang="en-US" sz="2400" dirty="0" smtClean="0">
                          <a:effectLst/>
                          <a:latin typeface="Berlin Sans FB Demi" pitchFamily="34" charset="0"/>
                          <a:cs typeface="Aharoni" pitchFamily="2" charset="-79"/>
                        </a:rPr>
                        <a:t>802 operations manual changes</a:t>
                      </a:r>
                      <a:r>
                        <a:rPr lang="en-US" sz="2400" baseline="0" dirty="0" smtClean="0">
                          <a:effectLst/>
                          <a:latin typeface="Berlin Sans FB Demi" pitchFamily="34" charset="0"/>
                          <a:cs typeface="Aharoni" pitchFamily="2" charset="-79"/>
                        </a:rPr>
                        <a:t> </a:t>
                      </a:r>
                    </a:p>
                    <a:p>
                      <a:pPr lvl="1">
                        <a:spcBef>
                          <a:spcPts val="0"/>
                        </a:spcBef>
                        <a:buFont typeface="Arial"/>
                        <a:buNone/>
                      </a:pPr>
                      <a:r>
                        <a:rPr lang="en-US" sz="2400" baseline="0" dirty="0" smtClean="0">
                          <a:effectLst/>
                          <a:latin typeface="Berlin Sans FB Demi" pitchFamily="34" charset="0"/>
                          <a:cs typeface="Aharoni" pitchFamily="2" charset="-79"/>
                        </a:rPr>
                        <a:t>Modification of 5Cs postponed to November</a:t>
                      </a:r>
                    </a:p>
                    <a:p>
                      <a:pPr lvl="1">
                        <a:spcBef>
                          <a:spcPts val="0"/>
                        </a:spcBef>
                        <a:buFont typeface="Arial"/>
                        <a:buNone/>
                      </a:pPr>
                      <a:r>
                        <a:rPr lang="en-US" sz="2400" baseline="0" dirty="0" smtClean="0">
                          <a:effectLst/>
                          <a:latin typeface="Berlin Sans FB Demi" pitchFamily="34" charset="0"/>
                          <a:cs typeface="Aharoni" pitchFamily="2" charset="-79"/>
                        </a:rPr>
                        <a:t>EC Workshop in November</a:t>
                      </a:r>
                      <a:endParaRPr lang="en-US" sz="2400" dirty="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r h="3322892">
                <a:tc>
                  <a:txBody>
                    <a:bodyPr/>
                    <a:lstStyle/>
                    <a:p>
                      <a:pPr marL="0" marR="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p>
                      <a:pPr marL="0" marR="0"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40</a:t>
                      </a:r>
                      <a:r>
                        <a:rPr lang="en-US" sz="2400" baseline="30000" dirty="0" smtClean="0">
                          <a:effectLst/>
                          <a:latin typeface="Berlin Sans FB Demi" pitchFamily="34" charset="0"/>
                          <a:cs typeface="Aharoni" pitchFamily="2" charset="-79"/>
                        </a:rPr>
                        <a:t>th</a:t>
                      </a:r>
                      <a:r>
                        <a:rPr lang="en-US" sz="2400" baseline="0" dirty="0" smtClean="0">
                          <a:effectLst/>
                          <a:latin typeface="Berlin Sans FB Demi" pitchFamily="34" charset="0"/>
                          <a:cs typeface="Aharoni" pitchFamily="2" charset="-79"/>
                        </a:rPr>
                        <a:t> Anniversary of Ethernet celebration planned for Nov</a:t>
                      </a:r>
                    </a:p>
                    <a:p>
                      <a:pPr marL="457200" marR="0" lvl="1"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Special event on Monday</a:t>
                      </a:r>
                    </a:p>
                    <a:p>
                      <a:pPr marL="457200" marR="0" lvl="1"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Tutorials shifted to Tuesday</a:t>
                      </a:r>
                    </a:p>
                    <a:p>
                      <a:pPr marL="0" marR="0" lvl="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p>
                      <a:pPr marL="0" marR="0" lvl="0"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IEEE  </a:t>
                      </a:r>
                      <a:r>
                        <a:rPr lang="en-US" sz="2400" baseline="0" dirty="0" smtClean="0">
                          <a:effectLst/>
                          <a:latin typeface="Berlin Sans FB Demi" pitchFamily="34" charset="0"/>
                          <a:cs typeface="Aharoni" pitchFamily="2" charset="-79"/>
                        </a:rPr>
                        <a:t>elections completed</a:t>
                      </a:r>
                      <a:endParaRPr lang="en-US" sz="240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bl>
          </a:graphicData>
        </a:graphic>
      </p:graphicFrame>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29318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29</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a:t>
            </a:r>
            <a:r>
              <a:rPr lang="en-US" dirty="0" smtClean="0"/>
              <a:t>November 09, </a:t>
            </a:r>
            <a:r>
              <a:rPr lang="en-US" dirty="0" smtClean="0"/>
              <a:t>2013</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35 </a:t>
            </a:r>
            <a:r>
              <a:rPr lang="en-US" sz="2800" dirty="0" smtClean="0"/>
              <a:t>entries with 2013 submission dates</a:t>
            </a:r>
          </a:p>
          <a:p>
            <a:pPr>
              <a:defRPr/>
            </a:pPr>
            <a:endParaRPr lang="en-US" sz="2800" dirty="0"/>
          </a:p>
          <a:p>
            <a:pPr>
              <a:defRPr/>
            </a:pPr>
            <a:r>
              <a:rPr lang="en-US" sz="2800" dirty="0" smtClean="0"/>
              <a:t>Request for LOAs  - </a:t>
            </a:r>
            <a:r>
              <a:rPr lang="en-US" sz="2800" dirty="0" smtClean="0"/>
              <a:t>8 sent</a:t>
            </a:r>
          </a:p>
          <a:p>
            <a:pPr marL="0" indent="0">
              <a:buNone/>
              <a:defRPr/>
            </a:pPr>
            <a:r>
              <a:rPr lang="en-US" sz="2800" dirty="0" smtClean="0"/>
              <a:t> </a:t>
            </a:r>
            <a:endParaRPr lang="en-US" sz="2800" dirty="0" smtClean="0"/>
          </a:p>
        </p:txBody>
      </p:sp>
      <p:sp>
        <p:nvSpPr>
          <p:cNvPr id="68614" name="Text Box 5"/>
          <p:cNvSpPr txBox="1">
            <a:spLocks noChangeArrowheads="1"/>
          </p:cNvSpPr>
          <p:nvPr/>
        </p:nvSpPr>
        <p:spPr bwMode="auto">
          <a:xfrm>
            <a:off x="190056" y="601663"/>
            <a:ext cx="36045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a:t>
            </a:r>
            <a:r>
              <a:rPr lang="en-US" dirty="0" smtClean="0">
                <a:solidFill>
                  <a:schemeClr val="tx2"/>
                </a:solidFill>
              </a:rPr>
              <a:t>3.2.1 </a:t>
            </a:r>
            <a:endParaRPr lang="en-US" dirty="0">
              <a:solidFill>
                <a:schemeClr val="tx2"/>
              </a:solidFill>
            </a:endParaRPr>
          </a:p>
        </p:txBody>
      </p:sp>
    </p:spTree>
    <p:extLst>
      <p:ext uri="{BB962C8B-B14F-4D97-AF65-F5344CB8AC3E}">
        <p14:creationId xmlns:p14="http://schemas.microsoft.com/office/powerpoint/2010/main" val="2712307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600" y="978995"/>
            <a:ext cx="7340600" cy="922375"/>
          </a:xfrm>
        </p:spPr>
        <p:txBody>
          <a:bodyPr/>
          <a:lstStyle/>
          <a:p>
            <a:r>
              <a:rPr lang="en-US" dirty="0" smtClean="0"/>
              <a:t>Social  in </a:t>
            </a:r>
            <a:r>
              <a:rPr lang="en-US" dirty="0" smtClean="0"/>
              <a:t>Dallas</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30</a:t>
            </a:fld>
            <a:endParaRPr lang="en-US"/>
          </a:p>
        </p:txBody>
      </p:sp>
      <p:sp>
        <p:nvSpPr>
          <p:cNvPr id="13" name="Text Box 4"/>
          <p:cNvSpPr txBox="1">
            <a:spLocks noChangeArrowheads="1"/>
          </p:cNvSpPr>
          <p:nvPr/>
        </p:nvSpPr>
        <p:spPr bwMode="auto">
          <a:xfrm>
            <a:off x="-671" y="617538"/>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Wednesday </a:t>
            </a:r>
            <a:r>
              <a:rPr lang="en-US" dirty="0">
                <a:solidFill>
                  <a:schemeClr val="tx2"/>
                </a:solidFill>
              </a:rPr>
              <a:t>Agenda Item </a:t>
            </a:r>
            <a:r>
              <a:rPr lang="en-US" dirty="0" smtClean="0">
                <a:solidFill>
                  <a:schemeClr val="tx2"/>
                </a:solidFill>
              </a:rPr>
              <a:t>2.7</a:t>
            </a:r>
            <a:endParaRPr lang="en-US" dirty="0">
              <a:solidFill>
                <a:schemeClr val="tx2"/>
              </a:solidFill>
            </a:endParaRPr>
          </a:p>
        </p:txBody>
      </p:sp>
      <p:sp>
        <p:nvSpPr>
          <p:cNvPr id="3" name="TextBox 2"/>
          <p:cNvSpPr txBox="1"/>
          <p:nvPr/>
        </p:nvSpPr>
        <p:spPr>
          <a:xfrm>
            <a:off x="495299" y="1695449"/>
            <a:ext cx="8143875" cy="2308324"/>
          </a:xfrm>
          <a:prstGeom prst="rect">
            <a:avLst/>
          </a:prstGeom>
          <a:noFill/>
        </p:spPr>
        <p:txBody>
          <a:bodyPr wrap="square" rtlCol="0">
            <a:spAutoFit/>
          </a:bodyPr>
          <a:lstStyle/>
          <a:p>
            <a:r>
              <a:rPr lang="en-GB" dirty="0"/>
              <a:t>Will be held in the Marsalis Hall A</a:t>
            </a:r>
            <a:br>
              <a:rPr lang="en-GB" dirty="0"/>
            </a:br>
            <a:r>
              <a:rPr lang="en-GB" dirty="0"/>
              <a:t>Exhibition Level</a:t>
            </a:r>
            <a:br>
              <a:rPr lang="en-GB" dirty="0"/>
            </a:br>
            <a:r>
              <a:rPr lang="en-GB" dirty="0"/>
              <a:t> - Please make sure you wear your name badge to the social</a:t>
            </a:r>
            <a:br>
              <a:rPr lang="en-GB" dirty="0"/>
            </a:br>
            <a:r>
              <a:rPr lang="en-GB" dirty="0"/>
              <a:t> - Obtain guest badges by Wednesday noon</a:t>
            </a:r>
            <a:r>
              <a:rPr lang="en-GB" sz="6000" dirty="0">
                <a:solidFill>
                  <a:srgbClr val="000099"/>
                </a:solidFill>
              </a:rPr>
              <a:t/>
            </a:r>
            <a:br>
              <a:rPr lang="en-GB" sz="6000" dirty="0">
                <a:solidFill>
                  <a:srgbClr val="000099"/>
                </a:solidFill>
              </a:rPr>
            </a:br>
            <a:r>
              <a:rPr lang="en-AU" dirty="0"/>
              <a:t> </a:t>
            </a:r>
            <a:endParaRPr lang="en-US" dirty="0"/>
          </a:p>
          <a:p>
            <a:endParaRPr lang="en-US" dirty="0"/>
          </a:p>
        </p:txBody>
      </p:sp>
    </p:spTree>
    <p:extLst>
      <p:ext uri="{BB962C8B-B14F-4D97-AF65-F5344CB8AC3E}">
        <p14:creationId xmlns:p14="http://schemas.microsoft.com/office/powerpoint/2010/main" val="14502483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Webex</a:t>
            </a:r>
            <a:r>
              <a:rPr lang="en-US" dirty="0" smtClean="0"/>
              <a:t> Experiment</a:t>
            </a:r>
            <a:endParaRPr lang="en-US" dirty="0"/>
          </a:p>
        </p:txBody>
      </p:sp>
      <p:sp>
        <p:nvSpPr>
          <p:cNvPr id="3" name="Content Placeholder 2"/>
          <p:cNvSpPr>
            <a:spLocks noGrp="1"/>
          </p:cNvSpPr>
          <p:nvPr>
            <p:ph idx="1"/>
          </p:nvPr>
        </p:nvSpPr>
        <p:spPr/>
        <p:txBody>
          <a:bodyPr/>
          <a:lstStyle/>
          <a:p>
            <a:r>
              <a:rPr lang="en-US" dirty="0" smtClean="0"/>
              <a:t>Adrian</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31</a:t>
            </a:fld>
            <a:endParaRPr lang="en-US" dirty="0"/>
          </a:p>
        </p:txBody>
      </p:sp>
    </p:spTree>
    <p:extLst>
      <p:ext uri="{BB962C8B-B14F-4D97-AF65-F5344CB8AC3E}">
        <p14:creationId xmlns:p14="http://schemas.microsoft.com/office/powerpoint/2010/main" val="15905017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32</a:t>
            </a:fld>
            <a:endParaRPr lang="en-US"/>
          </a:p>
        </p:txBody>
      </p:sp>
      <p:sp>
        <p:nvSpPr>
          <p:cNvPr id="5" name="TextBox 4"/>
          <p:cNvSpPr txBox="1"/>
          <p:nvPr/>
        </p:nvSpPr>
        <p:spPr>
          <a:xfrm>
            <a:off x="152400" y="1038225"/>
            <a:ext cx="8801100" cy="5478423"/>
          </a:xfrm>
          <a:prstGeom prst="rect">
            <a:avLst/>
          </a:prstGeom>
          <a:noFill/>
        </p:spPr>
        <p:txBody>
          <a:bodyPr wrap="square" rtlCol="0">
            <a:spAutoFit/>
          </a:bodyPr>
          <a:lstStyle/>
          <a:p>
            <a:r>
              <a:rPr lang="en-GB" sz="1000" dirty="0"/>
              <a:t>Dear Colleagues,</a:t>
            </a:r>
            <a:endParaRPr lang="en-US" sz="1000" dirty="0"/>
          </a:p>
          <a:p>
            <a:r>
              <a:rPr lang="en-GB" sz="1000" dirty="0"/>
              <a:t> </a:t>
            </a:r>
            <a:endParaRPr lang="en-US" sz="1000" dirty="0"/>
          </a:p>
          <a:p>
            <a:r>
              <a:rPr lang="en-GB" sz="1000" dirty="0"/>
              <a:t>The IEEE 1900.1 Standards Working Group (</a:t>
            </a:r>
            <a:r>
              <a:rPr lang="en-GB" sz="1000" u="sng" dirty="0">
                <a:hlinkClick r:id="rId2"/>
              </a:rPr>
              <a:t>http://grouper.ieee.org/groups/dyspan/1/</a:t>
            </a:r>
            <a:r>
              <a:rPr lang="en-GB" sz="1000" dirty="0"/>
              <a:t>) is preparing a revision of its published IEEE </a:t>
            </a:r>
            <a:r>
              <a:rPr lang="en-GB" sz="1000" dirty="0" err="1"/>
              <a:t>Std</a:t>
            </a:r>
            <a:r>
              <a:rPr lang="en-GB" sz="1000" dirty="0"/>
              <a:t> 1900.1™-2008 standard, entitled: “IEEE Standard Definitions and Concepts for Dynamic Spectrum Access: Terminology Relating to Emerging Wireless Networks, System Functionality, and Spectrum Management”. The key purpose of IEEE 1900.1 is to promote a common understanding among experts and to act as a baseline in the definition of a number of key terms pertinent to dynamic spectrum access, cognitive radio, spectrum sharing, opportunistic spectrum access, and other related technologies, capabilities and functionalities. It is intended that though such ends, the prospects for dynamic spectrum access and related technologies are enhanced.</a:t>
            </a:r>
            <a:endParaRPr lang="en-US" sz="1000" dirty="0"/>
          </a:p>
          <a:p>
            <a:r>
              <a:rPr lang="en-GB" sz="1000" dirty="0"/>
              <a:t> </a:t>
            </a:r>
            <a:endParaRPr lang="en-US" sz="1000" dirty="0"/>
          </a:p>
          <a:p>
            <a:r>
              <a:rPr lang="en-GB" sz="1000" dirty="0"/>
              <a:t>We hereby invite you to contribute to the development of this revision standard. Your contribution can enhance the standard by introducing new prominent concepts to the terms and definitions covered therein. It can also give the opportunity to express your opinion on any necessary changes to terms and associated definitions in the current standard. Moreover, IEEE 1900.1 also aims to guide professionals on aspects such as the relationship between the various concepts in the scope of dynamic spectrum access and related technologies, as covered in the standard. Your contribution could also cover such aspects.</a:t>
            </a:r>
            <a:endParaRPr lang="en-US" sz="1000" dirty="0"/>
          </a:p>
          <a:p>
            <a:r>
              <a:rPr lang="en-GB" sz="1000" dirty="0"/>
              <a:t> </a:t>
            </a:r>
            <a:endParaRPr lang="en-US" sz="1000" dirty="0"/>
          </a:p>
          <a:p>
            <a:r>
              <a:rPr lang="en-GB" sz="1000" dirty="0"/>
              <a:t>Contributing to IEEE 1900.1 will present many benefits to you and to your organization, particularly if you or your organization have interest in or are stakeholders in dynamic spectrum access and related beyond 2020 mobile communications or next generation wireless technologies. IEEE 1900.1 is a highly cited standard and guide to the understanding of next generation radio concepts within the mobile and wireless community. Further, your personal input will be acknowledged in the standard (if desired).</a:t>
            </a:r>
            <a:endParaRPr lang="en-US" sz="1000" dirty="0"/>
          </a:p>
          <a:p>
            <a:r>
              <a:rPr lang="en-GB" sz="1000" dirty="0"/>
              <a:t> </a:t>
            </a:r>
            <a:endParaRPr lang="en-US" sz="1000" dirty="0"/>
          </a:p>
          <a:p>
            <a:r>
              <a:rPr lang="en-GB" sz="1000" dirty="0"/>
              <a:t>Should you wish to contribute to the standard, please express your interest to the Chair of IEEE 1900.1 (Oliver Holland, </a:t>
            </a:r>
            <a:r>
              <a:rPr lang="en-GB" sz="1000" u="sng" dirty="0">
                <a:hlinkClick r:id="rId3"/>
              </a:rPr>
              <a:t>oliver.holland@kcl.ac.uk</a:t>
            </a:r>
            <a:r>
              <a:rPr lang="en-GB" sz="1000" dirty="0"/>
              <a:t>) and Secretary (Michael </a:t>
            </a:r>
            <a:r>
              <a:rPr lang="en-GB" sz="1000" dirty="0" err="1"/>
              <a:t>Gundlach</a:t>
            </a:r>
            <a:r>
              <a:rPr lang="en-GB" sz="1000" dirty="0"/>
              <a:t>, </a:t>
            </a:r>
            <a:r>
              <a:rPr lang="en-GB" sz="1000" u="sng" dirty="0">
                <a:hlinkClick r:id="rId4"/>
              </a:rPr>
              <a:t>michael.gundlach@nsn.com</a:t>
            </a:r>
            <a:r>
              <a:rPr lang="en-GB" sz="1000" dirty="0"/>
              <a:t>). The “Subject” field of your email should be the exact following text: “IEEE 1900.1 Revision Expression of Interest”, and your email text should included some brief information about you, your organization, and you and your organization’s work and interest areas. Based on your emailed expression of interest, we will contact you with more detail on the process for contributing to the revision standard, and you will be invited to participate in future IEEE 1900.1 meetings in order to present and discuss your contribution/opinion.</a:t>
            </a:r>
            <a:endParaRPr lang="en-US" sz="1000" dirty="0"/>
          </a:p>
          <a:p>
            <a:r>
              <a:rPr lang="en-GB" sz="1000" dirty="0"/>
              <a:t> </a:t>
            </a:r>
            <a:endParaRPr lang="en-US" sz="1000" dirty="0"/>
          </a:p>
          <a:p>
            <a:r>
              <a:rPr lang="en-GB" sz="1000" dirty="0"/>
              <a:t>The deadline for you to respond to this call for interest is the end of 30 September 2013, US Eastern Daylight Time. Any emailed responses received after that time will not be processed.</a:t>
            </a:r>
            <a:endParaRPr lang="en-US" sz="1000" dirty="0"/>
          </a:p>
          <a:p>
            <a:r>
              <a:rPr lang="en-GB" sz="1000" dirty="0"/>
              <a:t> </a:t>
            </a:r>
            <a:endParaRPr lang="en-US" sz="1000" dirty="0"/>
          </a:p>
          <a:p>
            <a:r>
              <a:rPr lang="en-GB" sz="1000" dirty="0"/>
              <a:t>Many thanks for your kind attention to this email.</a:t>
            </a:r>
            <a:endParaRPr lang="en-US" sz="1000" dirty="0"/>
          </a:p>
          <a:p>
            <a:r>
              <a:rPr lang="en-GB" sz="1000" dirty="0"/>
              <a:t> </a:t>
            </a:r>
            <a:endParaRPr lang="en-US" sz="1000" dirty="0"/>
          </a:p>
          <a:p>
            <a:r>
              <a:rPr lang="en-GB" sz="1000" dirty="0"/>
              <a:t>Kind regards,</a:t>
            </a:r>
            <a:endParaRPr lang="en-US" sz="1000" dirty="0"/>
          </a:p>
          <a:p>
            <a:r>
              <a:rPr lang="en-GB" sz="1000" dirty="0"/>
              <a:t> </a:t>
            </a:r>
            <a:endParaRPr lang="en-US" sz="1000" dirty="0"/>
          </a:p>
          <a:p>
            <a:r>
              <a:rPr lang="en-GB" sz="1000" dirty="0"/>
              <a:t>Oliver Holland, IEEE 1900.1 Chair</a:t>
            </a:r>
            <a:endParaRPr lang="en-US" sz="1000" dirty="0"/>
          </a:p>
          <a:p>
            <a:r>
              <a:rPr lang="en-GB" sz="1000" dirty="0"/>
              <a:t>Michael </a:t>
            </a:r>
            <a:r>
              <a:rPr lang="en-GB" sz="1000" dirty="0" err="1"/>
              <a:t>Gundlach</a:t>
            </a:r>
            <a:r>
              <a:rPr lang="en-GB" sz="1000" dirty="0"/>
              <a:t>, IEEE 1900.1 </a:t>
            </a:r>
            <a:r>
              <a:rPr lang="en-GB" sz="1000" dirty="0" smtClean="0"/>
              <a:t>Secretary</a:t>
            </a:r>
            <a:endParaRPr lang="en-US" sz="1000" dirty="0"/>
          </a:p>
        </p:txBody>
      </p:sp>
      <p:sp>
        <p:nvSpPr>
          <p:cNvPr id="6"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4.2</a:t>
            </a:r>
            <a:endParaRPr lang="en-US" sz="1600" dirty="0">
              <a:solidFill>
                <a:schemeClr val="tx2"/>
              </a:solidFill>
            </a:endParaRPr>
          </a:p>
        </p:txBody>
      </p:sp>
      <p:sp>
        <p:nvSpPr>
          <p:cNvPr id="7" name="TextBox 6"/>
          <p:cNvSpPr txBox="1"/>
          <p:nvPr/>
        </p:nvSpPr>
        <p:spPr>
          <a:xfrm>
            <a:off x="3267075" y="826442"/>
            <a:ext cx="3626314" cy="461665"/>
          </a:xfrm>
          <a:prstGeom prst="rect">
            <a:avLst/>
          </a:prstGeom>
          <a:noFill/>
        </p:spPr>
        <p:txBody>
          <a:bodyPr wrap="none" rtlCol="0">
            <a:spAutoFit/>
          </a:bodyPr>
          <a:lstStyle/>
          <a:p>
            <a:r>
              <a:rPr lang="en-US" dirty="0" smtClean="0"/>
              <a:t>1900.1 Participation Offer</a:t>
            </a:r>
            <a:endParaRPr lang="en-US" dirty="0"/>
          </a:p>
        </p:txBody>
      </p:sp>
    </p:spTree>
    <p:extLst>
      <p:ext uri="{BB962C8B-B14F-4D97-AF65-F5344CB8AC3E}">
        <p14:creationId xmlns:p14="http://schemas.microsoft.com/office/powerpoint/2010/main" val="17480833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33</a:t>
            </a:fld>
            <a:endParaRPr lang="en-US"/>
          </a:p>
        </p:txBody>
      </p:sp>
      <p:sp>
        <p:nvSpPr>
          <p:cNvPr id="5" name="TextBox 4"/>
          <p:cNvSpPr txBox="1"/>
          <p:nvPr/>
        </p:nvSpPr>
        <p:spPr>
          <a:xfrm>
            <a:off x="161925" y="1352550"/>
            <a:ext cx="8820150" cy="3985706"/>
          </a:xfrm>
          <a:prstGeom prst="rect">
            <a:avLst/>
          </a:prstGeom>
          <a:noFill/>
        </p:spPr>
        <p:txBody>
          <a:bodyPr wrap="square" rtlCol="0">
            <a:spAutoFit/>
          </a:bodyPr>
          <a:lstStyle/>
          <a:p>
            <a:r>
              <a:rPr lang="en-US" sz="1100" dirty="0"/>
              <a:t>IEEE 1900.1 Working Group on "Definitions and Concepts for Dynamic Spectrum Access: Terminology Relating to Emerging Wireless Networks, System Functionality, and Spectrum Management"</a:t>
            </a:r>
            <a:endParaRPr lang="en-US" sz="1100" b="0" dirty="0"/>
          </a:p>
          <a:p>
            <a:r>
              <a:rPr lang="en-US" sz="1100" b="0" dirty="0"/>
              <a:t>IEEE 1900.1 aims to standardize terms and definitions in the field of dynamic spectrum access and related technologies. It is hoped that through this effort a common understanding on such technologies will be achieved among interested stakeholders, therefore the prospects of these technologies will be further enhanced.</a:t>
            </a:r>
          </a:p>
          <a:p>
            <a:r>
              <a:rPr lang="en-US" sz="1100" b="0" dirty="0"/>
              <a:t>The baseline IEEE 1900.1 standard was published on September 26th, 2008. The standard can be obtained </a:t>
            </a:r>
            <a:r>
              <a:rPr lang="en-US" sz="1100" b="0" dirty="0" err="1"/>
              <a:t>at:</a:t>
            </a:r>
            <a:r>
              <a:rPr lang="en-US" sz="1100" b="0" u="sng" dirty="0" err="1">
                <a:hlinkClick r:id="rId2"/>
              </a:rPr>
              <a:t>http</a:t>
            </a:r>
            <a:r>
              <a:rPr lang="en-US" sz="1100" b="0" u="sng" dirty="0">
                <a:hlinkClick r:id="rId2"/>
              </a:rPr>
              <a:t>://standards.ieee.org/</a:t>
            </a:r>
            <a:r>
              <a:rPr lang="en-US" sz="1100" b="0" u="sng" dirty="0" err="1">
                <a:hlinkClick r:id="rId2"/>
              </a:rPr>
              <a:t>findstds</a:t>
            </a:r>
            <a:r>
              <a:rPr lang="en-US" sz="1100" b="0" u="sng" dirty="0">
                <a:hlinkClick r:id="rId2"/>
              </a:rPr>
              <a:t>/standard/1900.1-2008.html</a:t>
            </a:r>
            <a:r>
              <a:rPr lang="en-US" sz="1100" b="0" dirty="0"/>
              <a:t>.</a:t>
            </a:r>
          </a:p>
          <a:p>
            <a:r>
              <a:rPr lang="en-US" sz="1100" b="0" dirty="0"/>
              <a:t>From February 2011 until December 2012 the 1900.1 Working Group worked on a new amendment project, IEEE 1900.1a, primarily aiming to incorporate updated terms and definitions from other IEEE 1900 Working Groups into the standard. This work, entitled "1900.1a:IEEE Standard Definitions and Concepts for Dynamic Spectrum Access: Terminology Relating to Emerging Wireless Networks, System Functionality, and Spectrum Management Amendment: Addition of New Terms and Associated Definitions" was published in January 2013 and is available </a:t>
            </a:r>
            <a:r>
              <a:rPr lang="en-US" sz="1100" b="0" dirty="0" err="1"/>
              <a:t>here:</a:t>
            </a:r>
            <a:r>
              <a:rPr lang="en-US" sz="1100" b="0" u="sng" dirty="0" err="1">
                <a:hlinkClick r:id="rId3"/>
              </a:rPr>
              <a:t>http</a:t>
            </a:r>
            <a:r>
              <a:rPr lang="en-US" sz="1100" b="0" u="sng" dirty="0">
                <a:hlinkClick r:id="rId3"/>
              </a:rPr>
              <a:t>://standards.ieee.org/</a:t>
            </a:r>
            <a:r>
              <a:rPr lang="en-US" sz="1100" b="0" u="sng" dirty="0" err="1">
                <a:hlinkClick r:id="rId3"/>
              </a:rPr>
              <a:t>findstds</a:t>
            </a:r>
            <a:r>
              <a:rPr lang="en-US" sz="1100" b="0" u="sng" dirty="0">
                <a:hlinkClick r:id="rId3"/>
              </a:rPr>
              <a:t>/standard/1900.1a-2012.html</a:t>
            </a:r>
            <a:r>
              <a:rPr lang="en-US" sz="1100" b="0" dirty="0"/>
              <a:t>.</a:t>
            </a:r>
          </a:p>
          <a:p>
            <a:r>
              <a:rPr lang="en-US" sz="1100" b="0" dirty="0"/>
              <a:t>Since January 2013 the IEEE 1900.1 Working Group has been concentrating on preparing a root-and-branch revision of the original baseline standard that was published in 2008. It is intended that this revision will provide an up-to-date viewpoint on the associated fast-moving technology areas. It is also intended that this revision will enhance the informative content detailing the relationship between the various concepts covered by the standard.</a:t>
            </a:r>
          </a:p>
          <a:p>
            <a:r>
              <a:rPr lang="en-US" sz="1100" b="0" dirty="0"/>
              <a:t>Should you wish to be involved in IEEE 1900.1, please contact the Chair and Secretary as listed at the end of this page.</a:t>
            </a:r>
          </a:p>
          <a:p>
            <a:r>
              <a:rPr lang="en-US" sz="1100" dirty="0"/>
              <a:t>Contacts</a:t>
            </a:r>
            <a:endParaRPr lang="en-US" sz="1100" b="0" dirty="0"/>
          </a:p>
          <a:p>
            <a:r>
              <a:rPr lang="en-US" sz="1100" b="0" u="sng" dirty="0">
                <a:hlinkClick r:id="rId4"/>
              </a:rPr>
              <a:t>Oliver Holland, Ph.D.</a:t>
            </a:r>
            <a:r>
              <a:rPr lang="en-US" sz="1100" b="0" dirty="0"/>
              <a:t/>
            </a:r>
            <a:br>
              <a:rPr lang="en-US" sz="1100" b="0" dirty="0"/>
            </a:br>
            <a:r>
              <a:rPr lang="en-US" sz="1100" b="0" dirty="0"/>
              <a:t>IEEE 1900.1 Working Group Chair</a:t>
            </a:r>
          </a:p>
          <a:p>
            <a:r>
              <a:rPr lang="en-US" sz="1100" b="0" u="sng" dirty="0">
                <a:hlinkClick r:id="rId5"/>
              </a:rPr>
              <a:t>Michael </a:t>
            </a:r>
            <a:r>
              <a:rPr lang="en-US" sz="1100" b="0" u="sng" dirty="0" err="1">
                <a:hlinkClick r:id="rId5"/>
              </a:rPr>
              <a:t>Gundlach</a:t>
            </a:r>
            <a:r>
              <a:rPr lang="en-US" sz="1100" b="0" u="sng" dirty="0">
                <a:hlinkClick r:id="rId5"/>
              </a:rPr>
              <a:t>, Ph.D.</a:t>
            </a:r>
            <a:r>
              <a:rPr lang="en-US" sz="1100" b="0" dirty="0"/>
              <a:t/>
            </a:r>
            <a:br>
              <a:rPr lang="en-US" sz="1100" b="0" dirty="0"/>
            </a:br>
            <a:r>
              <a:rPr lang="en-US" sz="1100" b="0" dirty="0"/>
              <a:t>IEEE 1900.1 Working Group Secretary</a:t>
            </a:r>
          </a:p>
          <a:p>
            <a:r>
              <a:rPr lang="en-US" sz="1100" dirty="0"/>
              <a:t/>
            </a:r>
            <a:br>
              <a:rPr lang="en-US" sz="1100" dirty="0"/>
            </a:br>
            <a:endParaRPr lang="en-US" sz="1100" dirty="0"/>
          </a:p>
        </p:txBody>
      </p:sp>
      <p:sp>
        <p:nvSpPr>
          <p:cNvPr id="6" name="TextBox 5"/>
          <p:cNvSpPr txBox="1"/>
          <p:nvPr/>
        </p:nvSpPr>
        <p:spPr>
          <a:xfrm>
            <a:off x="3114675" y="807391"/>
            <a:ext cx="3626314" cy="461665"/>
          </a:xfrm>
          <a:prstGeom prst="rect">
            <a:avLst/>
          </a:prstGeom>
          <a:noFill/>
        </p:spPr>
        <p:txBody>
          <a:bodyPr wrap="none" rtlCol="0">
            <a:spAutoFit/>
          </a:bodyPr>
          <a:lstStyle/>
          <a:p>
            <a:r>
              <a:rPr lang="en-US" dirty="0" smtClean="0"/>
              <a:t>1900.1 Participation Offer</a:t>
            </a:r>
            <a:endParaRPr lang="en-US" dirty="0"/>
          </a:p>
        </p:txBody>
      </p:sp>
      <p:sp>
        <p:nvSpPr>
          <p:cNvPr id="7"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4.2</a:t>
            </a:r>
            <a:endParaRPr lang="en-US" sz="1600" dirty="0">
              <a:solidFill>
                <a:schemeClr val="tx2"/>
              </a:solidFill>
            </a:endParaRPr>
          </a:p>
        </p:txBody>
      </p:sp>
    </p:spTree>
    <p:extLst>
      <p:ext uri="{BB962C8B-B14F-4D97-AF65-F5344CB8AC3E}">
        <p14:creationId xmlns:p14="http://schemas.microsoft.com/office/powerpoint/2010/main" val="17817460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34</a:t>
            </a:fld>
            <a:endParaRPr lang="en-US"/>
          </a:p>
        </p:txBody>
      </p:sp>
      <p:sp>
        <p:nvSpPr>
          <p:cNvPr id="5" name="TextBox 4"/>
          <p:cNvSpPr txBox="1"/>
          <p:nvPr/>
        </p:nvSpPr>
        <p:spPr>
          <a:xfrm>
            <a:off x="152400" y="1152525"/>
            <a:ext cx="8801100" cy="5262979"/>
          </a:xfrm>
          <a:prstGeom prst="rect">
            <a:avLst/>
          </a:prstGeom>
          <a:noFill/>
        </p:spPr>
        <p:txBody>
          <a:bodyPr wrap="square" rtlCol="0">
            <a:spAutoFit/>
          </a:bodyPr>
          <a:lstStyle/>
          <a:p>
            <a:r>
              <a:rPr lang="en-GB" dirty="0" smtClean="0"/>
              <a:t>Should </a:t>
            </a:r>
            <a:r>
              <a:rPr lang="en-GB" dirty="0"/>
              <a:t>you wish to contribute to the standard, please express your interest to the Chair of IEEE 1900.1 (Oliver Holland, </a:t>
            </a:r>
            <a:r>
              <a:rPr lang="en-GB" u="sng" dirty="0">
                <a:hlinkClick r:id="rId2"/>
              </a:rPr>
              <a:t>oliver.holland@kcl.ac.uk</a:t>
            </a:r>
            <a:r>
              <a:rPr lang="en-GB" dirty="0"/>
              <a:t>) and Secretary (Michael </a:t>
            </a:r>
            <a:r>
              <a:rPr lang="en-GB" dirty="0" err="1"/>
              <a:t>Gundlach</a:t>
            </a:r>
            <a:r>
              <a:rPr lang="en-GB" dirty="0"/>
              <a:t>, </a:t>
            </a:r>
            <a:r>
              <a:rPr lang="en-GB" u="sng" dirty="0">
                <a:hlinkClick r:id="rId3"/>
              </a:rPr>
              <a:t>michael.gundlach@nsn.com</a:t>
            </a:r>
            <a:r>
              <a:rPr lang="en-GB" dirty="0"/>
              <a:t>). The “Subject” field of your email should be the exact following text: “IEEE 1900.1 Revision Expression of Interest”, and your email text should included some brief information about you, your organization, and you and your organization’s work and interest areas. Based on your emailed expression of interest, we will contact you with more detail on the process for contributing to the revision standard, and you will be invited to participate in future IEEE 1900.1 meetings in order to present and discuss your contribution/opinion.</a:t>
            </a:r>
            <a:endParaRPr lang="en-US" dirty="0"/>
          </a:p>
          <a:p>
            <a:r>
              <a:rPr lang="en-GB" dirty="0"/>
              <a:t> </a:t>
            </a:r>
            <a:endParaRPr lang="en-US" dirty="0"/>
          </a:p>
          <a:p>
            <a:endParaRPr lang="en-US" dirty="0"/>
          </a:p>
        </p:txBody>
      </p:sp>
      <p:sp>
        <p:nvSpPr>
          <p:cNvPr id="6"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4.2</a:t>
            </a:r>
            <a:endParaRPr lang="en-US" sz="1600" dirty="0">
              <a:solidFill>
                <a:schemeClr val="tx2"/>
              </a:solidFill>
            </a:endParaRPr>
          </a:p>
        </p:txBody>
      </p:sp>
    </p:spTree>
    <p:extLst>
      <p:ext uri="{BB962C8B-B14F-4D97-AF65-F5344CB8AC3E}">
        <p14:creationId xmlns:p14="http://schemas.microsoft.com/office/powerpoint/2010/main" val="21245111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35</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5.1</a:t>
            </a:r>
            <a:endParaRPr lang="en-US" dirty="0">
              <a:solidFill>
                <a:schemeClr val="tx2"/>
              </a:solidFill>
            </a:endParaRPr>
          </a:p>
        </p:txBody>
      </p:sp>
      <p:sp>
        <p:nvSpPr>
          <p:cNvPr id="2" name="TextBox 1"/>
          <p:cNvSpPr txBox="1"/>
          <p:nvPr/>
        </p:nvSpPr>
        <p:spPr>
          <a:xfrm>
            <a:off x="784603" y="1828800"/>
            <a:ext cx="4562146" cy="1200329"/>
          </a:xfrm>
          <a:prstGeom prst="rect">
            <a:avLst/>
          </a:prstGeom>
          <a:noFill/>
        </p:spPr>
        <p:txBody>
          <a:bodyPr wrap="none" rtlCol="0">
            <a:spAutoFit/>
          </a:bodyPr>
          <a:lstStyle/>
          <a:p>
            <a:r>
              <a:rPr lang="en-US" sz="3600" dirty="0"/>
              <a:t>Remove time slots for </a:t>
            </a:r>
          </a:p>
          <a:p>
            <a:r>
              <a:rPr lang="en-US" sz="3600" dirty="0" smtClean="0"/>
              <a:t>xx</a:t>
            </a:r>
          </a:p>
        </p:txBody>
      </p:sp>
      <p:sp>
        <p:nvSpPr>
          <p:cNvPr id="8" name="TextBox 7"/>
          <p:cNvSpPr txBox="1"/>
          <p:nvPr/>
        </p:nvSpPr>
        <p:spPr>
          <a:xfrm>
            <a:off x="152400" y="4019550"/>
            <a:ext cx="8808857" cy="1824176"/>
          </a:xfrm>
          <a:prstGeom prst="rect">
            <a:avLst/>
          </a:prstGeom>
          <a:noFill/>
        </p:spPr>
        <p:txBody>
          <a:bodyPr wrap="square" rtlCol="0">
            <a:spAutoFit/>
          </a:bodyPr>
          <a:lstStyle/>
          <a:p>
            <a:r>
              <a:rPr lang="en-US" sz="3600" dirty="0" smtClean="0"/>
              <a:t>Add time slots for </a:t>
            </a:r>
          </a:p>
          <a:p>
            <a:r>
              <a:rPr lang="en-US" sz="3600" dirty="0" smtClean="0"/>
              <a:t>xx</a:t>
            </a:r>
            <a:endParaRPr lang="en-US" sz="3600" dirty="0"/>
          </a:p>
          <a:p>
            <a:r>
              <a:rPr lang="en-US" sz="3600" dirty="0"/>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36</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5.2</a:t>
            </a:r>
            <a:endParaRPr lang="en-US" dirty="0">
              <a:solidFill>
                <a:schemeClr val="tx2"/>
              </a:solidFill>
            </a:endParaRP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37</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5.3</a:t>
            </a:r>
          </a:p>
        </p:txBody>
      </p:sp>
      <p:sp>
        <p:nvSpPr>
          <p:cNvPr id="66566" name="TextBox 2"/>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38</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39</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a:t>
            </a:r>
            <a:r>
              <a:rPr lang="en-US" dirty="0" smtClean="0"/>
              <a:t>Nov 09, </a:t>
            </a:r>
            <a:r>
              <a:rPr lang="en-US" dirty="0" smtClean="0"/>
              <a:t>2013</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a:t>35 entries with 2013 submission dates</a:t>
            </a:r>
          </a:p>
          <a:p>
            <a:pPr>
              <a:defRPr/>
            </a:pPr>
            <a:endParaRPr lang="en-US" sz="2800" dirty="0"/>
          </a:p>
          <a:p>
            <a:pPr>
              <a:defRPr/>
            </a:pPr>
            <a:r>
              <a:rPr lang="en-US" sz="2800" dirty="0"/>
              <a:t>Request for LOAs  - 8 sent</a:t>
            </a:r>
          </a:p>
          <a:p>
            <a:pPr marL="0" indent="0">
              <a:buNone/>
              <a:defRPr/>
            </a:pP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Areas</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94" y="1866900"/>
            <a:ext cx="8746994" cy="3395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Tree>
    <p:extLst>
      <p:ext uri="{BB962C8B-B14F-4D97-AF65-F5344CB8AC3E}">
        <p14:creationId xmlns:p14="http://schemas.microsoft.com/office/powerpoint/2010/main" val="36376538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40</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a:t>
            </a:r>
            <a:r>
              <a:rPr lang="en-US" dirty="0" smtClean="0"/>
              <a:t>November  </a:t>
            </a:r>
            <a:r>
              <a:rPr lang="en-US" dirty="0" smtClean="0"/>
              <a:t>2013</a:t>
            </a:r>
          </a:p>
        </p:txBody>
      </p:sp>
      <p:graphicFrame>
        <p:nvGraphicFramePr>
          <p:cNvPr id="77901" name="Group 77"/>
          <p:cNvGraphicFramePr>
            <a:graphicFrameLocks noGrp="1"/>
          </p:cNvGraphicFramePr>
          <p:nvPr>
            <p:ph idx="1"/>
            <p:extLst>
              <p:ext uri="{D42A27DB-BD31-4B8C-83A1-F6EECF244321}">
                <p14:modId xmlns:p14="http://schemas.microsoft.com/office/powerpoint/2010/main" val="1917413988"/>
              </p:ext>
            </p:extLst>
          </p:nvPr>
        </p:nvGraphicFramePr>
        <p:xfrm>
          <a:off x="92595" y="1830837"/>
          <a:ext cx="8633114" cy="4515900"/>
        </p:xfrm>
        <a:graphic>
          <a:graphicData uri="http://schemas.openxmlformats.org/drawingml/2006/table">
            <a:tbl>
              <a:tblPr/>
              <a:tblGrid>
                <a:gridCol w="3565005"/>
                <a:gridCol w="1825204"/>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Nov 09</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November</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D6.0   </a:t>
                      </a:r>
                      <a:r>
                        <a:rPr kumimoji="0" lang="en-US" sz="2000" b="1" i="0" u="none" strike="noStrike" cap="none" normalizeH="0" baseline="0" dirty="0" smtClean="0">
                          <a:ln>
                            <a:noFill/>
                          </a:ln>
                          <a:solidFill>
                            <a:schemeClr val="tx1"/>
                          </a:solidFill>
                          <a:effectLst/>
                          <a:latin typeface="Times New Roman" pitchFamily="18" charset="0"/>
                        </a:rPr>
                        <a:t>$250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6.0</a:t>
                      </a:r>
                      <a:endParaRPr kumimoji="0" lang="en-US" sz="2000" b="1" i="0" u="none" strike="noStrike" cap="none" normalizeH="0" baseline="0" dirty="0" smtClean="0">
                        <a:ln>
                          <a:noFill/>
                        </a:ln>
                        <a:solidFill>
                          <a:srgbClr val="00B05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9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D7.0   </a:t>
                      </a:r>
                      <a:r>
                        <a:rPr kumimoji="0" lang="en-US" sz="2000" b="1" i="0" u="none" strike="noStrike" cap="none" normalizeH="0" baseline="0" dirty="0" smtClean="0">
                          <a:ln>
                            <a:noFill/>
                          </a:ln>
                          <a:solidFill>
                            <a:schemeClr val="tx1"/>
                          </a:solidFill>
                          <a:effectLst/>
                          <a:latin typeface="Times New Roman" pitchFamily="18" charset="0"/>
                        </a:rPr>
                        <a:t>$250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7.0</a:t>
                      </a:r>
                      <a:endParaRPr kumimoji="0" lang="en-US" sz="2000" b="1" i="0" u="none" strike="noStrike" cap="none" normalizeH="0" baseline="0" dirty="0" smtClean="0">
                        <a:ln>
                          <a:noFill/>
                        </a:ln>
                        <a:solidFill>
                          <a:srgbClr val="00B05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$360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$105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$180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$540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802.11REVmc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$500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00B050"/>
                          </a:solidFill>
                          <a:effectLst/>
                          <a:latin typeface="Times New Roman" pitchFamily="18" charset="0"/>
                        </a:rPr>
                        <a:t>2.0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$305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41</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3182702626"/>
              </p:ext>
            </p:extLst>
          </p:nvPr>
        </p:nvGraphicFramePr>
        <p:xfrm>
          <a:off x="228600" y="1600200"/>
          <a:ext cx="8390105" cy="3464735"/>
        </p:xfrm>
        <a:graphic>
          <a:graphicData uri="http://schemas.openxmlformats.org/drawingml/2006/table">
            <a:tbl>
              <a:tblPr/>
              <a:tblGrid>
                <a:gridCol w="1553901"/>
                <a:gridCol w="1149385"/>
                <a:gridCol w="1373414"/>
                <a:gridCol w="862889"/>
                <a:gridCol w="1144805"/>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Geneva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TGac</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TGaf</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2" name="Rectangle 1"/>
          <p:cNvSpPr/>
          <p:nvPr/>
        </p:nvSpPr>
        <p:spPr bwMode="auto">
          <a:xfrm>
            <a:off x="2921000" y="1501081"/>
            <a:ext cx="1384300" cy="3890070"/>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344162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42</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5200047"/>
          </a:xfrm>
        </p:spPr>
        <p:txBody>
          <a:bodyPr/>
          <a:lstStyle/>
          <a:p>
            <a:pPr>
              <a:spcBef>
                <a:spcPts val="300"/>
              </a:spcBef>
              <a:spcAft>
                <a:spcPts val="600"/>
              </a:spcAft>
              <a:buFontTx/>
              <a:buNone/>
            </a:pPr>
            <a:r>
              <a:rPr lang="en-US" u="sng" dirty="0" smtClean="0"/>
              <a:t>2013</a:t>
            </a: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137 </a:t>
            </a:r>
            <a:r>
              <a:rPr lang="en-US" u="sng" dirty="0" smtClean="0">
                <a:solidFill>
                  <a:schemeClr val="bg2">
                    <a:lumMod val="60000"/>
                    <a:lumOff val="40000"/>
                  </a:schemeClr>
                </a:solidFill>
              </a:rPr>
              <a:t>January 13-18, 2013</a:t>
            </a:r>
            <a:r>
              <a:rPr lang="en-US" dirty="0" smtClean="0">
                <a:solidFill>
                  <a:schemeClr val="bg2">
                    <a:lumMod val="60000"/>
                    <a:lumOff val="40000"/>
                  </a:schemeClr>
                </a:solidFill>
              </a:rPr>
              <a:t> - --Hyatt Regency Vancouver, BC, CA</a:t>
            </a:r>
          </a:p>
          <a:p>
            <a:pPr>
              <a:spcBef>
                <a:spcPts val="300"/>
              </a:spcBef>
              <a:spcAft>
                <a:spcPts val="600"/>
              </a:spcAft>
              <a:buFontTx/>
              <a:buNone/>
            </a:pPr>
            <a:r>
              <a:rPr lang="en-US" dirty="0" smtClean="0">
                <a:solidFill>
                  <a:schemeClr val="bg2">
                    <a:lumMod val="60000"/>
                    <a:lumOff val="40000"/>
                  </a:schemeClr>
                </a:solidFill>
              </a:rPr>
              <a:t>#137.5 January 23-24, Grand </a:t>
            </a:r>
            <a:r>
              <a:rPr lang="en-US" dirty="0" err="1" smtClean="0">
                <a:solidFill>
                  <a:schemeClr val="bg2">
                    <a:lumMod val="60000"/>
                    <a:lumOff val="40000"/>
                  </a:schemeClr>
                </a:solidFill>
              </a:rPr>
              <a:t>Mercure</a:t>
            </a:r>
            <a:r>
              <a:rPr lang="en-US" dirty="0" smtClean="0">
                <a:solidFill>
                  <a:schemeClr val="bg2">
                    <a:lumMod val="60000"/>
                    <a:lumOff val="40000"/>
                  </a:schemeClr>
                </a:solidFill>
              </a:rPr>
              <a:t>, Shenzhen, CN</a:t>
            </a: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138 March 17-22, 2013 –Caribe Royale, Orlando, FL, USA</a:t>
            </a:r>
            <a:endParaRPr lang="en-US" u="sng" dirty="0" smtClean="0">
              <a:solidFill>
                <a:schemeClr val="bg2">
                  <a:lumMod val="60000"/>
                  <a:lumOff val="40000"/>
                </a:schemeClr>
              </a:solidFill>
            </a:endParaRP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139 </a:t>
            </a:r>
            <a:r>
              <a:rPr lang="en-US" u="sng" dirty="0" smtClean="0">
                <a:solidFill>
                  <a:schemeClr val="bg2">
                    <a:lumMod val="60000"/>
                    <a:lumOff val="40000"/>
                  </a:schemeClr>
                </a:solidFill>
              </a:rPr>
              <a:t>May 12-17, 2013 </a:t>
            </a:r>
            <a:r>
              <a:rPr lang="en-US" dirty="0" smtClean="0">
                <a:solidFill>
                  <a:schemeClr val="bg2">
                    <a:lumMod val="60000"/>
                    <a:lumOff val="40000"/>
                  </a:schemeClr>
                </a:solidFill>
              </a:rPr>
              <a:t>----Hilton Waikoloa, Big Island, HI</a:t>
            </a:r>
          </a:p>
          <a:p>
            <a:pPr>
              <a:spcBef>
                <a:spcPts val="300"/>
              </a:spcBef>
              <a:spcAft>
                <a:spcPts val="600"/>
              </a:spcAft>
              <a:buFontTx/>
              <a:buNone/>
            </a:pPr>
            <a:r>
              <a:rPr lang="en-US" dirty="0" smtClean="0"/>
              <a:t> </a:t>
            </a:r>
            <a:r>
              <a:rPr lang="en-US" dirty="0" smtClean="0">
                <a:solidFill>
                  <a:schemeClr val="bg1">
                    <a:lumMod val="85000"/>
                  </a:schemeClr>
                </a:solidFill>
              </a:rPr>
              <a:t>#139.5 April 24-25 – Beijing, China</a:t>
            </a:r>
          </a:p>
          <a:p>
            <a:pPr>
              <a:spcBef>
                <a:spcPts val="300"/>
              </a:spcBef>
              <a:spcAft>
                <a:spcPts val="600"/>
              </a:spcAft>
              <a:buFontTx/>
              <a:buNone/>
            </a:pPr>
            <a:r>
              <a:rPr lang="en-US" baseline="30000" dirty="0" smtClean="0">
                <a:solidFill>
                  <a:schemeClr val="bg1">
                    <a:lumMod val="85000"/>
                  </a:schemeClr>
                </a:solidFill>
              </a:rPr>
              <a:t># </a:t>
            </a:r>
            <a:r>
              <a:rPr lang="en-US" dirty="0" smtClean="0">
                <a:solidFill>
                  <a:schemeClr val="bg1">
                    <a:lumMod val="85000"/>
                  </a:schemeClr>
                </a:solidFill>
              </a:rPr>
              <a:t>140 July 14-19, 2013  --- Geneva , CH  ITU headquarters</a:t>
            </a:r>
            <a:endParaRPr lang="en-US" u="sng" dirty="0" smtClean="0">
              <a:solidFill>
                <a:schemeClr val="bg1">
                  <a:lumMod val="85000"/>
                </a:schemeClr>
              </a:solidFill>
            </a:endParaRPr>
          </a:p>
          <a:p>
            <a:pPr>
              <a:spcBef>
                <a:spcPts val="300"/>
              </a:spcBef>
              <a:spcAft>
                <a:spcPts val="600"/>
              </a:spcAft>
              <a:buFontTx/>
              <a:buNone/>
            </a:pPr>
            <a:r>
              <a:rPr lang="en-US" baseline="30000" dirty="0" smtClean="0">
                <a:solidFill>
                  <a:schemeClr val="bg1">
                    <a:lumMod val="75000"/>
                  </a:schemeClr>
                </a:solidFill>
              </a:rPr>
              <a:t># </a:t>
            </a:r>
            <a:r>
              <a:rPr lang="en-US" dirty="0" smtClean="0">
                <a:solidFill>
                  <a:schemeClr val="bg1">
                    <a:lumMod val="75000"/>
                  </a:schemeClr>
                </a:solidFill>
              </a:rPr>
              <a:t>141 </a:t>
            </a:r>
            <a:r>
              <a:rPr lang="en-US" u="sng" dirty="0" smtClean="0">
                <a:solidFill>
                  <a:schemeClr val="bg1">
                    <a:lumMod val="75000"/>
                  </a:schemeClr>
                </a:solidFill>
              </a:rPr>
              <a:t>September 15-20, 2013</a:t>
            </a:r>
            <a:r>
              <a:rPr lang="en-US" dirty="0" smtClean="0">
                <a:solidFill>
                  <a:schemeClr val="bg1">
                    <a:lumMod val="75000"/>
                  </a:schemeClr>
                </a:solidFill>
              </a:rPr>
              <a:t>- </a:t>
            </a:r>
            <a:r>
              <a:rPr lang="en-US" dirty="0" err="1" smtClean="0">
                <a:solidFill>
                  <a:schemeClr val="bg1">
                    <a:lumMod val="75000"/>
                  </a:schemeClr>
                </a:solidFill>
              </a:rPr>
              <a:t>Zhong</a:t>
            </a:r>
            <a:r>
              <a:rPr lang="en-US" dirty="0" smtClean="0">
                <a:solidFill>
                  <a:schemeClr val="bg1">
                    <a:lumMod val="75000"/>
                  </a:schemeClr>
                </a:solidFill>
              </a:rPr>
              <a:t> Shan Hotel, – Nanjing, China </a:t>
            </a:r>
          </a:p>
          <a:p>
            <a:pPr>
              <a:spcBef>
                <a:spcPts val="300"/>
              </a:spcBef>
              <a:spcAft>
                <a:spcPts val="600"/>
              </a:spcAft>
              <a:buFontTx/>
              <a:buNone/>
            </a:pPr>
            <a:r>
              <a:rPr lang="en-US" baseline="30000" dirty="0" smtClean="0"/>
              <a:t># </a:t>
            </a:r>
            <a:r>
              <a:rPr lang="en-US" dirty="0"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43</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FontTx/>
              <a:buNone/>
            </a:pPr>
            <a:r>
              <a:rPr lang="en-US" sz="2300" baseline="30000" dirty="0" smtClean="0"/>
              <a:t># </a:t>
            </a:r>
            <a:r>
              <a:rPr lang="en-US" sz="2300" dirty="0" smtClean="0"/>
              <a:t>143 </a:t>
            </a:r>
            <a:r>
              <a:rPr lang="en-US" sz="2300" u="sng" dirty="0" smtClean="0"/>
              <a:t>January 19-24, 2014</a:t>
            </a:r>
            <a:r>
              <a:rPr lang="en-US" sz="2300" dirty="0" smtClean="0"/>
              <a:t> -Hyatt Century Plaza, Los Angeles, CA, US</a:t>
            </a:r>
          </a:p>
          <a:p>
            <a:pPr>
              <a:spcBef>
                <a:spcPts val="0"/>
              </a:spcBef>
              <a:spcAft>
                <a:spcPts val="1200"/>
              </a:spcAft>
              <a:buFontTx/>
              <a:buNone/>
            </a:pPr>
            <a:r>
              <a:rPr lang="en-US" sz="2300" dirty="0" smtClean="0"/>
              <a:t>#143.5 </a:t>
            </a:r>
            <a:r>
              <a:rPr lang="en-US" sz="2300" dirty="0" smtClean="0"/>
              <a:t> January  </a:t>
            </a:r>
            <a:r>
              <a:rPr lang="en-US" sz="2300" dirty="0" smtClean="0"/>
              <a:t>8-9, 2014  - </a:t>
            </a:r>
            <a:r>
              <a:rPr lang="en-US" sz="2300" dirty="0" err="1" smtClean="0"/>
              <a:t>Sanya</a:t>
            </a:r>
            <a:r>
              <a:rPr lang="en-US" sz="2300" dirty="0" smtClean="0"/>
              <a:t>, China</a:t>
            </a:r>
            <a:endParaRPr lang="en-US" sz="2300" dirty="0" smtClean="0"/>
          </a:p>
          <a:p>
            <a:pPr>
              <a:spcBef>
                <a:spcPts val="0"/>
              </a:spcBef>
              <a:spcAft>
                <a:spcPts val="1200"/>
              </a:spcAft>
              <a:buFontTx/>
              <a:buNone/>
            </a:pPr>
            <a:r>
              <a:rPr lang="en-US" sz="2300" baseline="30000" dirty="0" smtClean="0"/>
              <a:t># </a:t>
            </a:r>
            <a:r>
              <a:rPr lang="en-US" sz="2300" dirty="0" smtClean="0"/>
              <a:t>144 March 16-21, 2014 – Beijing, China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May 21-22, 2014 -  China</a:t>
            </a: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t>---Hilton Athens</a:t>
            </a:r>
            <a:r>
              <a:rPr lang="en-US" sz="2300" dirty="0" smtClean="0"/>
              <a:t>, Greece</a:t>
            </a:r>
          </a:p>
          <a:p>
            <a:pPr>
              <a:spcBef>
                <a:spcPts val="0"/>
              </a:spcBef>
              <a:spcAft>
                <a:spcPts val="1200"/>
              </a:spcAft>
              <a:buFontTx/>
              <a:buNone/>
            </a:pPr>
            <a:r>
              <a:rPr lang="en-US" sz="2300" dirty="0" smtClean="0"/>
              <a:t>#147.5 September 24-25,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Future Venues - </a:t>
            </a:r>
            <a:r>
              <a:rPr lang="en-US" dirty="0" smtClean="0"/>
              <a:t>2015</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41420129"/>
              </p:ext>
            </p:extLst>
          </p:nvPr>
        </p:nvGraphicFramePr>
        <p:xfrm>
          <a:off x="238125" y="1981200"/>
          <a:ext cx="8772527" cy="2374378"/>
        </p:xfrm>
        <a:graphic>
          <a:graphicData uri="http://schemas.openxmlformats.org/drawingml/2006/table">
            <a:tbl>
              <a:tblPr/>
              <a:tblGrid>
                <a:gridCol w="1689670"/>
                <a:gridCol w="4607294"/>
                <a:gridCol w="992189"/>
                <a:gridCol w="1483374"/>
              </a:tblGrid>
              <a:tr h="154537">
                <a:tc>
                  <a:txBody>
                    <a:bodyPr/>
                    <a:lstStyle/>
                    <a:p>
                      <a:pPr algn="ctr" rtl="0" fontAlgn="ctr"/>
                      <a:r>
                        <a:rPr lang="en-GB" sz="2000" b="1" dirty="0">
                          <a:solidFill>
                            <a:srgbClr val="FFFFFF"/>
                          </a:solidFill>
                          <a:effectLst/>
                        </a:rPr>
                        <a:t>For Year 2015</a:t>
                      </a:r>
                    </a:p>
                  </a:txBody>
                  <a:tcPr marL="4084" marR="4084" marT="4084" marB="4084" anchor="ctr">
                    <a:lnL>
                      <a:noFill/>
                    </a:lnL>
                    <a:lnR>
                      <a:noFill/>
                    </a:lnR>
                    <a:lnT>
                      <a:noFill/>
                    </a:lnT>
                    <a:lnB>
                      <a:noFill/>
                    </a:lnB>
                    <a:solidFill>
                      <a:srgbClr val="008080"/>
                    </a:solidFill>
                  </a:tcPr>
                </a:tc>
                <a:tc>
                  <a:txBody>
                    <a:bodyPr/>
                    <a:lstStyle/>
                    <a:p>
                      <a:pPr algn="ctr" rtl="0" fontAlgn="ctr"/>
                      <a:r>
                        <a:rPr lang="en-GB" sz="2000" b="1">
                          <a:solidFill>
                            <a:srgbClr val="FFFFFF"/>
                          </a:solidFill>
                          <a:effectLst/>
                        </a:rPr>
                        <a:t> </a:t>
                      </a:r>
                    </a:p>
                  </a:txBody>
                  <a:tcPr marL="4084" marR="4084" marT="4084" marB="4084" anchor="ctr">
                    <a:lnL>
                      <a:noFill/>
                    </a:lnL>
                    <a:lnR>
                      <a:noFill/>
                    </a:lnR>
                    <a:lnT>
                      <a:noFill/>
                    </a:lnT>
                    <a:lnB>
                      <a:noFill/>
                    </a:lnB>
                    <a:solidFill>
                      <a:srgbClr val="008080"/>
                    </a:solidFill>
                  </a:tcPr>
                </a:tc>
                <a:tc>
                  <a:txBody>
                    <a:bodyPr/>
                    <a:lstStyle/>
                    <a:p>
                      <a:pPr algn="ctr" rtl="0" fontAlgn="ctr"/>
                      <a:r>
                        <a:rPr lang="en-GB" sz="2000" b="1">
                          <a:solidFill>
                            <a:srgbClr val="FFFFFF"/>
                          </a:solidFill>
                          <a:effectLst/>
                        </a:rPr>
                        <a:t>Session</a:t>
                      </a:r>
                    </a:p>
                  </a:txBody>
                  <a:tcPr marL="4084" marR="4084" marT="4084" marB="4084" anchor="ctr">
                    <a:lnL>
                      <a:noFill/>
                    </a:lnL>
                    <a:lnR>
                      <a:noFill/>
                    </a:lnR>
                    <a:lnT>
                      <a:noFill/>
                    </a:lnT>
                    <a:lnB>
                      <a:noFill/>
                    </a:lnB>
                    <a:solidFill>
                      <a:srgbClr val="008080"/>
                    </a:solidFill>
                  </a:tcPr>
                </a:tc>
                <a:tc>
                  <a:txBody>
                    <a:bodyPr/>
                    <a:lstStyle/>
                    <a:p>
                      <a:pPr algn="ctr" rtl="0" fontAlgn="ctr"/>
                      <a:r>
                        <a:rPr lang="en-GB" sz="2000" b="1">
                          <a:solidFill>
                            <a:srgbClr val="FFFFFF"/>
                          </a:solidFill>
                          <a:effectLst/>
                        </a:rPr>
                        <a:t>Type</a:t>
                      </a:r>
                    </a:p>
                  </a:txBody>
                  <a:tcPr marL="4084" marR="4084" marT="4084" marB="4084" anchor="ctr">
                    <a:lnL>
                      <a:noFill/>
                    </a:lnL>
                    <a:lnR>
                      <a:noFill/>
                    </a:lnR>
                    <a:lnT>
                      <a:noFill/>
                    </a:lnT>
                    <a:lnB>
                      <a:noFill/>
                    </a:lnB>
                    <a:solidFill>
                      <a:srgbClr val="008080"/>
                    </a:solidFill>
                  </a:tcPr>
                </a:tc>
              </a:tr>
              <a:tr h="457143">
                <a:tc>
                  <a:txBody>
                    <a:bodyPr/>
                    <a:lstStyle/>
                    <a:p>
                      <a:pPr algn="ctr" rtl="0" fontAlgn="ctr"/>
                      <a:r>
                        <a:rPr lang="en-GB" sz="2000" dirty="0" smtClean="0">
                          <a:effectLst/>
                        </a:rPr>
                        <a:t>January 18-23</a:t>
                      </a:r>
                      <a:endParaRPr lang="en-GB" sz="2000" dirty="0">
                        <a:effectLst/>
                      </a:endParaRP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Hyatt Regency Atlanta, Atlanta, GA, USA</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149</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 Interim*</a:t>
                      </a:r>
                    </a:p>
                  </a:txBody>
                  <a:tcPr marL="4084" marR="4084" marT="4084" marB="4084" anchor="ctr">
                    <a:lnL>
                      <a:noFill/>
                    </a:lnL>
                    <a:lnR>
                      <a:noFill/>
                    </a:lnR>
                    <a:lnT>
                      <a:noFill/>
                    </a:lnT>
                    <a:lnB>
                      <a:noFill/>
                    </a:lnB>
                    <a:solidFill>
                      <a:srgbClr val="CCFFCC"/>
                    </a:solidFill>
                  </a:tcPr>
                </a:tc>
              </a:tr>
              <a:tr h="177814">
                <a:tc>
                  <a:txBody>
                    <a:bodyPr/>
                    <a:lstStyle/>
                    <a:p>
                      <a:pPr algn="ctr" rtl="0" fontAlgn="ctr"/>
                      <a:r>
                        <a:rPr lang="en-GB" sz="2000">
                          <a:effectLst/>
                        </a:rPr>
                        <a:t>March</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Singapore (TBD)</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150</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Plenary</a:t>
                      </a:r>
                    </a:p>
                  </a:txBody>
                  <a:tcPr marL="4084" marR="4084" marT="4084" marB="4084" anchor="ctr">
                    <a:lnL>
                      <a:noFill/>
                    </a:lnL>
                    <a:lnR>
                      <a:noFill/>
                    </a:lnR>
                    <a:lnT>
                      <a:noFill/>
                    </a:lnT>
                    <a:lnB>
                      <a:noFill/>
                    </a:lnB>
                    <a:solidFill>
                      <a:srgbClr val="FFFFCC"/>
                    </a:solidFill>
                  </a:tcPr>
                </a:tc>
              </a:tr>
              <a:tr h="96343">
                <a:tc>
                  <a:txBody>
                    <a:bodyPr/>
                    <a:lstStyle/>
                    <a:p>
                      <a:pPr algn="ctr" rtl="0" fontAlgn="ctr"/>
                      <a:r>
                        <a:rPr lang="en-GB" sz="2000">
                          <a:effectLst/>
                        </a:rPr>
                        <a:t>May</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 </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151</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Interim*</a:t>
                      </a:r>
                    </a:p>
                  </a:txBody>
                  <a:tcPr marL="4084" marR="4084" marT="4084" marB="4084" anchor="ctr">
                    <a:lnL>
                      <a:noFill/>
                    </a:lnL>
                    <a:lnR>
                      <a:noFill/>
                    </a:lnR>
                    <a:lnT>
                      <a:noFill/>
                    </a:lnT>
                    <a:lnB>
                      <a:noFill/>
                    </a:lnB>
                    <a:solidFill>
                      <a:srgbClr val="CCFFCC"/>
                    </a:solidFill>
                  </a:tcPr>
                </a:tc>
              </a:tr>
              <a:tr h="84704">
                <a:tc>
                  <a:txBody>
                    <a:bodyPr/>
                    <a:lstStyle/>
                    <a:p>
                      <a:pPr algn="ctr" rtl="0" fontAlgn="ctr"/>
                      <a:r>
                        <a:rPr lang="en-GB" sz="2000">
                          <a:effectLst/>
                        </a:rPr>
                        <a:t>July  </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 </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152</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Plenary</a:t>
                      </a:r>
                    </a:p>
                  </a:txBody>
                  <a:tcPr marL="4084" marR="4084" marT="4084" marB="4084" anchor="ctr">
                    <a:lnL>
                      <a:noFill/>
                    </a:lnL>
                    <a:lnR>
                      <a:noFill/>
                    </a:lnR>
                    <a:lnT>
                      <a:noFill/>
                    </a:lnT>
                    <a:lnB>
                      <a:noFill/>
                    </a:lnB>
                    <a:solidFill>
                      <a:srgbClr val="FFFFCC"/>
                    </a:solidFill>
                  </a:tcPr>
                </a:tc>
              </a:tr>
              <a:tr h="305840">
                <a:tc>
                  <a:txBody>
                    <a:bodyPr/>
                    <a:lstStyle/>
                    <a:p>
                      <a:pPr algn="ctr" rtl="0" fontAlgn="ctr"/>
                      <a:r>
                        <a:rPr lang="en-GB" sz="2000">
                          <a:effectLst/>
                        </a:rPr>
                        <a:t>September</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European / Asian venue TBD</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153</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Interim*</a:t>
                      </a:r>
                    </a:p>
                  </a:txBody>
                  <a:tcPr marL="4084" marR="4084" marT="4084" marB="4084" anchor="ctr">
                    <a:lnL>
                      <a:noFill/>
                    </a:lnL>
                    <a:lnR>
                      <a:noFill/>
                    </a:lnR>
                    <a:lnT>
                      <a:noFill/>
                    </a:lnT>
                    <a:lnB>
                      <a:noFill/>
                    </a:lnB>
                    <a:solidFill>
                      <a:srgbClr val="CCFFCC"/>
                    </a:solidFill>
                  </a:tcPr>
                </a:tc>
              </a:tr>
              <a:tr h="352395">
                <a:tc>
                  <a:txBody>
                    <a:bodyPr/>
                    <a:lstStyle/>
                    <a:p>
                      <a:pPr algn="ctr" rtl="0" fontAlgn="ctr"/>
                      <a:r>
                        <a:rPr lang="en-GB" sz="2000">
                          <a:effectLst/>
                        </a:rPr>
                        <a:t>November</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Hyatt Regency, Dallas, TX, USA</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154</a:t>
                      </a:r>
                    </a:p>
                  </a:txBody>
                  <a:tcPr marL="4084" marR="4084" marT="4084" marB="4084" anchor="ctr">
                    <a:lnL>
                      <a:noFill/>
                    </a:lnL>
                    <a:lnR>
                      <a:noFill/>
                    </a:lnR>
                    <a:lnT>
                      <a:noFill/>
                    </a:lnT>
                    <a:lnB>
                      <a:noFill/>
                    </a:lnB>
                    <a:solidFill>
                      <a:srgbClr val="FFFFCC"/>
                    </a:solidFill>
                  </a:tcPr>
                </a:tc>
                <a:tc>
                  <a:txBody>
                    <a:bodyPr/>
                    <a:lstStyle/>
                    <a:p>
                      <a:pPr algn="ctr" rtl="0" fontAlgn="ctr"/>
                      <a:r>
                        <a:rPr lang="en-GB" sz="2000" dirty="0">
                          <a:effectLst/>
                        </a:rPr>
                        <a:t>Plenary</a:t>
                      </a:r>
                    </a:p>
                  </a:txBody>
                  <a:tcPr marL="4084" marR="4084" marT="4084" marB="4084" anchor="ctr">
                    <a:lnL>
                      <a:noFill/>
                    </a:lnL>
                    <a:lnR>
                      <a:noFill/>
                    </a:lnR>
                    <a:lnT>
                      <a:noFill/>
                    </a:lnT>
                    <a:lnB>
                      <a:noFill/>
                    </a:lnB>
                    <a:solidFill>
                      <a:srgbClr val="FFFFCC"/>
                    </a:solidFill>
                  </a:tcPr>
                </a:tc>
              </a:tr>
            </a:tbl>
          </a:graphicData>
        </a:graphic>
      </p:graphicFrame>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44</a:t>
            </a:fld>
            <a:endParaRPr lang="en-US" dirty="0"/>
          </a:p>
        </p:txBody>
      </p:sp>
    </p:spTree>
    <p:extLst>
      <p:ext uri="{BB962C8B-B14F-4D97-AF65-F5344CB8AC3E}">
        <p14:creationId xmlns:p14="http://schemas.microsoft.com/office/powerpoint/2010/main" val="35728892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45</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November 10-15, </a:t>
            </a:r>
            <a:r>
              <a:rPr lang="en-US" sz="2800" dirty="0"/>
              <a:t>2013 </a:t>
            </a:r>
            <a:r>
              <a:rPr lang="en-US" sz="2800" dirty="0" smtClean="0"/>
              <a:t>Dallas,  Texas, US</a:t>
            </a:r>
          </a:p>
        </p:txBody>
      </p:sp>
      <p:sp>
        <p:nvSpPr>
          <p:cNvPr id="33798" name="Text Box 5"/>
          <p:cNvSpPr txBox="1">
            <a:spLocks noChangeArrowheads="1"/>
          </p:cNvSpPr>
          <p:nvPr/>
        </p:nvSpPr>
        <p:spPr bwMode="auto">
          <a:xfrm>
            <a:off x="89417" y="2676120"/>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mj-lt"/>
              <a:buAutoNum type="arabicPeriod"/>
            </a:pPr>
            <a:r>
              <a:rPr lang="en-US" sz="3600" dirty="0"/>
              <a:t>Hotel Registration  </a:t>
            </a:r>
            <a:r>
              <a:rPr lang="en-US" sz="3600" dirty="0" smtClean="0"/>
              <a:t> </a:t>
            </a:r>
            <a:r>
              <a:rPr lang="en-US" sz="3200" dirty="0" smtClean="0"/>
              <a:t>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600" dirty="0"/>
              <a:t>Meeting Registration </a:t>
            </a:r>
            <a:r>
              <a:rPr lang="en-US" sz="3200" dirty="0" smtClean="0">
                <a:latin typeface="Ravie" pitchFamily="82" charset="0"/>
              </a:rPr>
              <a:t>OPEN</a:t>
            </a:r>
          </a:p>
          <a:p>
            <a:pPr lvl="1" eaLnBrk="0" hangingPunct="0">
              <a:buFont typeface="Arial" panose="020B0604020202020204" pitchFamily="34" charset="0"/>
              <a:buChar char="•"/>
            </a:pPr>
            <a:r>
              <a:rPr lang="en-US" sz="3200" dirty="0" smtClean="0"/>
              <a:t>Early bird discount closes </a:t>
            </a:r>
            <a:r>
              <a:rPr lang="en-US" sz="3200" dirty="0"/>
              <a:t>Friday October </a:t>
            </a:r>
            <a:r>
              <a:rPr lang="en-US" sz="3200" dirty="0" smtClean="0"/>
              <a:t>4</a:t>
            </a:r>
            <a:endParaRPr lang="en-US" sz="3200" dirty="0"/>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2"/>
              </a:rPr>
              <a:t>http://</a:t>
            </a:r>
            <a:r>
              <a:rPr lang="en-US" dirty="0" smtClean="0">
                <a:hlinkClick r:id="rId2"/>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 Plenary Session</a:t>
            </a:r>
          </a:p>
          <a:p>
            <a:r>
              <a:rPr lang="en-US" sz="1600" dirty="0"/>
              <a:t> </a:t>
            </a:r>
          </a:p>
          <a:p>
            <a:r>
              <a:rPr lang="en-US" sz="1600" dirty="0"/>
              <a:t> </a:t>
            </a:r>
          </a:p>
        </p:txBody>
      </p:sp>
      <p:sp>
        <p:nvSpPr>
          <p:cNvPr id="10" name="Text Box 4"/>
          <p:cNvSpPr txBox="1">
            <a:spLocks noChangeArrowheads="1"/>
          </p:cNvSpPr>
          <p:nvPr/>
        </p:nvSpPr>
        <p:spPr bwMode="auto">
          <a:xfrm>
            <a:off x="290776" y="611188"/>
            <a:ext cx="28410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a:t>
            </a:r>
            <a:r>
              <a:rPr lang="en-US" sz="2000" dirty="0" smtClean="0">
                <a:solidFill>
                  <a:schemeClr val="tx2"/>
                </a:solidFill>
              </a:rPr>
              <a:t>7.0 </a:t>
            </a:r>
            <a:endParaRPr lang="en-US" sz="2000" dirty="0">
              <a:solidFill>
                <a:schemeClr val="tx2"/>
              </a:solidFill>
            </a:endParaRPr>
          </a:p>
        </p:txBody>
      </p:sp>
    </p:spTree>
    <p:extLst>
      <p:ext uri="{BB962C8B-B14F-4D97-AF65-F5344CB8AC3E}">
        <p14:creationId xmlns:p14="http://schemas.microsoft.com/office/powerpoint/2010/main" val="351545908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46</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797" y="614216"/>
            <a:ext cx="8005106" cy="6076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566057" y="5185370"/>
            <a:ext cx="3398687" cy="954107"/>
          </a:xfrm>
          <a:prstGeom prst="rect">
            <a:avLst/>
          </a:prstGeom>
          <a:noFill/>
        </p:spPr>
        <p:txBody>
          <a:bodyPr wrap="none" rtlCol="0">
            <a:spAutoFit/>
          </a:bodyPr>
          <a:lstStyle/>
          <a:p>
            <a:r>
              <a:rPr lang="en-US" sz="2800" dirty="0" smtClean="0"/>
              <a:t>Next SASB deadline:</a:t>
            </a:r>
          </a:p>
          <a:p>
            <a:r>
              <a:rPr lang="en-US" sz="2800" dirty="0" smtClean="0"/>
              <a:t>  21 October 2013</a:t>
            </a:r>
            <a:endParaRPr lang="en-US" sz="2800" dirty="0"/>
          </a:p>
        </p:txBody>
      </p:sp>
    </p:spTree>
    <p:extLst>
      <p:ext uri="{BB962C8B-B14F-4D97-AF65-F5344CB8AC3E}">
        <p14:creationId xmlns:p14="http://schemas.microsoft.com/office/powerpoint/2010/main" val="141432380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47</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941" y="4457699"/>
            <a:ext cx="4189068" cy="2171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5231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Areas</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5</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575" y="1976438"/>
            <a:ext cx="8324850" cy="3933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Tree>
    <p:extLst>
      <p:ext uri="{BB962C8B-B14F-4D97-AF65-F5344CB8AC3E}">
        <p14:creationId xmlns:p14="http://schemas.microsoft.com/office/powerpoint/2010/main" val="2544138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76275"/>
            <a:ext cx="7772400" cy="1066800"/>
          </a:xfrm>
        </p:spPr>
        <p:txBody>
          <a:bodyPr/>
          <a:lstStyle/>
          <a:p>
            <a:r>
              <a:rPr lang="en-US" dirty="0"/>
              <a:t>Meeting Areas</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6</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88" y="2038350"/>
            <a:ext cx="8048625" cy="3695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Tree>
    <p:extLst>
      <p:ext uri="{BB962C8B-B14F-4D97-AF65-F5344CB8AC3E}">
        <p14:creationId xmlns:p14="http://schemas.microsoft.com/office/powerpoint/2010/main" val="2918792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7</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a:t>External</a:t>
            </a:r>
            <a:r>
              <a:rPr lang="en-US" dirty="0"/>
              <a:t>:  </a:t>
            </a:r>
            <a:endParaRPr lang="en-US" dirty="0" smtClean="0"/>
          </a:p>
          <a:p>
            <a:pPr marL="342900" indent="-342900" eaLnBrk="0" hangingPunct="0">
              <a:spcBef>
                <a:spcPct val="20000"/>
              </a:spcBef>
            </a:pPr>
            <a:r>
              <a:rPr lang="en-US" dirty="0" smtClean="0"/>
              <a:t>none </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a:t>Internal</a:t>
            </a:r>
            <a:r>
              <a:rPr lang="en-US" u="sng" dirty="0" smtClean="0"/>
              <a:t>:</a:t>
            </a:r>
            <a:r>
              <a:rPr lang="en-US" dirty="0" smtClean="0"/>
              <a:t>     </a:t>
            </a:r>
          </a:p>
          <a:p>
            <a:pPr marL="342900" indent="-342900" eaLnBrk="0" hangingPunct="0">
              <a:spcBef>
                <a:spcPct val="20000"/>
              </a:spcBef>
            </a:pPr>
            <a:r>
              <a:rPr lang="en-US" dirty="0" smtClean="0"/>
              <a:t>AK </a:t>
            </a:r>
            <a:r>
              <a:rPr lang="en-US" dirty="0"/>
              <a:t>and </a:t>
            </a:r>
            <a:r>
              <a:rPr lang="en-US" dirty="0" smtClean="0"/>
              <a:t>802.1 Thursday am1 room </a:t>
            </a:r>
            <a:r>
              <a:rPr lang="en-US" dirty="0" smtClean="0"/>
              <a:t>Landmark D</a:t>
            </a: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4.1.4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November 2013        PARS</a:t>
            </a:r>
            <a:endParaRPr lang="en-US" dirty="0"/>
          </a:p>
        </p:txBody>
      </p:sp>
      <p:sp>
        <p:nvSpPr>
          <p:cNvPr id="3" name="Content Placeholder 2"/>
          <p:cNvSpPr>
            <a:spLocks noGrp="1"/>
          </p:cNvSpPr>
          <p:nvPr>
            <p:ph idx="1"/>
          </p:nvPr>
        </p:nvSpPr>
        <p:spPr>
          <a:xfrm>
            <a:off x="179479" y="1378857"/>
            <a:ext cx="8869271" cy="4717143"/>
          </a:xfrm>
        </p:spPr>
        <p:txBody>
          <a:bodyPr/>
          <a:lstStyle/>
          <a:p>
            <a:r>
              <a:rPr lang="en-US" sz="2200" dirty="0" smtClean="0"/>
              <a:t>802 </a:t>
            </a:r>
            <a:r>
              <a:rPr lang="en-US" sz="2200" dirty="0"/>
              <a:t>- Standard for Local and Metropolitan Area Networks: Overview and Architecture - </a:t>
            </a:r>
            <a:r>
              <a:rPr lang="en-US" sz="2200" dirty="0">
                <a:hlinkClick r:id="rId2"/>
              </a:rPr>
              <a:t>PAR extension request</a:t>
            </a:r>
            <a:endParaRPr lang="en-US" sz="2200" dirty="0"/>
          </a:p>
          <a:p>
            <a:r>
              <a:rPr lang="en-US" sz="2200" dirty="0"/>
              <a:t>802.1AX-REV - </a:t>
            </a:r>
            <a:r>
              <a:rPr lang="en-US" sz="2200" dirty="0">
                <a:hlinkClick r:id="rId3"/>
              </a:rPr>
              <a:t>PAR modification request</a:t>
            </a:r>
            <a:endParaRPr lang="en-US" sz="2200" dirty="0"/>
          </a:p>
          <a:p>
            <a:r>
              <a:rPr lang="en-US" sz="2200" dirty="0"/>
              <a:t>802.1Q-REV -</a:t>
            </a:r>
            <a:r>
              <a:rPr lang="en-US" sz="2200" dirty="0">
                <a:hlinkClick r:id="rId4"/>
              </a:rPr>
              <a:t> PAR modification request</a:t>
            </a:r>
            <a:endParaRPr lang="en-US" sz="2200" dirty="0"/>
          </a:p>
          <a:p>
            <a:r>
              <a:rPr lang="en-US" sz="2200" dirty="0"/>
              <a:t>802.3br - amendment: Interspersing Express Traffic,  </a:t>
            </a:r>
            <a:r>
              <a:rPr lang="en-US" sz="2200" dirty="0">
                <a:hlinkClick r:id="rId5"/>
              </a:rPr>
              <a:t>PAR</a:t>
            </a:r>
            <a:r>
              <a:rPr lang="en-US" sz="2200" dirty="0"/>
              <a:t> and </a:t>
            </a:r>
            <a:r>
              <a:rPr lang="en-US" sz="2200" dirty="0">
                <a:hlinkClick r:id="rId6"/>
              </a:rPr>
              <a:t>5C</a:t>
            </a:r>
            <a:endParaRPr lang="en-US" sz="2200" dirty="0"/>
          </a:p>
          <a:p>
            <a:r>
              <a:rPr lang="en-US" sz="2200" dirty="0"/>
              <a:t>802.3bt - amendment: DTE Power via MDI over 4-Pair,  </a:t>
            </a:r>
            <a:r>
              <a:rPr lang="en-US" sz="2200" dirty="0">
                <a:hlinkClick r:id="rId7"/>
              </a:rPr>
              <a:t>PAR</a:t>
            </a:r>
            <a:r>
              <a:rPr lang="en-US" sz="2200" dirty="0"/>
              <a:t> and </a:t>
            </a:r>
            <a:r>
              <a:rPr lang="en-US" sz="2200" dirty="0">
                <a:hlinkClick r:id="rId8"/>
              </a:rPr>
              <a:t>5C</a:t>
            </a:r>
            <a:endParaRPr lang="en-US" sz="2200" dirty="0"/>
          </a:p>
          <a:p>
            <a:r>
              <a:rPr lang="en-US" sz="2200" dirty="0"/>
              <a:t>802.3bu - amendment: 1-Pair Power over Data Lines,  </a:t>
            </a:r>
            <a:r>
              <a:rPr lang="en-US" sz="2200" dirty="0">
                <a:hlinkClick r:id="rId9"/>
              </a:rPr>
              <a:t>PAR</a:t>
            </a:r>
            <a:r>
              <a:rPr lang="en-US" sz="2200" dirty="0"/>
              <a:t> and </a:t>
            </a:r>
            <a:r>
              <a:rPr lang="en-US" sz="2200" dirty="0">
                <a:hlinkClick r:id="rId10"/>
              </a:rPr>
              <a:t>5C</a:t>
            </a:r>
            <a:endParaRPr lang="en-US" sz="2200" dirty="0"/>
          </a:p>
          <a:p>
            <a:r>
              <a:rPr lang="en-US" sz="2200" dirty="0"/>
              <a:t>802.22 - Revision, </a:t>
            </a:r>
            <a:r>
              <a:rPr lang="en-US" sz="2200" dirty="0">
                <a:hlinkClick r:id="rId11"/>
              </a:rPr>
              <a:t>PAR</a:t>
            </a:r>
            <a:endParaRPr lang="en-US" sz="2200" dirty="0"/>
          </a:p>
          <a:p>
            <a:r>
              <a:rPr lang="en-US" sz="2200" dirty="0" err="1"/>
              <a:t>OmniRAN</a:t>
            </a:r>
            <a:r>
              <a:rPr lang="en-US" sz="2200" dirty="0"/>
              <a:t> EC SG - Recommended Practice, Network Reference Model and Functional Description of IEEE 802 Access Network , </a:t>
            </a:r>
            <a:r>
              <a:rPr lang="en-US" sz="2200" dirty="0">
                <a:hlinkClick r:id="rId12"/>
              </a:rPr>
              <a:t>PAR and 5C</a:t>
            </a:r>
            <a:endParaRPr lang="en-US" sz="2200" dirty="0"/>
          </a:p>
          <a:p>
            <a:endParaRPr lang="en-US" sz="2200"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8</a:t>
            </a:fld>
            <a:endParaRPr lang="en-US"/>
          </a:p>
        </p:txBody>
      </p:sp>
      <p:sp>
        <p:nvSpPr>
          <p:cNvPr id="7" name="Text Box 4"/>
          <p:cNvSpPr txBox="1">
            <a:spLocks noChangeArrowheads="1"/>
          </p:cNvSpPr>
          <p:nvPr/>
        </p:nvSpPr>
        <p:spPr bwMode="auto">
          <a:xfrm>
            <a:off x="179479" y="544513"/>
            <a:ext cx="3204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4.1.5 </a:t>
            </a:r>
            <a:endParaRPr lang="en-US" sz="2000" dirty="0">
              <a:solidFill>
                <a:schemeClr val="tx2"/>
              </a:solidFill>
            </a:endParaRPr>
          </a:p>
        </p:txBody>
      </p:sp>
    </p:spTree>
    <p:extLst>
      <p:ext uri="{BB962C8B-B14F-4D97-AF65-F5344CB8AC3E}">
        <p14:creationId xmlns:p14="http://schemas.microsoft.com/office/powerpoint/2010/main" val="3028154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2013</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9</a:t>
            </a:fld>
            <a:endParaRPr lang="en-US" smtClean="0"/>
          </a:p>
        </p:txBody>
      </p:sp>
      <p:sp>
        <p:nvSpPr>
          <p:cNvPr id="26628" name="Rectangle 2"/>
          <p:cNvSpPr>
            <a:spLocks noGrp="1" noChangeArrowheads="1"/>
          </p:cNvSpPr>
          <p:nvPr>
            <p:ph type="title"/>
          </p:nvPr>
        </p:nvSpPr>
        <p:spPr>
          <a:xfrm>
            <a:off x="657225" y="790575"/>
            <a:ext cx="7772400"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2669559879"/>
              </p:ext>
            </p:extLst>
          </p:nvPr>
        </p:nvGraphicFramePr>
        <p:xfrm>
          <a:off x="246289" y="1335996"/>
          <a:ext cx="7838169" cy="4846320"/>
        </p:xfrm>
        <a:graphic>
          <a:graphicData uri="http://schemas.openxmlformats.org/drawingml/2006/table">
            <a:tbl>
              <a:tblPr/>
              <a:tblGrid>
                <a:gridCol w="2217511"/>
                <a:gridCol w="2346436"/>
                <a:gridCol w="3274222"/>
              </a:tblGrid>
              <a:tr h="25828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Level</a:t>
                      </a: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err="1" smtClean="0"/>
                        <a:t>Reverchon</a:t>
                      </a:r>
                      <a:r>
                        <a:rPr lang="en-US" sz="2400" dirty="0" smtClean="0"/>
                        <a:t> A,B</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Bryan </a:t>
                      </a:r>
                      <a:r>
                        <a:rPr lang="en-US" sz="2400" dirty="0" err="1" smtClean="0"/>
                        <a:t>Beeman</a:t>
                      </a:r>
                      <a:r>
                        <a:rPr lang="en-US" sz="2400" dirty="0" smtClean="0"/>
                        <a:t> A</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Kessler</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Sanger B</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Moreno A</a:t>
                      </a:r>
                    </a:p>
                    <a:p>
                      <a:pPr algn="ctr"/>
                      <a:r>
                        <a:rPr lang="en-US" sz="2400" dirty="0" smtClean="0"/>
                        <a:t>VC Anthony Chen</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Moreno A</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Cockrell</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94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OMNIRAN</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Cockrell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328880</TotalTime>
  <Words>2443</Words>
  <Application>Microsoft Office PowerPoint</Application>
  <PresentationFormat>On-screen Show (4:3)</PresentationFormat>
  <Paragraphs>654</Paragraphs>
  <Slides>47</Slides>
  <Notes>14</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Default Design</vt:lpstr>
      <vt:lpstr>802.11 Supplementary Plenary Information - November 2013</vt:lpstr>
      <vt:lpstr>PowerPoint Presentation</vt:lpstr>
      <vt:lpstr>IEEE LOA Database – November 09, 2013</vt:lpstr>
      <vt:lpstr>Meeting Areas</vt:lpstr>
      <vt:lpstr>Meeting Areas</vt:lpstr>
      <vt:lpstr>Meeting Areas</vt:lpstr>
      <vt:lpstr> Joint Meetings</vt:lpstr>
      <vt:lpstr>November 2013        PARS</vt:lpstr>
      <vt:lpstr>Group Room assignments</vt:lpstr>
      <vt:lpstr>Group Room assignments</vt:lpstr>
      <vt:lpstr>WG Agendas</vt:lpstr>
      <vt:lpstr>802.18 topics – Timeslots to be assigned</vt:lpstr>
      <vt:lpstr>January 10-15, 2013 Los Angeles, California, US</vt:lpstr>
      <vt:lpstr>Dallas Meeting Registration  (~829)</vt:lpstr>
      <vt:lpstr>IEEE Staff on site </vt:lpstr>
      <vt:lpstr>  FOOD &amp; BEVERAGE SERVICES  Continental Breakfast  Landmark Circle &amp; Concourse 7:30 AM to 9:00 AM  Morning Coffee/Tea Landmark Circle &amp; Concourse  9:00 AM to 11:00 AM  Grab n’ Go Lunches: Landmark Concourse available Monday through Thursday from 11:30am until1:30pm     Afternoon Coffee/Tea/Snacks Landmark Circle &amp; Concourse 2:00 PM to 4:00 PM Snacks from 3:00 PM to 4:00 PM  </vt:lpstr>
      <vt:lpstr>    Social  - starts at 6:30pm   Held in the Marsalis Hall A      Exhibition Level   Wear your name badge to the social  Obtain guest badges by Wednesday noon    </vt:lpstr>
      <vt:lpstr>Publication &amp; Awards  802.11ac   publication expected before end of 2013 802.11af   publication expected February 2014  Award  distribution for both AC and AF    planned for May 2014  (Hawaii) </vt:lpstr>
      <vt:lpstr>Ethernet Anniversary   Landmark B   cash bar opens at 6:30 pm Anniversary event starts at 7:00 pm  Bob Metcalf      Keynote  Panel     Celebration Food after the speakers  Badge not required Cameras and recording allowed   </vt:lpstr>
      <vt:lpstr>Current Membership Status - November</vt:lpstr>
      <vt:lpstr>802.11 HEW Liaison request</vt:lpstr>
      <vt:lpstr>Wednesday/Friday Plenary Topics</vt:lpstr>
      <vt:lpstr>802.3 Request</vt:lpstr>
      <vt:lpstr>802.1 Architecture Document</vt:lpstr>
      <vt:lpstr>802.11 Topics for November 2013 EC</vt:lpstr>
      <vt:lpstr>November Tutorials</vt:lpstr>
      <vt:lpstr>    What the *%#! do we do with 64 bit addressing Not a tutorial, not a presentation  A technical discussion between 802.15 - &amp; 802.1 on  homogeneous 64 bit networks and heterogeneous 48/64 bit networks   - starts at 7:30pm in Cotton Bowl       </vt:lpstr>
      <vt:lpstr>Notable ExCom or SA Activities</vt:lpstr>
      <vt:lpstr>PowerPoint Presentation</vt:lpstr>
      <vt:lpstr>Social  in Dallas</vt:lpstr>
      <vt:lpstr>Webex Experiment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IEEE LOA Database – Nov 09, 2013</vt:lpstr>
      <vt:lpstr>IEEE Store Contents  - November  2013</vt:lpstr>
      <vt:lpstr>802.11 drafts to ISO/IEC JTC1/SC6</vt:lpstr>
      <vt:lpstr>Future Venues -2013</vt:lpstr>
      <vt:lpstr>Future Venues - 2014</vt:lpstr>
      <vt:lpstr>Future Venues - 2015</vt:lpstr>
      <vt:lpstr>November 10-15, 2013 Dallas,  Texas, US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September2013</dc:title>
  <dc:subject>Additional Meeting Information</dc:subject>
  <dc:creator>Bruce Kraemer (Marvell)</dc:creator>
  <cp:lastModifiedBy>Marvell</cp:lastModifiedBy>
  <cp:revision>3247</cp:revision>
  <cp:lastPrinted>2013-11-11T13:11:54Z</cp:lastPrinted>
  <dcterms:created xsi:type="dcterms:W3CDTF">1998-02-10T13:07:52Z</dcterms:created>
  <dcterms:modified xsi:type="dcterms:W3CDTF">2013-11-11T16:22:20Z</dcterms:modified>
</cp:coreProperties>
</file>