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327" r:id="rId10"/>
    <p:sldId id="2258" r:id="rId11"/>
    <p:sldId id="1996" r:id="rId12"/>
    <p:sldId id="2200" r:id="rId13"/>
    <p:sldId id="2202" r:id="rId14"/>
    <p:sldId id="2057" r:id="rId15"/>
    <p:sldId id="2239" r:id="rId16"/>
    <p:sldId id="2312" r:id="rId17"/>
    <p:sldId id="2313" r:id="rId18"/>
    <p:sldId id="2314" r:id="rId19"/>
    <p:sldId id="2315" r:id="rId20"/>
    <p:sldId id="2316" r:id="rId21"/>
    <p:sldId id="2317" r:id="rId22"/>
    <p:sldId id="2318" r:id="rId23"/>
    <p:sldId id="2319" r:id="rId24"/>
    <p:sldId id="2320" r:id="rId25"/>
    <p:sldId id="2321" r:id="rId26"/>
    <p:sldId id="2322" r:id="rId27"/>
    <p:sldId id="2288" r:id="rId28"/>
    <p:sldId id="2323" r:id="rId29"/>
    <p:sldId id="2324" r:id="rId30"/>
    <p:sldId id="2325" r:id="rId31"/>
    <p:sldId id="2009" r:id="rId32"/>
    <p:sldId id="2013" r:id="rId33"/>
    <p:sldId id="2306" r:id="rId34"/>
    <p:sldId id="2326" r:id="rId35"/>
    <p:sldId id="2307" r:id="rId36"/>
    <p:sldId id="2308" r:id="rId37"/>
    <p:sldId id="2309" r:id="rId38"/>
    <p:sldId id="2310" r:id="rId39"/>
    <p:sldId id="2328" r:id="rId40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70" d="100"/>
          <a:sy n="70" d="100"/>
        </p:scale>
        <p:origin x="-1278" y="-56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81"/>
        <p:guide pos="29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4027" y="177581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802.11-13/1242r0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376" y="179345"/>
            <a:ext cx="122783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2282" y="9073714"/>
            <a:ext cx="1624293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8556" y="9073714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9780" y="389993"/>
            <a:ext cx="56670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9780" y="9073714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67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9780" y="9062524"/>
            <a:ext cx="5826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8686" y="94465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802.11-13/1242r0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11" y="96231"/>
            <a:ext cx="122783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9613"/>
            <a:ext cx="4670425" cy="3503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839" y="4452948"/>
            <a:ext cx="5194926" cy="42179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43" tIns="46668" rIns="94943" bIns="46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23493" y="9078512"/>
            <a:ext cx="209639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95" lvl="4" algn="r" defTabSz="947393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5263" y="9078512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40083" y="9078512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455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40084" y="9075312"/>
            <a:ext cx="5606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3526" y="297288"/>
            <a:ext cx="5759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802.11-13/1242r0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7" y="9078512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9613"/>
            <a:ext cx="4672012" cy="3503612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68425" y="98794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452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61113" y="9074396"/>
            <a:ext cx="2458686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0425" cy="3503613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33482" y="907851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124" indent="-2938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576" indent="-2351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806" indent="-2351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6036" indent="-2351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6266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496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727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957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7650" y="98604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65339" y="9074826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402074" y="9074826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69" tIns="46876" rIns="95369" bIns="46876"/>
          <a:lstStyle/>
          <a:p>
            <a:pPr defTabSz="960053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4094" indent="-290036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0145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4203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8261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2319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6377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0435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4493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4094" indent="-290036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0145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4203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8261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2319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6377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0435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4493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74265" y="9078512"/>
            <a:ext cx="274562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8044" indent="-348044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4094" indent="-290036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0145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4203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4058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8116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92174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56232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20290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4094" indent="-290036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0145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4203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8261" indent="-232029" defTabSz="94745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2319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6377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0435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4493" indent="-232029" defTabSz="94745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Page </a:t>
            </a:r>
            <a:fld id="{B5213C89-93C6-4709-8D84-46D12787B50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6438"/>
            <a:ext cx="4676775" cy="35067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855" y="4452226"/>
            <a:ext cx="5194893" cy="4219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5ED634F7-D23A-4154-A425-A25715B25B1E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61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DB1F899C-A11D-432D-B60C-83AE5D649473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71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608" indent="-289465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859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1003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4146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7290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10433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577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721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608" indent="-289465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859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1003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4146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7290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10433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577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721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358" indent="-347358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608" indent="-289465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859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1003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536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680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823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967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4110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68" y="9074572"/>
            <a:ext cx="420446" cy="1884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608" indent="-289465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859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1003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4146" indent="-231572" defTabSz="94558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7290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10433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577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721" indent="-231572" defTabSz="9455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28621934-9F53-47E3-9670-3F15BFB461D9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698" y="4451100"/>
            <a:ext cx="5671206" cy="42175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A96A2F95-1E48-431A-9DF7-B0A3602EE9F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8025"/>
            <a:ext cx="4670425" cy="3503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8311" y="96231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38118" y="9078512"/>
            <a:ext cx="178177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3264" y="907851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7634" y="95900"/>
            <a:ext cx="2242595" cy="2189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23799" indent="-37763079"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72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44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21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88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974" y="95900"/>
            <a:ext cx="770491" cy="2189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23799" indent="-37763079"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72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44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21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88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76080" y="90737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7795" indent="-24347795"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23799" indent="-37763079"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321"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4328" y="9073714"/>
            <a:ext cx="422889" cy="18700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23799" indent="-37763079" defTabSz="947036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72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44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21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88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8025"/>
            <a:ext cx="4670425" cy="3503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4287" y="9078512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3264" y="907851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802.11-13/1242r0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0909" y="9078512"/>
            <a:ext cx="427532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July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321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Page </a:t>
            </a:r>
            <a:fld id="{F71EF3BA-9FF5-4EB8-B436-471EA679CC3E}" type="slidenum">
              <a:rPr lang="en-US" altLang="en-US" sz="1200"/>
              <a:pPr>
                <a:defRPr/>
              </a:pPr>
              <a:t>29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3264" y="907851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DB203DD8-F8E5-430B-8246-49525BDD8EB2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802.11-13/1242r0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802.11-13/1242r0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802.11-13/1242r0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4" y="9078512"/>
            <a:ext cx="506766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802.11-13/1242r0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3" y="96231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10753" y="9078510"/>
            <a:ext cx="270913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72" indent="-349272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7314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3011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8707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4403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30099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2" y="9078510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20193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11674" y="9078510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3" y="4451351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20193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11673" y="9078512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3" y="4451351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802.11-13/1242r0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0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802.11-13/1242r0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297-00-00ac-sb04-comments-d7-0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November 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10 – November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0" name="Text Box 330"/>
          <p:cNvSpPr txBox="1">
            <a:spLocks noChangeArrowheads="1"/>
          </p:cNvSpPr>
          <p:nvPr/>
        </p:nvSpPr>
        <p:spPr bwMode="auto">
          <a:xfrm>
            <a:off x="279401" y="3978850"/>
            <a:ext cx="855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Opening snapshot reports for 802.11 Plenary meeting </a:t>
            </a:r>
            <a:r>
              <a:rPr lang="en-US" sz="1600" dirty="0"/>
              <a:t>– </a:t>
            </a:r>
            <a:r>
              <a:rPr lang="en-US" sz="1600" dirty="0" smtClean="0"/>
              <a:t>November  2013 </a:t>
            </a:r>
          </a:p>
          <a:p>
            <a:pPr eaLnBrk="0" hangingPunct="0"/>
            <a:r>
              <a:rPr lang="en-US" sz="1600" dirty="0" smtClean="0"/>
              <a:t>being held in Dallas, Texas, US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</a:t>
            </a:r>
            <a:r>
              <a:rPr lang="en-US" sz="2800" dirty="0" smtClean="0"/>
              <a:t>November </a:t>
            </a:r>
            <a:r>
              <a:rPr lang="en-US" sz="2800" dirty="0" smtClean="0"/>
              <a:t>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222834"/>
              </p:ext>
            </p:extLst>
          </p:nvPr>
        </p:nvGraphicFramePr>
        <p:xfrm>
          <a:off x="1600200" y="1143000"/>
          <a:ext cx="6172200" cy="502622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457200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&amp; 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</a:t>
            </a:r>
            <a:r>
              <a:rPr lang="en-GB" dirty="0" smtClean="0"/>
              <a:t>November</a:t>
            </a:r>
            <a:endParaRPr lang="en-GB" dirty="0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020970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111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48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1625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516255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</a:t>
            </a:r>
            <a:r>
              <a:rPr lang="en-US" dirty="0" smtClean="0"/>
              <a:t>2013-11-12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  <a:endParaRPr lang="en-US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November </a:t>
            </a:r>
            <a:r>
              <a:rPr lang="en-US" altLang="en-US" dirty="0" smtClean="0"/>
              <a:t>2013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dirty="0" smtClean="0"/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Review of objectives</a:t>
            </a:r>
          </a:p>
          <a:p>
            <a:pPr eaLnBrk="1" hangingPunct="1"/>
            <a:r>
              <a:rPr lang="en-US" altLang="en-US" sz="3200" dirty="0" smtClean="0"/>
              <a:t>Tuesday AM1 (08:00-10:00)</a:t>
            </a:r>
          </a:p>
          <a:p>
            <a:pPr lvl="1" eaLnBrk="1" hangingPunct="1"/>
            <a:r>
              <a:rPr lang="en-US" altLang="en-US" sz="2800" dirty="0" smtClean="0"/>
              <a:t>Dynamic Sensitivity Control Improvement to area throughput () – Graham Smith</a:t>
            </a:r>
          </a:p>
          <a:p>
            <a:pPr lvl="1" eaLnBrk="1" hangingPunct="1"/>
            <a:r>
              <a:rPr lang="en-US" altLang="en-US" sz="2800" dirty="0" smtClean="0"/>
              <a:t>Labeling Diversity () – </a:t>
            </a:r>
            <a:r>
              <a:rPr lang="en-US" altLang="en-US" sz="2800" dirty="0" err="1" smtClean="0"/>
              <a:t>Maciej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Krasicki</a:t>
            </a:r>
            <a:endParaRPr lang="en-US" altLang="en-US" sz="2800" dirty="0" smtClean="0"/>
          </a:p>
          <a:p>
            <a:pPr lvl="1" eaLnBrk="1" hangingPunct="1"/>
            <a:r>
              <a:rPr lang="en-US" altLang="en-US" sz="2800" dirty="0" smtClean="0"/>
              <a:t>Multicast During Power Save () - Edward </a:t>
            </a:r>
            <a:r>
              <a:rPr lang="en-US" altLang="en-US" sz="2800" dirty="0" err="1" smtClean="0"/>
              <a:t>Reuss</a:t>
            </a:r>
            <a:endParaRPr lang="en-US" altLang="en-US" sz="2800" dirty="0" smtClean="0"/>
          </a:p>
          <a:p>
            <a:pPr lvl="1" eaLnBrk="1" hangingPunct="1"/>
            <a:r>
              <a:rPr lang="en-US" altLang="en-US" sz="2800" dirty="0" smtClean="0"/>
              <a:t>Beyond 802.11ad high capacity high TPT () - Gal </a:t>
            </a:r>
            <a:r>
              <a:rPr lang="en-US" altLang="en-US" sz="2800" dirty="0" err="1" smtClean="0"/>
              <a:t>Basson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November, </a:t>
            </a:r>
            <a:r>
              <a:rPr lang="en-US" altLang="en-US" dirty="0" smtClean="0"/>
              <a:t>2013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a typeface="ＭＳ Ｐゴシック" pitchFamily="34" charset="-128"/>
              </a:rPr>
              <a:t>Election of Vice Chair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ＭＳ Ｐゴシック" pitchFamily="34" charset="-128"/>
              </a:rPr>
              <a:t>RFC 4441, CAPWAP, PAWS</a:t>
            </a:r>
          </a:p>
          <a:p>
            <a:pPr eaLnBrk="1" hangingPunct="1">
              <a:defRPr/>
            </a:pPr>
            <a:r>
              <a:rPr lang="en-US" sz="2800" dirty="0"/>
              <a:t>802 O&amp;A Draft 1.7 Sponsor </a:t>
            </a:r>
            <a:r>
              <a:rPr lang="en-US" sz="2800" dirty="0" smtClean="0"/>
              <a:t>Ballot</a:t>
            </a:r>
          </a:p>
          <a:p>
            <a:pPr lvl="1" eaLnBrk="1" hangingPunct="1">
              <a:defRPr/>
            </a:pPr>
            <a:r>
              <a:rPr lang="en-US" sz="2400" dirty="0" smtClean="0"/>
              <a:t>Ballot closes Nov 12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800" b="1" dirty="0" smtClean="0">
                <a:ea typeface="ＭＳ Ｐゴシック" pitchFamily="34" charset="-128"/>
              </a:rPr>
              <a:t>802.11 TGak and 802.1Qbz on </a:t>
            </a:r>
            <a:r>
              <a:rPr lang="en-US" sz="2800" b="1" dirty="0">
                <a:ea typeface="ＭＳ Ｐゴシック" pitchFamily="34" charset="-128"/>
              </a:rPr>
              <a:t>“802.11 bridging</a:t>
            </a:r>
            <a:r>
              <a:rPr lang="en-US" sz="2800" b="1" dirty="0" smtClean="0">
                <a:ea typeface="ＭＳ Ｐゴシック" pitchFamily="34" charset="-128"/>
              </a:rPr>
              <a:t>”</a:t>
            </a:r>
            <a:endParaRPr lang="en-US" sz="2400" dirty="0">
              <a:ea typeface="ＭＳ Ｐゴシック" pitchFamily="34" charset="-128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800" b="1" dirty="0"/>
              <a:t>IEEE 1588 mapping to IEEE 802.11</a:t>
            </a:r>
          </a:p>
          <a:p>
            <a:pPr eaLnBrk="1" hangingPunct="1">
              <a:defRPr/>
            </a:pPr>
            <a:r>
              <a:rPr lang="en-US" sz="2800" dirty="0" smtClean="0"/>
              <a:t>AP/DS architecture and 802 concepts</a:t>
            </a:r>
          </a:p>
          <a:p>
            <a:pPr eaLnBrk="1" hangingPunct="1">
              <a:defRPr/>
            </a:pPr>
            <a:r>
              <a:rPr lang="en-US" sz="2800" dirty="0" smtClean="0"/>
              <a:t>802.1AC revision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800" b="1" dirty="0" smtClean="0"/>
              <a:t>Future sessions / SC activities</a:t>
            </a:r>
            <a:endParaRPr lang="en-US" sz="2400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September 2013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Mark Hamilton, Spectralink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Slide </a:t>
            </a:r>
            <a:fld id="{F00E9C41-1B3C-4290-A96A-77CDFD58A21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26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Nov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7C196B5D-30EB-41F4-A5A8-297FE04E2C1D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8077200" cy="685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 </a:t>
            </a:r>
            <a:r>
              <a:rPr lang="en-US" altLang="en-US" dirty="0" smtClean="0"/>
              <a:t>2013  (1)</a:t>
            </a:r>
            <a:br>
              <a:rPr lang="en-US" altLang="en-US" dirty="0" smtClean="0"/>
            </a:br>
            <a:r>
              <a:rPr lang="en-US" altLang="en-US" dirty="0" smtClean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915400" cy="4876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sz="2800" dirty="0" smtClean="0"/>
              <a:t>The agenda items that will be addressed this week are:</a:t>
            </a:r>
          </a:p>
          <a:p>
            <a:pPr>
              <a:defRPr/>
            </a:pPr>
            <a:r>
              <a:rPr lang="en-AU" altLang="en-US" sz="2800" dirty="0" smtClean="0"/>
              <a:t>Review status of </a:t>
            </a:r>
          </a:p>
          <a:p>
            <a:pPr lvl="1">
              <a:defRPr/>
            </a:pPr>
            <a:r>
              <a:rPr lang="en-AU" altLang="en-US" sz="2400" dirty="0" smtClean="0"/>
              <a:t>IEEE 802 liaisons &amp; project notifications to SC6</a:t>
            </a:r>
          </a:p>
          <a:p>
            <a:pPr lvl="1">
              <a:defRPr/>
            </a:pPr>
            <a:r>
              <a:rPr lang="en-AU" altLang="en-US" sz="2400" dirty="0" smtClean="0"/>
              <a:t>IEEE 802 standards submitted to JTC1 under the PSDO</a:t>
            </a:r>
          </a:p>
          <a:p>
            <a:pPr>
              <a:defRPr/>
            </a:pPr>
            <a:r>
              <a:rPr lang="en-AU" altLang="en-US" sz="2800" dirty="0" smtClean="0"/>
              <a:t>Review FDIS comments and next steps for</a:t>
            </a:r>
          </a:p>
          <a:p>
            <a:pPr lvl="1">
              <a:defRPr/>
            </a:pPr>
            <a:r>
              <a:rPr lang="en-AU" altLang="en-US" sz="2400" dirty="0" smtClean="0"/>
              <a:t>802.1X</a:t>
            </a:r>
          </a:p>
          <a:p>
            <a:pPr lvl="1">
              <a:defRPr/>
            </a:pPr>
            <a:r>
              <a:rPr lang="en-AU" altLang="en-US" sz="2400" dirty="0" smtClean="0"/>
              <a:t>802.1AE</a:t>
            </a:r>
          </a:p>
          <a:p>
            <a:pPr>
              <a:defRPr/>
            </a:pPr>
            <a:r>
              <a:rPr lang="en-AU" altLang="en-US" sz="2800" dirty="0" smtClean="0"/>
              <a:t>Possible security related NPs in SC6</a:t>
            </a:r>
          </a:p>
          <a:p>
            <a:pPr lvl="1">
              <a:defRPr/>
            </a:pPr>
            <a:r>
              <a:rPr lang="en-AU" altLang="en-US" sz="2400" dirty="0" smtClean="0"/>
              <a:t>Discussions between IEEE 802 and Swiss NB on security topics</a:t>
            </a:r>
          </a:p>
          <a:p>
            <a:pPr lvl="1">
              <a:defRPr/>
            </a:pPr>
            <a:r>
              <a:rPr lang="en-AU" altLang="en-US" sz="2400" dirty="0" err="1" smtClean="0"/>
              <a:t>TePA</a:t>
            </a:r>
            <a:r>
              <a:rPr lang="en-AU" altLang="en-US" sz="2400" dirty="0" smtClean="0"/>
              <a:t>-AC, </a:t>
            </a:r>
            <a:r>
              <a:rPr lang="en-AU" altLang="en-US" sz="2400" dirty="0" err="1" smtClean="0"/>
              <a:t>TLSec</a:t>
            </a:r>
            <a:r>
              <a:rPr lang="en-AU" altLang="en-US" sz="2400" dirty="0" smtClean="0"/>
              <a:t>, TAAA, WAPI, </a:t>
            </a:r>
            <a:r>
              <a:rPr lang="en-AU" altLang="en-US" sz="2400" dirty="0" err="1" smtClean="0"/>
              <a:t>TISec</a:t>
            </a:r>
            <a:endParaRPr lang="en-AU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9288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11-13-1241r1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11-13-1242r0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11-13-1243r0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11-13-0096r7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11-13-1355r0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11-13-1356r0</a:t>
            </a:r>
            <a:endParaRPr lang="en-US" sz="3200" dirty="0" smtClean="0"/>
          </a:p>
          <a:p>
            <a:r>
              <a:rPr lang="en-US" sz="3200" dirty="0" smtClean="0"/>
              <a:t>Publicity  			 </a:t>
            </a:r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11-13-0049r3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Nov 2013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Bruce Kraemer (Marvell)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E15F3BC3-E096-4C01-BE46-AE43E6570130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b="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685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 </a:t>
            </a:r>
            <a:r>
              <a:rPr lang="en-US" altLang="en-US" dirty="0" smtClean="0"/>
              <a:t>2013  </a:t>
            </a:r>
            <a:r>
              <a:rPr lang="en-US" altLang="en-US" dirty="0"/>
              <a:t> </a:t>
            </a:r>
            <a:r>
              <a:rPr lang="en-US" altLang="en-US" dirty="0" smtClean="0"/>
              <a:t>(2)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19200"/>
            <a:ext cx="8763000" cy="5181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sz="2800" dirty="0" smtClean="0"/>
              <a:t>The agenda items that will be addressed this week are:</a:t>
            </a:r>
          </a:p>
          <a:p>
            <a:pPr>
              <a:defRPr/>
            </a:pPr>
            <a:r>
              <a:rPr lang="en-AU" altLang="en-US" sz="2800" dirty="0" smtClean="0"/>
              <a:t>Possible other NPs in SC6</a:t>
            </a:r>
          </a:p>
          <a:p>
            <a:pPr lvl="1">
              <a:defRPr/>
            </a:pPr>
            <a:r>
              <a:rPr lang="en-AU" altLang="en-US" sz="2400" dirty="0" smtClean="0"/>
              <a:t>UHT/EUHT</a:t>
            </a:r>
          </a:p>
          <a:p>
            <a:pPr lvl="1">
              <a:defRPr/>
            </a:pPr>
            <a:r>
              <a:rPr lang="en-GB" altLang="en-US" sz="2400" dirty="0" smtClean="0"/>
              <a:t>WLAN Cloud</a:t>
            </a:r>
          </a:p>
          <a:p>
            <a:pPr lvl="1">
              <a:defRPr/>
            </a:pPr>
            <a:r>
              <a:rPr lang="en-GB" altLang="en-US" sz="2400" dirty="0" smtClean="0"/>
              <a:t>Optimization technology in WLAN</a:t>
            </a:r>
            <a:endParaRPr lang="en-AU" altLang="en-US" sz="2400" dirty="0" smtClean="0"/>
          </a:p>
          <a:p>
            <a:pPr>
              <a:defRPr/>
            </a:pPr>
            <a:r>
              <a:rPr lang="en-AU" sz="2800" dirty="0" smtClean="0"/>
              <a:t>Plan for SC6 meeting in February 2014</a:t>
            </a:r>
          </a:p>
          <a:p>
            <a:pPr lvl="1">
              <a:defRPr/>
            </a:pPr>
            <a:r>
              <a:rPr lang="en-AU" sz="2400" dirty="0" smtClean="0"/>
              <a:t>Review agenda</a:t>
            </a:r>
          </a:p>
          <a:p>
            <a:pPr lvl="1">
              <a:defRPr/>
            </a:pPr>
            <a:r>
              <a:rPr lang="en-AU" sz="2400" dirty="0" smtClean="0"/>
              <a:t>Plan IEEE 802 contributions</a:t>
            </a:r>
          </a:p>
          <a:p>
            <a:pPr lvl="1">
              <a:defRPr/>
            </a:pPr>
            <a:r>
              <a:rPr lang="en-AU" sz="2400" dirty="0" smtClean="0"/>
              <a:t>Ask for delegation volunteers &amp; empower </a:t>
            </a:r>
            <a:r>
              <a:rPr lang="en-AU" sz="2400" dirty="0" err="1" smtClean="0"/>
              <a:t>HoD</a:t>
            </a:r>
            <a:endParaRPr lang="en-AU" sz="2400" dirty="0" smtClean="0"/>
          </a:p>
          <a:p>
            <a:pPr>
              <a:defRPr/>
            </a:pPr>
            <a:r>
              <a:rPr lang="en-AU" sz="2800" dirty="0" smtClean="0"/>
              <a:t>Discuss role of SC6</a:t>
            </a:r>
          </a:p>
          <a:p>
            <a:pPr>
              <a:defRPr/>
            </a:pPr>
            <a:r>
              <a:rPr lang="en-AU" sz="2800" dirty="0" smtClean="0"/>
              <a:t>Discuss criteria for PSDO submissions</a:t>
            </a:r>
          </a:p>
        </p:txBody>
      </p:sp>
    </p:spTree>
    <p:extLst>
      <p:ext uri="{BB962C8B-B14F-4D97-AF65-F5344CB8AC3E}">
        <p14:creationId xmlns:p14="http://schemas.microsoft.com/office/powerpoint/2010/main" val="1337653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Standing Committee </a:t>
            </a:r>
            <a:br>
              <a:rPr lang="en-US" altLang="en-US" dirty="0" smtClean="0"/>
            </a:br>
            <a:r>
              <a:rPr lang="en-US" altLang="en-US" dirty="0" smtClean="0"/>
              <a:t>Meeting Goals November </a:t>
            </a:r>
            <a:r>
              <a:rPr lang="en-US" altLang="en-US" dirty="0" smtClean="0"/>
              <a:t>2013</a:t>
            </a:r>
            <a:br>
              <a:rPr lang="en-US" altLang="en-US" dirty="0" smtClean="0"/>
            </a:br>
            <a:r>
              <a:rPr lang="en-US" altLang="en-US" dirty="0" smtClean="0"/>
              <a:t>Chair: Richard Kennedy</a:t>
            </a:r>
            <a:endParaRPr lang="en-US" altLang="en-US" dirty="0" smtClean="0"/>
          </a:p>
        </p:txBody>
      </p:sp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43434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The regulatory summaries</a:t>
            </a:r>
          </a:p>
          <a:p>
            <a:pPr eaLnBrk="1" hangingPunct="1"/>
            <a:r>
              <a:rPr lang="en-US" altLang="en-US" sz="3200" dirty="0" smtClean="0"/>
              <a:t>Regulatory issues status</a:t>
            </a:r>
          </a:p>
          <a:p>
            <a:pPr lvl="1" eaLnBrk="1" hangingPunct="1"/>
            <a:r>
              <a:rPr lang="en-US" altLang="en-US" sz="2800" dirty="0" smtClean="0"/>
              <a:t>NPRM FCC 13-22</a:t>
            </a:r>
          </a:p>
          <a:p>
            <a:pPr lvl="1" eaLnBrk="1" hangingPunct="1"/>
            <a:r>
              <a:rPr lang="en-US" altLang="en-US" sz="2800" dirty="0" smtClean="0"/>
              <a:t>ITS / DSRC coexistence in U-NII4</a:t>
            </a:r>
          </a:p>
          <a:p>
            <a:pPr eaLnBrk="1" hangingPunct="1"/>
            <a:r>
              <a:rPr lang="en-US" altLang="en-US" sz="3200" dirty="0" smtClean="0"/>
              <a:t>Critical issues </a:t>
            </a:r>
          </a:p>
          <a:p>
            <a:pPr lvl="1" eaLnBrk="1" hangingPunct="1"/>
            <a:r>
              <a:rPr lang="en-US" altLang="en-US" sz="2800" dirty="0" smtClean="0"/>
              <a:t>EN 300 328 v1.9.1 issues and timeline</a:t>
            </a:r>
          </a:p>
          <a:p>
            <a:pPr lvl="1" eaLnBrk="1" hangingPunct="1"/>
            <a:r>
              <a:rPr lang="en-US" altLang="en-US" sz="2800" dirty="0" smtClean="0"/>
              <a:t>EN 301 893 v1.8.1 software security</a:t>
            </a:r>
          </a:p>
        </p:txBody>
      </p:sp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2013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B43313FF-34DA-4048-9BDA-9BA16AC1FA56}" type="slidenum">
              <a:rPr lang="en-US" altLang="en-US" sz="1200"/>
              <a:pPr/>
              <a:t>21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884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 </a:t>
            </a:r>
            <a:r>
              <a:rPr lang="en-US" altLang="ja-JP" dirty="0" smtClean="0"/>
              <a:t>Dallas</a:t>
            </a:r>
            <a:r>
              <a:rPr lang="en-US" altLang="ja-JP" sz="2900" dirty="0"/>
              <a:t> </a:t>
            </a:r>
            <a:r>
              <a:rPr lang="en-US" altLang="ja-JP" sz="2900" dirty="0" smtClean="0"/>
              <a:t>  </a:t>
            </a:r>
            <a:r>
              <a:rPr lang="en-US" altLang="ja-JP" dirty="0" smtClean="0"/>
              <a:t>November 2013</a:t>
            </a:r>
            <a:r>
              <a:rPr lang="en-US" altLang="ja-JP" sz="2000" dirty="0"/>
              <a:t> </a:t>
            </a:r>
            <a:r>
              <a:rPr lang="en-US" altLang="ja-JP" sz="2400" dirty="0"/>
              <a:t>802.11 revision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 </a:t>
            </a:r>
            <a:r>
              <a:rPr lang="en-GB" dirty="0"/>
              <a:t>Chair: </a:t>
            </a:r>
            <a:r>
              <a:rPr lang="en-US" altLang="ja-JP" dirty="0"/>
              <a:t>Dorothy Stanley</a:t>
            </a:r>
            <a:endParaRPr lang="en-US" altLang="ja-JP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3200" dirty="0" smtClean="0"/>
              <a:t>Since the September 2013 meeting, h</a:t>
            </a:r>
            <a:r>
              <a:rPr lang="en-US" altLang="ja-JP" sz="2800" dirty="0" smtClean="0"/>
              <a:t>eld 3 teleconferences</a:t>
            </a:r>
          </a:p>
          <a:p>
            <a:pPr lvl="1">
              <a:defRPr/>
            </a:pPr>
            <a:r>
              <a:rPr lang="en-US" altLang="ja-JP" sz="2800" dirty="0" smtClean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sz="2800" dirty="0" smtClean="0"/>
              <a:t>Comment resolution </a:t>
            </a:r>
          </a:p>
          <a:p>
            <a:pPr lvl="1">
              <a:defRPr/>
            </a:pPr>
            <a:endParaRPr lang="en-US" altLang="ja-JP" sz="2800" dirty="0" smtClean="0"/>
          </a:p>
          <a:p>
            <a:pPr>
              <a:defRPr/>
            </a:pPr>
            <a:r>
              <a:rPr lang="en-US" altLang="ja-JP" sz="3200" dirty="0" smtClean="0"/>
              <a:t>Goals for November Meeting:</a:t>
            </a:r>
          </a:p>
          <a:p>
            <a:pPr lvl="1">
              <a:defRPr/>
            </a:pPr>
            <a:r>
              <a:rPr lang="en-US" altLang="ja-JP" sz="2800" dirty="0" smtClean="0"/>
              <a:t>Continue LB199 comment resolution</a:t>
            </a:r>
            <a:endParaRPr lang="en-US" altLang="ja-JP" sz="2800" dirty="0"/>
          </a:p>
          <a:p>
            <a:pPr lvl="1">
              <a:defRPr/>
            </a:pPr>
            <a:r>
              <a:rPr lang="en-US" altLang="ja-JP" sz="2800" dirty="0" smtClean="0"/>
              <a:t>Hear presentations </a:t>
            </a:r>
          </a:p>
          <a:p>
            <a:pPr marL="457200" lvl="1" indent="0">
              <a:buFontTx/>
              <a:buNone/>
              <a:defRPr/>
            </a:pPr>
            <a:endParaRPr lang="en-US" altLang="ja-JP" sz="32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2013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22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265028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7E9E52EB-2B48-48D7-B98D-329847E0BE9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295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802.11ac – November </a:t>
            </a:r>
            <a:r>
              <a:rPr lang="en-US" altLang="en-US" dirty="0" smtClean="0"/>
              <a:t>2013</a:t>
            </a:r>
            <a:br>
              <a:rPr lang="en-US" altLang="en-US" dirty="0" smtClean="0"/>
            </a:br>
            <a:r>
              <a:rPr lang="en-US" sz="2000" dirty="0"/>
              <a:t>Very-high Throughput, &lt; 6GHz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828800"/>
            <a:ext cx="88392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Third recirculation sponsor ballot closed on October 23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99.4% approval ratio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1 comment was received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spreadsheet is available at:</a:t>
            </a:r>
          </a:p>
          <a:p>
            <a:pPr lvl="2">
              <a:lnSpc>
                <a:spcPct val="90000"/>
              </a:lnSpc>
            </a:pPr>
            <a:r>
              <a:rPr lang="en-US" altLang="en-US" u="sng" dirty="0" smtClean="0">
                <a:hlinkClick r:id="rId3"/>
              </a:rPr>
              <a:t>https://mentor.ieee.org/802.11/dcn/13/11-13-1297-00-00ac-sb04-comments-d7-0.xls</a:t>
            </a:r>
            <a:endParaRPr lang="en-US" altLang="en-US" dirty="0" smtClean="0"/>
          </a:p>
          <a:p>
            <a:r>
              <a:rPr lang="en-US" altLang="en-US" dirty="0" smtClean="0"/>
              <a:t>Complete and approve the report to EC requesting conditional approval to forward the draft (D7.0)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. The report is available at 11-13/1175r2.</a:t>
            </a:r>
          </a:p>
          <a:p>
            <a:r>
              <a:rPr lang="en-US" altLang="en-US" dirty="0" smtClean="0"/>
              <a:t>Draft 7.0 is on the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agenda for its December meeting.</a:t>
            </a:r>
          </a:p>
          <a:p>
            <a:r>
              <a:rPr lang="en-US" altLang="en-US" dirty="0" smtClean="0"/>
              <a:t>Agenda for this meeting is available  in document 11-13/1262r0.</a:t>
            </a:r>
          </a:p>
        </p:txBody>
      </p:sp>
    </p:spTree>
    <p:extLst>
      <p:ext uri="{BB962C8B-B14F-4D97-AF65-F5344CB8AC3E}">
        <p14:creationId xmlns:p14="http://schemas.microsoft.com/office/powerpoint/2010/main" val="26952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2013</a:t>
            </a:r>
          </a:p>
        </p:txBody>
      </p:sp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C5E073CB-966A-4FD2-B3F6-E345E38BDED1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1200"/>
              <a:t>Slide </a:t>
            </a:r>
            <a:fld id="{47F99900-909F-4F72-8615-BA79AF67DD15}" type="slidenum">
              <a:rPr lang="en-US" altLang="en-US" sz="1200"/>
              <a:pPr algn="ctr"/>
              <a:t>24</a:t>
            </a:fld>
            <a:endParaRPr lang="en-US" altLang="en-US" sz="1200"/>
          </a:p>
        </p:txBody>
      </p:sp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381000" y="838200"/>
            <a:ext cx="8229600" cy="9144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TGaf</a:t>
            </a:r>
            <a:r>
              <a:rPr lang="en-US" altLang="en-US" dirty="0" smtClean="0"/>
              <a:t> – Meeting Goals </a:t>
            </a:r>
            <a:r>
              <a:rPr lang="en-US" altLang="en-US" dirty="0" smtClean="0"/>
              <a:t>   November 2013</a:t>
            </a:r>
            <a:br>
              <a:rPr lang="en-US" altLang="en-US" dirty="0" smtClean="0"/>
            </a:br>
            <a:r>
              <a:rPr lang="en-US" sz="2400" dirty="0" smtClean="0"/>
              <a:t>Whitespaces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Richard Kennedy</a:t>
            </a:r>
            <a:endParaRPr lang="en-US" altLang="en-US" dirty="0" smtClean="0"/>
          </a:p>
        </p:txBody>
      </p:sp>
      <p:sp>
        <p:nvSpPr>
          <p:cNvPr id="1639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8229600" cy="4495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Approve meeting minutes from Nanjing</a:t>
            </a:r>
          </a:p>
          <a:p>
            <a:r>
              <a:rPr lang="en-US" altLang="ja-JP" sz="2800" dirty="0" smtClean="0"/>
              <a:t>Regulatory update</a:t>
            </a:r>
          </a:p>
          <a:p>
            <a:r>
              <a:rPr lang="en-US" altLang="ja-JP" sz="2800" dirty="0" smtClean="0"/>
              <a:t>Review of the progress since September</a:t>
            </a:r>
          </a:p>
          <a:p>
            <a:r>
              <a:rPr lang="en-US" altLang="ja-JP" sz="2800" dirty="0" smtClean="0"/>
              <a:t>Review the results of the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Sponsor Ballot recirculation (SB1)</a:t>
            </a:r>
          </a:p>
          <a:p>
            <a:r>
              <a:rPr lang="en-US" altLang="ja-JP" sz="2800" dirty="0" smtClean="0"/>
              <a:t>Review of final Sponsor Ballot Recirculation (SB2)</a:t>
            </a:r>
          </a:p>
          <a:p>
            <a:r>
              <a:rPr lang="en-US" altLang="ja-JP" sz="2800" dirty="0" smtClean="0"/>
              <a:t>Review and edit the document package for </a:t>
            </a:r>
            <a:r>
              <a:rPr lang="en-US" altLang="ja-JP" sz="2800" dirty="0" err="1" smtClean="0"/>
              <a:t>ExCom</a:t>
            </a:r>
            <a:endParaRPr lang="en-US" altLang="ja-JP" sz="2800" dirty="0" smtClean="0"/>
          </a:p>
          <a:p>
            <a:r>
              <a:rPr lang="en-US" altLang="ja-JP" sz="2800" dirty="0" smtClean="0"/>
              <a:t>Prepare document package for RevCom</a:t>
            </a:r>
          </a:p>
        </p:txBody>
      </p:sp>
    </p:spTree>
    <p:extLst>
      <p:ext uri="{BB962C8B-B14F-4D97-AF65-F5344CB8AC3E}">
        <p14:creationId xmlns:p14="http://schemas.microsoft.com/office/powerpoint/2010/main" val="32510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Snapshot</a:t>
            </a:r>
            <a:br>
              <a:rPr lang="en-US" dirty="0" smtClean="0"/>
            </a:br>
            <a:r>
              <a:rPr lang="en-US" sz="2400" dirty="0" smtClean="0"/>
              <a:t>sub </a:t>
            </a:r>
            <a:r>
              <a:rPr lang="en-US" sz="2400" dirty="0"/>
              <a:t>1GHz PHY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Dave Halasz 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4196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Letter Ballot 200 for Draft 1.0 closed November 4</a:t>
            </a:r>
            <a:r>
              <a:rPr lang="en-US" sz="3200" baseline="30000" dirty="0" smtClean="0"/>
              <a:t>th</a:t>
            </a:r>
          </a:p>
          <a:p>
            <a:pPr marL="742950" lvl="2" indent="0">
              <a:buNone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72.7% 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affirmative</a:t>
            </a:r>
          </a:p>
          <a:p>
            <a:pPr marL="742950" lvl="2" indent="0">
              <a:buNone/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 54  valid negative votes  </a:t>
            </a:r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742950" lvl="2" indent="0">
              <a:buNone/>
            </a:pP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Motion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 Fails</a:t>
            </a:r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609600" indent="-609600"/>
            <a:r>
              <a:rPr lang="en-US" sz="3200" dirty="0"/>
              <a:t>Address comments on Draft P802.11ah </a:t>
            </a:r>
            <a:r>
              <a:rPr lang="en-US" sz="3200" dirty="0" smtClean="0"/>
              <a:t>D1.0</a:t>
            </a:r>
          </a:p>
          <a:p>
            <a:pPr marL="1009650" lvl="1" indent="-609600"/>
            <a:r>
              <a:rPr lang="en-US" sz="2800" dirty="0" smtClean="0"/>
              <a:t>1984 comments received</a:t>
            </a:r>
            <a:endParaRPr lang="en-US" sz="2800" dirty="0"/>
          </a:p>
          <a:p>
            <a:pPr marL="609600" indent="-609600"/>
            <a:endParaRPr lang="en-US" sz="3200" dirty="0" smtClean="0"/>
          </a:p>
          <a:p>
            <a:pPr marL="1009650" lvl="1" indent="-609600"/>
            <a:endParaRPr lang="en-US" sz="2800" dirty="0" smtClean="0"/>
          </a:p>
          <a:p>
            <a:pPr marL="1009650" lvl="1" indent="-609600"/>
            <a:endParaRPr lang="en-US" sz="2800" dirty="0" smtClean="0"/>
          </a:p>
          <a:p>
            <a:pPr marL="1009650" lvl="1" indent="-609600">
              <a:buNone/>
            </a:pPr>
            <a:endParaRPr lang="en-US" sz="2800" dirty="0" smtClean="0"/>
          </a:p>
          <a:p>
            <a:pPr marL="609600" indent="-609600"/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smtClean="0"/>
              <a:t>November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David Halasz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64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Nov 2013 </a:t>
            </a:r>
            <a:r>
              <a:rPr lang="en-US" altLang="ja-JP" sz="2800" dirty="0" smtClean="0"/>
              <a:t>Dallas</a:t>
            </a:r>
            <a:br>
              <a:rPr lang="en-US" altLang="ja-JP" sz="2800" dirty="0" smtClean="0"/>
            </a:br>
            <a:r>
              <a:rPr lang="en-US" altLang="ja-JP" sz="2800" dirty="0" smtClean="0">
                <a:ea typeface="ＭＳ Ｐゴシック" pitchFamily="34" charset="-128"/>
              </a:rPr>
              <a:t>Fast </a:t>
            </a:r>
            <a:r>
              <a:rPr lang="en-US" altLang="ja-JP" sz="2800" dirty="0">
                <a:ea typeface="ＭＳ Ｐゴシック" pitchFamily="34" charset="-128"/>
              </a:rPr>
              <a:t>Initial Link Setup </a:t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sz="2800" dirty="0">
                <a:ea typeface="ＭＳ Ｐゴシック" pitchFamily="34" charset="-128"/>
              </a:rPr>
              <a:t>Chair: Hiroshi Mano</a:t>
            </a:r>
            <a:endParaRPr lang="en-US" altLang="ja-JP" sz="28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839200" cy="44196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Goals for the  Meeting:</a:t>
            </a:r>
          </a:p>
          <a:p>
            <a:pPr lvl="1"/>
            <a:r>
              <a:rPr lang="en-US" altLang="ja-JP" sz="3200" dirty="0" smtClean="0"/>
              <a:t>Approve minutes of past meeting and teleconference</a:t>
            </a:r>
          </a:p>
          <a:p>
            <a:pPr lvl="1"/>
            <a:r>
              <a:rPr lang="en-US" altLang="ja-JP" sz="3200" dirty="0" smtClean="0"/>
              <a:t>Comment resolution of WG LB.</a:t>
            </a:r>
          </a:p>
          <a:p>
            <a:pPr lvl="1"/>
            <a:r>
              <a:rPr lang="en-US" altLang="ja-JP" sz="3200" dirty="0" smtClean="0"/>
              <a:t>Approve Timeline</a:t>
            </a:r>
          </a:p>
          <a:p>
            <a:pPr lvl="1"/>
            <a:r>
              <a:rPr lang="en-US" altLang="ja-JP" sz="3200" dirty="0" smtClean="0"/>
              <a:t>Approve Teleconference schedule</a:t>
            </a:r>
          </a:p>
          <a:p>
            <a:pPr lvl="1"/>
            <a:r>
              <a:rPr lang="en-US" altLang="ja-JP" sz="3200" dirty="0" smtClean="0"/>
              <a:t>Approve Plan for  </a:t>
            </a:r>
            <a:r>
              <a:rPr lang="en-US" altLang="ja-JP" sz="3200" dirty="0" smtClean="0"/>
              <a:t>Jan</a:t>
            </a:r>
            <a:endParaRPr lang="en-US" altLang="ja-JP" sz="32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Nov 2013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Hiroshi Mano (ATRD, Root, Lab)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September 2013</a:t>
            </a:r>
            <a:br>
              <a:rPr lang="en-US" sz="3600" dirty="0" smtClean="0"/>
            </a:br>
            <a:r>
              <a:rPr lang="en-US" sz="240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42672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List of Complete and New Technique Proposals</a:t>
            </a:r>
          </a:p>
          <a:p>
            <a:pPr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New Technique Proposal Presentation</a:t>
            </a:r>
          </a:p>
          <a:p>
            <a:pPr>
              <a:defRPr/>
            </a:pPr>
            <a:endParaRPr lang="en-US" sz="18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45GHz Channel Measurement and Modeling</a:t>
            </a:r>
          </a:p>
          <a:p>
            <a:pPr marL="0" indent="0">
              <a:buFontTx/>
              <a:buNone/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New submissions</a:t>
            </a:r>
          </a:p>
          <a:p>
            <a:pPr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800" b="1" dirty="0">
                <a:latin typeface="Arial" charset="0"/>
                <a:ea typeface="ＭＳ Ｐゴシック" charset="0"/>
                <a:cs typeface="Arial" charset="0"/>
              </a:rPr>
              <a:t>Plan to Call for Nomination of TG Technical Editors</a:t>
            </a:r>
          </a:p>
          <a:p>
            <a:pPr lvl="1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534400" cy="1295400"/>
          </a:xfrm>
        </p:spPr>
        <p:txBody>
          <a:bodyPr/>
          <a:lstStyle/>
          <a:p>
            <a:r>
              <a:rPr lang="en-US" dirty="0" smtClean="0"/>
              <a:t>Task Group 802.11ak November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GB" sz="2400" dirty="0"/>
              <a:t>Enhancements For Transit Links Within Bridged Networks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Donald Eastlake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458200" cy="3581400"/>
          </a:xfrm>
        </p:spPr>
        <p:txBody>
          <a:bodyPr/>
          <a:lstStyle/>
          <a:p>
            <a:pPr marL="609600" indent="-609600"/>
            <a:r>
              <a:rPr lang="en-US" sz="3200" dirty="0"/>
              <a:t>Primary foci: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Decide on solution to the sub-setting frame payload encoding problems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Joint meeting with 802.1Qbz.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Develop timeline for </a:t>
            </a:r>
            <a:r>
              <a:rPr lang="en-GB" sz="2800" dirty="0" err="1"/>
              <a:t>TGak</a:t>
            </a:r>
            <a:r>
              <a:rPr lang="en-GB" sz="2800" dirty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800" dirty="0"/>
          </a:p>
          <a:p>
            <a:pPr marL="609600" indent="-609600"/>
            <a:r>
              <a:rPr lang="en-US" sz="3200" dirty="0" smtClean="0"/>
              <a:t>Agenda: See 11-13/1271</a:t>
            </a:r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53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800" smtClean="0"/>
              <a:t>September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Slide </a:t>
            </a:r>
            <a:fld id="{C6BA0CC7-3562-438F-B339-418970207FD1}" type="slidenum">
              <a:rPr lang="en-US" altLang="en-US" sz="1200" smtClean="0"/>
              <a:pPr>
                <a:defRPr/>
              </a:pPr>
              <a:t>29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smtClean="0"/>
              <a:t>IEEE 802.11aq – November 2013</a:t>
            </a:r>
            <a:br>
              <a:rPr lang="en-US" altLang="en-US" dirty="0" smtClean="0"/>
            </a:br>
            <a:r>
              <a:rPr lang="en-US" sz="2400" b="0" dirty="0" smtClean="0"/>
              <a:t>Pre-Association </a:t>
            </a:r>
            <a:r>
              <a:rPr lang="en-US" sz="2400" b="0" dirty="0"/>
              <a:t>Discovery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800" dirty="0"/>
              <a:t>Chair: Stephen McCann</a:t>
            </a:r>
            <a:endParaRPr lang="en-US" altLang="en-US" sz="24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915400" cy="3962400"/>
          </a:xfrm>
        </p:spPr>
        <p:txBody>
          <a:bodyPr lIns="91440" tIns="45720" rIns="91440" bIns="45720"/>
          <a:lstStyle/>
          <a:p>
            <a:r>
              <a:rPr lang="en-US" altLang="en-US" sz="2800" dirty="0" smtClean="0"/>
              <a:t>Presentations</a:t>
            </a:r>
          </a:p>
          <a:p>
            <a:pPr lvl="1"/>
            <a:r>
              <a:rPr lang="en-US" altLang="en-US" sz="2400" dirty="0" smtClean="0"/>
              <a:t>PAD technical presentations</a:t>
            </a:r>
          </a:p>
          <a:p>
            <a:pPr lvl="1"/>
            <a:r>
              <a:rPr lang="en-US" altLang="en-US" sz="2400" dirty="0" smtClean="0"/>
              <a:t>Transportation of higher layer service discovery protocols</a:t>
            </a:r>
          </a:p>
          <a:p>
            <a:pPr lvl="1"/>
            <a:r>
              <a:rPr lang="en-US" altLang="en-US" sz="2400" dirty="0" smtClean="0"/>
              <a:t>Merging and down selection of solutions</a:t>
            </a:r>
          </a:p>
          <a:p>
            <a:r>
              <a:rPr lang="en-US" altLang="en-US" sz="2800" dirty="0" smtClean="0"/>
              <a:t>Documents under development</a:t>
            </a:r>
          </a:p>
          <a:p>
            <a:pPr lvl="1"/>
            <a:r>
              <a:rPr lang="en-US" altLang="en-US" sz="2400" dirty="0" smtClean="0"/>
              <a:t>Framework Requirements Document</a:t>
            </a:r>
          </a:p>
          <a:p>
            <a:pPr lvl="1"/>
            <a:r>
              <a:rPr lang="en-US" altLang="en-US" sz="2400" dirty="0" smtClean="0"/>
              <a:t>Terminology Document</a:t>
            </a:r>
          </a:p>
          <a:p>
            <a:r>
              <a:rPr lang="en-US" altLang="en-US" sz="2800" dirty="0" smtClean="0"/>
              <a:t>Liaisons</a:t>
            </a:r>
          </a:p>
          <a:p>
            <a:r>
              <a:rPr lang="en-US" altLang="en-US" sz="2800" dirty="0" smtClean="0"/>
              <a:t>Mini-tutorial during mid-week plenary 11-13/1313r0</a:t>
            </a:r>
          </a:p>
          <a:p>
            <a:r>
              <a:rPr lang="en-US" altLang="en-US" sz="2800" dirty="0" smtClean="0"/>
              <a:t>Agenda for this meeting is 11-13/1266r0</a:t>
            </a:r>
          </a:p>
        </p:txBody>
      </p:sp>
    </p:spTree>
    <p:extLst>
      <p:ext uri="{BB962C8B-B14F-4D97-AF65-F5344CB8AC3E}">
        <p14:creationId xmlns:p14="http://schemas.microsoft.com/office/powerpoint/2010/main" val="33766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2376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>
            <a:off x="5867400" y="28194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5867400" y="22098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2439" y="2126902"/>
            <a:ext cx="1685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July 2014</a:t>
            </a:r>
          </a:p>
          <a:p>
            <a:r>
              <a:rPr lang="en-US" b="1" dirty="0" smtClean="0"/>
              <a:t>extension requests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/>
              <a:t>November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23B11BE2-0B54-4C97-8096-5ADE3BAC0518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sz="2800" dirty="0" smtClean="0"/>
              <a:t>HEW SG – November </a:t>
            </a:r>
            <a:r>
              <a:rPr lang="en-US" altLang="en-US" sz="2800" dirty="0" smtClean="0"/>
              <a:t>2013</a:t>
            </a:r>
            <a:br>
              <a:rPr lang="en-US" altLang="en-US" sz="2800" dirty="0" smtClean="0"/>
            </a:br>
            <a:r>
              <a:rPr lang="en-US" sz="1800" dirty="0"/>
              <a:t>High Efficiency WLAN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Chair: Osama </a:t>
            </a:r>
            <a:r>
              <a:rPr lang="en-US" sz="2800" dirty="0" err="1"/>
              <a:t>Aboul-Magd</a:t>
            </a:r>
            <a:endParaRPr lang="en-US" altLang="en-US" sz="280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04800" y="1447800"/>
            <a:ext cx="8610600" cy="4114800"/>
          </a:xfrm>
        </p:spPr>
        <p:txBody>
          <a:bodyPr lIns="91440" tIns="45720" rIns="91440" bIns="45720"/>
          <a:lstStyle/>
          <a:p>
            <a:r>
              <a:rPr lang="en-CA" altLang="en-US" sz="2000" dirty="0" smtClean="0"/>
              <a:t>Continue to receive submissions that could assist in drafting the PAR and the 5C.</a:t>
            </a:r>
          </a:p>
          <a:p>
            <a:pPr lvl="1"/>
            <a:r>
              <a:rPr lang="en-CA" altLang="en-US" sz="1400" dirty="0" smtClean="0"/>
              <a:t>A call for submission was issued on the IEEE 802.11 reflector. Submissions may cover topics including:</a:t>
            </a:r>
          </a:p>
          <a:p>
            <a:pPr lvl="2"/>
            <a:r>
              <a:rPr lang="en-US" altLang="en-US" sz="1600" dirty="0" smtClean="0"/>
              <a:t>Market needs, applications, usage scenarios</a:t>
            </a:r>
            <a:endParaRPr lang="en-CA" altLang="en-US" sz="1600" dirty="0" smtClean="0"/>
          </a:p>
          <a:p>
            <a:pPr lvl="2"/>
            <a:r>
              <a:rPr lang="en-US" altLang="en-US" sz="1600" dirty="0" smtClean="0"/>
              <a:t>Technology &amp; feasibility</a:t>
            </a:r>
            <a:endParaRPr lang="en-CA" altLang="en-US" sz="1600" dirty="0" smtClean="0"/>
          </a:p>
          <a:p>
            <a:pPr lvl="3"/>
            <a:r>
              <a:rPr lang="en-US" altLang="en-US" sz="1050" dirty="0" smtClean="0"/>
              <a:t>MAC efficiency evaluation and enhancements.</a:t>
            </a:r>
            <a:endParaRPr lang="en-CA" altLang="en-US" sz="1050" dirty="0" smtClean="0"/>
          </a:p>
          <a:p>
            <a:pPr lvl="3"/>
            <a:r>
              <a:rPr lang="en-US" altLang="en-US" sz="1050" dirty="0" smtClean="0"/>
              <a:t>PHY enhancements to 11ac</a:t>
            </a:r>
            <a:endParaRPr lang="en-CA" altLang="en-US" sz="1050" dirty="0" smtClean="0"/>
          </a:p>
          <a:p>
            <a:pPr lvl="3"/>
            <a:r>
              <a:rPr lang="en-US" altLang="en-US" sz="1050" dirty="0" smtClean="0"/>
              <a:t>new MAC &amp; PHY technology</a:t>
            </a:r>
            <a:endParaRPr lang="en-CA" altLang="en-US" sz="1050" dirty="0" smtClean="0"/>
          </a:p>
          <a:p>
            <a:pPr lvl="2"/>
            <a:r>
              <a:rPr lang="en-US" altLang="en-US" sz="1600" dirty="0" smtClean="0"/>
              <a:t>Requirements</a:t>
            </a:r>
            <a:endParaRPr lang="en-CA" altLang="en-US" sz="1600" dirty="0" smtClean="0"/>
          </a:p>
          <a:p>
            <a:pPr lvl="3"/>
            <a:r>
              <a:rPr lang="en-US" altLang="en-US" sz="1050" dirty="0" smtClean="0"/>
              <a:t>metrics (i.e. throughput, network capacity, spectral efficiency, range, </a:t>
            </a:r>
            <a:r>
              <a:rPr lang="en-US" altLang="en-US" sz="1050" dirty="0" err="1" smtClean="0"/>
              <a:t>etc</a:t>
            </a:r>
            <a:r>
              <a:rPr lang="en-US" altLang="en-US" sz="1050" dirty="0" smtClean="0"/>
              <a:t>)</a:t>
            </a:r>
            <a:endParaRPr lang="en-CA" altLang="en-US" sz="1050" dirty="0" smtClean="0"/>
          </a:p>
          <a:p>
            <a:pPr lvl="3"/>
            <a:r>
              <a:rPr lang="en-US" altLang="en-US" sz="1050" dirty="0" smtClean="0"/>
              <a:t>coexistence / interoperability</a:t>
            </a:r>
            <a:endParaRPr lang="en-CA" altLang="en-US" sz="1050" dirty="0" smtClean="0"/>
          </a:p>
          <a:p>
            <a:pPr lvl="2"/>
            <a:r>
              <a:rPr lang="en-US" altLang="en-US" sz="1600" dirty="0" smtClean="0"/>
              <a:t>Spectrum availability &amp; regulatory options</a:t>
            </a:r>
          </a:p>
          <a:p>
            <a:pPr>
              <a:spcBef>
                <a:spcPts val="200"/>
              </a:spcBef>
            </a:pPr>
            <a:r>
              <a:rPr lang="en-US" altLang="en-US" sz="2000" dirty="0" smtClean="0"/>
              <a:t>Continue to consolidate documents related to simulation scenarios and channel models.</a:t>
            </a:r>
          </a:p>
          <a:p>
            <a:pPr>
              <a:spcBef>
                <a:spcPts val="200"/>
              </a:spcBef>
            </a:pPr>
            <a:r>
              <a:rPr lang="en-US" altLang="en-US" sz="2000" dirty="0" smtClean="0"/>
              <a:t>Initiate the discussion on PAR scope and 5C</a:t>
            </a:r>
          </a:p>
          <a:p>
            <a:pPr>
              <a:spcBef>
                <a:spcPts val="200"/>
              </a:spcBef>
            </a:pPr>
            <a:r>
              <a:rPr lang="en-US" altLang="en-US" sz="2000" dirty="0" smtClean="0"/>
              <a:t>Discuss Wi-Fi Alliance feedback on HEW usage model document.</a:t>
            </a:r>
          </a:p>
          <a:p>
            <a:pPr>
              <a:spcBef>
                <a:spcPts val="200"/>
              </a:spcBef>
            </a:pPr>
            <a:r>
              <a:rPr lang="en-US" altLang="en-US" sz="2000" dirty="0" smtClean="0"/>
              <a:t>SG Extension Motion</a:t>
            </a:r>
          </a:p>
          <a:p>
            <a:pPr>
              <a:spcBef>
                <a:spcPts val="200"/>
              </a:spcBef>
            </a:pPr>
            <a:r>
              <a:rPr lang="en-US" altLang="en-US" sz="2000" dirty="0" smtClean="0"/>
              <a:t>Agenda for this meeting is available  in document 11-13/1263r0.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34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29229211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+ comments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6868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#199  was a  20 day Working Group recirculation Technical  Ballot asking the question "Should P802.11mc D2.0 be forwarded to Sponsor Ballot?"     </a:t>
            </a:r>
          </a:p>
          <a:p>
            <a:pPr marL="0" indent="0">
              <a:buNone/>
            </a:pPr>
            <a:r>
              <a:rPr lang="en-US" sz="1600" dirty="0"/>
              <a:t>Ballot Opening Date:   Thursday            October 03, 2013 - 23:59 ET</a:t>
            </a:r>
            <a:br>
              <a:rPr lang="en-US" sz="1600" dirty="0"/>
            </a:br>
            <a:r>
              <a:rPr lang="en-US" sz="1600" dirty="0"/>
              <a:t>Ballot Closing Date:     Wednesday        October 23, 2013 - 23:59 ET </a:t>
            </a:r>
          </a:p>
          <a:p>
            <a:pPr marL="0" indent="0">
              <a:buNone/>
            </a:pPr>
            <a:r>
              <a:rPr lang="en-US" sz="1600" dirty="0"/>
              <a:t>RESPONSES: </a:t>
            </a:r>
            <a:br>
              <a:rPr lang="en-US" sz="1600" dirty="0"/>
            </a:br>
            <a:r>
              <a:rPr lang="en-US" sz="1600" dirty="0"/>
              <a:t>325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207 affirmative votes </a:t>
            </a:r>
            <a:br>
              <a:rPr lang="en-US" sz="1600" dirty="0"/>
            </a:br>
            <a:r>
              <a:rPr lang="en-US" sz="1600" dirty="0"/>
              <a:t> 23 negative votes  </a:t>
            </a:r>
          </a:p>
          <a:p>
            <a:pPr marL="0" indent="0">
              <a:buNone/>
            </a:pPr>
            <a:r>
              <a:rPr lang="en-US" sz="1600" dirty="0"/>
              <a:t>    0 negative vote without comments</a:t>
            </a:r>
          </a:p>
          <a:p>
            <a:pPr marL="0" indent="0">
              <a:buNone/>
            </a:pPr>
            <a:r>
              <a:rPr lang="en-US" sz="1600" dirty="0"/>
              <a:t>   22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252  votes received  =  77.5%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 =    8.7%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207  affirmative votes       =      90.0 % affirmative</a:t>
            </a:r>
            <a:br>
              <a:rPr lang="en-US" sz="1600" dirty="0"/>
            </a:br>
            <a:r>
              <a:rPr lang="en-US" sz="1600" dirty="0"/>
              <a:t>  23  valid negative votes  =      10.0  % negative</a:t>
            </a:r>
          </a:p>
          <a:p>
            <a:pPr marL="0" indent="0">
              <a:buNone/>
            </a:pPr>
            <a:r>
              <a:rPr lang="en-US" sz="1600" dirty="0"/>
              <a:t>The 75% affirmation requirement has been met, </a:t>
            </a:r>
          </a:p>
          <a:p>
            <a:pPr marL="0" indent="0">
              <a:buNone/>
            </a:pPr>
            <a:r>
              <a:rPr lang="en-US" sz="1600" dirty="0"/>
              <a:t>Motion Passes.</a:t>
            </a:r>
          </a:p>
          <a:p>
            <a:pPr marL="0" indent="0">
              <a:buNone/>
            </a:pPr>
            <a:r>
              <a:rPr lang="en-US" sz="1600" dirty="0"/>
              <a:t>There were 497 comments received.                              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293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8392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#200  was the initial 30 day Working Group Technical Ballot asking the question "Should P802.11ah D1.0 be forwarded to Sponsor Ballot?"  </a:t>
            </a:r>
          </a:p>
          <a:p>
            <a:pPr marL="0" indent="0">
              <a:buNone/>
            </a:pPr>
            <a:r>
              <a:rPr lang="en-US" sz="1600" dirty="0"/>
              <a:t>Ballot Opening Date:   Saturday             October 05, 2013 - 23:59 ET</a:t>
            </a:r>
            <a:br>
              <a:rPr lang="en-US" sz="1600" dirty="0"/>
            </a:br>
            <a:r>
              <a:rPr lang="en-US" sz="1600" dirty="0"/>
              <a:t>Ballot Closing Date:     Monday            November 04, 2013 - 23:59 ET </a:t>
            </a:r>
          </a:p>
          <a:p>
            <a:pPr marL="0" indent="0">
              <a:buNone/>
            </a:pPr>
            <a:r>
              <a:rPr lang="en-US" sz="1600" dirty="0"/>
              <a:t>RESPONSES: </a:t>
            </a:r>
            <a:br>
              <a:rPr lang="en-US" sz="1600" dirty="0"/>
            </a:br>
            <a:r>
              <a:rPr lang="en-US" sz="1600" dirty="0"/>
              <a:t>323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144 affirmative votes </a:t>
            </a:r>
            <a:br>
              <a:rPr lang="en-US" sz="1600" dirty="0"/>
            </a:br>
            <a:r>
              <a:rPr lang="en-US" sz="1600" dirty="0"/>
              <a:t>   54 negative votes  </a:t>
            </a:r>
          </a:p>
          <a:p>
            <a:pPr marL="0" indent="0">
              <a:buNone/>
            </a:pPr>
            <a:r>
              <a:rPr lang="en-US" sz="1600" dirty="0"/>
              <a:t>     2  negative vote without comments</a:t>
            </a:r>
          </a:p>
          <a:p>
            <a:pPr marL="0" indent="0">
              <a:buNone/>
            </a:pPr>
            <a:r>
              <a:rPr lang="en-US" sz="1600" dirty="0"/>
              <a:t>   18 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218  votes received  =  67.5%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8.3% valid abstentions</a:t>
            </a:r>
          </a:p>
          <a:p>
            <a:pPr marL="0" indent="0">
              <a:buNone/>
            </a:pP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144  affirmative votes       =      72.7 % affirmative</a:t>
            </a:r>
            <a:br>
              <a:rPr lang="en-US" sz="1600" dirty="0"/>
            </a:br>
            <a:r>
              <a:rPr lang="en-US" sz="1600" dirty="0"/>
              <a:t>   54  valid negative votes  =     27.3 % negative</a:t>
            </a:r>
          </a:p>
          <a:p>
            <a:pPr marL="0" indent="0">
              <a:buNone/>
            </a:pPr>
            <a:r>
              <a:rPr lang="en-US" sz="1600" dirty="0"/>
              <a:t>The 75% affirmation requirement has not been met, </a:t>
            </a:r>
          </a:p>
          <a:p>
            <a:pPr marL="0" indent="0">
              <a:buNone/>
            </a:pPr>
            <a:r>
              <a:rPr lang="en-US" sz="1600" dirty="0"/>
              <a:t>Motion Fails.</a:t>
            </a:r>
          </a:p>
          <a:p>
            <a:pPr marL="0" indent="0">
              <a:buNone/>
            </a:pPr>
            <a:r>
              <a:rPr lang="en-US" sz="1600" dirty="0"/>
              <a:t>There were 1984 comments received.                                             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26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first IEEE P802.11ac (VHT 5GHz) 15 day recirculation Sponsor Ballot asked the question “Should  P802.11ac  Draft 7.0 be forwarded to RevCom?”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   Thursday         September 20, 2013 - 23:59 ET</a:t>
            </a:r>
            <a:br>
              <a:rPr lang="en-US" sz="1600" dirty="0"/>
            </a:br>
            <a:r>
              <a:rPr lang="en-US" sz="1600" dirty="0"/>
              <a:t>Ballot Closing Date:      Friday             October 05, 2013 - 23:59 ET </a:t>
            </a:r>
          </a:p>
          <a:p>
            <a:pPr marL="0" indent="0">
              <a:buNone/>
            </a:pPr>
            <a:r>
              <a:rPr lang="en-US" sz="1600" dirty="0"/>
              <a:t>RESULTS:</a:t>
            </a:r>
            <a:br>
              <a:rPr lang="en-US" sz="1600" dirty="0"/>
            </a:br>
            <a:r>
              <a:rPr lang="en-US" sz="1600" dirty="0"/>
              <a:t>211 eligible people are in this ballot group.   </a:t>
            </a:r>
          </a:p>
          <a:p>
            <a:pPr marL="0" indent="0">
              <a:buNone/>
            </a:pPr>
            <a:r>
              <a:rPr lang="en-US" sz="1600" dirty="0"/>
              <a:t>174 affirmative votes </a:t>
            </a:r>
          </a:p>
          <a:p>
            <a:pPr marL="0" indent="0">
              <a:buNone/>
            </a:pPr>
            <a:r>
              <a:rPr lang="en-US" sz="1600" dirty="0"/>
              <a:t>     1  negative votes with comments </a:t>
            </a:r>
          </a:p>
          <a:p>
            <a:pPr marL="0" indent="0">
              <a:buNone/>
            </a:pPr>
            <a:r>
              <a:rPr lang="en-US" sz="1600" dirty="0"/>
              <a:t>     0 negative votes without comments </a:t>
            </a:r>
          </a:p>
          <a:p>
            <a:pPr marL="0" indent="0">
              <a:buNone/>
            </a:pPr>
            <a:r>
              <a:rPr lang="en-US" sz="1600" dirty="0"/>
              <a:t>    10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185  votes received    =  87.7 %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  =    5.4% valid </a:t>
            </a:r>
            <a:r>
              <a:rPr lang="en-US" sz="1600" dirty="0" smtClean="0"/>
              <a:t>abstentions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174  affirmative votes        =      99.4 % affirmative</a:t>
            </a:r>
            <a:br>
              <a:rPr lang="en-US" sz="1600" dirty="0"/>
            </a:br>
            <a:r>
              <a:rPr lang="en-US" sz="1600" dirty="0"/>
              <a:t>   1  total negative votes     =        0.6  % negative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/>
              <a:t>The motion PASSES.</a:t>
            </a:r>
          </a:p>
          <a:p>
            <a:pPr marL="0" indent="0">
              <a:buNone/>
            </a:pPr>
            <a:r>
              <a:rPr lang="en-US" sz="1600" dirty="0" smtClean="0"/>
              <a:t>There </a:t>
            </a:r>
            <a:r>
              <a:rPr lang="en-US" sz="1600" dirty="0"/>
              <a:t>were  4 comments received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334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first IEEE P802.11af (Whitespaces) 10 day recirculation Sponsor Ballot asked the question “Should  P802.11af  Draft 6.0 be forwarded to RevCom?”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   Wednesday        October 09, 2013 - 23:59 ET</a:t>
            </a:r>
            <a:br>
              <a:rPr lang="en-US" sz="1600" dirty="0"/>
            </a:br>
            <a:r>
              <a:rPr lang="en-US" sz="1600" dirty="0"/>
              <a:t>Ballot Closing Date:       Saturday               October 19, 2013 - 23:59 ET </a:t>
            </a:r>
          </a:p>
          <a:p>
            <a:pPr marL="0" indent="0">
              <a:buNone/>
            </a:pPr>
            <a:r>
              <a:rPr lang="en-US" sz="1600" dirty="0"/>
              <a:t>RESULTS:</a:t>
            </a:r>
            <a:br>
              <a:rPr lang="en-US" sz="1600" dirty="0"/>
            </a:br>
            <a:r>
              <a:rPr lang="en-US" sz="1600" dirty="0"/>
              <a:t>183 eligible people are in this ballot group.   </a:t>
            </a:r>
          </a:p>
          <a:p>
            <a:pPr marL="0" indent="0">
              <a:buNone/>
            </a:pPr>
            <a:r>
              <a:rPr lang="en-US" sz="1600" dirty="0"/>
              <a:t>150  affirmative votes </a:t>
            </a:r>
          </a:p>
          <a:p>
            <a:pPr marL="0" indent="0">
              <a:buNone/>
            </a:pPr>
            <a:r>
              <a:rPr lang="en-US" sz="1600" dirty="0"/>
              <a:t>     2  negative votes with comments </a:t>
            </a:r>
          </a:p>
          <a:p>
            <a:pPr marL="0" indent="0">
              <a:buNone/>
            </a:pPr>
            <a:r>
              <a:rPr lang="en-US" sz="1600" dirty="0"/>
              <a:t>     0  negative vote without comments </a:t>
            </a:r>
          </a:p>
          <a:p>
            <a:pPr marL="0" indent="0">
              <a:buNone/>
            </a:pPr>
            <a:r>
              <a:rPr lang="en-US" sz="1600" dirty="0"/>
              <a:t>    10 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162  votes received    =  88.5 %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         =    6.2 % valid abstentions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150  affirmative votes        =      98.7 % affirmative</a:t>
            </a:r>
            <a:br>
              <a:rPr lang="en-US" sz="1600" dirty="0"/>
            </a:br>
            <a:r>
              <a:rPr lang="en-US" sz="1600" dirty="0"/>
              <a:t>   2  total negative votes   =         1.3  % negative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/>
              <a:t>The motion PASSES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There were  16 comments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28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6868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third IEEE P802.11ac (VHT 5GHz) 15 day recirculation Sponsor Ballot asked the question “Should  P802.11ac  Draft 7.0 be forwarded to RevCom?” 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   Tuesday                October 08, 2013 - 23:59 ET</a:t>
            </a:r>
            <a:br>
              <a:rPr lang="en-US" sz="1600" dirty="0"/>
            </a:br>
            <a:r>
              <a:rPr lang="en-US" sz="1600" dirty="0"/>
              <a:t>Ballot Closing Date:        Wednesday        October 23, 2013 - 23:59 ET </a:t>
            </a:r>
          </a:p>
          <a:p>
            <a:pPr marL="0" indent="0">
              <a:buNone/>
            </a:pPr>
            <a:r>
              <a:rPr lang="en-US" sz="1600" dirty="0"/>
              <a:t>RESULTS:</a:t>
            </a:r>
            <a:br>
              <a:rPr lang="en-US" sz="1600" dirty="0"/>
            </a:br>
            <a:r>
              <a:rPr lang="en-US" sz="1600" dirty="0"/>
              <a:t>211 eligible people are in this ballot group.   </a:t>
            </a:r>
          </a:p>
          <a:p>
            <a:pPr marL="0" indent="0">
              <a:buNone/>
            </a:pPr>
            <a:r>
              <a:rPr lang="en-US" sz="1600" dirty="0"/>
              <a:t>176 affirmative votes </a:t>
            </a:r>
          </a:p>
          <a:p>
            <a:pPr marL="0" indent="0">
              <a:buNone/>
            </a:pPr>
            <a:r>
              <a:rPr lang="en-US" sz="1600" dirty="0"/>
              <a:t>     1  negative vote with comments </a:t>
            </a:r>
          </a:p>
          <a:p>
            <a:pPr marL="0" indent="0">
              <a:buNone/>
            </a:pPr>
            <a:r>
              <a:rPr lang="en-US" sz="1600" dirty="0"/>
              <a:t>     0 negative votes without comments </a:t>
            </a:r>
          </a:p>
          <a:p>
            <a:pPr marL="0" indent="0">
              <a:buNone/>
            </a:pPr>
            <a:r>
              <a:rPr lang="en-US" sz="1600" dirty="0"/>
              <a:t>    11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188  votes received    =  89.1 %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         =    5.9% valid </a:t>
            </a:r>
            <a:r>
              <a:rPr lang="en-US" sz="1600" dirty="0" smtClean="0"/>
              <a:t>abstentions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176  affirmative votes        =      99.4 % affirmative</a:t>
            </a:r>
            <a:br>
              <a:rPr lang="en-US" sz="1600" dirty="0"/>
            </a:br>
            <a:r>
              <a:rPr lang="en-US" sz="1600" dirty="0"/>
              <a:t>    1  total negative votes   =        0.6  % negative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/>
              <a:t>The motion PASSES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There was  1 comment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22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The second IEEE P802.11af (Whitespaces) 10 day recirculation Sponsor Ballot asked the question “Should  P802.11af  Draft 6.0 be forwarded to RevCom?” </a:t>
            </a:r>
          </a:p>
          <a:p>
            <a:pPr marL="0" indent="0">
              <a:buNone/>
            </a:pPr>
            <a:r>
              <a:rPr lang="en-US" sz="1400" dirty="0"/>
              <a:t>The official results for this Sponsor Ballot follow:</a:t>
            </a:r>
          </a:p>
          <a:p>
            <a:pPr marL="0" indent="0">
              <a:buNone/>
            </a:pPr>
            <a:r>
              <a:rPr lang="en-US" sz="1400" dirty="0"/>
              <a:t>Ballot Opening Date:    Sunday            October 20, 2013 - 23:59 ET</a:t>
            </a:r>
            <a:br>
              <a:rPr lang="en-US" sz="1400" dirty="0"/>
            </a:br>
            <a:r>
              <a:rPr lang="en-US" sz="1400" dirty="0"/>
              <a:t>Ballot Closing Date:     Wednesday      October 30, 2013 - 23:59 ET </a:t>
            </a:r>
          </a:p>
          <a:p>
            <a:pPr marL="0" indent="0">
              <a:buNone/>
            </a:pPr>
            <a:r>
              <a:rPr lang="en-US" sz="1400" dirty="0"/>
              <a:t>CUMMULATIVE RESULTS:</a:t>
            </a:r>
            <a:br>
              <a:rPr lang="en-US" sz="1400" dirty="0"/>
            </a:br>
            <a:r>
              <a:rPr lang="en-US" sz="1400" dirty="0"/>
              <a:t>183 eligible people are in this ballot group.   </a:t>
            </a:r>
          </a:p>
          <a:p>
            <a:pPr marL="0" indent="0">
              <a:buNone/>
            </a:pPr>
            <a:r>
              <a:rPr lang="en-US" sz="1400" dirty="0"/>
              <a:t>157  affirmative votes </a:t>
            </a:r>
          </a:p>
          <a:p>
            <a:pPr marL="0" indent="0">
              <a:buNone/>
            </a:pPr>
            <a:r>
              <a:rPr lang="en-US" sz="1400" dirty="0"/>
              <a:t>     2  negative votes with comments </a:t>
            </a:r>
          </a:p>
          <a:p>
            <a:pPr marL="0" indent="0">
              <a:buNone/>
            </a:pPr>
            <a:r>
              <a:rPr lang="en-US" sz="1400" dirty="0"/>
              <a:t>     0  negative vote without comments </a:t>
            </a:r>
          </a:p>
          <a:p>
            <a:pPr marL="0" indent="0">
              <a:buNone/>
            </a:pPr>
            <a:r>
              <a:rPr lang="en-US" sz="1400" dirty="0"/>
              <a:t>   10  abstention votes </a:t>
            </a:r>
          </a:p>
          <a:p>
            <a:pPr marL="0" indent="0">
              <a:buNone/>
            </a:pPr>
            <a:r>
              <a:rPr lang="en-US" sz="1400" dirty="0"/>
              <a:t>======= </a:t>
            </a:r>
          </a:p>
          <a:p>
            <a:pPr marL="0" indent="0">
              <a:buNone/>
            </a:pPr>
            <a:r>
              <a:rPr lang="en-US" sz="1400" dirty="0"/>
              <a:t>169  votes received    =  92.4 % valid returns</a:t>
            </a:r>
            <a:br>
              <a:rPr lang="en-US" sz="1400" dirty="0"/>
            </a:br>
            <a:r>
              <a:rPr lang="en-US" sz="1400" dirty="0"/>
              <a:t>                                  =    5.9 % valid abstentions</a:t>
            </a:r>
          </a:p>
          <a:p>
            <a:pPr marL="0" indent="0">
              <a:buNone/>
            </a:pPr>
            <a:r>
              <a:rPr lang="en-US" sz="1400" dirty="0"/>
              <a:t>This ballot has met the 75% returned ballot ratio requirement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157 affirmative votes         =      98.7 % affirmative</a:t>
            </a:r>
            <a:br>
              <a:rPr lang="en-US" sz="1400" dirty="0"/>
            </a:br>
            <a:r>
              <a:rPr lang="en-US" sz="1400" dirty="0"/>
              <a:t>   2  total negative votes      =        1.3  % negative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dirty="0"/>
              <a:t>The motion PASSES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There were zero comments received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642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458200" cy="5410200"/>
          </a:xfrm>
        </p:spPr>
        <p:txBody>
          <a:bodyPr/>
          <a:lstStyle/>
          <a:p>
            <a:r>
              <a:rPr lang="en-US" sz="2800" dirty="0" smtClean="0"/>
              <a:t>Comment collection on Overview and Architecture D1.7</a:t>
            </a:r>
          </a:p>
          <a:p>
            <a:endParaRPr lang="en-US" sz="2800" dirty="0"/>
          </a:p>
          <a:p>
            <a:r>
              <a:rPr lang="en-US" sz="2800" dirty="0" smtClean="0"/>
              <a:t>54 comments from 802.11 members – prior to Monday morning review in ARC.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1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175573"/>
              </p:ext>
            </p:extLst>
          </p:nvPr>
        </p:nvGraphicFramePr>
        <p:xfrm>
          <a:off x="152400" y="762000"/>
          <a:ext cx="8763001" cy="4914709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November </a:t>
            </a:r>
            <a:r>
              <a:rPr lang="en-US" sz="2800" dirty="0" smtClean="0"/>
              <a:t>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813733"/>
              </p:ext>
            </p:extLst>
          </p:nvPr>
        </p:nvGraphicFramePr>
        <p:xfrm>
          <a:off x="95250" y="990600"/>
          <a:ext cx="8991600" cy="5094626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400" dirty="0" smtClean="0"/>
              <a:t>WG11 Task &amp; Study Group Officers – </a:t>
            </a:r>
            <a:r>
              <a:rPr lang="en-US" sz="2400" dirty="0" smtClean="0"/>
              <a:t>November 2013 - </a:t>
            </a:r>
            <a:r>
              <a:rPr lang="en-US" sz="2400" dirty="0" err="1" smtClean="0"/>
              <a:t>adj</a:t>
            </a:r>
            <a:endParaRPr lang="en-US" sz="24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756085"/>
              </p:ext>
            </p:extLst>
          </p:nvPr>
        </p:nvGraphicFramePr>
        <p:xfrm>
          <a:off x="95250" y="990600"/>
          <a:ext cx="8991600" cy="5094626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late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8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292184</TotalTime>
  <Words>2474</Words>
  <Application>Microsoft Office PowerPoint</Application>
  <PresentationFormat>On-screen Show (4:3)</PresentationFormat>
  <Paragraphs>975</Paragraphs>
  <Slides>39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Default Design</vt:lpstr>
      <vt:lpstr>WG11   Opening Report Snapshots  November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November 2013</vt:lpstr>
      <vt:lpstr>WG11 Task &amp; Study Group Officers – November 2013 - adj</vt:lpstr>
      <vt:lpstr>WG11 Meeting Chairs – November 2013</vt:lpstr>
      <vt:lpstr>PowerPoint Presentation</vt:lpstr>
      <vt:lpstr>Current Membership Status - November</vt:lpstr>
      <vt:lpstr>IEEE 802.11 Standards Pipeline</vt:lpstr>
      <vt:lpstr>IEEE 802.11 Revisions</vt:lpstr>
      <vt:lpstr>PowerPoint Presentation</vt:lpstr>
      <vt:lpstr>Agenda for 2013-11-12 Chairs: Peter Ecclesine, Adrian Stephens</vt:lpstr>
      <vt:lpstr>WNG SC – November 2013 Chair: Clint Chaplin</vt:lpstr>
      <vt:lpstr>802.11 ARC – November, 2013 Chair: Mark Hamilton</vt:lpstr>
      <vt:lpstr>IEEE 802 JTC1 SC – Nov 2013  (1) Chair: Andrew Myles</vt:lpstr>
      <vt:lpstr>IEEE 802 JTC1 SC – Nov 2013   (2)</vt:lpstr>
      <vt:lpstr>Regulatory Standing Committee  Meeting Goals November 2013 Chair: Richard Kennedy</vt:lpstr>
      <vt:lpstr>IEEE 802.11 TGmc – Dallas   November 2013 802.11 revision  Chair: Dorothy Stanley</vt:lpstr>
      <vt:lpstr>IEEE 802.11ac – November 2013 Very-high Throughput, &lt; 6GHz  Chair: Osama Aboul-Magd</vt:lpstr>
      <vt:lpstr>TGaf – Meeting Goals    November 2013 Whitespaces Chair: Richard Kennedy</vt:lpstr>
      <vt:lpstr>IEEE 802.11ah Snapshot sub 1GHz PHY Chair: Dave Halasz </vt:lpstr>
      <vt:lpstr>IEEE 802.11 FILS TGai – Nov 2013 Dallas Fast Initial Link Setup  Chair: Hiroshi Mano</vt:lpstr>
      <vt:lpstr>IEEE 802.11aj - September 2013 China millimeter wave Chair: Xiaoming Peng</vt:lpstr>
      <vt:lpstr>Task Group 802.11ak November 2013 Enhancements For Transit Links Within Bridged Networks Chair: Donald Eastlake </vt:lpstr>
      <vt:lpstr>IEEE 802.11aq – November 2013 Pre-Association Discovery  Chair: Stephen McCann</vt:lpstr>
      <vt:lpstr>HEW SG – November 2013 High Efficiency WLAN Chair: Osama Aboul-Magd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September 2013</dc:title>
  <dc:creator>Bruce Kraemer</dc:creator>
  <cp:lastModifiedBy>Marvell</cp:lastModifiedBy>
  <cp:revision>2893</cp:revision>
  <cp:lastPrinted>2013-11-09T19:05:32Z</cp:lastPrinted>
  <dcterms:created xsi:type="dcterms:W3CDTF">1998-02-10T13:07:52Z</dcterms:created>
  <dcterms:modified xsi:type="dcterms:W3CDTF">2013-11-10T17:38:30Z</dcterms:modified>
</cp:coreProperties>
</file>