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92" r:id="rId4"/>
    <p:sldId id="282" r:id="rId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FFF0"/>
    <a:srgbClr val="D2D2F4"/>
    <a:srgbClr val="009973"/>
    <a:srgbClr val="FBE6FF"/>
    <a:srgbClr val="F0CFFF"/>
    <a:srgbClr val="FFFC69"/>
    <a:srgbClr val="FFDCB5"/>
    <a:srgbClr val="FFCFCF"/>
    <a:srgbClr val="CDDDFF"/>
    <a:srgbClr val="FFD7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38" autoAdjust="0"/>
    <p:restoredTop sz="98217" autoAdjust="0"/>
  </p:normalViewPr>
  <p:slideViewPr>
    <p:cSldViewPr snapToObjects="1">
      <p:cViewPr>
        <p:scale>
          <a:sx n="80" d="100"/>
          <a:sy n="80" d="100"/>
        </p:scale>
        <p:origin x="-438"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802.11-13/1055r0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802.11-13/1055r0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802.11-13/1055r0</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802.11-13/1055r0</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802.11-13/1055r0</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802.11-13/1055r0</a:t>
            </a:r>
            <a:endParaRPr lang="en-US"/>
          </a:p>
        </p:txBody>
      </p:sp>
      <p:sp>
        <p:nvSpPr>
          <p:cNvPr id="5" name="Date Placeholder 4"/>
          <p:cNvSpPr>
            <a:spLocks noGrp="1"/>
          </p:cNvSpPr>
          <p:nvPr>
            <p:ph type="dt" idx="11"/>
          </p:nvPr>
        </p:nvSpPr>
        <p:spPr/>
        <p:txBody>
          <a:bodyPr/>
          <a:lstStyle/>
          <a:p>
            <a:r>
              <a:rPr lang="en-US" smtClean="0"/>
              <a:t>September 2013</a:t>
            </a:r>
            <a:endParaRPr lang="en-US"/>
          </a:p>
        </p:txBody>
      </p:sp>
      <p:sp>
        <p:nvSpPr>
          <p:cNvPr id="6" name="Footer Placeholder 5"/>
          <p:cNvSpPr>
            <a:spLocks noGrp="1"/>
          </p:cNvSpPr>
          <p:nvPr>
            <p:ph type="ftr" idx="12"/>
          </p:nvPr>
        </p:nvSpPr>
        <p:spPr/>
        <p:txBody>
          <a:bodyPr/>
          <a:lstStyle/>
          <a:p>
            <a:r>
              <a:rPr lang="en-US" smtClean="0"/>
              <a:t>Norman Finn, Cisco Systems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8061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2013</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2013</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2013</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Mark Hamilton, Spectralink</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11-13/1216r0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Mark Hamilton</a:t>
            </a:r>
            <a:r>
              <a:rPr lang="en-GB" dirty="0" smtClean="0"/>
              <a:t>, Spectralink</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Tag </a:t>
            </a:r>
            <a:r>
              <a:rPr lang="en-GB" dirty="0" smtClean="0"/>
              <a:t>Solution – Proposal 2</a:t>
            </a:r>
            <a:endParaRPr lang="en-GB" dirty="0"/>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2013-09-19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99990941"/>
              </p:ext>
            </p:extLst>
          </p:nvPr>
        </p:nvGraphicFramePr>
        <p:xfrm>
          <a:off x="511175" y="2351088"/>
          <a:ext cx="8121650" cy="2363787"/>
        </p:xfrm>
        <a:graphic>
          <a:graphicData uri="http://schemas.openxmlformats.org/presentationml/2006/ole">
            <mc:AlternateContent xmlns:mc="http://schemas.openxmlformats.org/markup-compatibility/2006">
              <mc:Choice xmlns:v="urn:schemas-microsoft-com:vml" Requires="v">
                <p:oleObj spid="_x0000_s3112" name="Document" r:id="rId4" imgW="8253286" imgH="2409862" progId="Word.Document.8">
                  <p:embed/>
                </p:oleObj>
              </mc:Choice>
              <mc:Fallback>
                <p:oleObj name="Document" r:id="rId4" imgW="8253286" imgH="2409862" progId="Word.Document.8">
                  <p:embed/>
                  <p:pic>
                    <p:nvPicPr>
                      <p:cNvPr id="0" name="Picture 3"/>
                      <p:cNvPicPr>
                        <a:picLocks noChangeAspect="1" noChangeArrowheads="1"/>
                      </p:cNvPicPr>
                      <p:nvPr/>
                    </p:nvPicPr>
                    <p:blipFill>
                      <a:blip r:embed="rId5"/>
                      <a:srcRect/>
                      <a:stretch>
                        <a:fillRect/>
                      </a:stretch>
                    </p:blipFill>
                    <p:spPr bwMode="auto">
                      <a:xfrm>
                        <a:off x="511175" y="2351088"/>
                        <a:ext cx="8121650" cy="23637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Mark Hamilton, Spectralink</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norm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Work now in progress on P802.1Qbz and P802.11ak has shown that the method currently defined in IEEE 802.1Q for adding and removing tags (e.g., the VLAN tag) to frames on LLC media (e.g., 802.11) is untenable.  A new scheme </a:t>
            </a:r>
            <a:r>
              <a:rPr lang="en-GB" dirty="0" smtClean="0"/>
              <a:t>has been proposed </a:t>
            </a:r>
            <a:r>
              <a:rPr lang="en-GB" dirty="0" smtClean="0"/>
              <a:t>in P802.1Qbz Draft 1.3 for use by P802.11ak. </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dirty="0" smtClean="0"/>
              <a:t>This </a:t>
            </a:r>
            <a:r>
              <a:rPr lang="en-GB" dirty="0" smtClean="0"/>
              <a:t>presentation </a:t>
            </a:r>
            <a:r>
              <a:rPr lang="en-GB" dirty="0" smtClean="0"/>
              <a:t>contains an alternative solution proposal.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Mark Hamilton, Spectralink</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4098" name="Rectangle 2"/>
          <p:cNvSpPr>
            <a:spLocks noGrp="1" noChangeArrowheads="1"/>
          </p:cNvSpPr>
          <p:nvPr>
            <p:ph type="body" idx="1"/>
          </p:nvPr>
        </p:nvSpPr>
        <p:spPr>
          <a:xfrm>
            <a:off x="685800" y="1981200"/>
            <a:ext cx="7772400" cy="4114800"/>
          </a:xfrm>
          <a:ln/>
        </p:spPr>
        <p:txBody>
          <a:bodyPr>
            <a:norm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is a variation of 11-13/1055, with an alternate (and hopefully much simpler) solution to be considered by members.</a:t>
            </a:r>
            <a:r>
              <a:rPr lang="en-GB" dirty="0" smtClean="0"/>
              <a:t>	</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 </a:t>
            </a:r>
            <a:r>
              <a:rPr lang="en-GB" dirty="0" smtClean="0"/>
              <a:t>more complete version of this presentation is document 11-13/0952r2.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extLst>
      <p:ext uri="{BB962C8B-B14F-4D97-AF65-F5344CB8AC3E}">
        <p14:creationId xmlns:p14="http://schemas.microsoft.com/office/powerpoint/2010/main" val="4172931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oup 38"/>
          <p:cNvGrpSpPr>
            <a:grpSpLocks noChangeAspect="1"/>
          </p:cNvGrpSpPr>
          <p:nvPr/>
        </p:nvGrpSpPr>
        <p:grpSpPr bwMode="auto">
          <a:xfrm>
            <a:off x="2031489" y="2149274"/>
            <a:ext cx="1510130" cy="142776"/>
            <a:chOff x="3120" y="3600"/>
            <a:chExt cx="2112" cy="200"/>
          </a:xfrm>
        </p:grpSpPr>
        <p:sp>
          <p:nvSpPr>
            <p:cNvPr id="90"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93"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94"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cxnSp>
        <p:nvCxnSpPr>
          <p:cNvPr id="84" name="Straight Connector 83"/>
          <p:cNvCxnSpPr/>
          <p:nvPr/>
        </p:nvCxnSpPr>
        <p:spPr bwMode="auto">
          <a:xfrm flipH="1">
            <a:off x="1058843" y="2204864"/>
            <a:ext cx="1216032" cy="0"/>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flipH="1">
            <a:off x="5849112" y="2229210"/>
            <a:ext cx="1117584" cy="0"/>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H="1">
            <a:off x="3347864" y="2204864"/>
            <a:ext cx="1216032" cy="0"/>
          </a:xfrm>
          <a:prstGeom prst="line">
            <a:avLst/>
          </a:prstGeom>
          <a:solidFill>
            <a:srgbClr val="00B8FF"/>
          </a:solidFill>
          <a:ln w="38100" cap="flat" cmpd="sng" algn="ctr">
            <a:solidFill>
              <a:schemeClr val="tx1"/>
            </a:solidFill>
            <a:prstDash val="solid"/>
            <a:round/>
            <a:headEnd type="none" w="med" len="med"/>
            <a:tailEnd type="none" w="med" len="med"/>
          </a:ln>
          <a:effectLst/>
        </p:spPr>
      </p:cxnSp>
      <p:grpSp>
        <p:nvGrpSpPr>
          <p:cNvPr id="13" name="Group 38"/>
          <p:cNvGrpSpPr>
            <a:grpSpLocks noChangeAspect="1"/>
          </p:cNvGrpSpPr>
          <p:nvPr/>
        </p:nvGrpSpPr>
        <p:grpSpPr bwMode="auto">
          <a:xfrm flipV="1">
            <a:off x="7085838" y="2142842"/>
            <a:ext cx="971813" cy="91881"/>
            <a:chOff x="3120" y="3600"/>
            <a:chExt cx="2112" cy="200"/>
          </a:xfrm>
        </p:grpSpPr>
        <p:sp>
          <p:nvSpPr>
            <p:cNvPr id="14"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5"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6"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7" name="Group 38"/>
          <p:cNvGrpSpPr>
            <a:grpSpLocks noChangeAspect="1"/>
          </p:cNvGrpSpPr>
          <p:nvPr/>
        </p:nvGrpSpPr>
        <p:grpSpPr bwMode="auto">
          <a:xfrm>
            <a:off x="4549428" y="2165276"/>
            <a:ext cx="1510130" cy="142776"/>
            <a:chOff x="3120" y="3600"/>
            <a:chExt cx="2112" cy="200"/>
          </a:xfrm>
        </p:grpSpPr>
        <p:sp>
          <p:nvSpPr>
            <p:cNvPr id="18"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9"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0"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88087" y="6475413"/>
            <a:ext cx="3184520" cy="180975"/>
          </a:xfrm>
        </p:spPr>
        <p:txBody>
          <a:bodyPr/>
          <a:lstStyle/>
          <a:p>
            <a:r>
              <a:rPr lang="en-GB" dirty="0"/>
              <a:t>Mark Hamilton, Spectralink</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7" name="Oval 6"/>
          <p:cNvSpPr/>
          <p:nvPr/>
        </p:nvSpPr>
        <p:spPr bwMode="auto">
          <a:xfrm>
            <a:off x="7860039"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6686327"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B5</a:t>
            </a:r>
          </a:p>
        </p:txBody>
      </p:sp>
      <p:sp>
        <p:nvSpPr>
          <p:cNvPr id="9" name="Rectangle 8"/>
          <p:cNvSpPr/>
          <p:nvPr/>
        </p:nvSpPr>
        <p:spPr bwMode="auto">
          <a:xfrm>
            <a:off x="5483493"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B4</a:t>
            </a:r>
          </a:p>
        </p:txBody>
      </p:sp>
      <p:sp>
        <p:nvSpPr>
          <p:cNvPr id="10" name="Rectangle 9"/>
          <p:cNvSpPr/>
          <p:nvPr/>
        </p:nvSpPr>
        <p:spPr bwMode="auto">
          <a:xfrm>
            <a:off x="4283968"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B3</a:t>
            </a:r>
          </a:p>
        </p:txBody>
      </p:sp>
      <p:sp>
        <p:nvSpPr>
          <p:cNvPr id="11" name="Rectangle 10"/>
          <p:cNvSpPr/>
          <p:nvPr/>
        </p:nvSpPr>
        <p:spPr bwMode="auto">
          <a:xfrm>
            <a:off x="1874991"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B1</a:t>
            </a:r>
          </a:p>
        </p:txBody>
      </p:sp>
      <p:sp>
        <p:nvSpPr>
          <p:cNvPr id="12" name="Oval 11"/>
          <p:cNvSpPr/>
          <p:nvPr/>
        </p:nvSpPr>
        <p:spPr bwMode="auto">
          <a:xfrm>
            <a:off x="683568"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4" name="TextBox 23"/>
          <p:cNvSpPr txBox="1"/>
          <p:nvPr/>
        </p:nvSpPr>
        <p:spPr>
          <a:xfrm>
            <a:off x="708322" y="1974032"/>
            <a:ext cx="526556" cy="461665"/>
          </a:xfrm>
          <a:prstGeom prst="rect">
            <a:avLst/>
          </a:prstGeom>
          <a:noFill/>
        </p:spPr>
        <p:txBody>
          <a:bodyPr wrap="none" rtlCol="0">
            <a:spAutoFit/>
          </a:bodyPr>
          <a:lstStyle/>
          <a:p>
            <a:pPr algn="ctr"/>
            <a:r>
              <a:rPr lang="en-US" dirty="0" smtClean="0"/>
              <a:t>E1</a:t>
            </a:r>
            <a:endParaRPr lang="en-US" dirty="0"/>
          </a:p>
        </p:txBody>
      </p:sp>
      <p:sp>
        <p:nvSpPr>
          <p:cNvPr id="25" name="TextBox 24"/>
          <p:cNvSpPr txBox="1"/>
          <p:nvPr/>
        </p:nvSpPr>
        <p:spPr>
          <a:xfrm>
            <a:off x="7884793" y="1974032"/>
            <a:ext cx="526556" cy="461665"/>
          </a:xfrm>
          <a:prstGeom prst="rect">
            <a:avLst/>
          </a:prstGeom>
          <a:noFill/>
        </p:spPr>
        <p:txBody>
          <a:bodyPr wrap="none" rtlCol="0">
            <a:spAutoFit/>
          </a:bodyPr>
          <a:lstStyle/>
          <a:p>
            <a:pPr algn="ctr"/>
            <a:r>
              <a:rPr lang="en-US" dirty="0" smtClean="0"/>
              <a:t>E2</a:t>
            </a:r>
            <a:endParaRPr lang="en-US" dirty="0"/>
          </a:p>
        </p:txBody>
      </p:sp>
      <p:sp>
        <p:nvSpPr>
          <p:cNvPr id="27" name="Rectangle 26"/>
          <p:cNvSpPr/>
          <p:nvPr/>
        </p:nvSpPr>
        <p:spPr bwMode="auto">
          <a:xfrm>
            <a:off x="731654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28" name="Rectangle 27"/>
          <p:cNvSpPr/>
          <p:nvPr/>
        </p:nvSpPr>
        <p:spPr bwMode="auto">
          <a:xfrm>
            <a:off x="731654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2" name="Rectangle 31"/>
          <p:cNvSpPr/>
          <p:nvPr/>
        </p:nvSpPr>
        <p:spPr bwMode="auto">
          <a:xfrm>
            <a:off x="7316546" y="438955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9" name="Rectangle 28"/>
          <p:cNvSpPr/>
          <p:nvPr/>
        </p:nvSpPr>
        <p:spPr bwMode="auto">
          <a:xfrm>
            <a:off x="6120467"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30" name="Rectangle 29"/>
          <p:cNvSpPr/>
          <p:nvPr/>
        </p:nvSpPr>
        <p:spPr bwMode="auto">
          <a:xfrm>
            <a:off x="6120467"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Rectangle 30"/>
          <p:cNvSpPr/>
          <p:nvPr/>
        </p:nvSpPr>
        <p:spPr bwMode="auto">
          <a:xfrm>
            <a:off x="6120467"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Rectangle 32"/>
          <p:cNvSpPr/>
          <p:nvPr/>
        </p:nvSpPr>
        <p:spPr bwMode="auto">
          <a:xfrm>
            <a:off x="6120467"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2" name="Rectangle 41"/>
          <p:cNvSpPr/>
          <p:nvPr/>
        </p:nvSpPr>
        <p:spPr bwMode="auto">
          <a:xfrm>
            <a:off x="3077825"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p>
        </p:txBody>
      </p:sp>
      <p:sp>
        <p:nvSpPr>
          <p:cNvPr id="50" name="Rectangle 49"/>
          <p:cNvSpPr/>
          <p:nvPr/>
        </p:nvSpPr>
        <p:spPr bwMode="auto">
          <a:xfrm>
            <a:off x="372046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1" name="Rectangle 50"/>
          <p:cNvSpPr/>
          <p:nvPr/>
        </p:nvSpPr>
        <p:spPr bwMode="auto">
          <a:xfrm>
            <a:off x="372046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2" name="Rectangle 51"/>
          <p:cNvSpPr/>
          <p:nvPr/>
        </p:nvSpPr>
        <p:spPr bwMode="auto">
          <a:xfrm>
            <a:off x="3720466"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3" name="Rectangle 52"/>
          <p:cNvSpPr/>
          <p:nvPr/>
        </p:nvSpPr>
        <p:spPr bwMode="auto">
          <a:xfrm>
            <a:off x="3720466"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4" name="Rectangle 53"/>
          <p:cNvSpPr/>
          <p:nvPr/>
        </p:nvSpPr>
        <p:spPr bwMode="auto">
          <a:xfrm>
            <a:off x="3720466"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5" name="Rectangle 54"/>
          <p:cNvSpPr/>
          <p:nvPr/>
        </p:nvSpPr>
        <p:spPr bwMode="auto">
          <a:xfrm>
            <a:off x="3720466"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7" name="Rectangle 56"/>
          <p:cNvSpPr/>
          <p:nvPr/>
        </p:nvSpPr>
        <p:spPr bwMode="auto">
          <a:xfrm>
            <a:off x="492438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8" name="Rectangle 57"/>
          <p:cNvSpPr/>
          <p:nvPr/>
        </p:nvSpPr>
        <p:spPr bwMode="auto">
          <a:xfrm>
            <a:off x="492438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9" name="Rectangle 58"/>
          <p:cNvSpPr/>
          <p:nvPr/>
        </p:nvSpPr>
        <p:spPr bwMode="auto">
          <a:xfrm>
            <a:off x="492438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0" name="Rectangle 59"/>
          <p:cNvSpPr/>
          <p:nvPr/>
        </p:nvSpPr>
        <p:spPr bwMode="auto">
          <a:xfrm>
            <a:off x="492438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1" name="Rectangle 60"/>
          <p:cNvSpPr/>
          <p:nvPr/>
        </p:nvSpPr>
        <p:spPr bwMode="auto">
          <a:xfrm>
            <a:off x="4924388"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2" name="Rectangle 61"/>
          <p:cNvSpPr/>
          <p:nvPr/>
        </p:nvSpPr>
        <p:spPr bwMode="auto">
          <a:xfrm>
            <a:off x="4924388"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1" name="Rectangle 70"/>
          <p:cNvSpPr/>
          <p:nvPr/>
        </p:nvSpPr>
        <p:spPr bwMode="auto">
          <a:xfrm>
            <a:off x="252438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72" name="Rectangle 71"/>
          <p:cNvSpPr/>
          <p:nvPr/>
        </p:nvSpPr>
        <p:spPr bwMode="auto">
          <a:xfrm>
            <a:off x="252438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3" name="Rectangle 72"/>
          <p:cNvSpPr/>
          <p:nvPr/>
        </p:nvSpPr>
        <p:spPr bwMode="auto">
          <a:xfrm>
            <a:off x="252438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4" name="Rectangle 73"/>
          <p:cNvSpPr/>
          <p:nvPr/>
        </p:nvSpPr>
        <p:spPr bwMode="auto">
          <a:xfrm>
            <a:off x="252438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7" name="Rectangle 76"/>
          <p:cNvSpPr/>
          <p:nvPr/>
        </p:nvSpPr>
        <p:spPr bwMode="auto">
          <a:xfrm>
            <a:off x="1328310"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data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9" name="Rectangle 78"/>
          <p:cNvSpPr/>
          <p:nvPr/>
        </p:nvSpPr>
        <p:spPr bwMode="auto">
          <a:xfrm>
            <a:off x="1322009" y="486754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82" name="Oval 81"/>
          <p:cNvSpPr/>
          <p:nvPr/>
        </p:nvSpPr>
        <p:spPr bwMode="auto">
          <a:xfrm>
            <a:off x="5861702" y="3296341"/>
            <a:ext cx="2448272" cy="3361996"/>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TextBox 2"/>
          <p:cNvSpPr txBox="1"/>
          <p:nvPr/>
        </p:nvSpPr>
        <p:spPr>
          <a:xfrm>
            <a:off x="1073608"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69" name="TextBox 68"/>
          <p:cNvSpPr txBox="1"/>
          <p:nvPr/>
        </p:nvSpPr>
        <p:spPr>
          <a:xfrm>
            <a:off x="2274875"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0" name="TextBox 69"/>
          <p:cNvSpPr txBox="1"/>
          <p:nvPr/>
        </p:nvSpPr>
        <p:spPr>
          <a:xfrm>
            <a:off x="3499011"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8" name="TextBox 77"/>
          <p:cNvSpPr txBox="1"/>
          <p:nvPr/>
        </p:nvSpPr>
        <p:spPr>
          <a:xfrm>
            <a:off x="7597852" y="5380655"/>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5" name="TextBox 84"/>
          <p:cNvSpPr txBox="1"/>
          <p:nvPr/>
        </p:nvSpPr>
        <p:spPr>
          <a:xfrm>
            <a:off x="7597852"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91" name="TextBox 90"/>
          <p:cNvSpPr txBox="1"/>
          <p:nvPr/>
        </p:nvSpPr>
        <p:spPr>
          <a:xfrm>
            <a:off x="2274875"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2" name="TextBox 91"/>
          <p:cNvSpPr txBox="1"/>
          <p:nvPr/>
        </p:nvSpPr>
        <p:spPr>
          <a:xfrm>
            <a:off x="3499011"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5" name="TextBox 94"/>
          <p:cNvSpPr txBox="1"/>
          <p:nvPr/>
        </p:nvSpPr>
        <p:spPr>
          <a:xfrm>
            <a:off x="2274875"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6" name="TextBox 95"/>
          <p:cNvSpPr txBox="1"/>
          <p:nvPr/>
        </p:nvSpPr>
        <p:spPr>
          <a:xfrm>
            <a:off x="3499011"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8" name="TextBox 97"/>
          <p:cNvSpPr txBox="1"/>
          <p:nvPr/>
        </p:nvSpPr>
        <p:spPr>
          <a:xfrm>
            <a:off x="3499011" y="3232140"/>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34" name="TextBox 33"/>
          <p:cNvSpPr txBox="1"/>
          <p:nvPr/>
        </p:nvSpPr>
        <p:spPr>
          <a:xfrm>
            <a:off x="116855" y="6196672"/>
            <a:ext cx="8746580" cy="461665"/>
          </a:xfrm>
          <a:prstGeom prst="rect">
            <a:avLst/>
          </a:prstGeom>
          <a:noFill/>
        </p:spPr>
        <p:txBody>
          <a:bodyPr wrap="none" rtlCol="0">
            <a:spAutoFit/>
          </a:bodyPr>
          <a:lstStyle/>
          <a:p>
            <a:r>
              <a:rPr lang="en-US" sz="1200" dirty="0" smtClean="0">
                <a:solidFill>
                  <a:schemeClr val="tx1">
                    <a:lumMod val="95000"/>
                    <a:lumOff val="5000"/>
                  </a:schemeClr>
                </a:solidFill>
              </a:rPr>
              <a:t>802.1Q decoder </a:t>
            </a:r>
            <a:r>
              <a:rPr lang="en-US" sz="1200" dirty="0">
                <a:solidFill>
                  <a:schemeClr val="tx1">
                    <a:lumMod val="95000"/>
                    <a:lumOff val="5000"/>
                  </a:schemeClr>
                </a:solidFill>
              </a:rPr>
              <a:t>ring: BA = Backbone Addresses, I = I-tag, CA = Customer Addresses, S = Service VLAN tags, Q = Customer VLAN tags.</a:t>
            </a:r>
          </a:p>
          <a:p>
            <a:endParaRPr lang="en-US" sz="1200" dirty="0">
              <a:solidFill>
                <a:schemeClr val="tx1">
                  <a:lumMod val="95000"/>
                  <a:lumOff val="5000"/>
                </a:schemeClr>
              </a:solidFill>
            </a:endParaRPr>
          </a:p>
        </p:txBody>
      </p:sp>
      <p:sp>
        <p:nvSpPr>
          <p:cNvPr id="2" name="Title 1"/>
          <p:cNvSpPr>
            <a:spLocks noGrp="1"/>
          </p:cNvSpPr>
          <p:nvPr>
            <p:ph type="title"/>
          </p:nvPr>
        </p:nvSpPr>
        <p:spPr/>
        <p:txBody>
          <a:bodyPr/>
          <a:lstStyle/>
          <a:p>
            <a:r>
              <a:rPr lang="en-US" dirty="0" smtClean="0"/>
              <a:t>Translate only at “last hop” on 802.11</a:t>
            </a:r>
            <a:r>
              <a:rPr lang="en-US" dirty="0">
                <a:solidFill>
                  <a:srgbClr val="FF0000"/>
                </a:solidFill>
              </a:rPr>
              <a:t/>
            </a:r>
            <a:br>
              <a:rPr lang="en-US" dirty="0">
                <a:solidFill>
                  <a:srgbClr val="FF0000"/>
                </a:solidFill>
              </a:rPr>
            </a:br>
            <a:r>
              <a:rPr lang="en-US" sz="2400" dirty="0" smtClean="0">
                <a:solidFill>
                  <a:srgbClr val="FF0000"/>
                </a:solidFill>
              </a:rPr>
              <a:t>All remaining </a:t>
            </a:r>
            <a:r>
              <a:rPr lang="en-US" sz="2400" dirty="0" smtClean="0">
                <a:solidFill>
                  <a:srgbClr val="FF0000"/>
                </a:solidFill>
              </a:rPr>
              <a:t>tags must be translated </a:t>
            </a:r>
            <a:r>
              <a:rPr lang="en-US" sz="2400" dirty="0" smtClean="0">
                <a:solidFill>
                  <a:srgbClr val="FF0000"/>
                </a:solidFill>
              </a:rPr>
              <a:t>by B5,</a:t>
            </a:r>
            <a:br>
              <a:rPr lang="en-US" sz="2400" dirty="0" smtClean="0">
                <a:solidFill>
                  <a:srgbClr val="FF0000"/>
                </a:solidFill>
              </a:rPr>
            </a:br>
            <a:r>
              <a:rPr lang="en-US" sz="2400" dirty="0" smtClean="0">
                <a:solidFill>
                  <a:srgbClr val="FF0000"/>
                </a:solidFill>
              </a:rPr>
              <a:t>but it does that today, and already knows how</a:t>
            </a:r>
            <a:endParaRPr lang="en-US" dirty="0">
              <a:solidFill>
                <a:srgbClr val="FF0000"/>
              </a:solidFill>
            </a:endParaRPr>
          </a:p>
        </p:txBody>
      </p:sp>
      <p:sp>
        <p:nvSpPr>
          <p:cNvPr id="100" name="TextBox 99"/>
          <p:cNvSpPr txBox="1"/>
          <p:nvPr/>
        </p:nvSpPr>
        <p:spPr>
          <a:xfrm>
            <a:off x="6444208" y="2708920"/>
            <a:ext cx="2419227" cy="954107"/>
          </a:xfrm>
          <a:prstGeom prst="rect">
            <a:avLst/>
          </a:prstGeom>
          <a:noFill/>
        </p:spPr>
        <p:txBody>
          <a:bodyPr wrap="none" rtlCol="0">
            <a:spAutoFit/>
          </a:bodyPr>
          <a:lstStyle/>
          <a:p>
            <a:pPr algn="r"/>
            <a:r>
              <a:rPr lang="en-US" sz="2800" b="1" dirty="0" smtClean="0">
                <a:solidFill>
                  <a:schemeClr val="accent6"/>
                </a:solidFill>
              </a:rPr>
              <a:t>LLC encoding</a:t>
            </a:r>
            <a:br>
              <a:rPr lang="en-US" sz="2800" b="1" dirty="0" smtClean="0">
                <a:solidFill>
                  <a:schemeClr val="accent6"/>
                </a:solidFill>
              </a:rPr>
            </a:br>
            <a:r>
              <a:rPr lang="en-US" sz="2800" b="1" dirty="0" smtClean="0">
                <a:solidFill>
                  <a:schemeClr val="accent6"/>
                </a:solidFill>
              </a:rPr>
              <a:t>on LLC media</a:t>
            </a:r>
            <a:endParaRPr lang="en-US" sz="2800" b="1" dirty="0">
              <a:solidFill>
                <a:schemeClr val="accent6"/>
              </a:solidFill>
            </a:endParaRPr>
          </a:p>
        </p:txBody>
      </p:sp>
      <p:sp>
        <p:nvSpPr>
          <p:cNvPr id="101" name="TextBox 100"/>
          <p:cNvSpPr txBox="1"/>
          <p:nvPr/>
        </p:nvSpPr>
        <p:spPr>
          <a:xfrm>
            <a:off x="107504" y="2708920"/>
            <a:ext cx="3599713" cy="954107"/>
          </a:xfrm>
          <a:prstGeom prst="rect">
            <a:avLst/>
          </a:prstGeom>
          <a:noFill/>
        </p:spPr>
        <p:txBody>
          <a:bodyPr wrap="none" rtlCol="0">
            <a:spAutoFit/>
          </a:bodyPr>
          <a:lstStyle/>
          <a:p>
            <a:r>
              <a:rPr lang="en-US" sz="2800" b="1" dirty="0" smtClean="0">
                <a:solidFill>
                  <a:schemeClr val="accent1">
                    <a:lumMod val="50000"/>
                  </a:schemeClr>
                </a:solidFill>
              </a:rPr>
              <a:t>Length/Type encoding</a:t>
            </a:r>
            <a:br>
              <a:rPr lang="en-US" sz="2800" b="1" dirty="0" smtClean="0">
                <a:solidFill>
                  <a:schemeClr val="accent1">
                    <a:lumMod val="50000"/>
                  </a:schemeClr>
                </a:solidFill>
              </a:rPr>
            </a:br>
            <a:r>
              <a:rPr lang="en-US" sz="2800" b="1" dirty="0" smtClean="0">
                <a:solidFill>
                  <a:schemeClr val="accent1">
                    <a:lumMod val="50000"/>
                  </a:schemeClr>
                </a:solidFill>
              </a:rPr>
              <a:t>on L/T media</a:t>
            </a:r>
            <a:endParaRPr lang="en-US" sz="2800" b="1" dirty="0">
              <a:solidFill>
                <a:schemeClr val="accent1">
                  <a:lumMod val="50000"/>
                </a:schemeClr>
              </a:solidFill>
            </a:endParaRPr>
          </a:p>
        </p:txBody>
      </p:sp>
      <p:sp>
        <p:nvSpPr>
          <p:cNvPr id="104" name="TextBox 103"/>
          <p:cNvSpPr txBox="1"/>
          <p:nvPr/>
        </p:nvSpPr>
        <p:spPr>
          <a:xfrm>
            <a:off x="5317725" y="442446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105" name="TextBox 104"/>
          <p:cNvSpPr txBox="1"/>
          <p:nvPr/>
        </p:nvSpPr>
        <p:spPr>
          <a:xfrm>
            <a:off x="5313782" y="3296341"/>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106" name="TextBox 105"/>
          <p:cNvSpPr txBox="1"/>
          <p:nvPr/>
        </p:nvSpPr>
        <p:spPr>
          <a:xfrm>
            <a:off x="5324293" y="4961062"/>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107" name="TextBox 106"/>
          <p:cNvSpPr txBox="1"/>
          <p:nvPr/>
        </p:nvSpPr>
        <p:spPr>
          <a:xfrm>
            <a:off x="5348620" y="5448107"/>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108" name="TextBox 107"/>
          <p:cNvSpPr txBox="1"/>
          <p:nvPr/>
        </p:nvSpPr>
        <p:spPr>
          <a:xfrm>
            <a:off x="6455017" y="453804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109" name="TextBox 108"/>
          <p:cNvSpPr txBox="1"/>
          <p:nvPr/>
        </p:nvSpPr>
        <p:spPr>
          <a:xfrm>
            <a:off x="6564961" y="5039677"/>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110" name="TextBox 109"/>
          <p:cNvSpPr txBox="1"/>
          <p:nvPr/>
        </p:nvSpPr>
        <p:spPr>
          <a:xfrm>
            <a:off x="6524232" y="5549932"/>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26" name="TextBox 25"/>
          <p:cNvSpPr txBox="1"/>
          <p:nvPr/>
        </p:nvSpPr>
        <p:spPr>
          <a:xfrm>
            <a:off x="166693" y="4049377"/>
            <a:ext cx="1905330" cy="646331"/>
          </a:xfrm>
          <a:prstGeom prst="rect">
            <a:avLst/>
          </a:prstGeom>
          <a:noFill/>
        </p:spPr>
        <p:txBody>
          <a:bodyPr wrap="none" rtlCol="0">
            <a:spAutoFit/>
          </a:bodyPr>
          <a:lstStyle/>
          <a:p>
            <a:r>
              <a:rPr lang="en-US" sz="1800" dirty="0" smtClean="0">
                <a:solidFill>
                  <a:schemeClr val="tx1"/>
                </a:solidFill>
              </a:rPr>
              <a:t>L/T encoded, even</a:t>
            </a:r>
          </a:p>
          <a:p>
            <a:r>
              <a:rPr lang="en-US" sz="1800" dirty="0">
                <a:solidFill>
                  <a:schemeClr val="tx1"/>
                </a:solidFill>
              </a:rPr>
              <a:t>o</a:t>
            </a:r>
            <a:r>
              <a:rPr lang="en-US" sz="1800" dirty="0" smtClean="0">
                <a:solidFill>
                  <a:schemeClr val="tx1"/>
                </a:solidFill>
              </a:rPr>
              <a:t>n 802.11ak link</a:t>
            </a:r>
            <a:endParaRPr lang="en-US" sz="1800" dirty="0">
              <a:solidFill>
                <a:schemeClr val="tx1"/>
              </a:solidFill>
            </a:endParaRPr>
          </a:p>
        </p:txBody>
      </p:sp>
      <p:cxnSp>
        <p:nvCxnSpPr>
          <p:cNvPr id="36" name="Straight Arrow Connector 35"/>
          <p:cNvCxnSpPr>
            <a:stCxn id="26" idx="3"/>
          </p:cNvCxnSpPr>
          <p:nvPr/>
        </p:nvCxnSpPr>
        <p:spPr bwMode="auto">
          <a:xfrm flipV="1">
            <a:off x="2072023" y="4293096"/>
            <a:ext cx="379032" cy="79447"/>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11" name="Straight Arrow Connector 110"/>
          <p:cNvCxnSpPr>
            <a:stCxn id="26" idx="3"/>
          </p:cNvCxnSpPr>
          <p:nvPr/>
        </p:nvCxnSpPr>
        <p:spPr bwMode="auto">
          <a:xfrm>
            <a:off x="2072023" y="4372543"/>
            <a:ext cx="2788009"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265360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5078</TotalTime>
  <Words>219</Words>
  <Application>Microsoft Office PowerPoint</Application>
  <PresentationFormat>On-screen Show (4:3)</PresentationFormat>
  <Paragraphs>94</Paragraphs>
  <Slides>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802-11-template</vt:lpstr>
      <vt:lpstr>Microsoft Word 97 - 2003 Document</vt:lpstr>
      <vt:lpstr>Tag Solution – Proposal 2</vt:lpstr>
      <vt:lpstr>Abstract</vt:lpstr>
      <vt:lpstr>References</vt:lpstr>
      <vt:lpstr>Translate only at “last hop” on 802.11 All remaining tags must be translated by B5, but it does that today, and already knows how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Mark Hamilton</cp:lastModifiedBy>
  <cp:revision>83</cp:revision>
  <cp:lastPrinted>1601-01-01T00:00:00Z</cp:lastPrinted>
  <dcterms:created xsi:type="dcterms:W3CDTF">2010-02-15T12:38:41Z</dcterms:created>
  <dcterms:modified xsi:type="dcterms:W3CDTF">2013-09-19T01:18:30Z</dcterms:modified>
</cp:coreProperties>
</file>