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437" r:id="rId3"/>
    <p:sldId id="438" r:id="rId4"/>
    <p:sldId id="439" r:id="rId5"/>
    <p:sldId id="440" r:id="rId6"/>
    <p:sldId id="445" r:id="rId7"/>
    <p:sldId id="446" r:id="rId8"/>
    <p:sldId id="447" r:id="rId9"/>
    <p:sldId id="448" r:id="rId10"/>
    <p:sldId id="449" r:id="rId11"/>
    <p:sldId id="441" r:id="rId12"/>
    <p:sldId id="442" r:id="rId13"/>
    <p:sldId id="450" r:id="rId14"/>
    <p:sldId id="443" r:id="rId15"/>
    <p:sldId id="451" r:id="rId16"/>
    <p:sldId id="452" r:id="rId17"/>
    <p:sldId id="453" r:id="rId18"/>
    <p:sldId id="454" r:id="rId19"/>
    <p:sldId id="455" r:id="rId20"/>
    <p:sldId id="44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2E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3076" name="Rectangle 4"/>
          <p:cNvSpPr>
            <a:spLocks noGrp="1" noChangeArrowheads="1"/>
          </p:cNvSpPr>
          <p:nvPr>
            <p:ph type="ftr" sz="quarter" idx="2"/>
          </p:nvPr>
        </p:nvSpPr>
        <p:spPr bwMode="auto">
          <a:xfrm>
            <a:off x="4192668" y="8982075"/>
            <a:ext cx="21255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Matthew Fischer et al (Broadcom)</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ＭＳ Ｐゴシック" pitchFamily="34" charset="-128"/>
              </a:defRPr>
            </a:lvl1pPr>
          </a:lstStyle>
          <a:p>
            <a:pPr>
              <a:defRPr/>
            </a:pPr>
            <a:r>
              <a:rPr lang="en-US"/>
              <a:t>Page </a:t>
            </a:r>
            <a:fld id="{1B0126D1-7E46-4764-8B11-D669664B18B1}"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012379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3789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4491" y="8985250"/>
            <a:ext cx="2587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Matthew Fischer et al (Broadcom)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ＭＳ Ｐゴシック" pitchFamily="34" charset="-128"/>
              </a:defRPr>
            </a:lvl1pPr>
          </a:lstStyle>
          <a:p>
            <a:pPr>
              <a:defRPr/>
            </a:pPr>
            <a:r>
              <a:rPr lang="en-US"/>
              <a:t>Page </a:t>
            </a:r>
            <a:fld id="{8D8982D9-01AD-4808-9F15-1B88654C3081}"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083873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smtClean="0"/>
              <a:t>doc.: IEEE 802.11-12/xxxxr0</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smtClean="0"/>
              <a:t>May 2013</a:t>
            </a:r>
          </a:p>
        </p:txBody>
      </p:sp>
      <p:sp>
        <p:nvSpPr>
          <p:cNvPr id="38916" name="Rectangle 6"/>
          <p:cNvSpPr>
            <a:spLocks noGrp="1" noChangeArrowheads="1"/>
          </p:cNvSpPr>
          <p:nvPr>
            <p:ph type="ftr" sz="quarter" idx="4"/>
          </p:nvPr>
        </p:nvSpPr>
        <p:spPr>
          <a:xfrm>
            <a:off x="3694491" y="8985250"/>
            <a:ext cx="258724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dirty="0" smtClean="0"/>
              <a:t>Matthew Fischer et al (Broadcom)</a:t>
            </a:r>
            <a:endParaRPr lang="en-US" dirty="0" smtClean="0"/>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068D1108-1654-461F-944E-B5D90ACB0574}" type="slidenum">
              <a:rPr lang="en-US" smtClean="0"/>
              <a:pPr/>
              <a:t>1</a:t>
            </a:fld>
            <a:endParaRPr lang="en-US" smtClean="0"/>
          </a:p>
        </p:txBody>
      </p:sp>
      <p:sp>
        <p:nvSpPr>
          <p:cNvPr id="38918" name="Rectangle 2"/>
          <p:cNvSpPr>
            <a:spLocks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5"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B109E2A-01F1-432E-9CA9-C3B28F913EF7}" type="slidenum">
              <a:rPr lang="en-US"/>
              <a:pPr>
                <a:defRPr/>
              </a:pPr>
              <a:t>‹#›</a:t>
            </a:fld>
            <a:endParaRPr lang="en-US"/>
          </a:p>
        </p:txBody>
      </p:sp>
    </p:spTree>
    <p:extLst>
      <p:ext uri="{BB962C8B-B14F-4D97-AF65-F5344CB8AC3E}">
        <p14:creationId xmlns:p14="http://schemas.microsoft.com/office/powerpoint/2010/main" val="1436128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5"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5FC435-D99D-4FA1-957B-9FD246B6952B}" type="slidenum">
              <a:rPr lang="en-US"/>
              <a:pPr>
                <a:defRPr/>
              </a:pPr>
              <a:t>‹#›</a:t>
            </a:fld>
            <a:endParaRPr lang="en-US"/>
          </a:p>
        </p:txBody>
      </p:sp>
    </p:spTree>
    <p:extLst>
      <p:ext uri="{BB962C8B-B14F-4D97-AF65-F5344CB8AC3E}">
        <p14:creationId xmlns:p14="http://schemas.microsoft.com/office/powerpoint/2010/main" val="3842056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5"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0D4C06F-B885-47E4-B940-48F9824A701D}" type="slidenum">
              <a:rPr lang="en-US"/>
              <a:pPr>
                <a:defRPr/>
              </a:pPr>
              <a:t>‹#›</a:t>
            </a:fld>
            <a:endParaRPr lang="en-US"/>
          </a:p>
        </p:txBody>
      </p:sp>
    </p:spTree>
    <p:extLst>
      <p:ext uri="{BB962C8B-B14F-4D97-AF65-F5344CB8AC3E}">
        <p14:creationId xmlns:p14="http://schemas.microsoft.com/office/powerpoint/2010/main" val="2879332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5" name="Rectangle 5"/>
          <p:cNvSpPr>
            <a:spLocks noGrp="1" noChangeArrowheads="1"/>
          </p:cNvSpPr>
          <p:nvPr>
            <p:ph type="ftr" sz="quarter" idx="11"/>
          </p:nvPr>
        </p:nvSpPr>
        <p:spPr>
          <a:xfrm>
            <a:off x="6275868" y="6475413"/>
            <a:ext cx="2268057" cy="184666"/>
          </a:xfrm>
          <a:ln/>
        </p:spPr>
        <p:txBody>
          <a:bodyPr/>
          <a:lstStyle>
            <a:lvl1pPr>
              <a:defRPr/>
            </a:lvl1pPr>
          </a:lstStyle>
          <a:p>
            <a:pPr>
              <a:defRPr/>
            </a:pPr>
            <a:r>
              <a:rPr lang="en-US" dirty="0" smtClean="0"/>
              <a:t>Matthew Fischer, et. 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6FB53E-2784-42D0-A693-5281C52E6643}" type="slidenum">
              <a:rPr lang="en-US"/>
              <a:pPr>
                <a:defRPr/>
              </a:pPr>
              <a:t>‹#›</a:t>
            </a:fld>
            <a:endParaRPr lang="en-US"/>
          </a:p>
        </p:txBody>
      </p:sp>
    </p:spTree>
    <p:extLst>
      <p:ext uri="{BB962C8B-B14F-4D97-AF65-F5344CB8AC3E}">
        <p14:creationId xmlns:p14="http://schemas.microsoft.com/office/powerpoint/2010/main" val="1130781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5"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0D7B9BD-787A-4BBF-A214-BDDBC698C1C8}" type="slidenum">
              <a:rPr lang="en-US"/>
              <a:pPr>
                <a:defRPr/>
              </a:pPr>
              <a:t>‹#›</a:t>
            </a:fld>
            <a:endParaRPr lang="en-US"/>
          </a:p>
        </p:txBody>
      </p:sp>
    </p:spTree>
    <p:extLst>
      <p:ext uri="{BB962C8B-B14F-4D97-AF65-F5344CB8AC3E}">
        <p14:creationId xmlns:p14="http://schemas.microsoft.com/office/powerpoint/2010/main" val="511725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6"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4EF28E7-9E6B-4415-888B-058DC668F405}" type="slidenum">
              <a:rPr lang="en-US"/>
              <a:pPr>
                <a:defRPr/>
              </a:pPr>
              <a:t>‹#›</a:t>
            </a:fld>
            <a:endParaRPr lang="en-US"/>
          </a:p>
        </p:txBody>
      </p:sp>
    </p:spTree>
    <p:extLst>
      <p:ext uri="{BB962C8B-B14F-4D97-AF65-F5344CB8AC3E}">
        <p14:creationId xmlns:p14="http://schemas.microsoft.com/office/powerpoint/2010/main" val="3570735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8"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8BB29EB3-50A1-4D4F-BDE6-A5F60C6AC456}" type="slidenum">
              <a:rPr lang="en-US"/>
              <a:pPr>
                <a:defRPr/>
              </a:pPr>
              <a:t>‹#›</a:t>
            </a:fld>
            <a:endParaRPr lang="en-US"/>
          </a:p>
        </p:txBody>
      </p:sp>
    </p:spTree>
    <p:extLst>
      <p:ext uri="{BB962C8B-B14F-4D97-AF65-F5344CB8AC3E}">
        <p14:creationId xmlns:p14="http://schemas.microsoft.com/office/powerpoint/2010/main" val="205833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4"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F0FDEBA-58DA-4225-8506-B0C1550E14E7}" type="slidenum">
              <a:rPr lang="en-US"/>
              <a:pPr>
                <a:defRPr/>
              </a:pPr>
              <a:t>‹#›</a:t>
            </a:fld>
            <a:endParaRPr lang="en-US"/>
          </a:p>
        </p:txBody>
      </p:sp>
    </p:spTree>
    <p:extLst>
      <p:ext uri="{BB962C8B-B14F-4D97-AF65-F5344CB8AC3E}">
        <p14:creationId xmlns:p14="http://schemas.microsoft.com/office/powerpoint/2010/main" val="32688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3"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86D450D5-6404-4D1B-A206-51DA05EEB958}" type="slidenum">
              <a:rPr lang="en-US"/>
              <a:pPr>
                <a:defRPr/>
              </a:pPr>
              <a:t>‹#›</a:t>
            </a:fld>
            <a:endParaRPr lang="en-US"/>
          </a:p>
        </p:txBody>
      </p:sp>
    </p:spTree>
    <p:extLst>
      <p:ext uri="{BB962C8B-B14F-4D97-AF65-F5344CB8AC3E}">
        <p14:creationId xmlns:p14="http://schemas.microsoft.com/office/powerpoint/2010/main" val="3333243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6"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DBFDCB6-1C97-4796-8776-7294F785A781}" type="slidenum">
              <a:rPr lang="en-US"/>
              <a:pPr>
                <a:defRPr/>
              </a:pPr>
              <a:t>‹#›</a:t>
            </a:fld>
            <a:endParaRPr lang="en-US"/>
          </a:p>
        </p:txBody>
      </p:sp>
    </p:spTree>
    <p:extLst>
      <p:ext uri="{BB962C8B-B14F-4D97-AF65-F5344CB8AC3E}">
        <p14:creationId xmlns:p14="http://schemas.microsoft.com/office/powerpoint/2010/main" val="1805901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6"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DFDC235-5955-459F-8D5C-2B07057FD7EC}" type="slidenum">
              <a:rPr lang="en-US"/>
              <a:pPr>
                <a:defRPr/>
              </a:pPr>
              <a:t>‹#›</a:t>
            </a:fld>
            <a:endParaRPr lang="en-US"/>
          </a:p>
        </p:txBody>
      </p:sp>
    </p:spTree>
    <p:extLst>
      <p:ext uri="{BB962C8B-B14F-4D97-AF65-F5344CB8AC3E}">
        <p14:creationId xmlns:p14="http://schemas.microsoft.com/office/powerpoint/2010/main" val="550056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t>September 2013</a:t>
            </a:r>
            <a:endParaRPr lang="en-US" dirty="0"/>
          </a:p>
        </p:txBody>
      </p:sp>
      <p:sp>
        <p:nvSpPr>
          <p:cNvPr id="1029" name="Rectangle 5"/>
          <p:cNvSpPr>
            <a:spLocks noGrp="1" noChangeArrowheads="1"/>
          </p:cNvSpPr>
          <p:nvPr>
            <p:ph type="ftr" sz="quarter" idx="3"/>
          </p:nvPr>
        </p:nvSpPr>
        <p:spPr bwMode="auto">
          <a:xfrm>
            <a:off x="6275868" y="6475413"/>
            <a:ext cx="22680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Matthew Fischer, et. Al.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pitchFamily="34" charset="-128"/>
              </a:defRPr>
            </a:lvl1pPr>
          </a:lstStyle>
          <a:p>
            <a:pPr>
              <a:defRPr/>
            </a:pPr>
            <a:r>
              <a:rPr lang="en-US"/>
              <a:t>Slide </a:t>
            </a:r>
            <a:fld id="{4CE53CDA-ED87-4DF5-8F62-E65C288C87A2}" type="slidenum">
              <a:rPr lang="en-US"/>
              <a:pPr>
                <a:defRPr/>
              </a:pPr>
              <a:t>‹#›</a:t>
            </a:fld>
            <a:endParaRPr lang="en-US"/>
          </a:p>
        </p:txBody>
      </p:sp>
      <p:sp>
        <p:nvSpPr>
          <p:cNvPr id="1031" name="Rectangle 7"/>
          <p:cNvSpPr>
            <a:spLocks noChangeArrowheads="1"/>
          </p:cNvSpPr>
          <p:nvPr/>
        </p:nvSpPr>
        <p:spPr bwMode="auto">
          <a:xfrm>
            <a:off x="464813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802.11-13/1207r0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800" smtClean="0"/>
              <a:t>September 2013</a:t>
            </a:r>
          </a:p>
        </p:txBody>
      </p:sp>
      <p:sp>
        <p:nvSpPr>
          <p:cNvPr id="1028" name="Footer Placeholder 4"/>
          <p:cNvSpPr>
            <a:spLocks noGrp="1"/>
          </p:cNvSpPr>
          <p:nvPr>
            <p:ph type="ftr" sz="quarter" idx="11"/>
          </p:nvPr>
        </p:nvSpPr>
        <p:spPr>
          <a:xfrm>
            <a:off x="6418343" y="6475413"/>
            <a:ext cx="212558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dirty="0" smtClean="0"/>
              <a:t>Matthew Fischer et al (Broadcom)</a:t>
            </a:r>
            <a:endParaRPr 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5A2BDE28-7FC2-496B-A172-3607FAA3603C}"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r>
              <a:rPr lang="en-US" dirty="0" smtClean="0"/>
              <a:t>CID 205 BSSID Color Bits</a:t>
            </a:r>
            <a:endParaRPr lang="en-US" dirty="0" smtClean="0"/>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2013-09-16</a:t>
            </a:r>
            <a:endParaRPr lang="en-US" sz="2000" b="0" dirty="0" smtClean="0"/>
          </a:p>
        </p:txBody>
      </p:sp>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 name="Object 1"/>
          <p:cNvGraphicFramePr>
            <a:graphicFrameLocks noChangeAspect="1"/>
          </p:cNvGraphicFramePr>
          <p:nvPr>
            <p:extLst>
              <p:ext uri="{D42A27DB-BD31-4B8C-83A1-F6EECF244321}">
                <p14:modId xmlns:p14="http://schemas.microsoft.com/office/powerpoint/2010/main" val="688274151"/>
              </p:ext>
            </p:extLst>
          </p:nvPr>
        </p:nvGraphicFramePr>
        <p:xfrm>
          <a:off x="528638" y="2343150"/>
          <a:ext cx="7854950" cy="4286250"/>
        </p:xfrm>
        <a:graphic>
          <a:graphicData uri="http://schemas.openxmlformats.org/presentationml/2006/ole">
            <mc:AlternateContent xmlns:mc="http://schemas.openxmlformats.org/markup-compatibility/2006">
              <mc:Choice xmlns:v="urn:schemas-microsoft-com:vml" Requires="v">
                <p:oleObj spid="_x0000_s1121" name="Document" r:id="rId4" imgW="9033735" imgH="4920739" progId="Word.Document.8">
                  <p:embed/>
                </p:oleObj>
              </mc:Choice>
              <mc:Fallback>
                <p:oleObj name="Document" r:id="rId4" imgW="9033735" imgH="4920739"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638" y="2343150"/>
                        <a:ext cx="785495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UPLINK Bit Summary</a:t>
            </a:r>
            <a:endParaRPr lang="en-US" dirty="0"/>
          </a:p>
        </p:txBody>
      </p:sp>
      <p:sp>
        <p:nvSpPr>
          <p:cNvPr id="3" name="Content Placeholder 2"/>
          <p:cNvSpPr>
            <a:spLocks noGrp="1"/>
          </p:cNvSpPr>
          <p:nvPr>
            <p:ph idx="1"/>
          </p:nvPr>
        </p:nvSpPr>
        <p:spPr/>
        <p:txBody>
          <a:bodyPr/>
          <a:lstStyle/>
          <a:p>
            <a:r>
              <a:rPr lang="en-US" dirty="0" smtClean="0"/>
              <a:t>With UPLINK bit</a:t>
            </a:r>
          </a:p>
          <a:p>
            <a:pPr lvl="1"/>
            <a:r>
              <a:rPr lang="en-US" dirty="0" smtClean="0"/>
              <a:t>One less bit to resolve color bits collision</a:t>
            </a:r>
          </a:p>
          <a:p>
            <a:pPr lvl="1"/>
            <a:r>
              <a:rPr lang="en-US" dirty="0" smtClean="0"/>
              <a:t>Only need to </a:t>
            </a:r>
            <a:r>
              <a:rPr lang="en-US" u="sng" dirty="0" smtClean="0">
                <a:solidFill>
                  <a:srgbClr val="FF0000"/>
                </a:solidFill>
              </a:rPr>
              <a:t>check one PBSSID value </a:t>
            </a:r>
            <a:r>
              <a:rPr lang="en-US" dirty="0" smtClean="0"/>
              <a:t>against ID field to identify OBSS</a:t>
            </a:r>
          </a:p>
          <a:p>
            <a:r>
              <a:rPr lang="en-US" dirty="0" smtClean="0"/>
              <a:t>Without UPLINK bit</a:t>
            </a:r>
          </a:p>
          <a:p>
            <a:pPr lvl="1"/>
            <a:r>
              <a:rPr lang="en-US" dirty="0" smtClean="0"/>
              <a:t>One more bit to resolve color bits collision</a:t>
            </a:r>
          </a:p>
          <a:p>
            <a:pPr lvl="2"/>
            <a:r>
              <a:rPr lang="en-US" u="sng" dirty="0" smtClean="0">
                <a:solidFill>
                  <a:srgbClr val="FF0000"/>
                </a:solidFill>
              </a:rPr>
              <a:t>Alternatively, one more bit for color</a:t>
            </a:r>
          </a:p>
          <a:p>
            <a:pPr lvl="1"/>
            <a:r>
              <a:rPr lang="en-US" dirty="0" smtClean="0"/>
              <a:t>Need to check multiple PBSSID values against ID field to identify OBSS</a:t>
            </a:r>
          </a:p>
          <a:p>
            <a:pPr lvl="2"/>
            <a:r>
              <a:rPr lang="en-US" dirty="0" smtClean="0"/>
              <a:t>Incomplete list errs conservatively to assumption of MYBSS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10</a:t>
            </a:fld>
            <a:endParaRPr lang="en-US"/>
          </a:p>
        </p:txBody>
      </p:sp>
    </p:spTree>
    <p:extLst>
      <p:ext uri="{BB962C8B-B14F-4D97-AF65-F5344CB8AC3E}">
        <p14:creationId xmlns:p14="http://schemas.microsoft.com/office/powerpoint/2010/main" val="2271888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 Behavior</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New Rules:</a:t>
            </a:r>
          </a:p>
          <a:p>
            <a:pPr lvl="1"/>
            <a:r>
              <a:rPr lang="en-US" dirty="0" smtClean="0"/>
              <a:t>If MYBSS Reception shall receive/defer</a:t>
            </a:r>
          </a:p>
          <a:p>
            <a:pPr lvl="1"/>
            <a:r>
              <a:rPr lang="en-US" dirty="0" smtClean="0"/>
              <a:t>If OBSS Reception obey specified CCA level behavior to determine if reception can be dropped and medium indication set to IDLE</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11</a:t>
            </a:fld>
            <a:endParaRPr lang="en-US"/>
          </a:p>
        </p:txBody>
      </p:sp>
    </p:spTree>
    <p:extLst>
      <p:ext uri="{BB962C8B-B14F-4D97-AF65-F5344CB8AC3E}">
        <p14:creationId xmlns:p14="http://schemas.microsoft.com/office/powerpoint/2010/main" val="2506881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MHz Exception</a:t>
            </a:r>
            <a:endParaRPr lang="en-US" dirty="0"/>
          </a:p>
        </p:txBody>
      </p:sp>
      <p:sp>
        <p:nvSpPr>
          <p:cNvPr id="3" name="Content Placeholder 2"/>
          <p:cNvSpPr>
            <a:spLocks noGrp="1"/>
          </p:cNvSpPr>
          <p:nvPr>
            <p:ph idx="1"/>
          </p:nvPr>
        </p:nvSpPr>
        <p:spPr/>
        <p:txBody>
          <a:bodyPr/>
          <a:lstStyle/>
          <a:p>
            <a:r>
              <a:rPr lang="en-US" dirty="0" smtClean="0"/>
              <a:t>Exclude 1 MHz Receptions from new rules and structure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12</a:t>
            </a:fld>
            <a:endParaRPr lang="en-US"/>
          </a:p>
        </p:txBody>
      </p:sp>
    </p:spTree>
    <p:extLst>
      <p:ext uri="{BB962C8B-B14F-4D97-AF65-F5344CB8AC3E}">
        <p14:creationId xmlns:p14="http://schemas.microsoft.com/office/powerpoint/2010/main" val="2498158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NDP Frame Exception</a:t>
            </a:r>
            <a:endParaRPr lang="en-US" dirty="0"/>
          </a:p>
        </p:txBody>
      </p:sp>
      <p:sp>
        <p:nvSpPr>
          <p:cNvPr id="3" name="Content Placeholder 2"/>
          <p:cNvSpPr>
            <a:spLocks noGrp="1"/>
          </p:cNvSpPr>
          <p:nvPr>
            <p:ph idx="1"/>
          </p:nvPr>
        </p:nvSpPr>
        <p:spPr/>
        <p:txBody>
          <a:bodyPr/>
          <a:lstStyle/>
          <a:p>
            <a:r>
              <a:rPr lang="en-US" dirty="0" smtClean="0"/>
              <a:t>Each NDP frame has its own unique PHY SIG field definition</a:t>
            </a:r>
          </a:p>
          <a:p>
            <a:r>
              <a:rPr lang="en-US" dirty="0" smtClean="0"/>
              <a:t>The changes in this presentation are not applicable to the NDP frames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13</a:t>
            </a:fld>
            <a:endParaRPr lang="en-US"/>
          </a:p>
        </p:txBody>
      </p:sp>
    </p:spTree>
    <p:extLst>
      <p:ext uri="{BB962C8B-B14F-4D97-AF65-F5344CB8AC3E}">
        <p14:creationId xmlns:p14="http://schemas.microsoft.com/office/powerpoint/2010/main" val="2985969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the proposed structure for the TXVECTOR parameter PARTIAL_AID and the accompanying rules of behavior for receiving STAs on slides 5 and 11, for non-NDP frames and excluding 1 MHz frames?</a:t>
            </a:r>
          </a:p>
          <a:p>
            <a:endParaRPr lang="en-US" dirty="0" smtClean="0"/>
          </a:p>
          <a:p>
            <a:r>
              <a:rPr lang="en-US" dirty="0" smtClean="0"/>
              <a:t>Y</a:t>
            </a:r>
          </a:p>
          <a:p>
            <a:r>
              <a:rPr lang="en-US" dirty="0" smtClean="0"/>
              <a:t>N</a:t>
            </a:r>
          </a:p>
          <a:p>
            <a:r>
              <a:rPr lang="en-US" dirty="0" smtClean="0"/>
              <a:t>A</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14</a:t>
            </a:fld>
            <a:endParaRPr lang="en-US"/>
          </a:p>
        </p:txBody>
      </p:sp>
    </p:spTree>
    <p:extLst>
      <p:ext uri="{BB962C8B-B14F-4D97-AF65-F5344CB8AC3E}">
        <p14:creationId xmlns:p14="http://schemas.microsoft.com/office/powerpoint/2010/main" val="2379317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Changes to D0.2, 9.17b Group ID and Partial AID in S1G PPDUs</a:t>
            </a:r>
            <a:endParaRPr lang="en-US" dirty="0"/>
          </a:p>
        </p:txBody>
      </p:sp>
      <p:sp>
        <p:nvSpPr>
          <p:cNvPr id="3" name="Content Placeholder 2"/>
          <p:cNvSpPr>
            <a:spLocks noGrp="1"/>
          </p:cNvSpPr>
          <p:nvPr>
            <p:ph idx="1"/>
          </p:nvPr>
        </p:nvSpPr>
        <p:spPr/>
        <p:txBody>
          <a:bodyPr/>
          <a:lstStyle/>
          <a:p>
            <a:r>
              <a:rPr lang="en-US" sz="1400" dirty="0" smtClean="0"/>
              <a:t>Change the name of the </a:t>
            </a:r>
            <a:r>
              <a:rPr lang="en-US" sz="1400" dirty="0" err="1" smtClean="0"/>
              <a:t>subclause</a:t>
            </a:r>
            <a:r>
              <a:rPr lang="en-US" sz="1400" dirty="0" smtClean="0"/>
              <a:t> to:</a:t>
            </a:r>
          </a:p>
          <a:p>
            <a:pPr lvl="1"/>
            <a:r>
              <a:rPr lang="en-US" sz="1200" dirty="0" smtClean="0"/>
              <a:t>“9.17b Group ID, partial AID, UPLINK and Color in S1G PPDUs”</a:t>
            </a:r>
          </a:p>
          <a:p>
            <a:r>
              <a:rPr lang="en-US" sz="1400" dirty="0" smtClean="0"/>
              <a:t>Duplicate Table 9-19b—Settings for the TXVECTOR parameters PARTIAL_AID</a:t>
            </a:r>
          </a:p>
          <a:p>
            <a:pPr lvl="1"/>
            <a:r>
              <a:rPr lang="en-US" sz="1200" dirty="0" err="1" smtClean="0"/>
              <a:t>Relabel</a:t>
            </a:r>
            <a:r>
              <a:rPr lang="en-US" sz="1200" dirty="0" smtClean="0"/>
              <a:t> the original table by appending “for 1 MHz PPDUs” to the title</a:t>
            </a:r>
          </a:p>
          <a:p>
            <a:pPr lvl="1"/>
            <a:r>
              <a:rPr lang="en-US" sz="1200" dirty="0" err="1" smtClean="0"/>
              <a:t>Relable</a:t>
            </a:r>
            <a:r>
              <a:rPr lang="en-US" sz="1200" dirty="0" smtClean="0"/>
              <a:t> the new table by appending “for non-1 MHz PPDUs” to the title</a:t>
            </a:r>
          </a:p>
          <a:p>
            <a:pPr lvl="1"/>
            <a:r>
              <a:rPr lang="en-US" sz="1200" dirty="0" smtClean="0"/>
              <a:t>In the new table, change “mod </a:t>
            </a:r>
            <a:r>
              <a:rPr lang="en-US" sz="1200" dirty="0" smtClean="0"/>
              <a:t>2^9</a:t>
            </a:r>
            <a:r>
              <a:rPr lang="en-US" sz="1200" dirty="0" smtClean="0"/>
              <a:t>” to “mod 2^6” and change the equation number as appropriate</a:t>
            </a:r>
          </a:p>
          <a:p>
            <a:pPr lvl="1"/>
            <a:r>
              <a:rPr lang="en-US" sz="1200" dirty="0" smtClean="0"/>
              <a:t>Change the note under the table to include a reference to both tables.</a:t>
            </a:r>
          </a:p>
          <a:p>
            <a:pPr lvl="1"/>
            <a:endParaRPr lang="en-US" sz="1200" dirty="0" smtClean="0"/>
          </a:p>
          <a:p>
            <a:pPr lvl="1"/>
            <a:endParaRPr lang="en-US" sz="1200" dirty="0" smtClean="0"/>
          </a:p>
        </p:txBody>
      </p:sp>
      <p:sp>
        <p:nvSpPr>
          <p:cNvPr id="4" name="Date Placeholder 3"/>
          <p:cNvSpPr>
            <a:spLocks noGrp="1"/>
          </p:cNvSpPr>
          <p:nvPr>
            <p:ph type="dt" sz="half" idx="10"/>
          </p:nvPr>
        </p:nvSpPr>
        <p:spPr/>
        <p:txBody>
          <a:bodyPr/>
          <a:lstStyle/>
          <a:p>
            <a:r>
              <a:rPr lang="en-US" smtClean="0"/>
              <a:t>September 2013</a:t>
            </a:r>
            <a:endParaRPr lang="en-US" dirty="0"/>
          </a:p>
        </p:txBody>
      </p:sp>
      <p:sp>
        <p:nvSpPr>
          <p:cNvPr id="5" name="Footer Placeholder 4"/>
          <p:cNvSpPr>
            <a:spLocks noGrp="1"/>
          </p:cNvSpPr>
          <p:nvPr>
            <p:ph type="ftr" sz="quarter" idx="11"/>
          </p:nvPr>
        </p:nvSpPr>
        <p:spPr/>
        <p:txBody>
          <a:bodyPr/>
          <a:lstStyle/>
          <a:p>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0F6FB53E-2784-42D0-A693-5281C52E6643}" type="slidenum">
              <a:rPr lang="en-US" smtClean="0"/>
              <a:pPr/>
              <a:t>15</a:t>
            </a:fld>
            <a:endParaRPr lang="en-US"/>
          </a:p>
        </p:txBody>
      </p:sp>
    </p:spTree>
    <p:extLst>
      <p:ext uri="{BB962C8B-B14F-4D97-AF65-F5344CB8AC3E}">
        <p14:creationId xmlns:p14="http://schemas.microsoft.com/office/powerpoint/2010/main" val="3546290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Changes to D0.2, 9.17b Group ID and Partial AID in S1G PPDUs (2)</a:t>
            </a:r>
            <a:endParaRPr lang="en-US" dirty="0"/>
          </a:p>
        </p:txBody>
      </p:sp>
      <p:sp>
        <p:nvSpPr>
          <p:cNvPr id="3" name="Content Placeholder 2"/>
          <p:cNvSpPr>
            <a:spLocks noGrp="1"/>
          </p:cNvSpPr>
          <p:nvPr>
            <p:ph idx="1"/>
          </p:nvPr>
        </p:nvSpPr>
        <p:spPr/>
        <p:txBody>
          <a:bodyPr/>
          <a:lstStyle/>
          <a:p>
            <a:r>
              <a:rPr lang="en-US" sz="1600" dirty="0" smtClean="0"/>
              <a:t>Add the following text at the end of the </a:t>
            </a:r>
            <a:r>
              <a:rPr lang="en-US" sz="1600" dirty="0" err="1" smtClean="0"/>
              <a:t>subclause</a:t>
            </a:r>
            <a:r>
              <a:rPr lang="en-US" sz="1600" dirty="0" smtClean="0"/>
              <a:t>:</a:t>
            </a:r>
          </a:p>
          <a:p>
            <a:pPr lvl="1"/>
            <a:r>
              <a:rPr lang="en-US" sz="1400" dirty="0" smtClean="0"/>
              <a:t>A STA transmitting an S1G PPDU that is not a 1 MHz PPDU and is not an NDP frame and that is addressed to an AP shall set the TXVECTOR parameter UPLINK to 1. An AP transmitting an S1G PPDU that is not a 1 MHz PPDU and is not an NDP frame and that is addressed to a STA that is associated with that AP or that is sent by a DLS or </a:t>
            </a:r>
            <a:r>
              <a:rPr lang="it-IT" sz="1400" dirty="0" smtClean="0"/>
              <a:t>TDLS STA in a direct </a:t>
            </a:r>
            <a:r>
              <a:rPr lang="en-US" sz="1400" dirty="0" smtClean="0"/>
              <a:t>path to a DLS or TDLS peer STA shall set the TXVECTOR parameter UPLINK to 0. </a:t>
            </a:r>
            <a:r>
              <a:rPr lang="en-US" sz="1400" dirty="0" smtClean="0"/>
              <a:t>The TXVECTOR parameter UPLINK is not present for 1 MHz frames.</a:t>
            </a:r>
            <a:endParaRPr lang="en-US" sz="1400" dirty="0" smtClean="0"/>
          </a:p>
          <a:p>
            <a:pPr lvl="1"/>
            <a:r>
              <a:rPr lang="en-US" sz="1400" dirty="0" smtClean="0"/>
              <a:t>A STA transmitting an S1G PPDU that is not a 1 MHz PPDU and is not an NDP frame and that is addressed to an AP need not include the TXVECTOR parameter COLOR in the TXVECTOR. A STA transmitting an S1G PPDU that is not a 1 MHz PPDU and is not an NDP frame and that is sent by a DLS or </a:t>
            </a:r>
            <a:r>
              <a:rPr lang="it-IT" sz="1400" dirty="0" smtClean="0"/>
              <a:t>TDLS STA in a direct </a:t>
            </a:r>
            <a:r>
              <a:rPr lang="en-US" sz="1400" dirty="0" smtClean="0"/>
              <a:t>path to a DLS or TDLS peer STA shall set the TXVECTOR parameter COLOR to the value of the COLOR parameter, if present, from the RXVECTOR of the most recently received frame from its associated AP or from the DO of the IBSS of which it is a member that contained a COLOR parameter, or to 0 if no such frame has been received. An AP transmitting an S1G PPDU that is not a 1 MHz PPDU and is not an NDP frame and that is addressed to a STA that is associated with that AP shall set the TXVECTOR parameter COLOR to a value of its choosing within the range 1 to 7 and shall maintain that value for the duration of the existence of the BSS.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16</a:t>
            </a:fld>
            <a:endParaRPr lang="en-US"/>
          </a:p>
        </p:txBody>
      </p:sp>
    </p:spTree>
    <p:extLst>
      <p:ext uri="{BB962C8B-B14F-4D97-AF65-F5344CB8AC3E}">
        <p14:creationId xmlns:p14="http://schemas.microsoft.com/office/powerpoint/2010/main" val="1801456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0.2 changes to 24.2.2 </a:t>
            </a:r>
            <a:r>
              <a:rPr lang="en-US" dirty="0"/>
              <a:t>TXVECTOR and RXVECTOR parameters</a:t>
            </a:r>
            <a:endParaRPr lang="en-US" dirty="0"/>
          </a:p>
        </p:txBody>
      </p:sp>
      <p:sp>
        <p:nvSpPr>
          <p:cNvPr id="3" name="Content Placeholder 2"/>
          <p:cNvSpPr>
            <a:spLocks noGrp="1"/>
          </p:cNvSpPr>
          <p:nvPr>
            <p:ph idx="1"/>
          </p:nvPr>
        </p:nvSpPr>
        <p:spPr/>
        <p:txBody>
          <a:bodyPr/>
          <a:lstStyle/>
          <a:p>
            <a:r>
              <a:rPr lang="en-US" sz="1800" dirty="0" smtClean="0"/>
              <a:t>In </a:t>
            </a:r>
            <a:r>
              <a:rPr lang="en-US" sz="1800" dirty="0"/>
              <a:t>Table 24-1—TXVECTOR and RXVECTOR </a:t>
            </a:r>
            <a:r>
              <a:rPr lang="en-US" sz="1800" dirty="0" smtClean="0"/>
              <a:t>parameters</a:t>
            </a:r>
          </a:p>
          <a:p>
            <a:pPr lvl="1"/>
            <a:r>
              <a:rPr lang="en-US" sz="1600" dirty="0" smtClean="0"/>
              <a:t>Add two new rows as shown:</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340969564"/>
              </p:ext>
            </p:extLst>
          </p:nvPr>
        </p:nvGraphicFramePr>
        <p:xfrm>
          <a:off x="914400" y="2819400"/>
          <a:ext cx="7239000" cy="3101340"/>
        </p:xfrm>
        <a:graphic>
          <a:graphicData uri="http://schemas.openxmlformats.org/drawingml/2006/table">
            <a:tbl>
              <a:tblPr firstRow="1" bandRow="1">
                <a:tableStyleId>{5C22544A-7EE6-4342-B048-85BDC9FD1C3A}</a:tableStyleId>
              </a:tblPr>
              <a:tblGrid>
                <a:gridCol w="1447800"/>
                <a:gridCol w="1447800"/>
                <a:gridCol w="1447800"/>
                <a:gridCol w="1447800"/>
                <a:gridCol w="1447800"/>
              </a:tblGrid>
              <a:tr h="431800">
                <a:tc>
                  <a:txBody>
                    <a:bodyPr/>
                    <a:lstStyle/>
                    <a:p>
                      <a:r>
                        <a:rPr lang="en-US" sz="1100" dirty="0" smtClean="0"/>
                        <a:t>Parameter</a:t>
                      </a:r>
                      <a:endParaRPr lang="en-US" sz="1100" dirty="0"/>
                    </a:p>
                  </a:txBody>
                  <a:tcPr/>
                </a:tc>
                <a:tc>
                  <a:txBody>
                    <a:bodyPr/>
                    <a:lstStyle/>
                    <a:p>
                      <a:r>
                        <a:rPr lang="en-US" sz="1200" dirty="0" smtClean="0"/>
                        <a:t>Condition</a:t>
                      </a:r>
                      <a:endParaRPr lang="en-US" sz="1200" dirty="0"/>
                    </a:p>
                  </a:txBody>
                  <a:tcPr/>
                </a:tc>
                <a:tc>
                  <a:txBody>
                    <a:bodyPr/>
                    <a:lstStyle/>
                    <a:p>
                      <a:r>
                        <a:rPr lang="en-US" sz="1200" dirty="0" smtClean="0"/>
                        <a:t>Value</a:t>
                      </a:r>
                      <a:endParaRPr lang="en-US" sz="1200" dirty="0"/>
                    </a:p>
                  </a:txBody>
                  <a:tcPr/>
                </a:tc>
                <a:tc>
                  <a:txBody>
                    <a:bodyPr/>
                    <a:lstStyle/>
                    <a:p>
                      <a:r>
                        <a:rPr lang="en-US" sz="1050" dirty="0" smtClean="0"/>
                        <a:t>TXVECTOR</a:t>
                      </a:r>
                      <a:endParaRPr lang="en-US" sz="1050" dirty="0"/>
                    </a:p>
                  </a:txBody>
                  <a:tcPr/>
                </a:tc>
                <a:tc>
                  <a:txBody>
                    <a:bodyPr/>
                    <a:lstStyle/>
                    <a:p>
                      <a:r>
                        <a:rPr lang="en-US" sz="1050" dirty="0" smtClean="0"/>
                        <a:t>RXVECTOR</a:t>
                      </a:r>
                      <a:endParaRPr lang="en-US" sz="1050" dirty="0"/>
                    </a:p>
                  </a:txBody>
                  <a:tcPr/>
                </a:tc>
              </a:tr>
              <a:tr h="431800">
                <a:tc>
                  <a:txBody>
                    <a:bodyPr/>
                    <a:lstStyle/>
                    <a:p>
                      <a:r>
                        <a:rPr lang="en-US" sz="1200" dirty="0" smtClean="0"/>
                        <a:t>UPLINK</a:t>
                      </a:r>
                      <a:endParaRPr lang="en-US" sz="1200" dirty="0"/>
                    </a:p>
                  </a:txBody>
                  <a:tcPr/>
                </a:tc>
                <a:tc>
                  <a:txBody>
                    <a:bodyPr/>
                    <a:lstStyle/>
                    <a:p>
                      <a:r>
                        <a:rPr lang="en-US" sz="1050" dirty="0" smtClean="0"/>
                        <a:t>NDP_FRAME</a:t>
                      </a:r>
                      <a:r>
                        <a:rPr lang="en-US" sz="1050" baseline="0" dirty="0" smtClean="0"/>
                        <a:t> is 0 and FORMAT is S1G and CH_BANDWIDTH is not equal to CBW1</a:t>
                      </a:r>
                      <a:endParaRPr lang="en-US" sz="1050" dirty="0"/>
                    </a:p>
                  </a:txBody>
                  <a:tcPr/>
                </a:tc>
                <a:tc>
                  <a:txBody>
                    <a:bodyPr/>
                    <a:lstStyle/>
                    <a:p>
                      <a:r>
                        <a:rPr lang="en-US" sz="1200" dirty="0" smtClean="0"/>
                        <a:t>0 or 1</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r>
              <a:tr h="431800">
                <a:tc>
                  <a:txBody>
                    <a:bodyPr/>
                    <a:lstStyle/>
                    <a:p>
                      <a:endParaRPr lang="en-US" sz="1200" dirty="0"/>
                    </a:p>
                  </a:txBody>
                  <a:tcPr/>
                </a:tc>
                <a:tc>
                  <a:txBody>
                    <a:bodyPr/>
                    <a:lstStyle/>
                    <a:p>
                      <a:r>
                        <a:rPr lang="en-US" sz="1050" dirty="0" smtClean="0"/>
                        <a:t>Otherwise</a:t>
                      </a:r>
                      <a:endParaRPr lang="en-US" sz="1050" dirty="0"/>
                    </a:p>
                  </a:txBody>
                  <a:tcPr/>
                </a:tc>
                <a:tc>
                  <a:txBody>
                    <a:bodyPr/>
                    <a:lstStyle/>
                    <a:p>
                      <a:r>
                        <a:rPr lang="en-US" sz="1200" dirty="0" smtClean="0"/>
                        <a:t>Not Present</a:t>
                      </a:r>
                      <a:endParaRPr lang="en-US" sz="1200" dirty="0"/>
                    </a:p>
                  </a:txBody>
                  <a:tcPr/>
                </a:tc>
                <a:tc>
                  <a:txBody>
                    <a:bodyPr/>
                    <a:lstStyle/>
                    <a:p>
                      <a:r>
                        <a:rPr lang="en-US" sz="1200" dirty="0" smtClean="0"/>
                        <a:t>No</a:t>
                      </a:r>
                      <a:endParaRPr lang="en-US" sz="1200" dirty="0"/>
                    </a:p>
                  </a:txBody>
                  <a:tcPr/>
                </a:tc>
                <a:tc>
                  <a:txBody>
                    <a:bodyPr/>
                    <a:lstStyle/>
                    <a:p>
                      <a:r>
                        <a:rPr lang="en-US" sz="1200" dirty="0" smtClean="0"/>
                        <a:t>No</a:t>
                      </a:r>
                      <a:endParaRPr lang="en-US" sz="1200" dirty="0"/>
                    </a:p>
                  </a:txBody>
                  <a:tcPr/>
                </a:tc>
              </a:tr>
              <a:tr h="431800">
                <a:tc>
                  <a:txBody>
                    <a:bodyPr/>
                    <a:lstStyle/>
                    <a:p>
                      <a:r>
                        <a:rPr lang="en-US" sz="1200" dirty="0" smtClean="0"/>
                        <a:t>COLOR</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t>NDP_FRAME</a:t>
                      </a:r>
                      <a:r>
                        <a:rPr lang="en-US" sz="1050" baseline="0" dirty="0" smtClean="0"/>
                        <a:t> is 0 and FORMAT is S1G and CH_BANDWIDTH is not equal to CBW1 and UPLINK is 1.</a:t>
                      </a:r>
                      <a:endParaRPr lang="en-US" sz="1050" dirty="0" smtClean="0"/>
                    </a:p>
                    <a:p>
                      <a:endParaRPr lang="en-US" sz="1200" dirty="0"/>
                    </a:p>
                  </a:txBody>
                  <a:tcPr/>
                </a:tc>
                <a:tc>
                  <a:txBody>
                    <a:bodyPr/>
                    <a:lstStyle/>
                    <a:p>
                      <a:r>
                        <a:rPr lang="en-US" sz="1200" dirty="0" smtClean="0"/>
                        <a:t>Integer in the range 0-7</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r>
              <a:tr h="431800">
                <a:tc>
                  <a:txBody>
                    <a:bodyPr/>
                    <a:lstStyle/>
                    <a:p>
                      <a:endParaRPr lang="en-US" sz="1200" dirty="0"/>
                    </a:p>
                  </a:txBody>
                  <a:tcPr/>
                </a:tc>
                <a:tc>
                  <a:txBody>
                    <a:bodyPr/>
                    <a:lstStyle/>
                    <a:p>
                      <a:r>
                        <a:rPr lang="en-US" sz="1050" dirty="0" smtClean="0"/>
                        <a:t>Otherwise</a:t>
                      </a:r>
                      <a:endParaRPr lang="en-US" sz="1050" dirty="0"/>
                    </a:p>
                  </a:txBody>
                  <a:tcPr/>
                </a:tc>
                <a:tc>
                  <a:txBody>
                    <a:bodyPr/>
                    <a:lstStyle/>
                    <a:p>
                      <a:r>
                        <a:rPr lang="en-US" sz="1200" dirty="0" smtClean="0"/>
                        <a:t>Not Present</a:t>
                      </a:r>
                      <a:endParaRPr lang="en-US" sz="1200" dirty="0"/>
                    </a:p>
                  </a:txBody>
                  <a:tcPr/>
                </a:tc>
                <a:tc>
                  <a:txBody>
                    <a:bodyPr/>
                    <a:lstStyle/>
                    <a:p>
                      <a:r>
                        <a:rPr lang="en-US" sz="1200" dirty="0" smtClean="0"/>
                        <a:t>No</a:t>
                      </a:r>
                      <a:endParaRPr lang="en-US" sz="1200" dirty="0"/>
                    </a:p>
                  </a:txBody>
                  <a:tcPr/>
                </a:tc>
                <a:tc>
                  <a:txBody>
                    <a:bodyPr/>
                    <a:lstStyle/>
                    <a:p>
                      <a:r>
                        <a:rPr lang="en-US" sz="1200" dirty="0" smtClean="0"/>
                        <a:t>No</a:t>
                      </a:r>
                      <a:endParaRPr lang="en-US" sz="1200" dirty="0"/>
                    </a:p>
                  </a:txBody>
                  <a:tcPr/>
                </a:tc>
              </a:tr>
            </a:tbl>
          </a:graphicData>
        </a:graphic>
      </p:graphicFrame>
    </p:spTree>
    <p:extLst>
      <p:ext uri="{BB962C8B-B14F-4D97-AF65-F5344CB8AC3E}">
        <p14:creationId xmlns:p14="http://schemas.microsoft.com/office/powerpoint/2010/main" val="706913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0.2 changes to 24.3.8.2</a:t>
            </a:r>
            <a:endParaRPr lang="en-US" dirty="0"/>
          </a:p>
        </p:txBody>
      </p:sp>
      <p:sp>
        <p:nvSpPr>
          <p:cNvPr id="3" name="Content Placeholder 2"/>
          <p:cNvSpPr>
            <a:spLocks noGrp="1"/>
          </p:cNvSpPr>
          <p:nvPr>
            <p:ph idx="1"/>
          </p:nvPr>
        </p:nvSpPr>
        <p:spPr/>
        <p:txBody>
          <a:bodyPr/>
          <a:lstStyle/>
          <a:p>
            <a:r>
              <a:rPr lang="en-US" sz="1800" dirty="0" smtClean="0"/>
              <a:t>Changes to 24.3.8.2.1.4 SIG definition</a:t>
            </a:r>
            <a:endParaRPr lang="en-US" sz="1800" dirty="0" smtClean="0"/>
          </a:p>
          <a:p>
            <a:r>
              <a:rPr lang="en-US" sz="1800" dirty="0" smtClean="0"/>
              <a:t>In Figure 24-26—SIG-1 structure</a:t>
            </a:r>
          </a:p>
          <a:p>
            <a:pPr lvl="1"/>
            <a:r>
              <a:rPr lang="en-US" sz="1600" dirty="0" smtClean="0"/>
              <a:t>Change the reserved bit at B2 to UPLINK</a:t>
            </a:r>
          </a:p>
          <a:p>
            <a:pPr lvl="1"/>
            <a:r>
              <a:rPr lang="en-US" sz="1600" dirty="0" smtClean="0"/>
              <a:t>Change the PAID field to ID</a:t>
            </a:r>
          </a:p>
          <a:p>
            <a:r>
              <a:rPr lang="en-US" sz="1800" dirty="0" smtClean="0"/>
              <a:t>In Table 24-11—Fields in the SIG field of short preamble</a:t>
            </a:r>
          </a:p>
          <a:p>
            <a:pPr lvl="1"/>
            <a:r>
              <a:rPr lang="en-US" sz="1600" dirty="0" smtClean="0"/>
              <a:t>Change reserved bit B2 to UPLINK</a:t>
            </a:r>
          </a:p>
          <a:p>
            <a:pPr lvl="1"/>
            <a:r>
              <a:rPr lang="en-US" sz="1600" dirty="0" smtClean="0"/>
              <a:t>Change the description of B2 from “set to 1” to “set to the value of the TXVECTOR parameter UPLINK”</a:t>
            </a:r>
          </a:p>
          <a:p>
            <a:pPr lvl="1"/>
            <a:r>
              <a:rPr lang="en-US" sz="1600" dirty="0" smtClean="0"/>
              <a:t>Change PAID to ID</a:t>
            </a:r>
          </a:p>
          <a:p>
            <a:r>
              <a:rPr lang="en-US" sz="1800" dirty="0" smtClean="0"/>
              <a:t>Change the description of B7-15 (ID) to:</a:t>
            </a:r>
          </a:p>
          <a:p>
            <a:pPr lvl="1"/>
            <a:r>
              <a:rPr lang="en-US" sz="1400" dirty="0" smtClean="0"/>
              <a:t>If UPLINK is not present or set to 1, set to the value of the TXVECTOR parameter PARTIAL_AID. PARTIAL_AID provides an abbreviated indication of the intended recipient(s) of the PSDU(see 9.17b (Group ID and partial AID in S1G PPDUs))). If UPLINK is set to 0, B7-B9 are </a:t>
            </a:r>
            <a:r>
              <a:rPr lang="en-US" sz="1400" dirty="0" smtClean="0"/>
              <a:t>set to the value of the TXVECTOR parameter COLOR and B10-B15 are set to the value of the TXVECTOR parameter PARTIAL_AID.</a:t>
            </a:r>
          </a:p>
          <a:p>
            <a:r>
              <a:rPr lang="en-US" sz="1600" dirty="0" smtClean="0"/>
              <a:t>Make identical changes in </a:t>
            </a:r>
            <a:r>
              <a:rPr lang="en-US" sz="1800" dirty="0"/>
              <a:t>24.3.8.2.2.1.4 SIG-A definition</a:t>
            </a:r>
            <a:endParaRPr lang="en-US" sz="1600" dirty="0"/>
          </a:p>
        </p:txBody>
      </p:sp>
      <p:sp>
        <p:nvSpPr>
          <p:cNvPr id="4" name="Date Placeholder 3"/>
          <p:cNvSpPr>
            <a:spLocks noGrp="1"/>
          </p:cNvSpPr>
          <p:nvPr>
            <p:ph type="dt" sz="half" idx="10"/>
          </p:nvPr>
        </p:nvSpPr>
        <p:spPr/>
        <p:txBody>
          <a:bodyPr/>
          <a:lstStyle/>
          <a:p>
            <a:r>
              <a:rPr lang="en-US" smtClean="0"/>
              <a:t>September 2013</a:t>
            </a:r>
            <a:endParaRPr lang="en-US" dirty="0"/>
          </a:p>
        </p:txBody>
      </p:sp>
      <p:sp>
        <p:nvSpPr>
          <p:cNvPr id="5" name="Footer Placeholder 4"/>
          <p:cNvSpPr>
            <a:spLocks noGrp="1"/>
          </p:cNvSpPr>
          <p:nvPr>
            <p:ph type="ftr" sz="quarter" idx="11"/>
          </p:nvPr>
        </p:nvSpPr>
        <p:spPr/>
        <p:txBody>
          <a:bodyPr/>
          <a:lstStyle/>
          <a:p>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0F6FB53E-2784-42D0-A693-5281C52E6643}" type="slidenum">
              <a:rPr lang="en-US" smtClean="0"/>
              <a:pPr/>
              <a:t>18</a:t>
            </a:fld>
            <a:endParaRPr lang="en-US"/>
          </a:p>
        </p:txBody>
      </p:sp>
    </p:spTree>
    <p:extLst>
      <p:ext uri="{BB962C8B-B14F-4D97-AF65-F5344CB8AC3E}">
        <p14:creationId xmlns:p14="http://schemas.microsoft.com/office/powerpoint/2010/main" val="4180858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Draft 0.2 changes to 24.3.20 PHY receive procedure</a:t>
            </a:r>
            <a:endParaRPr lang="en-US" dirty="0"/>
          </a:p>
        </p:txBody>
      </p:sp>
      <p:sp>
        <p:nvSpPr>
          <p:cNvPr id="3" name="Content Placeholder 2"/>
          <p:cNvSpPr>
            <a:spLocks noGrp="1"/>
          </p:cNvSpPr>
          <p:nvPr>
            <p:ph idx="1"/>
          </p:nvPr>
        </p:nvSpPr>
        <p:spPr/>
        <p:txBody>
          <a:bodyPr/>
          <a:lstStyle/>
          <a:p>
            <a:pPr lvl="2"/>
            <a:r>
              <a:rPr lang="en-US" sz="1600" dirty="0" smtClean="0"/>
              <a:t>If a valid SIGA parity bit is indicated</a:t>
            </a:r>
            <a:r>
              <a:rPr lang="en-US" sz="1600" u="sng" dirty="0" smtClean="0"/>
              <a:t>, and the UPLINK bit is 1 and the ID field value matches the PBSSID of the BSS of which the STA is a member or the </a:t>
            </a:r>
            <a:r>
              <a:rPr lang="en-US" sz="1600" u="sng" dirty="0" smtClean="0"/>
              <a:t>UPLINK bit is 0 and the COLOR field value matches the COLOR indicated by the AP to which the STA is associated</a:t>
            </a:r>
            <a:r>
              <a:rPr lang="en-US" sz="1600" u="sng" dirty="0" smtClean="0"/>
              <a:t>, then </a:t>
            </a:r>
            <a:r>
              <a:rPr lang="en-US" sz="1600" dirty="0" smtClean="0"/>
              <a:t>the S1G PHY shall maintain PHY-</a:t>
            </a:r>
            <a:r>
              <a:rPr lang="en-US" sz="1600" dirty="0" err="1" smtClean="0"/>
              <a:t>CCA.indication</a:t>
            </a:r>
            <a:r>
              <a:rPr lang="en-US" sz="1600" dirty="0" smtClean="0"/>
              <a:t>(BUSY, channel-list) for the predicted duration of the transmitted PPDU, as defined by RXTIME in Equation (24-105), for all supported modes, unsupported modes, Reserved S1G-SIG-A Indication, invalid S1G-SIG-A CRC and invalid SIG-A Length field value. </a:t>
            </a:r>
            <a:r>
              <a:rPr lang="en-US" sz="1600" u="sng" dirty="0" smtClean="0"/>
              <a:t>If a valid SIGA parity bit is indicated, and the UPLINK bit is 1 and the ID field value does not match the PBSSID of the BSS of which the STA is a member or the UPLINK bit is 0 and the COLOR field value does not match the COLOR indicated by the AP to which the STA is associated, then the S1G PHY shall maintain PHY-</a:t>
            </a:r>
            <a:r>
              <a:rPr lang="en-US" sz="1600" u="sng" dirty="0" err="1" smtClean="0"/>
              <a:t>CCA.indication</a:t>
            </a:r>
            <a:r>
              <a:rPr lang="en-US" sz="1600" u="sng" dirty="0" smtClean="0"/>
              <a:t>(BUSY, channel-list) for the predicted duration of the transmitted PPDU, as defined by RXTIME in Equation (24-105), for all supported modes, unsupported modes, Reserved S1G-SIG-A Indication, invalid S1G-SIG-A CRC and invalid SIG-A Length field value if the reception meets the minimum CCA sensitivity level specified in 24.3.19.5.4.</a:t>
            </a:r>
          </a:p>
        </p:txBody>
      </p:sp>
      <p:sp>
        <p:nvSpPr>
          <p:cNvPr id="4" name="Date Placeholder 3"/>
          <p:cNvSpPr>
            <a:spLocks noGrp="1"/>
          </p:cNvSpPr>
          <p:nvPr>
            <p:ph type="dt" sz="half" idx="10"/>
          </p:nvPr>
        </p:nvSpPr>
        <p:spPr/>
        <p:txBody>
          <a:bodyPr/>
          <a:lstStyle/>
          <a:p>
            <a:r>
              <a:rPr lang="en-US" smtClean="0"/>
              <a:t>September 2013</a:t>
            </a:r>
            <a:endParaRPr lang="en-US" dirty="0"/>
          </a:p>
        </p:txBody>
      </p:sp>
      <p:sp>
        <p:nvSpPr>
          <p:cNvPr id="5" name="Footer Placeholder 4"/>
          <p:cNvSpPr>
            <a:spLocks noGrp="1"/>
          </p:cNvSpPr>
          <p:nvPr>
            <p:ph type="ftr" sz="quarter" idx="11"/>
          </p:nvPr>
        </p:nvSpPr>
        <p:spPr/>
        <p:txBody>
          <a:bodyPr/>
          <a:lstStyle/>
          <a:p>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0F6FB53E-2784-42D0-A693-5281C52E6643}" type="slidenum">
              <a:rPr lang="en-US" smtClean="0"/>
              <a:pPr/>
              <a:t>19</a:t>
            </a:fld>
            <a:endParaRPr lang="en-US"/>
          </a:p>
        </p:txBody>
      </p:sp>
    </p:spTree>
    <p:extLst>
      <p:ext uri="{BB962C8B-B14F-4D97-AF65-F5344CB8AC3E}">
        <p14:creationId xmlns:p14="http://schemas.microsoft.com/office/powerpoint/2010/main" val="1357905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772400" cy="609600"/>
          </a:xfrm>
        </p:spPr>
        <p:txBody>
          <a:bodyPr/>
          <a:lstStyle/>
          <a:p>
            <a:pPr algn="l"/>
            <a:r>
              <a:rPr lang="en-US" sz="1800" dirty="0" smtClean="0"/>
              <a:t>Authors:</a:t>
            </a:r>
            <a:endParaRPr lang="en-US" sz="18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2</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499629345"/>
              </p:ext>
            </p:extLst>
          </p:nvPr>
        </p:nvGraphicFramePr>
        <p:xfrm>
          <a:off x="528638" y="1905000"/>
          <a:ext cx="7932737" cy="4395788"/>
        </p:xfrm>
        <a:graphic>
          <a:graphicData uri="http://schemas.openxmlformats.org/presentationml/2006/ole">
            <mc:AlternateContent xmlns:mc="http://schemas.openxmlformats.org/markup-compatibility/2006">
              <mc:Choice xmlns:v="urn:schemas-microsoft-com:vml" Requires="v">
                <p:oleObj spid="_x0000_s62552" name="Document" r:id="rId3" imgW="9120263" imgH="5047433" progId="Word.Document.8">
                  <p:embed/>
                </p:oleObj>
              </mc:Choice>
              <mc:Fallback>
                <p:oleObj name="Document" r:id="rId3" imgW="9120263" imgH="5047433" progId="Word.Documen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638" y="1905000"/>
                        <a:ext cx="7932737" cy="439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0989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 </a:t>
            </a:r>
            <a:r>
              <a:rPr lang="en-US" dirty="0" err="1" smtClean="0"/>
              <a:t>xxxx</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20</a:t>
            </a:fld>
            <a:endParaRPr lang="en-US"/>
          </a:p>
        </p:txBody>
      </p:sp>
    </p:spTree>
    <p:extLst>
      <p:ext uri="{BB962C8B-B14F-4D97-AF65-F5344CB8AC3E}">
        <p14:creationId xmlns:p14="http://schemas.microsoft.com/office/powerpoint/2010/main" val="426013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t>
            </a:r>
            <a:r>
              <a:rPr lang="en-US" dirty="0" err="1" smtClean="0"/>
              <a:t>vs</a:t>
            </a:r>
            <a:r>
              <a:rPr lang="en-US" dirty="0" smtClean="0"/>
              <a:t> Spatial Reuse</a:t>
            </a:r>
            <a:endParaRPr lang="en-US" dirty="0"/>
          </a:p>
        </p:txBody>
      </p:sp>
      <p:sp>
        <p:nvSpPr>
          <p:cNvPr id="3" name="Content Placeholder 2"/>
          <p:cNvSpPr>
            <a:spLocks noGrp="1"/>
          </p:cNvSpPr>
          <p:nvPr>
            <p:ph idx="1"/>
          </p:nvPr>
        </p:nvSpPr>
        <p:spPr>
          <a:xfrm>
            <a:off x="685800" y="1828800"/>
            <a:ext cx="7772400" cy="4114800"/>
          </a:xfrm>
        </p:spPr>
        <p:txBody>
          <a:bodyPr/>
          <a:lstStyle/>
          <a:p>
            <a:r>
              <a:rPr lang="en-US" sz="2000" dirty="0" smtClean="0"/>
              <a:t>There is a tradeoff between sensitivity of a receiver and spatial reuse</a:t>
            </a:r>
          </a:p>
          <a:p>
            <a:pPr lvl="1"/>
            <a:r>
              <a:rPr lang="en-US" sz="1800" dirty="0" smtClean="0"/>
              <a:t>More sensitive receivers are less aggressive regarding channel access</a:t>
            </a:r>
          </a:p>
          <a:p>
            <a:pPr lvl="1"/>
            <a:r>
              <a:rPr lang="en-US" sz="1800" dirty="0" smtClean="0"/>
              <a:t>Less aggressive STAs cause a reduction in spatial reuse when re-use is possible</a:t>
            </a:r>
          </a:p>
          <a:p>
            <a:pPr lvl="1"/>
            <a:r>
              <a:rPr lang="en-US" sz="1800" dirty="0" smtClean="0"/>
              <a:t>Determining when re-use is possible is complex</a:t>
            </a:r>
          </a:p>
          <a:p>
            <a:pPr lvl="2"/>
            <a:r>
              <a:rPr lang="en-US" sz="1600" dirty="0" smtClean="0"/>
              <a:t>Does my transmission interfere with the reception of another exchange?</a:t>
            </a:r>
          </a:p>
          <a:p>
            <a:pPr lvl="2"/>
            <a:r>
              <a:rPr lang="en-US" sz="1600" dirty="0" smtClean="0"/>
              <a:t>How can I determine if it will interfere?</a:t>
            </a:r>
          </a:p>
          <a:p>
            <a:pPr lvl="1"/>
            <a:r>
              <a:rPr lang="en-US" sz="1800" dirty="0" smtClean="0"/>
              <a:t>At least one simple rule can be identified:</a:t>
            </a:r>
          </a:p>
          <a:p>
            <a:pPr lvl="1"/>
            <a:r>
              <a:rPr lang="en-US" sz="1800" dirty="0" smtClean="0"/>
              <a:t>If the channel is being used by another STA within my BSS, then spatial re-use is not possible</a:t>
            </a:r>
          </a:p>
          <a:p>
            <a:pPr lvl="2"/>
            <a:r>
              <a:rPr lang="en-US" sz="1600" dirty="0" smtClean="0"/>
              <a:t>I.e. ignoring DLS, all other traffic in my BSS is with the AP and my exchange too, will be with the AP</a:t>
            </a:r>
          </a:p>
          <a:p>
            <a:pPr lvl="1"/>
            <a:r>
              <a:rPr lang="en-US" sz="1800" dirty="0" smtClean="0"/>
              <a:t>If traffic outside of my BSS is identifiable, then identification of potential opportunities for spatial reuse can be increased</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3</a:t>
            </a:fld>
            <a:endParaRPr lang="en-US"/>
          </a:p>
        </p:txBody>
      </p:sp>
    </p:spTree>
    <p:extLst>
      <p:ext uri="{BB962C8B-B14F-4D97-AF65-F5344CB8AC3E}">
        <p14:creationId xmlns:p14="http://schemas.microsoft.com/office/powerpoint/2010/main" val="1980097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Traffic of OBSS</a:t>
            </a:r>
            <a:endParaRPr lang="en-US" dirty="0"/>
          </a:p>
        </p:txBody>
      </p:sp>
      <p:sp>
        <p:nvSpPr>
          <p:cNvPr id="3" name="Content Placeholder 2"/>
          <p:cNvSpPr>
            <a:spLocks noGrp="1"/>
          </p:cNvSpPr>
          <p:nvPr>
            <p:ph idx="1"/>
          </p:nvPr>
        </p:nvSpPr>
        <p:spPr/>
        <p:txBody>
          <a:bodyPr/>
          <a:lstStyle/>
          <a:p>
            <a:r>
              <a:rPr lang="en-US" dirty="0" smtClean="0"/>
              <a:t>PAID holds information that might be used to identify traffic in OBSS,  but not quite:</a:t>
            </a:r>
          </a:p>
          <a:p>
            <a:pPr lvl="1"/>
            <a:r>
              <a:rPr lang="en-US" dirty="0" smtClean="0"/>
              <a:t>UL SIG field contains Partial BSSID information</a:t>
            </a:r>
          </a:p>
          <a:p>
            <a:pPr lvl="2"/>
            <a:r>
              <a:rPr lang="en-US" dirty="0" smtClean="0"/>
              <a:t> </a:t>
            </a:r>
            <a:r>
              <a:rPr lang="en-US" i="1" dirty="0" err="1" smtClean="0"/>
              <a:t>dec</a:t>
            </a:r>
            <a:r>
              <a:rPr lang="en-US" dirty="0" smtClean="0"/>
              <a:t>(BSSID[39:47]) </a:t>
            </a:r>
            <a:r>
              <a:rPr lang="en-US" i="1" dirty="0" smtClean="0"/>
              <a:t>mod</a:t>
            </a:r>
            <a:r>
              <a:rPr lang="en-US" dirty="0" smtClean="0"/>
              <a:t>(2</a:t>
            </a:r>
            <a:r>
              <a:rPr lang="en-US" baseline="30000" dirty="0" smtClean="0"/>
              <a:t>9</a:t>
            </a:r>
            <a:r>
              <a:rPr lang="en-US" dirty="0" smtClean="0"/>
              <a:t>-1)) +1</a:t>
            </a:r>
          </a:p>
          <a:p>
            <a:pPr lvl="2"/>
            <a:r>
              <a:rPr lang="en-US" dirty="0" smtClean="0"/>
              <a:t>Receiving STAs </a:t>
            </a:r>
            <a:r>
              <a:rPr lang="en-US" b="1" u="sng" dirty="0" smtClean="0">
                <a:solidFill>
                  <a:srgbClr val="0070C0"/>
                </a:solidFill>
              </a:rPr>
              <a:t>can</a:t>
            </a:r>
            <a:r>
              <a:rPr lang="en-US" dirty="0" smtClean="0">
                <a:solidFill>
                  <a:srgbClr val="0070C0"/>
                </a:solidFill>
              </a:rPr>
              <a:t> </a:t>
            </a:r>
            <a:r>
              <a:rPr lang="en-US" dirty="0" smtClean="0"/>
              <a:t>identify own BSSID when it is destination</a:t>
            </a:r>
          </a:p>
          <a:p>
            <a:pPr lvl="1"/>
            <a:r>
              <a:rPr lang="en-US" dirty="0" smtClean="0"/>
              <a:t>DL SIG field contains Partial AID identifying STA in my BSS</a:t>
            </a:r>
          </a:p>
          <a:p>
            <a:pPr lvl="2"/>
            <a:r>
              <a:rPr lang="en-US" dirty="0" smtClean="0"/>
              <a:t>(</a:t>
            </a:r>
            <a:r>
              <a:rPr lang="en-US" i="1" dirty="0" err="1" smtClean="0"/>
              <a:t>dec</a:t>
            </a:r>
            <a:r>
              <a:rPr lang="en-US" dirty="0" smtClean="0"/>
              <a:t>(AID[0:8])+</a:t>
            </a:r>
            <a:r>
              <a:rPr lang="en-US" i="1" dirty="0" err="1" smtClean="0"/>
              <a:t>dec</a:t>
            </a:r>
            <a:r>
              <a:rPr lang="en-US" dirty="0" smtClean="0"/>
              <a:t>(BSSID[44:47] </a:t>
            </a:r>
            <a:r>
              <a:rPr lang="en-US" i="1" dirty="0" err="1" smtClean="0"/>
              <a:t>xor</a:t>
            </a:r>
            <a:r>
              <a:rPr lang="en-US" dirty="0" smtClean="0"/>
              <a:t> BSSID[40:43]) * 2</a:t>
            </a:r>
            <a:r>
              <a:rPr lang="en-US" baseline="30000" dirty="0" smtClean="0"/>
              <a:t>5</a:t>
            </a:r>
            <a:r>
              <a:rPr lang="en-US" dirty="0" smtClean="0"/>
              <a:t>) </a:t>
            </a:r>
            <a:r>
              <a:rPr lang="en-US" i="1" dirty="0" smtClean="0"/>
              <a:t>mod(</a:t>
            </a:r>
            <a:r>
              <a:rPr lang="en-US" dirty="0" smtClean="0"/>
              <a:t>2</a:t>
            </a:r>
            <a:r>
              <a:rPr lang="en-US" baseline="30000" dirty="0" smtClean="0"/>
              <a:t>9</a:t>
            </a:r>
            <a:r>
              <a:rPr lang="en-US" dirty="0" smtClean="0"/>
              <a:t>)</a:t>
            </a:r>
          </a:p>
          <a:p>
            <a:pPr lvl="2"/>
            <a:r>
              <a:rPr lang="en-US" dirty="0" smtClean="0"/>
              <a:t>Receiving STAs </a:t>
            </a:r>
            <a:r>
              <a:rPr lang="en-US" b="1" i="1" u="sng" dirty="0" smtClean="0">
                <a:solidFill>
                  <a:srgbClr val="FF0000"/>
                </a:solidFill>
              </a:rPr>
              <a:t>cannot</a:t>
            </a:r>
            <a:r>
              <a:rPr lang="en-US" dirty="0" smtClean="0">
                <a:solidFill>
                  <a:srgbClr val="FF0000"/>
                </a:solidFill>
              </a:rPr>
              <a:t> </a:t>
            </a:r>
            <a:r>
              <a:rPr lang="en-US" dirty="0" smtClean="0"/>
              <a:t>identify BSS of source or destination</a:t>
            </a:r>
          </a:p>
          <a:p>
            <a:r>
              <a:rPr lang="en-US" dirty="0" smtClean="0"/>
              <a:t>Would like better information in ID field to help identify OBSS traffic</a:t>
            </a:r>
            <a:endParaRPr lang="en-US" dirty="0" smtClean="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4</a:t>
            </a:fld>
            <a:endParaRPr lang="en-US"/>
          </a:p>
        </p:txBody>
      </p:sp>
    </p:spTree>
    <p:extLst>
      <p:ext uri="{BB962C8B-B14F-4D97-AF65-F5344CB8AC3E}">
        <p14:creationId xmlns:p14="http://schemas.microsoft.com/office/powerpoint/2010/main" val="3788374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Modify PHY SIG PAID Field</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To assist in identifying BSS of frames</a:t>
            </a:r>
          </a:p>
          <a:p>
            <a:r>
              <a:rPr lang="en-US" dirty="0" smtClean="0"/>
              <a:t>Place Color Bits and U/L indication in PHY SIG field</a:t>
            </a:r>
          </a:p>
          <a:p>
            <a:r>
              <a:rPr lang="en-US" dirty="0" smtClean="0"/>
              <a:t>Modify existing TXVECTOR PARTIAL_AID</a:t>
            </a:r>
          </a:p>
          <a:p>
            <a:pPr lvl="1"/>
            <a:r>
              <a:rPr lang="en-US" dirty="0" smtClean="0"/>
              <a:t>DOWN DIRECTION:</a:t>
            </a:r>
          </a:p>
          <a:p>
            <a:pPr lvl="2"/>
            <a:r>
              <a:rPr lang="en-US" dirty="0" smtClean="0"/>
              <a:t>1 UPLINK bit, e.g. UP </a:t>
            </a:r>
            <a:r>
              <a:rPr lang="en-US" dirty="0" err="1" smtClean="0"/>
              <a:t>vs</a:t>
            </a:r>
            <a:r>
              <a:rPr lang="en-US" dirty="0" smtClean="0"/>
              <a:t> DOWN</a:t>
            </a:r>
          </a:p>
          <a:p>
            <a:pPr lvl="3"/>
            <a:r>
              <a:rPr lang="en-US" dirty="0" smtClean="0"/>
              <a:t>Used to determine definition of remaining 9 bits</a:t>
            </a:r>
          </a:p>
          <a:p>
            <a:pPr lvl="2"/>
            <a:r>
              <a:rPr lang="en-US" dirty="0" smtClean="0"/>
              <a:t>3 color bits, selected by AP to avoid overlap with neighbor APs</a:t>
            </a:r>
          </a:p>
          <a:p>
            <a:pPr lvl="3"/>
            <a:r>
              <a:rPr lang="en-US" dirty="0" smtClean="0"/>
              <a:t>Used to identify BSS</a:t>
            </a:r>
          </a:p>
          <a:p>
            <a:pPr lvl="2"/>
            <a:r>
              <a:rPr lang="en-US" dirty="0" smtClean="0"/>
              <a:t>6 PAID bits</a:t>
            </a:r>
          </a:p>
          <a:p>
            <a:pPr lvl="3"/>
            <a:r>
              <a:rPr lang="en-US" dirty="0" smtClean="0"/>
              <a:t>Identifies destination = </a:t>
            </a:r>
            <a:r>
              <a:rPr lang="en-US" dirty="0" smtClean="0"/>
              <a:t>(</a:t>
            </a:r>
            <a:r>
              <a:rPr lang="en-US" i="1" dirty="0" err="1" smtClean="0"/>
              <a:t>dec</a:t>
            </a:r>
            <a:r>
              <a:rPr lang="en-US" dirty="0" smtClean="0"/>
              <a:t>(AID[0:8])+</a:t>
            </a:r>
            <a:r>
              <a:rPr lang="en-US" i="1" dirty="0" err="1" smtClean="0"/>
              <a:t>dec</a:t>
            </a:r>
            <a:r>
              <a:rPr lang="en-US" dirty="0" smtClean="0"/>
              <a:t>(BSSID[44:47] </a:t>
            </a:r>
            <a:r>
              <a:rPr lang="en-US" i="1" dirty="0" err="1" smtClean="0"/>
              <a:t>xor</a:t>
            </a:r>
            <a:r>
              <a:rPr lang="en-US" dirty="0" smtClean="0"/>
              <a:t> BSSID[40:43]) * 2</a:t>
            </a:r>
            <a:r>
              <a:rPr lang="en-US" baseline="30000" dirty="0" smtClean="0"/>
              <a:t>5</a:t>
            </a:r>
            <a:r>
              <a:rPr lang="en-US" dirty="0" smtClean="0"/>
              <a:t>) </a:t>
            </a:r>
            <a:r>
              <a:rPr lang="en-US" i="1" dirty="0" smtClean="0"/>
              <a:t>mod(</a:t>
            </a:r>
            <a:r>
              <a:rPr lang="en-US" dirty="0" smtClean="0"/>
              <a:t>2</a:t>
            </a:r>
            <a:r>
              <a:rPr lang="en-US" baseline="30000" dirty="0" smtClean="0"/>
              <a:t>6</a:t>
            </a:r>
            <a:r>
              <a:rPr lang="en-US" dirty="0" smtClean="0"/>
              <a:t>)</a:t>
            </a:r>
          </a:p>
          <a:p>
            <a:pPr lvl="1"/>
            <a:r>
              <a:rPr lang="en-US" dirty="0" smtClean="0"/>
              <a:t>UP DIRECTION:</a:t>
            </a:r>
          </a:p>
          <a:p>
            <a:pPr lvl="2"/>
            <a:r>
              <a:rPr lang="en-US" dirty="0" smtClean="0"/>
              <a:t>1 UPLINK bit, e.g. UP </a:t>
            </a:r>
            <a:r>
              <a:rPr lang="en-US" dirty="0" err="1" smtClean="0"/>
              <a:t>vs</a:t>
            </a:r>
            <a:r>
              <a:rPr lang="en-US" dirty="0" smtClean="0"/>
              <a:t> DOWN</a:t>
            </a:r>
          </a:p>
          <a:p>
            <a:pPr lvl="2"/>
            <a:r>
              <a:rPr lang="en-US" dirty="0" smtClean="0"/>
              <a:t>9 PBSSID bits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5</a:t>
            </a:fld>
            <a:endParaRPr lang="en-US"/>
          </a:p>
        </p:txBody>
      </p:sp>
    </p:spTree>
    <p:extLst>
      <p:ext uri="{BB962C8B-B14F-4D97-AF65-F5344CB8AC3E}">
        <p14:creationId xmlns:p14="http://schemas.microsoft.com/office/powerpoint/2010/main" val="3476548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UPLINK Bit or Not</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6</a:t>
            </a:fld>
            <a:endParaRPr lang="en-US"/>
          </a:p>
        </p:txBody>
      </p:sp>
      <p:sp>
        <p:nvSpPr>
          <p:cNvPr id="7" name="Rectangle 6"/>
          <p:cNvSpPr/>
          <p:nvPr/>
        </p:nvSpPr>
        <p:spPr bwMode="auto">
          <a:xfrm>
            <a:off x="1676400" y="1981200"/>
            <a:ext cx="1219200" cy="3810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DIR=down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bwMode="auto">
          <a:xfrm>
            <a:off x="2895600" y="1981200"/>
            <a:ext cx="1839686" cy="3810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Color</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p:nvPr/>
        </p:nvSpPr>
        <p:spPr bwMode="auto">
          <a:xfrm>
            <a:off x="4724400" y="1981200"/>
            <a:ext cx="2362200" cy="3810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ID=PAID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Box 9"/>
          <p:cNvSpPr txBox="1"/>
          <p:nvPr/>
        </p:nvSpPr>
        <p:spPr>
          <a:xfrm>
            <a:off x="990600" y="2362200"/>
            <a:ext cx="633507" cy="369332"/>
          </a:xfrm>
          <a:prstGeom prst="rect">
            <a:avLst/>
          </a:prstGeom>
          <a:noFill/>
        </p:spPr>
        <p:txBody>
          <a:bodyPr wrap="none" rtlCol="0">
            <a:spAutoFit/>
          </a:bodyPr>
          <a:lstStyle/>
          <a:p>
            <a:r>
              <a:rPr lang="en-US" sz="1800" dirty="0" smtClean="0">
                <a:latin typeface="Arial" pitchFamily="34" charset="0"/>
                <a:cs typeface="Arial" pitchFamily="34" charset="0"/>
              </a:rPr>
              <a:t>Bits:</a:t>
            </a:r>
            <a:endParaRPr lang="en-US" sz="1050" dirty="0">
              <a:latin typeface="Arial" pitchFamily="34" charset="0"/>
              <a:cs typeface="Arial" pitchFamily="34" charset="0"/>
            </a:endParaRPr>
          </a:p>
        </p:txBody>
      </p:sp>
      <p:sp>
        <p:nvSpPr>
          <p:cNvPr id="11" name="TextBox 10"/>
          <p:cNvSpPr txBox="1"/>
          <p:nvPr/>
        </p:nvSpPr>
        <p:spPr>
          <a:xfrm>
            <a:off x="2158412" y="2362200"/>
            <a:ext cx="312906" cy="369332"/>
          </a:xfrm>
          <a:prstGeom prst="rect">
            <a:avLst/>
          </a:prstGeom>
          <a:noFill/>
        </p:spPr>
        <p:txBody>
          <a:bodyPr wrap="none" rtlCol="0">
            <a:spAutoFit/>
          </a:bodyPr>
          <a:lstStyle/>
          <a:p>
            <a:r>
              <a:rPr lang="en-US" sz="1800" dirty="0" smtClean="0">
                <a:latin typeface="Arial" pitchFamily="34" charset="0"/>
                <a:cs typeface="Arial" pitchFamily="34" charset="0"/>
              </a:rPr>
              <a:t>1</a:t>
            </a:r>
            <a:endParaRPr lang="en-US" sz="1050" dirty="0">
              <a:latin typeface="Arial" pitchFamily="34" charset="0"/>
              <a:cs typeface="Arial" pitchFamily="34" charset="0"/>
            </a:endParaRPr>
          </a:p>
        </p:txBody>
      </p:sp>
      <p:sp>
        <p:nvSpPr>
          <p:cNvPr id="12" name="TextBox 11"/>
          <p:cNvSpPr txBox="1"/>
          <p:nvPr/>
        </p:nvSpPr>
        <p:spPr>
          <a:xfrm>
            <a:off x="3606212" y="2362200"/>
            <a:ext cx="312906" cy="369332"/>
          </a:xfrm>
          <a:prstGeom prst="rect">
            <a:avLst/>
          </a:prstGeom>
          <a:noFill/>
        </p:spPr>
        <p:txBody>
          <a:bodyPr wrap="none" rtlCol="0">
            <a:spAutoFit/>
          </a:bodyPr>
          <a:lstStyle/>
          <a:p>
            <a:r>
              <a:rPr lang="en-US" sz="1800" dirty="0" smtClean="0">
                <a:latin typeface="Arial" pitchFamily="34" charset="0"/>
                <a:cs typeface="Arial" pitchFamily="34" charset="0"/>
              </a:rPr>
              <a:t>3</a:t>
            </a:r>
            <a:endParaRPr lang="en-US" sz="1050" dirty="0">
              <a:latin typeface="Arial" pitchFamily="34" charset="0"/>
              <a:cs typeface="Arial" pitchFamily="34" charset="0"/>
            </a:endParaRPr>
          </a:p>
        </p:txBody>
      </p:sp>
      <p:sp>
        <p:nvSpPr>
          <p:cNvPr id="13" name="TextBox 12"/>
          <p:cNvSpPr txBox="1"/>
          <p:nvPr/>
        </p:nvSpPr>
        <p:spPr>
          <a:xfrm>
            <a:off x="5663612" y="2362200"/>
            <a:ext cx="312906" cy="369332"/>
          </a:xfrm>
          <a:prstGeom prst="rect">
            <a:avLst/>
          </a:prstGeom>
          <a:noFill/>
        </p:spPr>
        <p:txBody>
          <a:bodyPr wrap="none" rtlCol="0">
            <a:spAutoFit/>
          </a:bodyPr>
          <a:lstStyle/>
          <a:p>
            <a:r>
              <a:rPr lang="en-US" sz="1800" dirty="0" smtClean="0">
                <a:latin typeface="Arial" pitchFamily="34" charset="0"/>
                <a:cs typeface="Arial" pitchFamily="34" charset="0"/>
              </a:rPr>
              <a:t>6</a:t>
            </a:r>
            <a:endParaRPr lang="en-US" sz="1050" dirty="0">
              <a:latin typeface="Arial" pitchFamily="34" charset="0"/>
              <a:cs typeface="Arial" pitchFamily="34" charset="0"/>
            </a:endParaRPr>
          </a:p>
        </p:txBody>
      </p:sp>
      <p:sp>
        <p:nvSpPr>
          <p:cNvPr id="15" name="Rectangle 14"/>
          <p:cNvSpPr/>
          <p:nvPr/>
        </p:nvSpPr>
        <p:spPr bwMode="auto">
          <a:xfrm>
            <a:off x="1676400" y="5405735"/>
            <a:ext cx="1992086" cy="381000"/>
          </a:xfrm>
          <a:prstGeom prst="rect">
            <a:avLst/>
          </a:prstGeom>
          <a:solidFill>
            <a:srgbClr val="F6A2E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Color</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5"/>
          <p:cNvSpPr/>
          <p:nvPr/>
        </p:nvSpPr>
        <p:spPr bwMode="auto">
          <a:xfrm>
            <a:off x="3668486" y="5405735"/>
            <a:ext cx="3418114" cy="381000"/>
          </a:xfrm>
          <a:prstGeom prst="rect">
            <a:avLst/>
          </a:prstGeom>
          <a:solidFill>
            <a:srgbClr val="F6A2E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ID=PBSSID (Up) or PAID (Down)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Box 16"/>
          <p:cNvSpPr txBox="1"/>
          <p:nvPr/>
        </p:nvSpPr>
        <p:spPr>
          <a:xfrm>
            <a:off x="990600" y="5791200"/>
            <a:ext cx="633507" cy="369332"/>
          </a:xfrm>
          <a:prstGeom prst="rect">
            <a:avLst/>
          </a:prstGeom>
          <a:noFill/>
        </p:spPr>
        <p:txBody>
          <a:bodyPr wrap="none" rtlCol="0">
            <a:spAutoFit/>
          </a:bodyPr>
          <a:lstStyle/>
          <a:p>
            <a:r>
              <a:rPr lang="en-US" sz="1800" dirty="0" smtClean="0">
                <a:latin typeface="Arial" pitchFamily="34" charset="0"/>
                <a:cs typeface="Arial" pitchFamily="34" charset="0"/>
              </a:rPr>
              <a:t>Bits:</a:t>
            </a:r>
            <a:endParaRPr lang="en-US" sz="1050" dirty="0">
              <a:latin typeface="Arial" pitchFamily="34" charset="0"/>
              <a:cs typeface="Arial" pitchFamily="34" charset="0"/>
            </a:endParaRPr>
          </a:p>
        </p:txBody>
      </p:sp>
      <p:sp>
        <p:nvSpPr>
          <p:cNvPr id="19" name="TextBox 18"/>
          <p:cNvSpPr txBox="1"/>
          <p:nvPr/>
        </p:nvSpPr>
        <p:spPr>
          <a:xfrm>
            <a:off x="2286000" y="5791200"/>
            <a:ext cx="774571" cy="369332"/>
          </a:xfrm>
          <a:prstGeom prst="rect">
            <a:avLst/>
          </a:prstGeom>
          <a:noFill/>
        </p:spPr>
        <p:txBody>
          <a:bodyPr wrap="none" rtlCol="0">
            <a:spAutoFit/>
          </a:bodyPr>
          <a:lstStyle/>
          <a:p>
            <a:r>
              <a:rPr lang="en-US" sz="1800" dirty="0" smtClean="0">
                <a:latin typeface="Arial" pitchFamily="34" charset="0"/>
                <a:cs typeface="Arial" pitchFamily="34" charset="0"/>
              </a:rPr>
              <a:t>3 or 4</a:t>
            </a:r>
            <a:endParaRPr lang="en-US" sz="1050" dirty="0">
              <a:latin typeface="Arial" pitchFamily="34" charset="0"/>
              <a:cs typeface="Arial" pitchFamily="34" charset="0"/>
            </a:endParaRPr>
          </a:p>
        </p:txBody>
      </p:sp>
      <p:sp>
        <p:nvSpPr>
          <p:cNvPr id="20" name="TextBox 19"/>
          <p:cNvSpPr txBox="1"/>
          <p:nvPr/>
        </p:nvSpPr>
        <p:spPr>
          <a:xfrm>
            <a:off x="4800600" y="5791200"/>
            <a:ext cx="774571" cy="369332"/>
          </a:xfrm>
          <a:prstGeom prst="rect">
            <a:avLst/>
          </a:prstGeom>
          <a:noFill/>
        </p:spPr>
        <p:txBody>
          <a:bodyPr wrap="none" rtlCol="0">
            <a:spAutoFit/>
          </a:bodyPr>
          <a:lstStyle/>
          <a:p>
            <a:r>
              <a:rPr lang="en-US" sz="1800" dirty="0">
                <a:latin typeface="Arial" pitchFamily="34" charset="0"/>
                <a:cs typeface="Arial" pitchFamily="34" charset="0"/>
              </a:rPr>
              <a:t>7</a:t>
            </a:r>
            <a:r>
              <a:rPr lang="en-US" sz="1800" dirty="0" smtClean="0">
                <a:latin typeface="Arial" pitchFamily="34" charset="0"/>
                <a:cs typeface="Arial" pitchFamily="34" charset="0"/>
              </a:rPr>
              <a:t> or 6</a:t>
            </a:r>
            <a:endParaRPr lang="en-US" sz="1050" dirty="0">
              <a:latin typeface="Arial" pitchFamily="34" charset="0"/>
              <a:cs typeface="Arial" pitchFamily="34" charset="0"/>
            </a:endParaRPr>
          </a:p>
        </p:txBody>
      </p:sp>
      <p:sp>
        <p:nvSpPr>
          <p:cNvPr id="26" name="Rectangle 25"/>
          <p:cNvSpPr/>
          <p:nvPr/>
        </p:nvSpPr>
        <p:spPr bwMode="auto">
          <a:xfrm>
            <a:off x="1676400" y="4202668"/>
            <a:ext cx="1219200" cy="3810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DIR=up</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26"/>
          <p:cNvSpPr/>
          <p:nvPr/>
        </p:nvSpPr>
        <p:spPr bwMode="auto">
          <a:xfrm>
            <a:off x="2895600" y="4202668"/>
            <a:ext cx="1839686" cy="3810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Color</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Rectangle 27"/>
          <p:cNvSpPr/>
          <p:nvPr/>
        </p:nvSpPr>
        <p:spPr bwMode="auto">
          <a:xfrm>
            <a:off x="4724400" y="4202668"/>
            <a:ext cx="2362200" cy="3810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ID=PBSSID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TextBox 28"/>
          <p:cNvSpPr txBox="1"/>
          <p:nvPr/>
        </p:nvSpPr>
        <p:spPr>
          <a:xfrm>
            <a:off x="990600" y="4599801"/>
            <a:ext cx="633507" cy="369332"/>
          </a:xfrm>
          <a:prstGeom prst="rect">
            <a:avLst/>
          </a:prstGeom>
          <a:noFill/>
        </p:spPr>
        <p:txBody>
          <a:bodyPr wrap="none" rtlCol="0">
            <a:spAutoFit/>
          </a:bodyPr>
          <a:lstStyle/>
          <a:p>
            <a:r>
              <a:rPr lang="en-US" sz="1800" dirty="0" smtClean="0">
                <a:latin typeface="Arial" pitchFamily="34" charset="0"/>
                <a:cs typeface="Arial" pitchFamily="34" charset="0"/>
              </a:rPr>
              <a:t>Bits:</a:t>
            </a:r>
            <a:endParaRPr lang="en-US" sz="1050" dirty="0">
              <a:latin typeface="Arial" pitchFamily="34" charset="0"/>
              <a:cs typeface="Arial" pitchFamily="34" charset="0"/>
            </a:endParaRPr>
          </a:p>
        </p:txBody>
      </p:sp>
      <p:sp>
        <p:nvSpPr>
          <p:cNvPr id="30" name="TextBox 29"/>
          <p:cNvSpPr txBox="1"/>
          <p:nvPr/>
        </p:nvSpPr>
        <p:spPr>
          <a:xfrm>
            <a:off x="2158412" y="4599801"/>
            <a:ext cx="312906" cy="369332"/>
          </a:xfrm>
          <a:prstGeom prst="rect">
            <a:avLst/>
          </a:prstGeom>
          <a:noFill/>
        </p:spPr>
        <p:txBody>
          <a:bodyPr wrap="none" rtlCol="0">
            <a:spAutoFit/>
          </a:bodyPr>
          <a:lstStyle/>
          <a:p>
            <a:r>
              <a:rPr lang="en-US" sz="1800" dirty="0" smtClean="0">
                <a:latin typeface="Arial" pitchFamily="34" charset="0"/>
                <a:cs typeface="Arial" pitchFamily="34" charset="0"/>
              </a:rPr>
              <a:t>1</a:t>
            </a:r>
            <a:endParaRPr lang="en-US" sz="1050" dirty="0">
              <a:latin typeface="Arial" pitchFamily="34" charset="0"/>
              <a:cs typeface="Arial" pitchFamily="34" charset="0"/>
            </a:endParaRPr>
          </a:p>
        </p:txBody>
      </p:sp>
      <p:sp>
        <p:nvSpPr>
          <p:cNvPr id="31" name="TextBox 30"/>
          <p:cNvSpPr txBox="1"/>
          <p:nvPr/>
        </p:nvSpPr>
        <p:spPr>
          <a:xfrm>
            <a:off x="3606212" y="4599801"/>
            <a:ext cx="312906" cy="369332"/>
          </a:xfrm>
          <a:prstGeom prst="rect">
            <a:avLst/>
          </a:prstGeom>
          <a:noFill/>
        </p:spPr>
        <p:txBody>
          <a:bodyPr wrap="none" rtlCol="0">
            <a:spAutoFit/>
          </a:bodyPr>
          <a:lstStyle/>
          <a:p>
            <a:r>
              <a:rPr lang="en-US" sz="1800" dirty="0" smtClean="0">
                <a:latin typeface="Arial" pitchFamily="34" charset="0"/>
                <a:cs typeface="Arial" pitchFamily="34" charset="0"/>
              </a:rPr>
              <a:t>3</a:t>
            </a:r>
            <a:endParaRPr lang="en-US" sz="1050" dirty="0">
              <a:latin typeface="Arial" pitchFamily="34" charset="0"/>
              <a:cs typeface="Arial" pitchFamily="34" charset="0"/>
            </a:endParaRPr>
          </a:p>
        </p:txBody>
      </p:sp>
      <p:sp>
        <p:nvSpPr>
          <p:cNvPr id="32" name="TextBox 31"/>
          <p:cNvSpPr txBox="1"/>
          <p:nvPr/>
        </p:nvSpPr>
        <p:spPr>
          <a:xfrm>
            <a:off x="5663612" y="4599801"/>
            <a:ext cx="312906" cy="369332"/>
          </a:xfrm>
          <a:prstGeom prst="rect">
            <a:avLst/>
          </a:prstGeom>
          <a:noFill/>
        </p:spPr>
        <p:txBody>
          <a:bodyPr wrap="none" rtlCol="0">
            <a:spAutoFit/>
          </a:bodyPr>
          <a:lstStyle/>
          <a:p>
            <a:r>
              <a:rPr lang="en-US" sz="1800" dirty="0" smtClean="0">
                <a:latin typeface="Arial" pitchFamily="34" charset="0"/>
                <a:cs typeface="Arial" pitchFamily="34" charset="0"/>
              </a:rPr>
              <a:t>6</a:t>
            </a:r>
            <a:endParaRPr lang="en-US" sz="1050" dirty="0">
              <a:latin typeface="Arial" pitchFamily="34" charset="0"/>
              <a:cs typeface="Arial" pitchFamily="34" charset="0"/>
            </a:endParaRPr>
          </a:p>
        </p:txBody>
      </p:sp>
      <p:sp>
        <p:nvSpPr>
          <p:cNvPr id="33" name="Rectangle 32"/>
          <p:cNvSpPr/>
          <p:nvPr/>
        </p:nvSpPr>
        <p:spPr bwMode="auto">
          <a:xfrm>
            <a:off x="1676400" y="2826603"/>
            <a:ext cx="1219200" cy="3810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DIR=up</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Rectangle 34"/>
          <p:cNvSpPr/>
          <p:nvPr/>
        </p:nvSpPr>
        <p:spPr bwMode="auto">
          <a:xfrm>
            <a:off x="2895600" y="2826603"/>
            <a:ext cx="4191000" cy="3810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ID=PBSSID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TextBox 35"/>
          <p:cNvSpPr txBox="1"/>
          <p:nvPr/>
        </p:nvSpPr>
        <p:spPr>
          <a:xfrm>
            <a:off x="990600" y="3212068"/>
            <a:ext cx="633507" cy="369332"/>
          </a:xfrm>
          <a:prstGeom prst="rect">
            <a:avLst/>
          </a:prstGeom>
          <a:noFill/>
        </p:spPr>
        <p:txBody>
          <a:bodyPr wrap="none" rtlCol="0">
            <a:spAutoFit/>
          </a:bodyPr>
          <a:lstStyle/>
          <a:p>
            <a:r>
              <a:rPr lang="en-US" sz="1800" dirty="0" smtClean="0">
                <a:latin typeface="Arial" pitchFamily="34" charset="0"/>
                <a:cs typeface="Arial" pitchFamily="34" charset="0"/>
              </a:rPr>
              <a:t>Bits:</a:t>
            </a:r>
            <a:endParaRPr lang="en-US" sz="1050" dirty="0">
              <a:latin typeface="Arial" pitchFamily="34" charset="0"/>
              <a:cs typeface="Arial" pitchFamily="34" charset="0"/>
            </a:endParaRPr>
          </a:p>
        </p:txBody>
      </p:sp>
      <p:sp>
        <p:nvSpPr>
          <p:cNvPr id="37" name="TextBox 36"/>
          <p:cNvSpPr txBox="1"/>
          <p:nvPr/>
        </p:nvSpPr>
        <p:spPr>
          <a:xfrm>
            <a:off x="2158412" y="3212068"/>
            <a:ext cx="312906" cy="369332"/>
          </a:xfrm>
          <a:prstGeom prst="rect">
            <a:avLst/>
          </a:prstGeom>
          <a:noFill/>
        </p:spPr>
        <p:txBody>
          <a:bodyPr wrap="none" rtlCol="0">
            <a:spAutoFit/>
          </a:bodyPr>
          <a:lstStyle/>
          <a:p>
            <a:r>
              <a:rPr lang="en-US" sz="1800" dirty="0" smtClean="0">
                <a:latin typeface="Arial" pitchFamily="34" charset="0"/>
                <a:cs typeface="Arial" pitchFamily="34" charset="0"/>
              </a:rPr>
              <a:t>1</a:t>
            </a:r>
            <a:endParaRPr lang="en-US" sz="1050" dirty="0">
              <a:latin typeface="Arial" pitchFamily="34" charset="0"/>
              <a:cs typeface="Arial" pitchFamily="34" charset="0"/>
            </a:endParaRPr>
          </a:p>
        </p:txBody>
      </p:sp>
      <p:sp>
        <p:nvSpPr>
          <p:cNvPr id="39" name="TextBox 38"/>
          <p:cNvSpPr txBox="1"/>
          <p:nvPr/>
        </p:nvSpPr>
        <p:spPr>
          <a:xfrm>
            <a:off x="4977812" y="3212068"/>
            <a:ext cx="312906" cy="369332"/>
          </a:xfrm>
          <a:prstGeom prst="rect">
            <a:avLst/>
          </a:prstGeom>
          <a:noFill/>
        </p:spPr>
        <p:txBody>
          <a:bodyPr wrap="none" rtlCol="0">
            <a:spAutoFit/>
          </a:bodyPr>
          <a:lstStyle/>
          <a:p>
            <a:r>
              <a:rPr lang="en-US" sz="1800" dirty="0" smtClean="0">
                <a:latin typeface="Arial" pitchFamily="34" charset="0"/>
                <a:cs typeface="Arial" pitchFamily="34" charset="0"/>
              </a:rPr>
              <a:t>9</a:t>
            </a:r>
            <a:endParaRPr lang="en-US" sz="1050" dirty="0">
              <a:latin typeface="Arial" pitchFamily="34" charset="0"/>
              <a:cs typeface="Arial" pitchFamily="34" charset="0"/>
            </a:endParaRPr>
          </a:p>
        </p:txBody>
      </p:sp>
      <p:sp>
        <p:nvSpPr>
          <p:cNvPr id="40" name="TextBox 39"/>
          <p:cNvSpPr txBox="1"/>
          <p:nvPr/>
        </p:nvSpPr>
        <p:spPr>
          <a:xfrm>
            <a:off x="990600" y="3886200"/>
            <a:ext cx="530915" cy="369332"/>
          </a:xfrm>
          <a:prstGeom prst="rect">
            <a:avLst/>
          </a:prstGeom>
          <a:noFill/>
        </p:spPr>
        <p:txBody>
          <a:bodyPr wrap="none" rtlCol="0">
            <a:spAutoFit/>
          </a:bodyPr>
          <a:lstStyle/>
          <a:p>
            <a:r>
              <a:rPr lang="en-US" sz="1800" dirty="0" smtClean="0">
                <a:latin typeface="Arial" pitchFamily="34" charset="0"/>
                <a:cs typeface="Arial" pitchFamily="34" charset="0"/>
              </a:rPr>
              <a:t>OR</a:t>
            </a:r>
            <a:endParaRPr lang="en-US" sz="1050" dirty="0">
              <a:latin typeface="Arial" pitchFamily="34" charset="0"/>
              <a:cs typeface="Arial" pitchFamily="34" charset="0"/>
            </a:endParaRPr>
          </a:p>
        </p:txBody>
      </p:sp>
      <p:sp>
        <p:nvSpPr>
          <p:cNvPr id="41" name="TextBox 40"/>
          <p:cNvSpPr txBox="1"/>
          <p:nvPr/>
        </p:nvSpPr>
        <p:spPr>
          <a:xfrm>
            <a:off x="990600" y="5040868"/>
            <a:ext cx="1441420" cy="369332"/>
          </a:xfrm>
          <a:prstGeom prst="rect">
            <a:avLst/>
          </a:prstGeom>
          <a:noFill/>
        </p:spPr>
        <p:txBody>
          <a:bodyPr wrap="none" rtlCol="0">
            <a:spAutoFit/>
          </a:bodyPr>
          <a:lstStyle/>
          <a:p>
            <a:r>
              <a:rPr lang="en-US" sz="1800" dirty="0" smtClean="0">
                <a:latin typeface="Arial" pitchFamily="34" charset="0"/>
                <a:cs typeface="Arial" pitchFamily="34" charset="0"/>
              </a:rPr>
              <a:t>No UPLINK:</a:t>
            </a:r>
            <a:endParaRPr lang="en-US" sz="1050" dirty="0">
              <a:latin typeface="Arial" pitchFamily="34" charset="0"/>
              <a:cs typeface="Arial" pitchFamily="34" charset="0"/>
            </a:endParaRPr>
          </a:p>
        </p:txBody>
      </p:sp>
    </p:spTree>
    <p:extLst>
      <p:ext uri="{BB962C8B-B14F-4D97-AF65-F5344CB8AC3E}">
        <p14:creationId xmlns:p14="http://schemas.microsoft.com/office/powerpoint/2010/main" val="990054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UPLINK or Not?</a:t>
            </a:r>
            <a:endParaRPr lang="en-US" dirty="0"/>
          </a:p>
        </p:txBody>
      </p:sp>
      <p:sp>
        <p:nvSpPr>
          <p:cNvPr id="3" name="Content Placeholder 2"/>
          <p:cNvSpPr>
            <a:spLocks noGrp="1"/>
          </p:cNvSpPr>
          <p:nvPr>
            <p:ph idx="1"/>
          </p:nvPr>
        </p:nvSpPr>
        <p:spPr/>
        <p:txBody>
          <a:bodyPr/>
          <a:lstStyle/>
          <a:p>
            <a:r>
              <a:rPr lang="en-US" dirty="0" smtClean="0"/>
              <a:t>The interesting case is when the color of an OBSS matches the color of MYBSS</a:t>
            </a:r>
          </a:p>
          <a:p>
            <a:r>
              <a:rPr lang="en-US" dirty="0" smtClean="0"/>
              <a:t>i.e. Color bits collision:</a:t>
            </a:r>
          </a:p>
          <a:p>
            <a:pPr lvl="1"/>
            <a:r>
              <a:rPr lang="en-US" dirty="0" smtClean="0"/>
              <a:t>Without UPLINK bit:</a:t>
            </a:r>
          </a:p>
          <a:p>
            <a:pPr lvl="2"/>
            <a:r>
              <a:rPr lang="en-US" dirty="0" smtClean="0"/>
              <a:t>DOWN: One additional bit of ID to resolve color bits collisions</a:t>
            </a:r>
          </a:p>
          <a:p>
            <a:pPr lvl="2"/>
            <a:r>
              <a:rPr lang="en-US" dirty="0" smtClean="0"/>
              <a:t>UP: One additional bit of ID to resolve color bits collisions</a:t>
            </a:r>
          </a:p>
          <a:p>
            <a:pPr lvl="1"/>
            <a:r>
              <a:rPr lang="en-US" dirty="0" smtClean="0"/>
              <a:t>With UPLINK bit:</a:t>
            </a:r>
          </a:p>
          <a:p>
            <a:pPr lvl="2"/>
            <a:r>
              <a:rPr lang="en-US" dirty="0" smtClean="0"/>
              <a:t>DOWN: One less bit of ID to resolve color bits collisions</a:t>
            </a:r>
          </a:p>
          <a:p>
            <a:pPr lvl="2"/>
            <a:r>
              <a:rPr lang="en-US" dirty="0" smtClean="0"/>
              <a:t>UP: 3 additional bits of PBSSID </a:t>
            </a:r>
            <a:r>
              <a:rPr lang="en-US" dirty="0" err="1" smtClean="0"/>
              <a:t>vs</a:t>
            </a:r>
            <a:r>
              <a:rPr lang="en-US" dirty="0" smtClean="0"/>
              <a:t> 3 color bits – is the probability of color bits collision greater or lesser when the 3 additional bits are PBSSID bits instead of color bits?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7</a:t>
            </a:fld>
            <a:endParaRPr lang="en-US"/>
          </a:p>
        </p:txBody>
      </p:sp>
    </p:spTree>
    <p:extLst>
      <p:ext uri="{BB962C8B-B14F-4D97-AF65-F5344CB8AC3E}">
        <p14:creationId xmlns:p14="http://schemas.microsoft.com/office/powerpoint/2010/main" val="2892538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UPLINK Bit</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Receiver sees color match – might be OBSS or MYBSS</a:t>
            </a:r>
          </a:p>
          <a:p>
            <a:pPr lvl="1"/>
            <a:r>
              <a:rPr lang="en-US" dirty="0" smtClean="0"/>
              <a:t>Remaining ID bits might be PBSSID or PAID</a:t>
            </a:r>
          </a:p>
          <a:p>
            <a:pPr lvl="1"/>
            <a:r>
              <a:rPr lang="en-US" dirty="0" smtClean="0"/>
              <a:t>STA checks ID bits against MYBSS_PBSSID</a:t>
            </a:r>
          </a:p>
          <a:p>
            <a:pPr lvl="2"/>
            <a:r>
              <a:rPr lang="en-US" dirty="0" smtClean="0"/>
              <a:t>If match, must assume UL to MY_AP</a:t>
            </a:r>
          </a:p>
          <a:p>
            <a:pPr lvl="3"/>
            <a:r>
              <a:rPr lang="en-US" dirty="0" smtClean="0"/>
              <a:t>But still might be OBSS PAID or PBSSID color bits collision!</a:t>
            </a:r>
          </a:p>
          <a:p>
            <a:pPr lvl="2"/>
            <a:r>
              <a:rPr lang="en-US" dirty="0" smtClean="0"/>
              <a:t>If not match, might be DL to </a:t>
            </a:r>
            <a:r>
              <a:rPr lang="en-US" dirty="0" err="1" smtClean="0"/>
              <a:t>MYBSS_STAx</a:t>
            </a:r>
            <a:r>
              <a:rPr lang="en-US" dirty="0" smtClean="0"/>
              <a:t>, OBSS_AP, </a:t>
            </a:r>
            <a:r>
              <a:rPr lang="en-US" dirty="0" err="1" smtClean="0"/>
              <a:t>OBSS_STAx</a:t>
            </a:r>
            <a:endParaRPr lang="en-US" dirty="0" smtClean="0"/>
          </a:p>
          <a:p>
            <a:pPr lvl="1"/>
            <a:r>
              <a:rPr lang="en-US" dirty="0" smtClean="0"/>
              <a:t>STA checks ID bits against known OBSS PBSSID values that are not also MYBSS PAID values</a:t>
            </a:r>
          </a:p>
          <a:p>
            <a:pPr lvl="2"/>
            <a:r>
              <a:rPr lang="en-US" dirty="0" smtClean="0"/>
              <a:t>Match means definitive identification of OBSS</a:t>
            </a:r>
          </a:p>
          <a:p>
            <a:r>
              <a:rPr lang="en-US" dirty="0" smtClean="0"/>
              <a:t>Can identify possible MY_PBSSID match (UP)</a:t>
            </a:r>
          </a:p>
          <a:p>
            <a:r>
              <a:rPr lang="en-US" dirty="0" smtClean="0"/>
              <a:t>Can identify some OBSS (UP)</a:t>
            </a:r>
          </a:p>
          <a:p>
            <a:pPr lvl="1"/>
            <a:r>
              <a:rPr lang="en-US" b="1" i="1" dirty="0" smtClean="0">
                <a:solidFill>
                  <a:srgbClr val="FF0000"/>
                </a:solidFill>
              </a:rPr>
              <a:t>Need to check </a:t>
            </a:r>
            <a:r>
              <a:rPr lang="en-US" b="1" i="1" u="sng" dirty="0" smtClean="0">
                <a:solidFill>
                  <a:srgbClr val="FF0000"/>
                </a:solidFill>
              </a:rPr>
              <a:t>a list of ID values </a:t>
            </a:r>
            <a:r>
              <a:rPr lang="en-US" b="1" i="1" dirty="0" smtClean="0">
                <a:solidFill>
                  <a:srgbClr val="FF0000"/>
                </a:solidFill>
              </a:rPr>
              <a:t>to identify OBSS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8</a:t>
            </a:fld>
            <a:endParaRPr lang="en-US"/>
          </a:p>
        </p:txBody>
      </p:sp>
    </p:spTree>
    <p:extLst>
      <p:ext uri="{BB962C8B-B14F-4D97-AF65-F5344CB8AC3E}">
        <p14:creationId xmlns:p14="http://schemas.microsoft.com/office/powerpoint/2010/main" val="3536293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UPLINK Bit Present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smtClean="0"/>
              <a:t>Receiver sees color match – might be OBSS or MYBSS</a:t>
            </a:r>
          </a:p>
          <a:p>
            <a:pPr lvl="1"/>
            <a:r>
              <a:rPr lang="en-US" dirty="0" smtClean="0"/>
              <a:t>If UP indicated, then remaining ID bits are PBSSID</a:t>
            </a:r>
          </a:p>
          <a:p>
            <a:pPr lvl="2"/>
            <a:r>
              <a:rPr lang="en-US" dirty="0" smtClean="0"/>
              <a:t>STA checks ID bits against MYBSS_PBSSID</a:t>
            </a:r>
          </a:p>
          <a:p>
            <a:pPr lvl="3"/>
            <a:r>
              <a:rPr lang="en-US" dirty="0" smtClean="0"/>
              <a:t>If match, must assume UL to MY_AP, even though might be OBSS PBSSID collision</a:t>
            </a:r>
          </a:p>
          <a:p>
            <a:pPr lvl="3"/>
            <a:r>
              <a:rPr lang="en-US" dirty="0" smtClean="0"/>
              <a:t>If not match, must assume OBSS – always correct</a:t>
            </a:r>
            <a:endParaRPr lang="en-US" dirty="0" smtClean="0"/>
          </a:p>
          <a:p>
            <a:pPr lvl="1"/>
            <a:r>
              <a:rPr lang="en-US" dirty="0" smtClean="0"/>
              <a:t>If DOWN indicated, then remaining ID bits are PAID</a:t>
            </a:r>
          </a:p>
          <a:p>
            <a:pPr lvl="2"/>
            <a:r>
              <a:rPr lang="en-US" dirty="0" smtClean="0"/>
              <a:t>No way to tell if MYBSS or OBSS</a:t>
            </a:r>
          </a:p>
          <a:p>
            <a:pPr lvl="2"/>
            <a:r>
              <a:rPr lang="en-US" dirty="0" smtClean="0"/>
              <a:t>Must assume MYBSS</a:t>
            </a:r>
          </a:p>
          <a:p>
            <a:r>
              <a:rPr lang="en-US" dirty="0" smtClean="0"/>
              <a:t>Can identify possible MY_PBSSID match (UP)</a:t>
            </a:r>
          </a:p>
          <a:p>
            <a:r>
              <a:rPr lang="en-US" dirty="0" smtClean="0"/>
              <a:t>High probability to identify OBSS in color bits collision case with </a:t>
            </a:r>
            <a:r>
              <a:rPr lang="en-US" u="sng" dirty="0" smtClean="0">
                <a:solidFill>
                  <a:srgbClr val="FF0000"/>
                </a:solidFill>
              </a:rPr>
              <a:t>check against one ID value </a:t>
            </a:r>
            <a:r>
              <a:rPr lang="en-US" dirty="0" smtClean="0"/>
              <a:t>(UP)</a:t>
            </a:r>
          </a:p>
          <a:p>
            <a:pPr lvl="1"/>
            <a:r>
              <a:rPr lang="en-US" dirty="0" smtClean="0"/>
              <a:t>p = 1 - 1/2^9 = 0.998</a:t>
            </a:r>
          </a:p>
          <a:p>
            <a:pPr lvl="2"/>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9</a:t>
            </a:fld>
            <a:endParaRPr lang="en-US"/>
          </a:p>
        </p:txBody>
      </p:sp>
    </p:spTree>
    <p:extLst>
      <p:ext uri="{BB962C8B-B14F-4D97-AF65-F5344CB8AC3E}">
        <p14:creationId xmlns:p14="http://schemas.microsoft.com/office/powerpoint/2010/main" val="25908592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22702</TotalTime>
  <Words>2115</Words>
  <Application>Microsoft Office PowerPoint</Application>
  <PresentationFormat>On-screen Show (4:3)</PresentationFormat>
  <Paragraphs>240</Paragraphs>
  <Slides>20</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Times New Roman</vt:lpstr>
      <vt:lpstr>MS PGothic</vt:lpstr>
      <vt:lpstr>Arial</vt:lpstr>
      <vt:lpstr>Arial Black</vt:lpstr>
      <vt:lpstr>Helvetica</vt:lpstr>
      <vt:lpstr>Monotype Sorts</vt:lpstr>
      <vt:lpstr>Wingdings</vt:lpstr>
      <vt:lpstr>802-11-Submission</vt:lpstr>
      <vt:lpstr>Microsoft Word 97 - 2003 Document</vt:lpstr>
      <vt:lpstr>CID 205 BSSID Color Bits</vt:lpstr>
      <vt:lpstr>Authors:</vt:lpstr>
      <vt:lpstr>Sensitivity vs Spatial Reuse</vt:lpstr>
      <vt:lpstr>Identifying Traffic of OBSS</vt:lpstr>
      <vt:lpstr>Modify PHY SIG PAID Field</vt:lpstr>
      <vt:lpstr>UPLINK Bit or Not</vt:lpstr>
      <vt:lpstr>UPLINK or Not?</vt:lpstr>
      <vt:lpstr>No UPLINK Bit</vt:lpstr>
      <vt:lpstr>UPLINK Bit Present</vt:lpstr>
      <vt:lpstr>UPLINK Bit Summary</vt:lpstr>
      <vt:lpstr>STA Behavior</vt:lpstr>
      <vt:lpstr>1 MHz Exception</vt:lpstr>
      <vt:lpstr>NDP Frame Exception</vt:lpstr>
      <vt:lpstr>Straw Poll</vt:lpstr>
      <vt:lpstr>Draft Changes to D0.2, 9.17b Group ID and Partial AID in S1G PPDUs</vt:lpstr>
      <vt:lpstr>Draft Changes to D0.2, 9.17b Group ID and Partial AID in S1G PPDUs (2)</vt:lpstr>
      <vt:lpstr>Draft 0.2 changes to 24.2.2 TXVECTOR and RXVECTOR parameters</vt:lpstr>
      <vt:lpstr>Draft 0.2 changes to 24.3.8.2</vt:lpstr>
      <vt:lpstr>Draft 0.2 changes to 24.3.20 PHY receive procedure</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January 2010 Report</dc:title>
  <dc:creator>Eldad Perahia</dc:creator>
  <cp:lastModifiedBy>mfischer</cp:lastModifiedBy>
  <cp:revision>1428</cp:revision>
  <cp:lastPrinted>1998-02-10T13:28:06Z</cp:lastPrinted>
  <dcterms:created xsi:type="dcterms:W3CDTF">2007-04-17T18:10:23Z</dcterms:created>
  <dcterms:modified xsi:type="dcterms:W3CDTF">2013-09-18T10:04:50Z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(11)O48q+nWDiKNAVXoAwq58w7ATF5BZpxUzus1FEuepahc6BRLUWdfXeHQFTCUY0LJy0k4VdhaU_x000d_
ClKE+vHO/U/momN0ku6G1oAI2SSayDZXyzDFeZCLCPKffjEBIGheD1ejZbxNdPS3WgqFVUq2_x000d_
Ez86kjUY4G8dxWis1mKKq4eIpIPLzu/v0wmmVuLWIOWrSGJ27seNfXHnUYpbjlR5ePNFbNCM_x000d_
VCXVmV/ZFntY288hqF</vt:lpwstr>
  </property>
  <property fmtid="{D5CDD505-2E9C-101B-9397-08002B2CF9AE}" pid="3" name="_ms_pID_7253431">
    <vt:lpwstr>ihWGzQB6RouW3+ZbZL0icaJIQaJTk6X3OVBkrhgsCxdFH2Wm9QyrVD_x000d_
HKOo/PVo2QCozZzcS06kpcwn8AvIAoqtbE9t68OZ4jxsJIXNPF69JEHTbsh+2ERm9otJztMw_x000d_
DF46k29gedN9sxkPrlQcv8zjMQEY14uUhuezb/IGPZoXoSzHfg6SGeA0vthVOFAf3we3jfpR_x000d_
z9XitsgRn5tqtr/4j2YfTPvo8YJ/V4c/jKDB</vt:lpwstr>
  </property>
  <property fmtid="{D5CDD505-2E9C-101B-9397-08002B2CF9AE}" pid="4" name="_ms_pID_7253432">
    <vt:lpwstr>nfMVvZVYFtjZI6tyqRnIPsx/pNYNmJsNl/+u_x000d_
T5dbxuu/Iu7lWx6vnu1PnL7E3L/utfquz+8I77Y8bOvgBqPZRM863eL8kUJ029W9kyLAeZyD_x000d_
jVdEEpRfTCxostgUWJDKsRgRz/efl6qBZpMRX9vllBXiyubr7mkD2IDW4aZcaTffHN6Gkq0R_x000d_
cMGEnI21Oc397Ztr6qvx1B90qnV702f580Q1NaRJKzxzWRxlAeUXAI</vt:lpwstr>
  </property>
  <property fmtid="{D5CDD505-2E9C-101B-9397-08002B2CF9AE}" pid="5" name="_ms_pID_7253433">
    <vt:lpwstr>Ah20nKbn6qQE8kBLnJ_x000d_
DbH2dQ2YMTXbLwQhoIlXqRhZUet/sZNZkq9OiAWgoonwvGvmV7JjKkuNpi8rXA7OUHqLg7OL_x000d_
P/xYGa0EuANeC4YxBVwzyFSGQrKIL2OnucLhlfzl5FHkTFMVnr9gqJ7kJFVkCHxFJ6koujo7_x000d_
VheeRs84o42Yx1rFP4l13vERlQcrBcqPZmzQJHuJLeYENJjwGuBvmCfzf+CEV9ONLIfQ8CeB</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UXulM5mrzkEbJZ3EBjV4KsoQR0ww0ihs+8eImvoTR8cMLzfmomCCSIK9OP6jZqoDIxzudVXN_x000d_
a0VMwnodQa4kaQYTIkv05Pi+wiNsCmqxxS8xzGUwxcWbjsdVywOZzErCVzsbYuWNO74hvYyV_x000d_
zuqWfz3F5jcmcGe/ztrIr2agnfcpiTlXUkHmUSkSfBqJvsvBJyQdV3SskPSQ76W0I0AtknR9_x000d_
EUb0jW0/G6ZcVwQh</vt:lpwstr>
  </property>
  <property fmtid="{D5CDD505-2E9C-101B-9397-08002B2CF9AE}" pid="11" name="_ms_pID_7253434_00">
    <vt:lpwstr>_ms_pID_7253434</vt:lpwstr>
  </property>
  <property fmtid="{D5CDD505-2E9C-101B-9397-08002B2CF9AE}" pid="12" name="_ms_pID_7253435">
    <vt:lpwstr>wDFKFrM3JePH4xpsFqLtJSo7jrlZeN7V6aArqZuDOqJNpMog6YQHauNv_x000d_
q1SOTqNHQm5pmrOiY0d2ZaUJ5stU4HVwkWSSLA1wSFsQiqHzEEXTBNdDR+cvDavtORuR5BUx_x000d_
gjUnVyHARogmpUM0wWFIvjK64pkhyZIlgkiR6X76y5WbEE9IZWur6eUOSWD4Sw7S401jGluM_x000d_
wYVEa9Sw55FZcudRieR4XTJFAwtxHWJi2Q</vt:lpwstr>
  </property>
  <property fmtid="{D5CDD505-2E9C-101B-9397-08002B2CF9AE}" pid="13" name="_ms_pID_7253435_00">
    <vt:lpwstr>_ms_pID_7253435</vt:lpwstr>
  </property>
  <property fmtid="{D5CDD505-2E9C-101B-9397-08002B2CF9AE}" pid="14" name="_ms_pID_7253436">
    <vt:lpwstr>S7oHRwNIyAJgno98ko1Ya4lLWguuPW1S/TWSRX_x000d_
l99hIRluNuFZloQi774xNzuLtcc0o8P1lsdc/77HTlIIQJAN4RQOKNnq/JIOGcdqrP4BbZh7_x000d_
dK2n45IVcuAltiZRrq5TEy4G96/LYXG/Ph5z3aAu0msdjI0FspyyWXx7mF9ItpGRi8gKDlt/_x000d_
W9OMntELwPrRwFbQfIcJ0JKnkBDYBaHlm+DCGSzp+pq8OkrKGxWx</vt:lpwstr>
  </property>
  <property fmtid="{D5CDD505-2E9C-101B-9397-08002B2CF9AE}" pid="15" name="_ms_pID_7253436_00">
    <vt:lpwstr>_ms_pID_7253436</vt:lpwstr>
  </property>
  <property fmtid="{D5CDD505-2E9C-101B-9397-08002B2CF9AE}" pid="16" name="_ms_pID_7253437">
    <vt:lpwstr>N+qkI8D6W+WjuSh7w441_x000d_
i44Eoht4eVD7Eb9V2eiuadK/We1j4Yrr4eSWo59bw7CrbTu/tTRpwZZ/wojCCE84TurZ4/4w_x000d_
KVpBb+oAqD05Cpv3JJ5d3j8CXuc4r9iSHVTjrHa/SEJ+JbwSGKuXqOcefxKMV/WhAfaPLGdf_x000d_
Ceo2ME5iZrOL/fzVRu8vnaWjIjdipljBO/4yUX1hhmFU3EJbkLeydmRzpBoCp60ZPrqWj/</vt:lpwstr>
  </property>
  <property fmtid="{D5CDD505-2E9C-101B-9397-08002B2CF9AE}" pid="17" name="_ms_pID_7253437_00">
    <vt:lpwstr>_ms_pID_7253437</vt:lpwstr>
  </property>
  <property fmtid="{D5CDD505-2E9C-101B-9397-08002B2CF9AE}" pid="18" name="_ms_pID_7253438">
    <vt:lpwstr>ou_x000d_
p7Ta568ur+xpWfe+OqACQ0yyIAUH+Hldu5g9W+1VPDsC+LT8A8KTVkV3XJZN7i+CMBUtdYvG_x000d_
9rOyQmETCBV3GnG1Vp1tGHllxvrXm3UIH12WhJE4RakQW6uiMTjzz6h0pJv/LpevSFLFn51z_x000d_
BfXndU+62m8sM7qIli2zs0313Ql0FmKqRxCCgZuW70W3Alau+zfUB7I9HMlBJRhazZnvYR7P_x000d_
OQtPjIzY1gGAxy</vt:lpwstr>
  </property>
  <property fmtid="{D5CDD505-2E9C-101B-9397-08002B2CF9AE}" pid="19" name="_ms_pID_7253438_00">
    <vt:lpwstr>_ms_pID_7253438</vt:lpwstr>
  </property>
  <property fmtid="{D5CDD505-2E9C-101B-9397-08002B2CF9AE}" pid="20" name="_ms_pID_7253439">
    <vt:lpwstr>WOGIBT5CCzbRx81CX5DjzZbhyQXUsTUhcEx38wUhfdU8LEuhArydfizVpe_x000d_
TvfpiYqffiAR+p0PmWTGZQHx2PN4TJxI4pvpGEWhx3jes8bGw5DCfWsvdR5tkDV3SrvlefU+_x000d_
o69qXk5gY0Q1DaRWHNKd0YA64Mi6YtNxtSLHBiYucBVKT+gqH1stf0C1mLvCfMqmaWF+zgjZ_x000d_
vuUiaipedyJV/z8mdO+dKOKwJ1qSnotv</vt:lpwstr>
  </property>
  <property fmtid="{D5CDD505-2E9C-101B-9397-08002B2CF9AE}" pid="21" name="_ms_pID_7253439_00">
    <vt:lpwstr>_ms_pID_7253439</vt:lpwstr>
  </property>
  <property fmtid="{D5CDD505-2E9C-101B-9397-08002B2CF9AE}" pid="22" name="_ms_pID_72534310">
    <vt:lpwstr>hYjGQWSb8DHdfVuJLoF8v4DQc9ArynD9iX+30RZQ_x000d_
WQLA5DAwM9lXCZQy1XcEqqPHFkF66rxzhnkZnJ97xovXFs2bg86Q/cy5ULKvIC5ruR9hR4K3_x000d_
ySLn2G9clquFMA+mP2oUMuFJEggwGoIvBIhkOlzpnVALu8Al</vt:lpwstr>
  </property>
  <property fmtid="{D5CDD505-2E9C-101B-9397-08002B2CF9AE}" pid="23" name="_ms_pID_72534310_00">
    <vt:lpwstr>_ms_pID_72534310</vt:lpwstr>
  </property>
  <property fmtid="{D5CDD505-2E9C-101B-9397-08002B2CF9AE}" pid="24" name="_ms_pID_72534311">
    <vt:lpwstr>COXA8Kl2Yx/Q==</vt:lpwstr>
  </property>
  <property fmtid="{D5CDD505-2E9C-101B-9397-08002B2CF9AE}" pid="25" name="_ms_pID_72534311_00">
    <vt:lpwstr>_ms_pID_72534311</vt:lpwstr>
  </property>
</Properties>
</file>