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4"/>
  </p:notesMasterIdLst>
  <p:handoutMasterIdLst>
    <p:handoutMasterId r:id="rId385"/>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55" r:id="rId368"/>
    <p:sldId id="856" r:id="rId369"/>
    <p:sldId id="857" r:id="rId370"/>
    <p:sldId id="858" r:id="rId371"/>
    <p:sldId id="859" r:id="rId372"/>
    <p:sldId id="860" r:id="rId373"/>
    <p:sldId id="861" r:id="rId374"/>
    <p:sldId id="862" r:id="rId375"/>
    <p:sldId id="863" r:id="rId376"/>
    <p:sldId id="864" r:id="rId377"/>
    <p:sldId id="866" r:id="rId378"/>
    <p:sldId id="867" r:id="rId379"/>
    <p:sldId id="868" r:id="rId380"/>
    <p:sldId id="818" r:id="rId381"/>
    <p:sldId id="865" r:id="rId382"/>
    <p:sldId id="540" r:id="rId38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autoAdjust="0"/>
    <p:restoredTop sz="94715" autoAdjust="0"/>
  </p:normalViewPr>
  <p:slideViewPr>
    <p:cSldViewPr showGuides="1">
      <p:cViewPr>
        <p:scale>
          <a:sx n="142" d="100"/>
          <a:sy n="142" d="100"/>
        </p:scale>
        <p:origin x="616" y="-632"/>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59" Type="http://schemas.openxmlformats.org/officeDocument/2006/relationships/slide" Target="slides/slide35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80" Type="http://schemas.openxmlformats.org/officeDocument/2006/relationships/slide" Target="slides/slide379.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notesMaster" Target="notesMasters/notesMaster1.xml"/><Relationship Id="rId385" Type="http://schemas.openxmlformats.org/officeDocument/2006/relationships/handoutMaster" Target="handoutMasters/handoutMaster1.xml"/><Relationship Id="rId386" Type="http://schemas.openxmlformats.org/officeDocument/2006/relationships/commentAuthors" Target="commentAuthors.xml"/><Relationship Id="rId387" Type="http://schemas.openxmlformats.org/officeDocument/2006/relationships/presProps" Target="presProps.xml"/><Relationship Id="rId388" Type="http://schemas.openxmlformats.org/officeDocument/2006/relationships/viewProps" Target="viewProps.xml"/><Relationship Id="rId389" Type="http://schemas.openxmlformats.org/officeDocument/2006/relationships/theme" Target="theme/theme1.xml"/><Relationship Id="rId390"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p14="http://schemas.microsoft.com/office/powerpoint/2010/main"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p14="http://schemas.microsoft.com/office/powerpoint/2010/main"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p14="http://schemas.microsoft.com/office/powerpoint/2010/main" val="17806944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375</a:t>
            </a:fld>
            <a:endParaRPr lang="en-US" altLang="ja-JP"/>
          </a:p>
        </p:txBody>
      </p:sp>
    </p:spTree>
    <p:extLst>
      <p:ext uri="{BB962C8B-B14F-4D97-AF65-F5344CB8AC3E}">
        <p14:creationId xmlns:p14="http://schemas.microsoft.com/office/powerpoint/2010/main" val="20619280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377</a:t>
            </a:fld>
            <a:endParaRPr lang="en-US" altLang="ja-JP"/>
          </a:p>
        </p:txBody>
      </p:sp>
    </p:spTree>
    <p:extLst>
      <p:ext uri="{BB962C8B-B14F-4D97-AF65-F5344CB8AC3E}">
        <p14:creationId xmlns:p14="http://schemas.microsoft.com/office/powerpoint/2010/main" val="169488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July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89127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smtClean="0"/>
              <a:t>July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802.11-13-1186r46</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6/11-16-0691-02-00ai-state-machine-changes.docx" TargetMode="Externa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July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dirty="0"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dirty="0">
                <a:latin typeface="Times New Roman" pitchFamily="-84" charset="0"/>
              </a:rPr>
              <a:t>Slide </a:t>
            </a:r>
            <a:fld id="{54262BD9-4907-E34E-8190-C8561625922C}" type="slidenum">
              <a:rPr lang="en-US" altLang="ja-JP">
                <a:latin typeface="Times New Roman" pitchFamily="-84" charset="0"/>
              </a:rPr>
              <a:pPr/>
              <a:t>1</a:t>
            </a:fld>
            <a:endParaRPr lang="en-US" altLang="ja-JP" dirty="0">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for comment 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dirty="0"/>
              <a:t>Authors:</a:t>
            </a:r>
            <a:endParaRPr lang="en-US" altLang="ja-JP" sz="2000" dirty="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July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July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33345877"/>
              </p:ext>
            </p:extLst>
          </p:nvPr>
        </p:nvGraphicFramePr>
        <p:xfrm>
          <a:off x="458788" y="795513"/>
          <a:ext cx="8685212" cy="5529095"/>
        </p:xfrm>
        <a:graphic>
          <a:graphicData uri="http://schemas.openxmlformats.org/drawingml/2006/table">
            <a:tbl>
              <a:tblPr firstRow="1" bandRow="1">
                <a:tableStyleId>{5940675A-B579-460E-94D1-54222C63F5DA}</a:tableStyleId>
              </a:tblPr>
              <a:tblGrid>
                <a:gridCol w="1525691"/>
                <a:gridCol w="1855449"/>
                <a:gridCol w="2109394"/>
                <a:gridCol w="1525691"/>
                <a:gridCol w="1668987"/>
              </a:tblGrid>
              <a:tr h="291005">
                <a:tc>
                  <a:txBody>
                    <a:bodyPr/>
                    <a:lstStyle/>
                    <a:p>
                      <a:r>
                        <a:rPr kumimoji="1" lang="en-US" altLang="ja-JP" sz="800" dirty="0" smtClean="0"/>
                        <a:t>Rev</a:t>
                      </a:r>
                      <a:endParaRPr kumimoji="1" lang="ja-JP" altLang="en-US" sz="800" dirty="0"/>
                    </a:p>
                  </a:txBody>
                  <a:tcPr/>
                </a:tc>
                <a:tc>
                  <a:txBody>
                    <a:bodyPr/>
                    <a:lstStyle/>
                    <a:p>
                      <a:r>
                        <a:rPr kumimoji="1" lang="en-US" altLang="ja-JP" sz="800" dirty="0" smtClean="0"/>
                        <a:t>Auth</a:t>
                      </a:r>
                      <a:endParaRPr kumimoji="1" lang="ja-JP" altLang="en-US" sz="800" dirty="0"/>
                    </a:p>
                  </a:txBody>
                  <a:tcPr/>
                </a:tc>
                <a:tc>
                  <a:txBody>
                    <a:bodyPr/>
                    <a:lstStyle/>
                    <a:p>
                      <a:r>
                        <a:rPr kumimoji="1" lang="en-US" altLang="ja-JP" sz="800" dirty="0" smtClean="0"/>
                        <a:t>Date</a:t>
                      </a:r>
                      <a:endParaRPr kumimoji="1" lang="ja-JP" altLang="en-US" sz="800" dirty="0"/>
                    </a:p>
                  </a:txBody>
                  <a:tcPr/>
                </a:tc>
                <a:tc>
                  <a:txBody>
                    <a:bodyPr/>
                    <a:lstStyle/>
                    <a:p>
                      <a:r>
                        <a:rPr kumimoji="1" lang="en-US" altLang="ja-JP" sz="800" dirty="0" smtClean="0"/>
                        <a:t>Basement Doc</a:t>
                      </a:r>
                      <a:endParaRPr kumimoji="1" lang="ja-JP" altLang="en-US" sz="800" dirty="0"/>
                    </a:p>
                  </a:txBody>
                  <a:tcPr/>
                </a:tc>
                <a:tc>
                  <a:txBody>
                    <a:bodyPr/>
                    <a:lstStyle/>
                    <a:p>
                      <a:r>
                        <a:rPr kumimoji="1" lang="de-DE" altLang="ja-JP" sz="800" dirty="0" smtClean="0"/>
                        <a:t>Motion </a:t>
                      </a:r>
                      <a:r>
                        <a:rPr kumimoji="1" lang="de-DE" altLang="ja-JP" sz="800" dirty="0" err="1" smtClean="0"/>
                        <a:t>number</a:t>
                      </a:r>
                      <a:endParaRPr kumimoji="1" lang="ja-JP" altLang="en-US" sz="800" dirty="0"/>
                    </a:p>
                  </a:txBody>
                  <a:tcPr/>
                </a:tc>
              </a:tr>
              <a:tr h="291005">
                <a:tc>
                  <a:txBody>
                    <a:bodyPr/>
                    <a:lstStyle/>
                    <a:p>
                      <a:r>
                        <a:rPr kumimoji="1" lang="en-US" altLang="ja-JP" sz="800" dirty="0" smtClean="0"/>
                        <a:t>13-1186-r0</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2013-09-Nanjing</a:t>
                      </a:r>
                      <a:endParaRPr kumimoji="1" lang="ja-JP" altLang="en-US" sz="800" dirty="0"/>
                    </a:p>
                  </a:txBody>
                  <a:tcPr/>
                </a:tc>
                <a:tc>
                  <a:txBody>
                    <a:bodyPr/>
                    <a:lstStyle/>
                    <a:p>
                      <a:r>
                        <a:rPr kumimoji="1" lang="en-US" altLang="ja-JP" sz="800" dirty="0" smtClean="0"/>
                        <a:t>Draft 1.0</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13-1186-r1</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2013-11-Dallas</a:t>
                      </a:r>
                      <a:endParaRPr kumimoji="1" lang="ja-JP" altLang="en-US" sz="800" dirty="0"/>
                    </a:p>
                  </a:txBody>
                  <a:tcPr/>
                </a:tc>
                <a:tc>
                  <a:txBody>
                    <a:bodyPr/>
                    <a:lstStyle/>
                    <a:p>
                      <a:r>
                        <a:rPr kumimoji="1" lang="en-US" altLang="ja-JP" sz="800" dirty="0" smtClean="0"/>
                        <a:t>Draft 1.1</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13-1186r2</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2014-01-Los Angels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Draft 1.1/1.2</a:t>
                      </a:r>
                      <a:endParaRPr kumimoji="1" lang="ja-JP" altLang="en-US" sz="800" dirty="0" smtClean="0"/>
                    </a:p>
                  </a:txBody>
                  <a:tcPr/>
                </a:tc>
                <a:tc>
                  <a:txBody>
                    <a:bodyPr/>
                    <a:lstStyle/>
                    <a:p>
                      <a:r>
                        <a:rPr kumimoji="1" lang="en-US" altLang="ja-JP" sz="800" dirty="0" smtClean="0"/>
                        <a:t>#27-</a:t>
                      </a:r>
                      <a:endParaRPr kumimoji="1" lang="ja-JP" altLang="en-US" sz="800" dirty="0"/>
                    </a:p>
                  </a:txBody>
                  <a:tcPr/>
                </a:tc>
              </a:tr>
              <a:tr h="291005">
                <a:tc>
                  <a:txBody>
                    <a:bodyPr/>
                    <a:lstStyle/>
                    <a:p>
                      <a:r>
                        <a:rPr kumimoji="1" lang="en-US" altLang="ja-JP" sz="800" dirty="0" smtClean="0"/>
                        <a:t>13-1186r3</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2014-03-Beijing</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LB198 D1.0</a:t>
                      </a:r>
                      <a:endParaRPr kumimoji="1" lang="ja-JP" altLang="en-US" sz="800" dirty="0" smtClean="0"/>
                    </a:p>
                  </a:txBody>
                  <a:tcPr/>
                </a:tc>
                <a:tc>
                  <a:txBody>
                    <a:bodyPr/>
                    <a:lstStyle/>
                    <a:p>
                      <a:r>
                        <a:rPr kumimoji="1" lang="en-US" altLang="ja-JP" sz="800" dirty="0" smtClean="0"/>
                        <a:t>#64-</a:t>
                      </a:r>
                      <a:endParaRPr kumimoji="1" lang="ja-JP" altLang="en-US" sz="800" dirty="0"/>
                    </a:p>
                  </a:txBody>
                  <a:tcPr/>
                </a:tc>
              </a:tr>
              <a:tr h="291005">
                <a:tc>
                  <a:txBody>
                    <a:bodyPr/>
                    <a:lstStyle/>
                    <a:p>
                      <a:r>
                        <a:rPr kumimoji="1" lang="en-US" altLang="ja-JP" sz="800" dirty="0" smtClean="0"/>
                        <a:t>13-1186r4</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2014-5-Waikoloa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#68-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13-1186r5</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Marc Emmelmann</a:t>
                      </a:r>
                      <a:endParaRPr kumimoji="1" lang="ja-JP" altLang="en-US" sz="800" dirty="0"/>
                    </a:p>
                  </a:txBody>
                  <a:tcPr/>
                </a:tc>
                <a:tc>
                  <a:txBody>
                    <a:bodyPr/>
                    <a:lstStyle/>
                    <a:p>
                      <a:r>
                        <a:rPr kumimoji="1" lang="de-DE" altLang="ja-JP" sz="800" dirty="0" smtClean="0"/>
                        <a:t>2014-7-SanDiego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LB201 D2.0</a:t>
                      </a:r>
                      <a:endParaRPr kumimoji="1" lang="ja-JP" altLang="en-US" sz="800" dirty="0" smtClean="0"/>
                    </a:p>
                  </a:txBody>
                  <a:tcPr/>
                </a:tc>
                <a:tc>
                  <a:txBody>
                    <a:bodyPr/>
                    <a:lstStyle/>
                    <a:p>
                      <a:r>
                        <a:rPr kumimoji="1" lang="de-DE" altLang="ja-JP" sz="800" dirty="0" smtClean="0"/>
                        <a:t>#76-122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2014-9-Athens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#123-141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2014-11-San Antonio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#142-176</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13-1186r19</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2015-01-Atlanta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#177-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smtClean="0"/>
                    </a:p>
                  </a:txBody>
                  <a:tcPr/>
                </a:tc>
                <a:tc>
                  <a:txBody>
                    <a:bodyPr/>
                    <a:lstStyle/>
                    <a:p>
                      <a:r>
                        <a:rPr kumimoji="1" lang="en-US" altLang="ja-JP" sz="800" dirty="0" smtClean="0"/>
                        <a:t>2015-03-Berlin</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2015-05-Vancouver</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#262-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2015-07-Waikoloa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LB213 D5.0</a:t>
                      </a:r>
                      <a:endParaRPr kumimoji="1" lang="ja-JP" altLang="en-US" sz="800" dirty="0" smtClean="0"/>
                    </a:p>
                  </a:txBody>
                  <a:tcPr/>
                </a:tc>
                <a:tc>
                  <a:txBody>
                    <a:bodyPr/>
                    <a:lstStyle/>
                    <a:p>
                      <a:r>
                        <a:rPr kumimoji="1" lang="en-US" altLang="ja-JP" sz="800" dirty="0" smtClean="0"/>
                        <a:t>#278-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13-1186r31</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2015-09-Teleco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baseline="0" dirty="0" smtClean="0"/>
                        <a:t> </a:t>
                      </a:r>
                      <a:r>
                        <a:rPr kumimoji="1" lang="en-US" altLang="ja-JP" sz="800" dirty="0" smtClean="0"/>
                        <a:t>SB</a:t>
                      </a:r>
                      <a:endParaRPr kumimoji="1" lang="ja-JP" altLang="en-US" sz="800" dirty="0" smtClean="0"/>
                    </a:p>
                  </a:txBody>
                  <a:tcPr/>
                </a:tc>
                <a:tc>
                  <a:txBody>
                    <a:bodyPr/>
                    <a:lstStyle/>
                    <a:p>
                      <a:r>
                        <a:rPr kumimoji="1" lang="en-US" altLang="ja-JP" sz="800" dirty="0" smtClean="0"/>
                        <a:t>#281-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13-1186r33</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2015-11-Dallas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#287-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13-1186r37</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2016-01-Teleco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#308-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13-1186r38</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#311-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13-1196r39</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2016-01-05 </a:t>
                      </a:r>
                      <a:r>
                        <a:rPr lang="en-US" altLang="ja-JP" sz="800" dirty="0" err="1" smtClean="0"/>
                        <a:t>Telcco</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13-1196r45</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2016-07-26</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#353</a:t>
                      </a:r>
                      <a:endParaRPr kumimoji="1" lang="ja-JP" altLang="en-US" sz="8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July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July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July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21656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p14="http://schemas.microsoft.com/office/powerpoint/2010/main"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p14="http://schemas.microsoft.com/office/powerpoint/2010/main"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p14="http://schemas.microsoft.com/office/powerpoint/2010/main"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 Procedure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Move to </a:t>
            </a:r>
            <a:r>
              <a:rPr lang="en-US" altLang="ja-JP" dirty="0" err="1"/>
              <a:t>apprvoe</a:t>
            </a:r>
            <a:r>
              <a:rPr lang="en-US" altLang="ja-JP" dirty="0"/>
              <a:t> the following agenda as specific time allocation for particular topics.</a:t>
            </a:r>
          </a:p>
          <a:p>
            <a:r>
              <a:rPr lang="en-US" altLang="ja-JP" sz="1800" dirty="0"/>
              <a:t>Monday: AM-2 ============= </a:t>
            </a:r>
          </a:p>
          <a:p>
            <a:pPr lvl="1"/>
            <a:r>
              <a:rPr lang="en-US" altLang="ja-JP" sz="1400" dirty="0"/>
              <a:t>Peter Yee: DCN is 11-16-0596-00-00ai </a:t>
            </a:r>
          </a:p>
          <a:p>
            <a:pPr lvl="1"/>
            <a:r>
              <a:rPr lang="en-US" altLang="ja-JP" sz="1400" dirty="0"/>
              <a:t>Rob Sun -- 16/552r0 (--&gt; asked to be moved to AM-2, to be confirmed by TG) </a:t>
            </a:r>
          </a:p>
          <a:p>
            <a:r>
              <a:rPr lang="en-US" altLang="ja-JP" sz="1800" dirty="0"/>
              <a:t>Monday: PM-1 ============ </a:t>
            </a:r>
          </a:p>
          <a:p>
            <a:r>
              <a:rPr lang="en-US" altLang="ja-JP" sz="1800" dirty="0"/>
              <a:t>Monday: PM-2 ============ </a:t>
            </a:r>
          </a:p>
          <a:p>
            <a:pPr lvl="1"/>
            <a:r>
              <a:rPr lang="en-US" altLang="ja-JP" sz="1400" dirty="0"/>
              <a:t>Rob Sun -- 16/552r0 (--&gt; asked to be moved to AM-2, to be confirmed by TG) </a:t>
            </a:r>
          </a:p>
          <a:p>
            <a:pPr lvl="1"/>
            <a:r>
              <a:rPr lang="en-US" altLang="ja-JP" sz="1400" dirty="0"/>
              <a:t>Dan Harkins -- 11-16/0598r0 </a:t>
            </a:r>
          </a:p>
          <a:p>
            <a:r>
              <a:rPr lang="en-US" altLang="ja-JP" sz="1800" dirty="0"/>
              <a:t>Tuesday: PM-1 ============= </a:t>
            </a:r>
          </a:p>
          <a:p>
            <a:pPr lvl="1"/>
            <a:r>
              <a:rPr lang="en-US" altLang="ja-JP" sz="1400" dirty="0"/>
              <a:t>Mark Hamilton &amp; Jason Lee: XXX </a:t>
            </a:r>
          </a:p>
          <a:p>
            <a:pPr lvl="1"/>
            <a:r>
              <a:rPr lang="en-US" altLang="ja-JP" sz="1400" dirty="0"/>
              <a:t>Peter </a:t>
            </a:r>
            <a:r>
              <a:rPr lang="en-US" altLang="ja-JP" sz="1400" dirty="0" err="1"/>
              <a:t>Khoury</a:t>
            </a:r>
            <a:r>
              <a:rPr lang="en-US" altLang="ja-JP" sz="1400" dirty="0"/>
              <a:t>: Multiple BSSID Support 11-16-0586-00-00ai </a:t>
            </a:r>
          </a:p>
          <a:p>
            <a:pPr lvl="1"/>
            <a:r>
              <a:rPr lang="en-US" altLang="ja-JP" sz="1400" dirty="0"/>
              <a:t>Peter </a:t>
            </a:r>
            <a:r>
              <a:rPr lang="en-US" altLang="ja-JP" sz="1400" dirty="0" err="1"/>
              <a:t>Khoury</a:t>
            </a:r>
            <a:r>
              <a:rPr lang="en-US" altLang="ja-JP" sz="1400" dirty="0"/>
              <a:t>: </a:t>
            </a:r>
            <a:r>
              <a:rPr lang="en-US" altLang="ja-JP" sz="1400" dirty="0" err="1"/>
              <a:t>MaxChannelTime</a:t>
            </a:r>
            <a:r>
              <a:rPr lang="en-US" altLang="ja-JP" sz="1400" dirty="0"/>
              <a:t> in Probe Requests 11-16-0587-00-00ai</a:t>
            </a:r>
          </a:p>
          <a:p>
            <a:pPr lvl="1"/>
            <a:r>
              <a:rPr lang="en-US" altLang="ja-JP" sz="1400" dirty="0"/>
              <a:t>Mark Hamilton: Resolutions for CIDs 20082 20160 20169 20080 -- 16/0600 (text changes for above submission) </a:t>
            </a:r>
          </a:p>
          <a:p>
            <a:r>
              <a:rPr lang="en-US" altLang="ja-JP" sz="1800" dirty="0"/>
              <a:t>Wednesday: AM-1 =============== </a:t>
            </a:r>
          </a:p>
          <a:p>
            <a:pPr lvl="1"/>
            <a:r>
              <a:rPr lang="en-US" altLang="ja-JP" sz="1400" dirty="0"/>
              <a:t>Stephen McCann: CID 20157 resolution, which is 11-16-0585</a:t>
            </a:r>
            <a:r>
              <a:rPr lang="en-US" altLang="ja-JP" dirty="0" smtClean="0"/>
              <a:t>.</a:t>
            </a:r>
            <a:endParaRPr lang="ja-JP" altLang="en-US" dirty="0" smtClean="0"/>
          </a:p>
          <a:p>
            <a:r>
              <a:rPr lang="en-US" altLang="ja-JP" dirty="0" err="1" smtClean="0"/>
              <a:t>Moved:Lee</a:t>
            </a:r>
            <a:r>
              <a:rPr lang="en-US" altLang="ja-JP" dirty="0" smtClean="0"/>
              <a:t> </a:t>
            </a:r>
            <a:r>
              <a:rPr lang="en-US" altLang="ja-JP" dirty="0"/>
              <a:t>Armstrong</a:t>
            </a:r>
          </a:p>
          <a:p>
            <a:r>
              <a:rPr lang="en-US" altLang="ja-JP" dirty="0" err="1"/>
              <a:t>Seconded:Rob</a:t>
            </a:r>
            <a:r>
              <a:rPr lang="en-US" altLang="ja-JP" dirty="0"/>
              <a:t> Sun</a:t>
            </a:r>
          </a:p>
          <a:p>
            <a:r>
              <a:rPr lang="en-US" altLang="ja-JP" dirty="0"/>
              <a:t>Result: 10/2/3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p14="http://schemas.microsoft.com/office/powerpoint/2010/main"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p14="http://schemas.microsoft.com/office/powerpoint/2010/main" val="207631691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p14="http://schemas.microsoft.com/office/powerpoint/2010/main" val="13889926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p14="http://schemas.microsoft.com/office/powerpoint/2010/main" val="8785155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p14="http://schemas.microsoft.com/office/powerpoint/2010/main" val="119169808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p14="http://schemas.microsoft.com/office/powerpoint/2010/main" val="49869796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p14="http://schemas.microsoft.com/office/powerpoint/2010/main" val="179824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p14="http://schemas.microsoft.com/office/powerpoint/2010/main" val="156395608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p14="http://schemas.microsoft.com/office/powerpoint/2010/main" val="44153348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p14="http://schemas.microsoft.com/office/powerpoint/2010/main" val="80268652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p>
          <a:p>
            <a:r>
              <a:rPr kumimoji="1" lang="en-US" altLang="ja-JP" dirty="0" smtClean="0"/>
              <a:t>Result(y/n/a):5/0/6</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p14="http://schemas.microsoft.com/office/powerpoint/2010/main" val="83120324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11-16-0679r0 except CID20142.</a:t>
            </a:r>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p14="http://schemas.microsoft.com/office/powerpoint/2010/main"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p14="http://schemas.microsoft.com/office/powerpoint/2010/main"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p14="http://schemas.microsoft.com/office/powerpoint/2010/main"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“Proposal” tab of 11-16/660r1.</a:t>
            </a:r>
          </a:p>
          <a:p>
            <a:endParaRPr kumimoji="1" lang="fi-FI" altLang="ja-JP" dirty="0" smtClean="0"/>
          </a:p>
          <a:p>
            <a:r>
              <a:rPr kumimoji="1" lang="en-US" altLang="ja-JP" dirty="0" smtClean="0"/>
              <a:t>Moved: Hitoshi Morioka</a:t>
            </a:r>
            <a:endParaRPr kumimoji="1" lang="en-US" altLang="ja-JP" dirty="0"/>
          </a:p>
          <a:p>
            <a:r>
              <a:rPr kumimoji="1" lang="en-US" altLang="ja-JP" dirty="0"/>
              <a:t>Seconded </a:t>
            </a:r>
            <a:r>
              <a:rPr kumimoji="1" lang="en-US" altLang="ja-JP" dirty="0" smtClean="0"/>
              <a:t>:Lee Armstrong</a:t>
            </a:r>
          </a:p>
          <a:p>
            <a:r>
              <a:rPr kumimoji="1" lang="en-US" altLang="ja-JP" dirty="0" smtClean="0"/>
              <a:t>Result(y/n/a):12/0/5</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p14="http://schemas.microsoft.com/office/powerpoint/2010/main" val="197797688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err="1" smtClean="0"/>
              <a:t>XiaoFei</a:t>
            </a:r>
            <a:r>
              <a:rPr kumimoji="1" lang="en-US" altLang="ja-JP" dirty="0" smtClean="0"/>
              <a:t>” tab of 16/0704r1.</a:t>
            </a:r>
          </a:p>
          <a:p>
            <a:pPr marL="0" indent="0">
              <a:buNone/>
            </a:pPr>
            <a:endParaRPr kumimoji="1" lang="fi-FI" altLang="ja-JP" dirty="0" smtClean="0"/>
          </a:p>
          <a:p>
            <a:r>
              <a:rPr kumimoji="1" lang="en-US" altLang="ja-JP" dirty="0" smtClean="0"/>
              <a:t>Moved: </a:t>
            </a:r>
            <a:r>
              <a:rPr kumimoji="1" lang="en-US" altLang="ja-JP" dirty="0" err="1" smtClean="0"/>
              <a:t>Xiaofei</a:t>
            </a:r>
            <a:r>
              <a:rPr kumimoji="1" lang="en-US" altLang="ja-JP" dirty="0" smtClean="0"/>
              <a:t> Wang</a:t>
            </a:r>
            <a:endParaRPr kumimoji="1" lang="en-US" altLang="ja-JP" dirty="0"/>
          </a:p>
          <a:p>
            <a:r>
              <a:rPr kumimoji="1" lang="en-US" altLang="ja-JP" dirty="0"/>
              <a:t>Seconded : </a:t>
            </a:r>
            <a:r>
              <a:rPr kumimoji="1" lang="en-US" altLang="ja-JP" dirty="0" smtClean="0"/>
              <a:t>Stephen McCann</a:t>
            </a:r>
          </a:p>
          <a:p>
            <a:r>
              <a:rPr kumimoji="1" lang="en-US" altLang="ja-JP" dirty="0" smtClean="0"/>
              <a:t>Result(y/n/a):15/0/4</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extLst>
      <p:ext uri="{BB962C8B-B14F-4D97-AF65-F5344CB8AC3E}">
        <p14:creationId xmlns:p14="http://schemas.microsoft.com/office/powerpoint/2010/main" val="45491929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CID20167 and 20124 as shown in 11-16/0726r0.</a:t>
            </a:r>
          </a:p>
          <a:p>
            <a:r>
              <a:rPr kumimoji="1" lang="en-US" altLang="ja-JP" dirty="0" smtClean="0"/>
              <a:t>Moved: Dan Harkins</a:t>
            </a:r>
          </a:p>
          <a:p>
            <a:r>
              <a:rPr kumimoji="1" lang="en-US" altLang="ja-JP" dirty="0" smtClean="0"/>
              <a:t>Seconded: Peter </a:t>
            </a:r>
            <a:r>
              <a:rPr kumimoji="1" lang="en-US" altLang="ja-JP" dirty="0" err="1" smtClean="0"/>
              <a:t>yee</a:t>
            </a:r>
            <a:endParaRPr kumimoji="1" lang="en-US" altLang="ja-JP" dirty="0" smtClean="0"/>
          </a:p>
          <a:p>
            <a:r>
              <a:rPr kumimoji="1" lang="en-US" altLang="ja-JP" dirty="0" smtClean="0"/>
              <a:t>Result(y/n/a): 16/0/11</a:t>
            </a:r>
          </a:p>
          <a:p>
            <a:pPr marL="0" indent="0">
              <a:buNone/>
            </a:pPr>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dirty="0" smtClean="0"/>
              <a:t>Hiroshi Mano (ATRD, Root, Lab/ KDTI)</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dirty="0" smtClean="0"/>
              <a:t>Slide </a:t>
            </a:r>
            <a:fld id="{E275D85B-EEFE-A142-B02B-B9A3C4542434}" type="slidenum">
              <a:rPr lang="en-US" altLang="ja-JP" smtClean="0"/>
              <a:pPr>
                <a:defRPr/>
              </a:pPr>
              <a:t>369</a:t>
            </a:fld>
            <a:endParaRPr lang="en-US" altLang="ja-JP" dirty="0"/>
          </a:p>
        </p:txBody>
      </p:sp>
    </p:spTree>
    <p:extLst>
      <p:ext uri="{BB962C8B-B14F-4D97-AF65-F5344CB8AC3E}">
        <p14:creationId xmlns:p14="http://schemas.microsoft.com/office/powerpoint/2010/main" val="1801006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#346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a:t>
            </a:r>
            <a:r>
              <a:rPr lang="en-GB" altLang="ja-JP" dirty="0" smtClean="0"/>
              <a:t>CIDs 20045-20054 as shown in 11-16-0596r3.</a:t>
            </a:r>
          </a:p>
          <a:p>
            <a:r>
              <a:rPr lang="en-GB" altLang="ja-JP" dirty="0" smtClean="0"/>
              <a:t>And instruct editor to incorporate the changes as shown in 11-16-0596r3.</a:t>
            </a:r>
          </a:p>
          <a:p>
            <a:r>
              <a:rPr lang="en-GB" altLang="ja-JP" dirty="0" smtClean="0"/>
              <a:t>Moved: Peter Yee</a:t>
            </a:r>
          </a:p>
          <a:p>
            <a:r>
              <a:rPr lang="en-GB" altLang="ja-JP" dirty="0" smtClean="0"/>
              <a:t>Seconded: Rob Sun</a:t>
            </a:r>
          </a:p>
          <a:p>
            <a:r>
              <a:rPr lang="en-GB" altLang="ja-JP" dirty="0" smtClean="0"/>
              <a:t>Result(y/n/a):6/8/16</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370</a:t>
            </a:fld>
            <a:endParaRPr lang="en-US" altLang="ja-JP"/>
          </a:p>
        </p:txBody>
      </p:sp>
    </p:spTree>
    <p:extLst>
      <p:ext uri="{BB962C8B-B14F-4D97-AF65-F5344CB8AC3E}">
        <p14:creationId xmlns:p14="http://schemas.microsoft.com/office/powerpoint/2010/main" val="31388919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#347</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20045, 20046, 20047, 20048, 20049, 20050, 20051, 20052, 20053, 20054:</a:t>
            </a:r>
          </a:p>
          <a:p>
            <a:pPr marL="742950" lvl="2" indent="-342900">
              <a:spcBef>
                <a:spcPts val="600"/>
              </a:spcBef>
              <a:buFont typeface="AppleSymbols" charset="0"/>
              <a:buChar char="▻"/>
            </a:pP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approval,11-16/0596r3 motion #346 and 11-16/0596r1 motion #331.</a:t>
            </a:r>
            <a:endParaRPr lang="en-US" altLang="ja-JP" sz="2000" dirty="0"/>
          </a:p>
          <a:p>
            <a:r>
              <a:rPr kumimoji="1" lang="en-US" altLang="ja-JP" dirty="0" smtClean="0"/>
              <a:t>Moved: Dan Harkins</a:t>
            </a:r>
          </a:p>
          <a:p>
            <a:r>
              <a:rPr kumimoji="1" lang="en-US" altLang="ja-JP" dirty="0" err="1" smtClean="0"/>
              <a:t>Seconded:Paul</a:t>
            </a:r>
            <a:r>
              <a:rPr kumimoji="1" lang="en-US" altLang="ja-JP" dirty="0" smtClean="0"/>
              <a:t> Lambert</a:t>
            </a:r>
          </a:p>
          <a:p>
            <a:r>
              <a:rPr kumimoji="1" lang="en-US" altLang="ja-JP" dirty="0" smtClean="0"/>
              <a:t>Procedure motion</a:t>
            </a:r>
            <a:endParaRPr kumimoji="1" lang="en-US" altLang="ja-JP" dirty="0"/>
          </a:p>
          <a:p>
            <a:r>
              <a:rPr kumimoji="1" lang="en-US" altLang="ja-JP" dirty="0" smtClean="0"/>
              <a:t>Result (y/n/a):20/0/13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371</a:t>
            </a:fld>
            <a:endParaRPr lang="en-US" altLang="ja-JP"/>
          </a:p>
        </p:txBody>
      </p:sp>
    </p:spTree>
    <p:extLst>
      <p:ext uri="{BB962C8B-B14F-4D97-AF65-F5344CB8AC3E}">
        <p14:creationId xmlns:p14="http://schemas.microsoft.com/office/powerpoint/2010/main" val="73446892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#348</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p>
          <a:p>
            <a:pPr marL="0" lvl="1" indent="0">
              <a:spcBef>
                <a:spcPts val="600"/>
              </a:spcBef>
              <a:buNone/>
            </a:pPr>
            <a:r>
              <a:rPr lang="en-US" altLang="ja-JP" dirty="0"/>
              <a:t>Approve the comment resolution for </a:t>
            </a:r>
            <a:r>
              <a:rPr lang="en-US" altLang="ja-JP" dirty="0" smtClean="0"/>
              <a:t>CID, 20099, 20100,20152 and 20171 </a:t>
            </a:r>
            <a:r>
              <a:rPr lang="en-US" altLang="ja-JP" dirty="0"/>
              <a:t>as shown in </a:t>
            </a:r>
            <a:r>
              <a:rPr lang="en-US" altLang="ja-JP" dirty="0" smtClean="0"/>
              <a:t>11-16/0552r1.</a:t>
            </a:r>
            <a:endParaRPr lang="en-US" altLang="ja-JP" dirty="0"/>
          </a:p>
          <a:p>
            <a:pPr marL="0" lvl="1" indent="0">
              <a:spcBef>
                <a:spcPts val="600"/>
              </a:spcBef>
              <a:buNone/>
            </a:pPr>
            <a:endParaRPr lang="en-US" altLang="ja-JP" b="1" dirty="0"/>
          </a:p>
          <a:p>
            <a:r>
              <a:rPr kumimoji="1" lang="en-US" altLang="ja-JP" dirty="0" smtClean="0"/>
              <a:t>Moved: Rob Sun</a:t>
            </a:r>
          </a:p>
          <a:p>
            <a:r>
              <a:rPr kumimoji="1" lang="en-US" altLang="ja-JP" dirty="0" err="1" smtClean="0"/>
              <a:t>Seconded:George</a:t>
            </a:r>
            <a:r>
              <a:rPr kumimoji="1" lang="en-US" altLang="ja-JP" dirty="0" smtClean="0"/>
              <a:t> </a:t>
            </a:r>
            <a:r>
              <a:rPr kumimoji="1" lang="en-US" altLang="ja-JP" dirty="0" err="1" smtClean="0"/>
              <a:t>Calcev</a:t>
            </a:r>
            <a:endParaRPr kumimoji="1" lang="en-US" altLang="ja-JP" dirty="0" smtClean="0"/>
          </a:p>
          <a:p>
            <a:endParaRPr kumimoji="1" lang="en-US" altLang="ja-JP" dirty="0" smtClean="0"/>
          </a:p>
          <a:p>
            <a:r>
              <a:rPr kumimoji="1" lang="en-US" altLang="ja-JP" dirty="0" smtClean="0"/>
              <a:t>Result (y/n/a):11/16/5</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372</a:t>
            </a:fld>
            <a:endParaRPr lang="en-US" altLang="ja-JP"/>
          </a:p>
        </p:txBody>
      </p:sp>
    </p:spTree>
    <p:extLst>
      <p:ext uri="{BB962C8B-B14F-4D97-AF65-F5344CB8AC3E}">
        <p14:creationId xmlns:p14="http://schemas.microsoft.com/office/powerpoint/2010/main" val="71979275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Instruct </a:t>
            </a:r>
            <a:r>
              <a:rPr kumimoji="1" lang="en-US" altLang="ja-JP" dirty="0"/>
              <a:t>editor to incorporate the changes  as shown in the </a:t>
            </a:r>
            <a:r>
              <a:rPr kumimoji="1" lang="en-US" altLang="ja-JP" dirty="0" err="1"/>
              <a:t>docment</a:t>
            </a:r>
            <a:r>
              <a:rPr kumimoji="1" lang="en-US" altLang="ja-JP" dirty="0"/>
              <a:t> </a:t>
            </a:r>
            <a:r>
              <a:rPr kumimoji="1" lang="en-US" altLang="ja-JP" dirty="0" smtClean="0"/>
              <a:t>11-16-0691r1, </a:t>
            </a:r>
            <a:r>
              <a:rPr kumimoji="1" lang="en-US" altLang="ja-JP" dirty="0"/>
              <a:t>resolving comment 20171,20152,20100 and 20099 as “Revised: incorporate the changes  as shown in the </a:t>
            </a:r>
            <a:r>
              <a:rPr kumimoji="1" lang="en-US" altLang="ja-JP" dirty="0" err="1"/>
              <a:t>docment</a:t>
            </a:r>
            <a:r>
              <a:rPr kumimoji="1" lang="en-US" altLang="ja-JP" dirty="0"/>
              <a:t> </a:t>
            </a:r>
            <a:r>
              <a:rPr kumimoji="1" lang="en-US" altLang="ja-JP" dirty="0" smtClean="0"/>
              <a:t>11-16-0691r1”.</a:t>
            </a:r>
          </a:p>
          <a:p>
            <a:endParaRPr kumimoji="1" lang="en-US" altLang="ja-JP" dirty="0"/>
          </a:p>
          <a:p>
            <a:r>
              <a:rPr kumimoji="1" lang="en-US" altLang="ja-JP" dirty="0"/>
              <a:t>Moved: Mike </a:t>
            </a:r>
            <a:r>
              <a:rPr kumimoji="1" lang="en-US" altLang="ja-JP" dirty="0" err="1" smtClean="0"/>
              <a:t>Montemurro</a:t>
            </a:r>
            <a:endParaRPr lang="en-US" altLang="ja-JP" b="1" dirty="0"/>
          </a:p>
          <a:p>
            <a:r>
              <a:rPr kumimoji="1" lang="en-US" altLang="ja-JP" dirty="0" err="1" smtClean="0"/>
              <a:t>Seconded:Rich</a:t>
            </a:r>
            <a:r>
              <a:rPr kumimoji="1" lang="en-US" altLang="ja-JP" dirty="0" smtClean="0"/>
              <a:t> Kennedy</a:t>
            </a:r>
          </a:p>
          <a:p>
            <a:endParaRPr kumimoji="1" lang="en-US" altLang="ja-JP" dirty="0" smtClean="0"/>
          </a:p>
          <a:p>
            <a:r>
              <a:rPr kumimoji="1" lang="en-US" altLang="ja-JP" dirty="0" smtClean="0"/>
              <a:t>Result (y/n/a):19/11/3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373</a:t>
            </a:fld>
            <a:endParaRPr lang="en-US" altLang="ja-JP"/>
          </a:p>
        </p:txBody>
      </p:sp>
    </p:spTree>
    <p:extLst>
      <p:ext uri="{BB962C8B-B14F-4D97-AF65-F5344CB8AC3E}">
        <p14:creationId xmlns:p14="http://schemas.microsoft.com/office/powerpoint/2010/main" val="182504232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94611"/>
            <a:ext cx="8153400" cy="533400"/>
          </a:xfrm>
        </p:spPr>
        <p:txBody>
          <a:bodyPr/>
          <a:lstStyle/>
          <a:p>
            <a:pPr lvl="1"/>
            <a:r>
              <a:rPr kumimoji="1" lang="en-US" altLang="ja-JP" dirty="0" smtClean="0"/>
              <a:t>Motion </a:t>
            </a:r>
            <a:r>
              <a:rPr kumimoji="1" lang="en-US" altLang="ja-JP" smtClean="0"/>
              <a:t>#350 (</a:t>
            </a:r>
            <a:r>
              <a:rPr kumimoji="1" lang="en-US" altLang="ja-JP"/>
              <a:t>Procedure </a:t>
            </a:r>
            <a:r>
              <a:rPr kumimoji="1" lang="en-US" altLang="ja-JP" smtClean="0"/>
              <a:t>motion)</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normAutofit fontScale="92500" lnSpcReduction="10000"/>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a:t>
            </a:r>
            <a:r>
              <a:rPr lang="en-US" altLang="ja-JP" sz="2000" dirty="0" smtClean="0"/>
              <a:t>20099</a:t>
            </a:r>
            <a:r>
              <a:rPr lang="en-US" altLang="ja-JP" sz="2000" dirty="0"/>
              <a:t>, 20100,20152 and </a:t>
            </a:r>
            <a:r>
              <a:rPr lang="en-US" altLang="ja-JP" sz="2000" dirty="0" smtClean="0"/>
              <a:t>20171</a:t>
            </a:r>
          </a:p>
          <a:p>
            <a:pPr marL="742950" lvl="2" indent="-342900">
              <a:spcBef>
                <a:spcPts val="600"/>
              </a:spcBef>
              <a:buFont typeface="AppleSymbols" charset="0"/>
              <a:buChar char="▻"/>
            </a:pPr>
            <a:r>
              <a:rPr lang="en-US" altLang="ja-JP" sz="2000" dirty="0" smtClean="0"/>
              <a:t> “</a:t>
            </a: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approval,11-16/0552r1 motion #348 and 11-16/0691r1 motion #349.</a:t>
            </a:r>
            <a:endParaRPr lang="en-US" altLang="ja-JP" sz="2000" dirty="0"/>
          </a:p>
          <a:p>
            <a:pPr lvl="1"/>
            <a:r>
              <a:rPr kumimoji="1" lang="en-US" altLang="ja-JP" dirty="0" err="1" smtClean="0"/>
              <a:t>Moved:Rob</a:t>
            </a:r>
            <a:r>
              <a:rPr kumimoji="1" lang="en-US" altLang="ja-JP" dirty="0" smtClean="0"/>
              <a:t> Sun</a:t>
            </a:r>
          </a:p>
          <a:p>
            <a:pPr lvl="1"/>
            <a:r>
              <a:rPr kumimoji="1" lang="en-US" altLang="ja-JP" dirty="0" err="1" smtClean="0"/>
              <a:t>Seconded:Lee</a:t>
            </a:r>
            <a:r>
              <a:rPr kumimoji="1" lang="en-US" altLang="ja-JP" dirty="0" smtClean="0"/>
              <a:t> Armstrong</a:t>
            </a:r>
          </a:p>
          <a:p>
            <a:r>
              <a:rPr kumimoji="1" lang="en-US" altLang="ja-JP" dirty="0" smtClean="0"/>
              <a:t>2</a:t>
            </a:r>
            <a:r>
              <a:rPr kumimoji="1" lang="en-US" altLang="ja-JP" baseline="30000" dirty="0" smtClean="0"/>
              <a:t>nd</a:t>
            </a:r>
            <a:r>
              <a:rPr kumimoji="1" lang="en-US" altLang="ja-JP" dirty="0" smtClean="0"/>
              <a:t> </a:t>
            </a:r>
            <a:r>
              <a:rPr kumimoji="1" lang="en-US" altLang="ja-JP" dirty="0" err="1" smtClean="0"/>
              <a:t>montion</a:t>
            </a:r>
            <a:r>
              <a:rPr kumimoji="1" lang="en-US" altLang="ja-JP" dirty="0" smtClean="0"/>
              <a:t> move to table</a:t>
            </a:r>
          </a:p>
          <a:p>
            <a:pPr lvl="1"/>
            <a:r>
              <a:rPr kumimoji="1" lang="en-US" altLang="ja-JP" dirty="0" err="1" smtClean="0"/>
              <a:t>Mvoved</a:t>
            </a:r>
            <a:r>
              <a:rPr kumimoji="1" lang="en-US" altLang="ja-JP" dirty="0" smtClean="0"/>
              <a:t>: Adrian Stephens</a:t>
            </a:r>
          </a:p>
          <a:p>
            <a:pPr lvl="1"/>
            <a:r>
              <a:rPr kumimoji="1" lang="en-US" altLang="ja-JP" dirty="0" smtClean="0"/>
              <a:t>Seconded: Jon </a:t>
            </a:r>
            <a:r>
              <a:rPr kumimoji="1" lang="en-US" altLang="ja-JP" dirty="0" err="1" smtClean="0"/>
              <a:t>Rasdahl</a:t>
            </a:r>
            <a:endParaRPr kumimoji="1" lang="en-US" altLang="ja-JP" dirty="0"/>
          </a:p>
          <a:p>
            <a:pPr lvl="1"/>
            <a:r>
              <a:rPr kumimoji="1" lang="en-US" altLang="ja-JP" dirty="0" smtClean="0"/>
              <a:t>Result (y/n/a):17/0/13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374</a:t>
            </a:fld>
            <a:endParaRPr lang="en-US" altLang="ja-JP"/>
          </a:p>
        </p:txBody>
      </p:sp>
    </p:spTree>
    <p:extLst>
      <p:ext uri="{BB962C8B-B14F-4D97-AF65-F5344CB8AC3E}">
        <p14:creationId xmlns:p14="http://schemas.microsoft.com/office/powerpoint/2010/main" val="93611806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kumimoji="1" lang="en-US" altLang="ja-JP" dirty="0" smtClean="0"/>
              <a:t>Motion #351</a:t>
            </a:r>
            <a:endParaRPr kumimoji="1" lang="ja-JP" altLang="en-US" dirty="0"/>
          </a:p>
        </p:txBody>
      </p:sp>
      <p:sp>
        <p:nvSpPr>
          <p:cNvPr id="3" name="コンテンツ プレースホルダー 2"/>
          <p:cNvSpPr>
            <a:spLocks noGrp="1"/>
          </p:cNvSpPr>
          <p:nvPr>
            <p:ph idx="1"/>
          </p:nvPr>
        </p:nvSpPr>
        <p:spPr>
          <a:xfrm>
            <a:off x="685799" y="1371600"/>
            <a:ext cx="7858125" cy="4876800"/>
          </a:xfrm>
        </p:spPr>
        <p:txBody>
          <a:bodyPr>
            <a:normAutofit fontScale="92500"/>
          </a:bodyPr>
          <a:lstStyle/>
          <a:p>
            <a:r>
              <a:rPr kumimoji="1" lang="en-US" altLang="ja-JP" dirty="0"/>
              <a:t>Move to</a:t>
            </a:r>
          </a:p>
          <a:p>
            <a:r>
              <a:rPr kumimoji="1" lang="en-US" altLang="ja-JP" dirty="0"/>
              <a:t>Instruct editor to incorporate the changes  as shown in the </a:t>
            </a:r>
            <a:r>
              <a:rPr kumimoji="1" lang="en-US" altLang="ja-JP" dirty="0" smtClean="0"/>
              <a:t>document 11-16-0600r3. </a:t>
            </a:r>
          </a:p>
          <a:p>
            <a:r>
              <a:rPr kumimoji="1" lang="en-US" altLang="ja-JP" dirty="0" smtClean="0"/>
              <a:t>And resolving </a:t>
            </a:r>
            <a:r>
              <a:rPr kumimoji="1" lang="en-US" altLang="ja-JP" dirty="0"/>
              <a:t>comment </a:t>
            </a:r>
            <a:r>
              <a:rPr lang="en-GB" altLang="ja-JP" dirty="0" smtClean="0"/>
              <a:t>20160,20169,20080,20162, 20170 and 20142 </a:t>
            </a:r>
            <a:r>
              <a:rPr kumimoji="1" lang="en-US" altLang="ja-JP" dirty="0" smtClean="0"/>
              <a:t>as </a:t>
            </a:r>
            <a:r>
              <a:rPr kumimoji="1" lang="en-US" altLang="ja-JP" dirty="0"/>
              <a:t>“Revised: incorporate the changes  as shown in the </a:t>
            </a:r>
            <a:r>
              <a:rPr kumimoji="1" lang="en-US" altLang="ja-JP" dirty="0" err="1"/>
              <a:t>docment</a:t>
            </a:r>
            <a:r>
              <a:rPr kumimoji="1" lang="en-US" altLang="ja-JP" dirty="0"/>
              <a:t> </a:t>
            </a:r>
            <a:r>
              <a:rPr kumimoji="1" lang="en-US" altLang="ja-JP" dirty="0" smtClean="0"/>
              <a:t>11-16-0600r3”.</a:t>
            </a:r>
          </a:p>
          <a:p>
            <a:r>
              <a:rPr kumimoji="1" lang="en-US" altLang="ja-JP" dirty="0" smtClean="0"/>
              <a:t>And resolving comment 20082 as “</a:t>
            </a:r>
            <a:r>
              <a:rPr lang="en-GB" altLang="ja-JP" dirty="0" smtClean="0"/>
              <a:t>REJECTED</a:t>
            </a:r>
            <a:r>
              <a:rPr lang="en-US" altLang="ja-JP" dirty="0" smtClean="0"/>
              <a:t>: </a:t>
            </a:r>
            <a:r>
              <a:rPr lang="en-GB" altLang="ja-JP" dirty="0"/>
              <a:t>This just adds ambiguity in expected AP </a:t>
            </a:r>
            <a:r>
              <a:rPr lang="en-GB" altLang="ja-JP" dirty="0" err="1" smtClean="0"/>
              <a:t>behavior</a:t>
            </a:r>
            <a:r>
              <a:rPr lang="en-GB" altLang="ja-JP" dirty="0" smtClean="0"/>
              <a:t>, </a:t>
            </a:r>
            <a:r>
              <a:rPr lang="en-GB" altLang="ja-JP" dirty="0"/>
              <a:t>and does not seem to significantly help the problem of useless Probe Responses, due to leaving the choice up to the AP implementation.</a:t>
            </a:r>
            <a:endParaRPr lang="ja-JP" altLang="ja-JP" dirty="0"/>
          </a:p>
          <a:p>
            <a:r>
              <a:rPr kumimoji="1" lang="en-US" altLang="ja-JP" dirty="0" smtClean="0"/>
              <a:t>Moved: </a:t>
            </a:r>
            <a:r>
              <a:rPr lang="en-GB" altLang="ja-JP" dirty="0" smtClean="0"/>
              <a:t>Peter </a:t>
            </a:r>
            <a:r>
              <a:rPr lang="en-GB" altLang="ja-JP" dirty="0" err="1"/>
              <a:t>Khoury</a:t>
            </a:r>
            <a:r>
              <a:rPr lang="ja-JP" altLang="ja-JP" dirty="0"/>
              <a:t> </a:t>
            </a:r>
            <a:endParaRPr kumimoji="1" lang="en-US" altLang="ja-JP" dirty="0" smtClean="0"/>
          </a:p>
          <a:p>
            <a:r>
              <a:rPr kumimoji="1" lang="en-US" altLang="ja-JP" dirty="0" smtClean="0"/>
              <a:t>Seconded: Guido </a:t>
            </a:r>
            <a:r>
              <a:rPr kumimoji="1" lang="en-US" altLang="ja-JP" dirty="0" err="1" smtClean="0"/>
              <a:t>Hiertz</a:t>
            </a:r>
            <a:endParaRPr kumimoji="1" lang="en-US" altLang="ja-JP" dirty="0" smtClean="0"/>
          </a:p>
          <a:p>
            <a:r>
              <a:rPr kumimoji="1" lang="en-US" altLang="ja-JP" dirty="0" smtClean="0"/>
              <a:t>Result(y/n/a): 11/0/7</a:t>
            </a:r>
            <a:endParaRPr kumimoji="1" lang="en-US" altLang="ja-JP" dirty="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375</a:t>
            </a:fld>
            <a:endParaRPr lang="en-US" altLang="ja-JP"/>
          </a:p>
        </p:txBody>
      </p:sp>
    </p:spTree>
    <p:extLst>
      <p:ext uri="{BB962C8B-B14F-4D97-AF65-F5344CB8AC3E}">
        <p14:creationId xmlns:p14="http://schemas.microsoft.com/office/powerpoint/2010/main" val="170917187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#352</a:t>
            </a:r>
            <a:br>
              <a:rPr lang="en-US" altLang="ja-JP" dirty="0" smtClean="0"/>
            </a:br>
            <a:r>
              <a:rPr lang="en-US" altLang="ja-JP" dirty="0" smtClean="0"/>
              <a:t>Motion </a:t>
            </a:r>
            <a:r>
              <a:rPr lang="en-US" altLang="ja-JP" dirty="0"/>
              <a:t>to accept comment </a:t>
            </a:r>
            <a:r>
              <a:rPr lang="en-US" altLang="ja-JP" dirty="0" smtClean="0"/>
              <a:t>resolution</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a:t>
            </a:r>
            <a:r>
              <a:rPr lang="en-US" altLang="ja-JP" dirty="0"/>
              <a:t>to: </a:t>
            </a:r>
            <a:endParaRPr lang="en-US" altLang="ja-JP" dirty="0" smtClean="0"/>
          </a:p>
          <a:p>
            <a:r>
              <a:rPr lang="en-US" altLang="ja-JP" dirty="0" smtClean="0"/>
              <a:t>Approve </a:t>
            </a:r>
            <a:r>
              <a:rPr lang="en-US" altLang="ja-JP" dirty="0"/>
              <a:t>the comment resolution for CIDs 20099, 20100, 20152, and 20171 as follows: "</a:t>
            </a:r>
            <a:r>
              <a:rPr lang="en-US" altLang="ja-JP" dirty="0" smtClean="0"/>
              <a:t>REVISED.</a:t>
            </a:r>
          </a:p>
          <a:p>
            <a:r>
              <a:rPr lang="en-US" altLang="ja-JP" dirty="0" smtClean="0"/>
              <a:t>Incorporate </a:t>
            </a:r>
            <a:r>
              <a:rPr lang="en-US" altLang="ja-JP" dirty="0"/>
              <a:t>changes as shown in </a:t>
            </a:r>
            <a:r>
              <a:rPr lang="en-US" altLang="ja-JP" dirty="0">
                <a:hlinkClick r:id="rId2"/>
              </a:rPr>
              <a:t>https://</a:t>
            </a:r>
            <a:r>
              <a:rPr lang="en-US" altLang="ja-JP" dirty="0" smtClean="0">
                <a:hlinkClick r:id="rId2"/>
              </a:rPr>
              <a:t>mentor.ieee.org/802.11/dcn/16/11-16-0691-02-00ai-state-machine-changes.docx</a:t>
            </a:r>
            <a:endParaRPr lang="en-US" altLang="ja-JP" dirty="0" smtClean="0"/>
          </a:p>
          <a:p>
            <a:endParaRPr kumimoji="1" lang="en-US" altLang="ja-JP" dirty="0"/>
          </a:p>
          <a:p>
            <a:r>
              <a:rPr kumimoji="1" lang="en-US" altLang="ja-JP" dirty="0" err="1" smtClean="0"/>
              <a:t>Moved:Michael</a:t>
            </a:r>
            <a:r>
              <a:rPr kumimoji="1" lang="en-US" altLang="ja-JP" dirty="0" smtClean="0"/>
              <a:t> </a:t>
            </a:r>
            <a:r>
              <a:rPr kumimoji="1" lang="en-US" altLang="ja-JP" dirty="0" err="1" smtClean="0"/>
              <a:t>Montemurro</a:t>
            </a:r>
            <a:endParaRPr kumimoji="1" lang="en-US" altLang="ja-JP" dirty="0" smtClean="0"/>
          </a:p>
          <a:p>
            <a:r>
              <a:rPr kumimoji="1" lang="en-US" altLang="ja-JP" dirty="0" err="1" smtClean="0"/>
              <a:t>Seconded:Mark</a:t>
            </a:r>
            <a:r>
              <a:rPr kumimoji="1" lang="en-US" altLang="ja-JP" dirty="0" smtClean="0"/>
              <a:t> Hamilton</a:t>
            </a:r>
          </a:p>
          <a:p>
            <a:r>
              <a:rPr kumimoji="1" lang="en-US" altLang="ja-JP" dirty="0" smtClean="0"/>
              <a:t>Result:8/0/3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376</a:t>
            </a:fld>
            <a:endParaRPr lang="en-US" altLang="ja-JP"/>
          </a:p>
        </p:txBody>
      </p:sp>
    </p:spTree>
    <p:extLst>
      <p:ext uri="{BB962C8B-B14F-4D97-AF65-F5344CB8AC3E}">
        <p14:creationId xmlns:p14="http://schemas.microsoft.com/office/powerpoint/2010/main" val="47163728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353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smtClean="0"/>
              <a:t>“</a:t>
            </a:r>
            <a:r>
              <a:rPr lang="pl-PL" altLang="ja-JP" dirty="0" smtClean="0"/>
              <a:t>2016-07-SanDiego-01</a:t>
            </a:r>
            <a:r>
              <a:rPr kumimoji="1" lang="en-US" altLang="ja-JP" dirty="0" smtClean="0"/>
              <a:t>” </a:t>
            </a:r>
            <a:r>
              <a:rPr kumimoji="1" lang="en-US" altLang="ja-JP" dirty="0" smtClean="0"/>
              <a:t>tab of </a:t>
            </a:r>
            <a:r>
              <a:rPr kumimoji="1" lang="en-US" altLang="ja-JP" dirty="0" smtClean="0"/>
              <a:t>16/0852r1</a:t>
            </a:r>
            <a:r>
              <a:rPr kumimoji="1" lang="en-US" altLang="ja-JP" dirty="0" smtClean="0"/>
              <a:t>.</a:t>
            </a:r>
          </a:p>
          <a:p>
            <a:pPr marL="0" indent="0">
              <a:buNone/>
            </a:pPr>
            <a:endParaRPr kumimoji="1" lang="fi-FI" altLang="ja-JP" dirty="0" smtClean="0"/>
          </a:p>
          <a:p>
            <a:r>
              <a:rPr kumimoji="1" lang="en-US" altLang="ja-JP" dirty="0" smtClean="0"/>
              <a:t>Moved: </a:t>
            </a:r>
            <a:r>
              <a:rPr kumimoji="1" lang="en-US" altLang="ja-JP" dirty="0" smtClean="0"/>
              <a:t>Hitoshi Morioka</a:t>
            </a:r>
          </a:p>
          <a:p>
            <a:r>
              <a:rPr kumimoji="1" lang="en-US" altLang="ja-JP" dirty="0" smtClean="0"/>
              <a:t>Seconded </a:t>
            </a:r>
            <a:r>
              <a:rPr kumimoji="1" lang="en-US" altLang="ja-JP" dirty="0"/>
              <a:t>: </a:t>
            </a:r>
            <a:r>
              <a:rPr kumimoji="1" lang="en-US" altLang="ja-JP" dirty="0" smtClean="0"/>
              <a:t>George </a:t>
            </a:r>
            <a:r>
              <a:rPr kumimoji="1" lang="en-US" altLang="ja-JP" dirty="0" err="1" smtClean="0"/>
              <a:t>Calcev</a:t>
            </a:r>
            <a:endParaRPr kumimoji="1" lang="en-US" altLang="ja-JP" dirty="0" smtClean="0"/>
          </a:p>
          <a:p>
            <a:r>
              <a:rPr kumimoji="1" lang="en-US" altLang="ja-JP" dirty="0" smtClean="0"/>
              <a:t>Result(y/n/a):5/0/0</a:t>
            </a: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377</a:t>
            </a:fld>
            <a:endParaRPr lang="en-US" altLang="ja-JP"/>
          </a:p>
        </p:txBody>
      </p:sp>
    </p:spTree>
    <p:extLst>
      <p:ext uri="{BB962C8B-B14F-4D97-AF65-F5344CB8AC3E}">
        <p14:creationId xmlns:p14="http://schemas.microsoft.com/office/powerpoint/2010/main" val="1534690739"/>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proposed resolution in document 11-16/1014r0 as the comment resolution for CID30002.</a:t>
            </a:r>
          </a:p>
          <a:p>
            <a:pPr marL="0" indent="0">
              <a:buNone/>
            </a:pPr>
            <a:endParaRPr kumimoji="1" lang="en-US" altLang="ja-JP" dirty="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smtClean="0"/>
              <a:t>Seconded: Ping Fang</a:t>
            </a:r>
          </a:p>
          <a:p>
            <a:pPr marL="0" indent="0">
              <a:buNone/>
            </a:pPr>
            <a:r>
              <a:rPr kumimoji="1" lang="en-US" altLang="ja-JP" dirty="0" smtClean="0"/>
              <a:t>Result: 4/1/3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378</a:t>
            </a:fld>
            <a:endParaRPr lang="en-US" altLang="ja-JP"/>
          </a:p>
        </p:txBody>
      </p:sp>
    </p:spTree>
    <p:extLst>
      <p:ext uri="{BB962C8B-B14F-4D97-AF65-F5344CB8AC3E}">
        <p14:creationId xmlns:p14="http://schemas.microsoft.com/office/powerpoint/2010/main" val="1742155361"/>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resolve the CID30005 and CID30006 with the following resolution.</a:t>
            </a:r>
          </a:p>
          <a:p>
            <a:r>
              <a:rPr kumimoji="1" lang="en-US" altLang="ja-JP" dirty="0" smtClean="0"/>
              <a:t>“Revised: Adopt the text changes as shown in 11-16/0981r1.”</a:t>
            </a:r>
          </a:p>
          <a:p>
            <a:endParaRPr kumimoji="1" lang="en-US" altLang="ja-JP" dirty="0" smtClean="0"/>
          </a:p>
          <a:p>
            <a:r>
              <a:rPr kumimoji="1" lang="en-US" altLang="ja-JP" dirty="0" err="1" smtClean="0"/>
              <a:t>Moved:Jouni</a:t>
            </a:r>
            <a:r>
              <a:rPr kumimoji="1" lang="en-US" altLang="ja-JP" dirty="0" smtClean="0"/>
              <a:t> </a:t>
            </a:r>
            <a:r>
              <a:rPr kumimoji="1" lang="en-US" altLang="ja-JP" dirty="0" err="1" smtClean="0"/>
              <a:t>Malinen</a:t>
            </a:r>
            <a:endParaRPr kumimoji="1" lang="en-US" altLang="ja-JP" dirty="0" smtClean="0"/>
          </a:p>
          <a:p>
            <a:r>
              <a:rPr kumimoji="1" lang="en-US" altLang="ja-JP" dirty="0" err="1" smtClean="0"/>
              <a:t>Seconded:Lee</a:t>
            </a:r>
            <a:r>
              <a:rPr kumimoji="1" lang="en-US" altLang="ja-JP" dirty="0" smtClean="0"/>
              <a:t>  Armstrong</a:t>
            </a:r>
          </a:p>
          <a:p>
            <a:r>
              <a:rPr kumimoji="1" lang="en-US" altLang="ja-JP" dirty="0" smtClean="0"/>
              <a:t>Result:7/0/0</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379</a:t>
            </a:fld>
            <a:endParaRPr lang="en-US" altLang="ja-JP"/>
          </a:p>
        </p:txBody>
      </p:sp>
    </p:spTree>
    <p:extLst>
      <p:ext uri="{BB962C8B-B14F-4D97-AF65-F5344CB8AC3E}">
        <p14:creationId xmlns:p14="http://schemas.microsoft.com/office/powerpoint/2010/main" val="1481486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380</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Which resolution do you support for CID30002 ?</a:t>
            </a:r>
            <a:endParaRPr kumimoji="1" lang="en-US" altLang="ja-JP" dirty="0" smtClean="0"/>
          </a:p>
          <a:p>
            <a:pPr marL="0" indent="0">
              <a:buNone/>
            </a:pPr>
            <a:endParaRPr kumimoji="1" lang="en-US" altLang="ja-JP" dirty="0" smtClean="0"/>
          </a:p>
          <a:p>
            <a:r>
              <a:rPr kumimoji="1" lang="en-US" altLang="ja-JP" dirty="0" smtClean="0"/>
              <a:t>1.Reject the comment</a:t>
            </a:r>
          </a:p>
          <a:p>
            <a:r>
              <a:rPr kumimoji="1" lang="en-US" altLang="ja-JP" dirty="0" smtClean="0"/>
              <a:t>2.Delete DILS feature</a:t>
            </a:r>
            <a:endParaRPr kumimoji="1" lang="en-US" altLang="ja-JP" dirty="0" smtClean="0"/>
          </a:p>
          <a:p>
            <a:r>
              <a:rPr kumimoji="1" lang="en-US" altLang="ja-JP" dirty="0" smtClean="0"/>
              <a:t>3. Abstain</a:t>
            </a:r>
          </a:p>
          <a:p>
            <a:endParaRPr kumimoji="1" lang="en-US" altLang="ja-JP" dirty="0"/>
          </a:p>
          <a:p>
            <a:r>
              <a:rPr kumimoji="1" lang="en-US" altLang="ja-JP" dirty="0" err="1" smtClean="0"/>
              <a:t>Reslut</a:t>
            </a:r>
            <a:r>
              <a:rPr kumimoji="1" lang="en-US" altLang="ja-JP" dirty="0" smtClean="0"/>
              <a:t> 8/4/10</a:t>
            </a:r>
            <a:r>
              <a:rPr kumimoji="1" lang="en-US" altLang="ja-JP" dirty="0" smtClean="0"/>
              <a:t>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381</a:t>
            </a:fld>
            <a:endParaRPr lang="en-US" altLang="ja-JP"/>
          </a:p>
        </p:txBody>
      </p:sp>
    </p:spTree>
    <p:extLst>
      <p:ext uri="{BB962C8B-B14F-4D97-AF65-F5344CB8AC3E}">
        <p14:creationId xmlns:p14="http://schemas.microsoft.com/office/powerpoint/2010/main" val="814310996"/>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382</a:t>
            </a:fld>
            <a:endParaRPr lang="en-US" altLang="ja-JP"/>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July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July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July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12003</TotalTime>
  <Words>20939</Words>
  <Application>Microsoft Macintosh PowerPoint</Application>
  <PresentationFormat>画面に合わせる (4:3)</PresentationFormat>
  <Paragraphs>4868</Paragraphs>
  <Slides>382</Slides>
  <Notes>82</Notes>
  <HiddenSlides>297</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382</vt:i4>
      </vt:variant>
    </vt:vector>
  </HeadingPairs>
  <TitlesOfParts>
    <vt:vector size="389" baseType="lpstr">
      <vt:lpstr>AppleSymbols</vt:lpstr>
      <vt:lpstr>Helvetica</vt:lpstr>
      <vt:lpstr>ＭＳ Ｐゴシック</vt:lpstr>
      <vt:lpstr>ＭＳ 明朝</vt:lpstr>
      <vt:lpstr>Times New Roman</vt:lpstr>
      <vt:lpstr>Arial</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 Procedure )</vt:lpstr>
      <vt:lpstr>#331</vt:lpstr>
      <vt:lpstr>#332</vt:lpstr>
      <vt:lpstr>#333</vt:lpstr>
      <vt:lpstr>#334</vt:lpstr>
      <vt:lpstr>#335</vt:lpstr>
      <vt:lpstr>#336</vt:lpstr>
      <vt:lpstr>Motion #337</vt:lpstr>
      <vt:lpstr>Motion #338</vt:lpstr>
      <vt:lpstr>Motion #339</vt:lpstr>
      <vt:lpstr>#340</vt:lpstr>
      <vt:lpstr>#341</vt:lpstr>
      <vt:lpstr>#342</vt:lpstr>
      <vt:lpstr>#342</vt:lpstr>
      <vt:lpstr>#343</vt:lpstr>
      <vt:lpstr>#344</vt:lpstr>
      <vt:lpstr>#345</vt:lpstr>
      <vt:lpstr>Motion #346 </vt:lpstr>
      <vt:lpstr>Motion #347</vt:lpstr>
      <vt:lpstr>Motion #348</vt:lpstr>
      <vt:lpstr>Motion #349</vt:lpstr>
      <vt:lpstr>Motion #350 (Procedure motion)</vt:lpstr>
      <vt:lpstr>Motion #351</vt:lpstr>
      <vt:lpstr>Motion #352 Motion to accept comment resolution</vt:lpstr>
      <vt:lpstr>#353</vt:lpstr>
      <vt:lpstr>#354</vt:lpstr>
      <vt:lpstr>#355</vt:lpstr>
      <vt:lpstr>Strawpoll</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944</cp:revision>
  <cp:lastPrinted>1998-02-10T13:28:06Z</cp:lastPrinted>
  <dcterms:created xsi:type="dcterms:W3CDTF">2016-01-19T17:09:28Z</dcterms:created>
  <dcterms:modified xsi:type="dcterms:W3CDTF">2016-07-27T18:01:48Z</dcterms:modified>
  <cp:category/>
</cp:coreProperties>
</file>