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17.xml" ContentType="application/vnd.openxmlformats-officedocument.presentationml.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slides/slide127.xml" ContentType="application/vnd.openxmlformats-officedocument.presentationml.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136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s/slide75.xml" ContentType="application/vnd.openxmlformats-officedocument.presentationml.slide+xml"/>
  <Override PartName="/ppt/slides/slide85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12.xml" ContentType="application/vnd.openxmlformats-officedocument.presentationml.slide+xml"/>
  <Override PartName="/ppt/slides/slide13.xml" ContentType="application/vnd.openxmlformats-officedocument.presentationml.slide+xml"/>
  <Override PartName="/ppt/slides/slide122.xml" ContentType="application/vnd.openxmlformats-officedocument.presentationml.slide+xml"/>
  <Override PartName="/ppt/slides/slide23.xml" ContentType="application/vnd.openxmlformats-officedocument.presentationml.slide+xml"/>
  <Override PartName="/ppt/slides/slide1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108.xml" ContentType="application/vnd.openxmlformats-officedocument.presentationml.slide+xml"/>
  <Override PartName="/ppt/slides/slide1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18.xml" ContentType="application/vnd.openxmlformats-officedocument.presentationml.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slides/slide128.xml" ContentType="application/vnd.openxmlformats-officedocument.presentationml.slide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37.xml" ContentType="application/vnd.openxmlformats-officedocument.presentationml.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90.xml" ContentType="application/vnd.openxmlformats-officedocument.presentationml.slide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s/slide76.xml" ContentType="application/vnd.openxmlformats-officedocument.presentationml.slide+xml"/>
  <Override PartName="/ppt/slides/slide86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113.xml" ContentType="application/vnd.openxmlformats-officedocument.presentationml.slide+xml"/>
  <Override PartName="/ppt/slides/slide14.xml" ContentType="application/vnd.openxmlformats-officedocument.presentationml.slide+xml"/>
  <Override PartName="/ppt/slides/slide123.xml" ContentType="application/vnd.openxmlformats-officedocument.presentationml.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slides/slide132.xml" ContentType="application/vnd.openxmlformats-officedocument.presentationml.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Default Extension="xml" ContentType="application/xml"/>
  <Override PartName="/ppt/slides/slide109.xml" ContentType="application/vnd.openxmlformats-officedocument.presentationml.slide+xml"/>
  <Override PartName="/ppt/slides/slide142.xml" ContentType="application/vnd.openxmlformats-officedocument.presentationml.slide+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6.xml" ContentType="application/vnd.openxmlformats-officedocument.presentationml.slideLayout+xml"/>
  <Override PartName="/ppt/slides/slide119.xml" ContentType="application/vnd.openxmlformats-officedocument.presentationml.slide+xml"/>
  <Override PartName="/ppt/slides/slide52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slides/slide138.xml" ContentType="application/vnd.openxmlformats-officedocument.presentationml.slide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slides/slide81.xml" ContentType="application/vnd.openxmlformats-officedocument.presentationml.slide+xml"/>
  <Override PartName="/ppt/slides/slide49.xml" ContentType="application/vnd.openxmlformats-officedocument.presentationml.slide+xml"/>
  <Override PartName="/ppt/slides/slide58.xml" ContentType="application/vnd.openxmlformats-officedocument.presentationml.slide+xml"/>
  <Override PartName="/ppt/slides/slide91.xml" ContentType="application/vnd.openxmlformats-officedocument.presentationml.slide+xml"/>
  <Override PartName="/docProps/core.xml" ContentType="application/vnd.openxmlformats-package.core-properties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s/slide77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04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14.xml" ContentType="application/vnd.openxmlformats-officedocument.presentationml.slide+xml"/>
  <Override PartName="/ppt/slides/slide15.xml" ContentType="application/vnd.openxmlformats-officedocument.presentationml.slide+xml"/>
  <Override PartName="/ppt/slides/slide124.xml" ContentType="application/vnd.openxmlformats-officedocument.presentationml.slide+xml"/>
  <Override PartName="/ppt/slides/slide25.xml" ContentType="application/vnd.openxmlformats-officedocument.presentationml.slide+xml"/>
  <Override PartName="/ppt/slides/slide133.xml" ContentType="application/vnd.openxmlformats-officedocument.presentationml.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44.xml" ContentType="application/vnd.openxmlformats-officedocument.presentationml.slide+xml"/>
  <Default Extension="docx" ContentType="application/vnd.openxmlformats-officedocument.wordprocessingml.document"/>
  <Override PartName="/ppt/slides/slide53.xml" ContentType="application/vnd.openxmlformats-officedocument.presentationml.slide+xml"/>
  <Override PartName="/ppt/slides/slide129.xml" ContentType="application/vnd.openxmlformats-officedocument.presentationml.slide+xml"/>
  <Override PartName="/ppt/slides/slide63.xml" ContentType="application/vnd.openxmlformats-officedocument.presentationml.slide+xml"/>
  <Override PartName="/ppt/slides/slide139.xml" ContentType="application/vnd.openxmlformats-officedocument.presentationml.slide+xml"/>
  <Override PartName="/ppt/slides/slide72.xml" ContentType="application/vnd.openxmlformats-officedocument.presentationml.slide+xml"/>
  <Override PartName="/ppt/slides/slide82.xml" ContentType="application/vnd.openxmlformats-officedocument.presentationml.slide+xml"/>
  <Override PartName="/ppt/slides/slide92.xml" ContentType="application/vnd.openxmlformats-officedocument.presentationml.slide+xml"/>
  <Override PartName="/ppt/slides/slide59.xml" ContentType="application/vnd.openxmlformats-officedocument.presentationml.slide+xml"/>
  <Override PartName="/ppt/slides/slide100.xml" ContentType="application/vnd.openxmlformats-officedocument.presentationml.slide+xml"/>
  <Override PartName="/ppt/slides/slide6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8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slides/slide88.xml" ContentType="application/vnd.openxmlformats-officedocument.presentationml.slide+xml"/>
  <Override PartName="/ppt/slides/slide20.xml" ContentType="application/vnd.openxmlformats-officedocument.presentationml.slide+xml"/>
  <Override PartName="/ppt/slides/slide97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05.xml" ContentType="application/vnd.openxmlformats-officedocument.presentationml.slide+xml"/>
  <Override PartName="/ppt/slides/slide115.xml" ContentType="application/vnd.openxmlformats-officedocument.presentationml.slide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125.xml" ContentType="application/vnd.openxmlformats-officedocument.presentationml.slide+xml"/>
  <Default Extension="rels" ContentType="application/vnd.openxmlformats-package.relationships+xml"/>
  <Override PartName="/ppt/slides/slide26.xml" ContentType="application/vnd.openxmlformats-officedocument.presentationml.slide+xml"/>
  <Default Extension="pict" ContentType="image/pict"/>
  <Override PartName="/ppt/slides/slide134.xml" ContentType="application/vnd.openxmlformats-officedocument.presentationml.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slides/slide83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9.xml" ContentType="application/vnd.openxmlformats-officedocument.presentationml.slide+xml"/>
  <Override PartName="/ppt/slides/slide110.xml" ContentType="application/vnd.openxmlformats-officedocument.presentationml.slide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20.xml" ContentType="application/vnd.openxmlformats-officedocument.presentationml.slide+xml"/>
  <Override PartName="/ppt/slides/slide89.xml" ContentType="application/vnd.openxmlformats-officedocument.presentationml.slide+xml"/>
  <Override PartName="/ppt/slides/slide21.xml" ContentType="application/vnd.openxmlformats-officedocument.presentationml.slide+xml"/>
  <Override PartName="/ppt/slides/slide98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4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6.xml" ContentType="application/vnd.openxmlformats-officedocument.presentationml.slide+xml"/>
  <Override PartName="/ppt/slides/slide17.xml" ContentType="application/vnd.openxmlformats-officedocument.presentationml.slide+xml"/>
  <Override PartName="/ppt/slides/slide126.xml" ContentType="application/vnd.openxmlformats-officedocument.presentationml.slide+xml"/>
  <Override PartName="/ppt/slides/slide27.xml" ContentType="application/vnd.openxmlformats-officedocument.presentationml.slide+xml"/>
  <Override PartName="/ppt/slides/slide135.xml" ContentType="application/vnd.openxmlformats-officedocument.presentationml.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74.xml" ContentType="application/vnd.openxmlformats-officedocument.presentationml.slide+xml"/>
  <Override PartName="/ppt/slides/slide84.xml" ContentType="application/vnd.openxmlformats-officedocument.presentationml.slide+xml"/>
  <Override PartName="/ppt/slides/slide94.xml" ContentType="application/vnd.openxmlformats-officedocument.presentationml.slide+xml"/>
  <Override PartName="/ppt/slides/slide102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11.xml" ContentType="application/vnd.openxmlformats-officedocument.presentationml.slide+xml"/>
  <Override PartName="/ppt/slides/slide12.xml" ContentType="application/vnd.openxmlformats-officedocument.presentationml.slide+xml"/>
  <Override PartName="/ppt/slides/slide121.xml" ContentType="application/vnd.openxmlformats-officedocument.presentationml.slide+xml"/>
  <Override PartName="/ppt/slides/slide22.xml" ContentType="application/vnd.openxmlformats-officedocument.presentationml.slide+xml"/>
  <Override PartName="/ppt/slides/slide130.xml" ContentType="application/vnd.openxmlformats-officedocument.presentationml.slide+xml"/>
  <Override PartName="/ppt/slides/slide99.xml" ContentType="application/vnd.openxmlformats-officedocument.presentationml.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s/slide107.xml" ContentType="application/vnd.openxmlformats-officedocument.presentationml.slide+xml"/>
  <Override PartName="/ppt/slides/slide1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44"/>
  </p:notesMasterIdLst>
  <p:handoutMasterIdLst>
    <p:handoutMasterId r:id="rId145"/>
  </p:handoutMasterIdLst>
  <p:sldIdLst>
    <p:sldId id="269" r:id="rId2"/>
    <p:sldId id="257" r:id="rId3"/>
    <p:sldId id="435" r:id="rId4"/>
    <p:sldId id="436" r:id="rId5"/>
    <p:sldId id="437" r:id="rId6"/>
    <p:sldId id="438" r:id="rId7"/>
    <p:sldId id="439" r:id="rId8"/>
    <p:sldId id="442" r:id="rId9"/>
    <p:sldId id="443" r:id="rId10"/>
    <p:sldId id="441" r:id="rId11"/>
    <p:sldId id="444" r:id="rId12"/>
    <p:sldId id="445" r:id="rId13"/>
    <p:sldId id="446" r:id="rId14"/>
    <p:sldId id="448" r:id="rId15"/>
    <p:sldId id="449" r:id="rId16"/>
    <p:sldId id="450" r:id="rId17"/>
    <p:sldId id="451" r:id="rId18"/>
    <p:sldId id="452" r:id="rId19"/>
    <p:sldId id="453" r:id="rId20"/>
    <p:sldId id="454" r:id="rId21"/>
    <p:sldId id="455" r:id="rId22"/>
    <p:sldId id="456" r:id="rId23"/>
    <p:sldId id="447" r:id="rId24"/>
    <p:sldId id="457" r:id="rId25"/>
    <p:sldId id="458" r:id="rId26"/>
    <p:sldId id="459" r:id="rId27"/>
    <p:sldId id="460" r:id="rId28"/>
    <p:sldId id="461" r:id="rId29"/>
    <p:sldId id="462" r:id="rId30"/>
    <p:sldId id="463" r:id="rId31"/>
    <p:sldId id="464" r:id="rId32"/>
    <p:sldId id="465" r:id="rId33"/>
    <p:sldId id="467" r:id="rId34"/>
    <p:sldId id="468" r:id="rId35"/>
    <p:sldId id="469" r:id="rId36"/>
    <p:sldId id="470" r:id="rId37"/>
    <p:sldId id="471" r:id="rId38"/>
    <p:sldId id="466" r:id="rId39"/>
    <p:sldId id="472" r:id="rId40"/>
    <p:sldId id="473" r:id="rId41"/>
    <p:sldId id="478" r:id="rId42"/>
    <p:sldId id="479" r:id="rId43"/>
    <p:sldId id="480" r:id="rId44"/>
    <p:sldId id="481" r:id="rId45"/>
    <p:sldId id="482" r:id="rId46"/>
    <p:sldId id="483" r:id="rId47"/>
    <p:sldId id="485" r:id="rId48"/>
    <p:sldId id="484" r:id="rId49"/>
    <p:sldId id="486" r:id="rId50"/>
    <p:sldId id="488" r:id="rId51"/>
    <p:sldId id="490" r:id="rId52"/>
    <p:sldId id="489" r:id="rId53"/>
    <p:sldId id="492" r:id="rId54"/>
    <p:sldId id="494" r:id="rId55"/>
    <p:sldId id="493" r:id="rId56"/>
    <p:sldId id="496" r:id="rId57"/>
    <p:sldId id="497" r:id="rId58"/>
    <p:sldId id="498" r:id="rId59"/>
    <p:sldId id="495" r:id="rId60"/>
    <p:sldId id="475" r:id="rId61"/>
    <p:sldId id="499" r:id="rId62"/>
    <p:sldId id="500" r:id="rId63"/>
    <p:sldId id="501" r:id="rId64"/>
    <p:sldId id="502" r:id="rId65"/>
    <p:sldId id="505" r:id="rId66"/>
    <p:sldId id="503" r:id="rId67"/>
    <p:sldId id="504" r:id="rId68"/>
    <p:sldId id="507" r:id="rId69"/>
    <p:sldId id="506" r:id="rId70"/>
    <p:sldId id="508" r:id="rId71"/>
    <p:sldId id="510" r:id="rId72"/>
    <p:sldId id="509" r:id="rId73"/>
    <p:sldId id="511" r:id="rId74"/>
    <p:sldId id="514" r:id="rId75"/>
    <p:sldId id="516" r:id="rId76"/>
    <p:sldId id="512" r:id="rId77"/>
    <p:sldId id="513" r:id="rId78"/>
    <p:sldId id="517" r:id="rId79"/>
    <p:sldId id="518" r:id="rId80"/>
    <p:sldId id="519" r:id="rId81"/>
    <p:sldId id="520" r:id="rId82"/>
    <p:sldId id="521" r:id="rId83"/>
    <p:sldId id="524" r:id="rId84"/>
    <p:sldId id="527" r:id="rId85"/>
    <p:sldId id="528" r:id="rId86"/>
    <p:sldId id="523" r:id="rId87"/>
    <p:sldId id="529" r:id="rId88"/>
    <p:sldId id="531" r:id="rId89"/>
    <p:sldId id="536" r:id="rId90"/>
    <p:sldId id="537" r:id="rId91"/>
    <p:sldId id="538" r:id="rId92"/>
    <p:sldId id="541" r:id="rId93"/>
    <p:sldId id="542" r:id="rId94"/>
    <p:sldId id="543" r:id="rId95"/>
    <p:sldId id="544" r:id="rId96"/>
    <p:sldId id="545" r:id="rId97"/>
    <p:sldId id="546" r:id="rId98"/>
    <p:sldId id="535" r:id="rId99"/>
    <p:sldId id="549" r:id="rId100"/>
    <p:sldId id="547" r:id="rId101"/>
    <p:sldId id="551" r:id="rId102"/>
    <p:sldId id="552" r:id="rId103"/>
    <p:sldId id="553" r:id="rId104"/>
    <p:sldId id="554" r:id="rId105"/>
    <p:sldId id="555" r:id="rId106"/>
    <p:sldId id="556" r:id="rId107"/>
    <p:sldId id="557" r:id="rId108"/>
    <p:sldId id="550" r:id="rId109"/>
    <p:sldId id="558" r:id="rId110"/>
    <p:sldId id="559" r:id="rId111"/>
    <p:sldId id="561" r:id="rId112"/>
    <p:sldId id="560" r:id="rId113"/>
    <p:sldId id="562" r:id="rId114"/>
    <p:sldId id="563" r:id="rId115"/>
    <p:sldId id="564" r:id="rId116"/>
    <p:sldId id="566" r:id="rId117"/>
    <p:sldId id="567" r:id="rId118"/>
    <p:sldId id="568" r:id="rId119"/>
    <p:sldId id="569" r:id="rId120"/>
    <p:sldId id="570" r:id="rId121"/>
    <p:sldId id="571" r:id="rId122"/>
    <p:sldId id="572" r:id="rId123"/>
    <p:sldId id="573" r:id="rId124"/>
    <p:sldId id="574" r:id="rId125"/>
    <p:sldId id="575" r:id="rId126"/>
    <p:sldId id="576" r:id="rId127"/>
    <p:sldId id="577" r:id="rId128"/>
    <p:sldId id="565" r:id="rId129"/>
    <p:sldId id="578" r:id="rId130"/>
    <p:sldId id="579" r:id="rId131"/>
    <p:sldId id="581" r:id="rId132"/>
    <p:sldId id="583" r:id="rId133"/>
    <p:sldId id="582" r:id="rId134"/>
    <p:sldId id="584" r:id="rId135"/>
    <p:sldId id="585" r:id="rId136"/>
    <p:sldId id="588" r:id="rId137"/>
    <p:sldId id="589" r:id="rId138"/>
    <p:sldId id="587" r:id="rId139"/>
    <p:sldId id="590" r:id="rId140"/>
    <p:sldId id="586" r:id="rId141"/>
    <p:sldId id="540" r:id="rId142"/>
    <p:sldId id="534" r:id="rId14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真野 浩" initials="真野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テーマ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テーマ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1992" autoAdjust="0"/>
    <p:restoredTop sz="86482" autoAdjust="0"/>
  </p:normalViewPr>
  <p:slideViewPr>
    <p:cSldViewPr showGuides="1">
      <p:cViewPr>
        <p:scale>
          <a:sx n="100" d="100"/>
          <a:sy n="100" d="100"/>
        </p:scale>
        <p:origin x="-1520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44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3080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150" Type="http://schemas.openxmlformats.org/officeDocument/2006/relationships/theme" Target="theme/theme1.xml"/><Relationship Id="rId15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notesMaster" Target="notesMasters/notesMaster1.xml"/><Relationship Id="rId145" Type="http://schemas.openxmlformats.org/officeDocument/2006/relationships/handoutMaster" Target="handoutMasters/handoutMaster1.xml"/><Relationship Id="rId146" Type="http://schemas.openxmlformats.org/officeDocument/2006/relationships/printerSettings" Target="printerSettings/printerSettings1.bin"/><Relationship Id="rId147" Type="http://schemas.openxmlformats.org/officeDocument/2006/relationships/commentAuthors" Target="commentAuthors.xml"/><Relationship Id="rId148" Type="http://schemas.openxmlformats.org/officeDocument/2006/relationships/presProps" Target="presProps.xml"/><Relationship Id="rId14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54475" y="174625"/>
            <a:ext cx="2184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doc.: IEEE 802.11-11/xxxxr0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430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ja-JP" dirty="0" smtClean="0"/>
              <a:t>May</a:t>
            </a:r>
            <a:r>
              <a:rPr lang="en-US" dirty="0" smtClean="0"/>
              <a:t> </a:t>
            </a:r>
            <a:r>
              <a:rPr lang="en-US" dirty="0"/>
              <a:t>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5038" y="8982075"/>
            <a:ext cx="15732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Hiroshi </a:t>
            </a:r>
            <a:r>
              <a:rPr lang="en-US" err="1"/>
              <a:t>Mano</a:t>
            </a:r>
            <a:r>
              <a:rPr lang="en-US"/>
              <a:t> (</a:t>
            </a:r>
            <a:r>
              <a:rPr lang="en-US" err="1"/>
              <a:t>Root,Inc</a:t>
            </a:r>
            <a:r>
              <a:rPr lang="en-US"/>
              <a:t>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1E0BDAB5-0E9A-0944-83A9-C1762299F6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939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658DDA19-48F8-D54F-B94A-B5244F20A2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50996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EEA713CC-9B1F-7247-BAAA-33C260C63A7B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1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135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15D7D818-1B16-6C40-A628-DF82F11E84A6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2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 dirty="0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658DDA19-48F8-D54F-B94A-B5244F20A2C8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37B09A0-BB64-D944-91DA-E0878867DF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1016000" y="6553200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6B96CA3-E382-3442-AFFD-A7E4C21871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AEDB6D0-FFAE-0B45-B840-AFAB375B01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E275D85B-EEFE-A142-B02B-B9A3C45424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3060BA80-4FDB-C140-AD27-D6552766E6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101B002-A266-024B-B22F-DC19655FC8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0ADC790-B12E-AA44-AF08-80525594A0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47AE1E1-1499-D74A-95A4-7F4FAB76A9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4C7CEA63-2B76-A643-8598-A4403A39BB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0BA808-DB25-844A-A2EE-229D6A5C1D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19255177-E4EC-BE4C-B516-B975FB15D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0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1949" y="6475413"/>
            <a:ext cx="14019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04787E-AE3C-CC4D-B314-7185A8D427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802.11-13-</a:t>
            </a:r>
            <a:r>
              <a:rPr lang="en-US" altLang="ja-JP" sz="1800" b="1" dirty="0" smtClean="0"/>
              <a:t>1186r6</a:t>
            </a:r>
            <a:endParaRPr lang="en-US" altLang="ja-JP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3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Submission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endParaRPr kumimoji="1" lang="ja-JP" altLang="en-US">
              <a:latin typeface="Times New Roman" charset="0"/>
              <a:ea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4" Type="http://schemas.openxmlformats.org/officeDocument/2006/relationships/package" Target="../embeddings/Microsoft_Word___2.docx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729" cy="276999"/>
          </a:xfrm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Jul -2014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altLang="ja-JP" smtClean="0">
                <a:latin typeface="Times New Roman" pitchFamily="-84" charset="0"/>
              </a:rPr>
              <a:t>Hiroshi Mano (ATRD, Root, Lab)</a:t>
            </a:r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54262BD9-4907-E34E-8190-C8561625922C}" type="slidenum">
              <a:rPr lang="en-US" altLang="ja-JP">
                <a:latin typeface="Times New Roman" pitchFamily="-84" charset="0"/>
              </a:rPr>
              <a:pPr/>
              <a:t>1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8077200" cy="1295400"/>
          </a:xfrm>
          <a:noFill/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Fast Initial Link Setup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Motions </a:t>
            </a:r>
            <a:r>
              <a:rPr lang="en-US" altLang="ja-JP" smtClean="0">
                <a:ea typeface="ＭＳ Ｐゴシック" pitchFamily="-84" charset="-128"/>
                <a:cs typeface="ＭＳ Ｐゴシック" pitchFamily="-84" charset="-128"/>
              </a:rPr>
              <a:t>for comment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resolution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2013-11-16</a:t>
            </a:r>
            <a:endParaRPr lang="en-US" altLang="ja-JP" sz="2000" b="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381000" y="3429000"/>
          <a:ext cx="8366125" cy="1961334"/>
        </p:xfrm>
        <a:graphic>
          <a:graphicData uri="http://schemas.openxmlformats.org/drawingml/2006/table">
            <a:tbl>
              <a:tblPr/>
              <a:tblGrid>
                <a:gridCol w="1230312"/>
                <a:gridCol w="2092325"/>
                <a:gridCol w="2189163"/>
                <a:gridCol w="1303337"/>
                <a:gridCol w="1550988"/>
              </a:tblGrid>
              <a:tr h="4072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Address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AlliedTelesisRD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Center K.K.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Root Lab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8F TOC2 Bldg. 7-21-11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b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</a:b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+81-3-5436-8350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05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Marc Emmelmann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SELF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Berlin, Germany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+49 177 213 12 05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ＭＳ 明朝" pitchFamily="-84" charset="-128"/>
                          <a:cs typeface="ＭＳ 明朝" pitchFamily="-84" charset="-128"/>
                        </a:rPr>
                        <a:t>emmelmann@ieee.org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“2013-09-Nanjing-01” tab of 11-13/1076r3 .</a:t>
            </a:r>
          </a:p>
          <a:p>
            <a:r>
              <a:rPr lang="en-US" altLang="ja-JP" dirty="0" smtClean="0"/>
              <a:t>Moved:  Lee Armstrong</a:t>
            </a:r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_14____;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Abstain:______0_____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94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11-14/739r3,  11-14/740r3, 11-14/741r3, and 11-14/931r1</a:t>
            </a:r>
          </a:p>
          <a:p>
            <a:pPr lvl="1"/>
            <a:r>
              <a:rPr lang="en-US" dirty="0" smtClean="0"/>
              <a:t>And instruct the Editor to incorporate the resulting changes as shown in the those documents.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Jeongki</a:t>
            </a:r>
            <a:r>
              <a:rPr lang="en-US" dirty="0" smtClean="0"/>
              <a:t> Kim	Second: Stuart Kerry</a:t>
            </a:r>
          </a:p>
          <a:p>
            <a:r>
              <a:rPr lang="en-US" dirty="0" smtClean="0"/>
              <a:t>Y/N/A:  9/0/4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</a:t>
            </a:r>
            <a:r>
              <a:rPr lang="en-US" dirty="0" err="1" smtClean="0"/>
              <a:t>TGai</a:t>
            </a:r>
            <a:r>
              <a:rPr lang="en-US" dirty="0" smtClean="0"/>
              <a:t> draft contain the following statement:</a:t>
            </a:r>
          </a:p>
          <a:p>
            <a:pPr lvl="1"/>
            <a:r>
              <a:rPr lang="en-US" dirty="0" smtClean="0"/>
              <a:t>A FILS STA shall be a </a:t>
            </a:r>
            <a:r>
              <a:rPr lang="en-US" dirty="0" err="1" smtClean="0"/>
              <a:t>QoS</a:t>
            </a:r>
            <a:r>
              <a:rPr lang="en-US" dirty="0" smtClean="0"/>
              <a:t> STA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Yes  -- 5</a:t>
            </a:r>
          </a:p>
          <a:p>
            <a:r>
              <a:rPr lang="en-US" dirty="0" smtClean="0"/>
              <a:t>No -- 7</a:t>
            </a:r>
          </a:p>
          <a:p>
            <a:r>
              <a:rPr lang="en-US" dirty="0" smtClean="0"/>
              <a:t>Abstain -- 4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11-14/939r0</a:t>
            </a:r>
          </a:p>
          <a:p>
            <a:pPr lvl="1"/>
            <a:r>
              <a:rPr lang="en-US" dirty="0" smtClean="0"/>
              <a:t>And instruct the Editor to incorporate the resulting changes as shown in the the document.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Jae </a:t>
            </a:r>
            <a:r>
              <a:rPr lang="en-US" dirty="0" err="1" smtClean="0"/>
              <a:t>Seung</a:t>
            </a:r>
            <a:r>
              <a:rPr lang="en-US" dirty="0" smtClean="0"/>
              <a:t> Lee	Second: </a:t>
            </a:r>
            <a:r>
              <a:rPr lang="en-US" dirty="0" err="1" smtClean="0"/>
              <a:t>Santosh</a:t>
            </a:r>
            <a:r>
              <a:rPr lang="en-US" dirty="0" smtClean="0"/>
              <a:t> A.</a:t>
            </a:r>
          </a:p>
          <a:p>
            <a:endParaRPr lang="en-US" dirty="0" smtClean="0"/>
          </a:p>
          <a:p>
            <a:r>
              <a:rPr lang="en-US" dirty="0" smtClean="0"/>
              <a:t>Y/N/A:  10/0/4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“Dan Harkins” Tab of  11-14/790r4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11-14/823r2, 11-14/824r2,  and 11-14/825r3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 Harkins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10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104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#97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following resolution for CID “4088”</a:t>
            </a:r>
          </a:p>
          <a:p>
            <a:pPr lvl="2"/>
            <a:r>
              <a:rPr lang="en-US" altLang="ja-JP" dirty="0" smtClean="0"/>
              <a:t>“REVISED:  editor to adopt 11-14/841r1”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11-14/841r1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Jouni</a:t>
            </a:r>
            <a:endParaRPr lang="en-US" altLang="ja-JP" dirty="0" smtClean="0"/>
          </a:p>
          <a:p>
            <a:r>
              <a:rPr lang="en-US" altLang="ja-JP" dirty="0" smtClean="0"/>
              <a:t>Yes: 6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“Ready” tab of 11-14/770r4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endParaRPr lang="en-US" dirty="0" smtClean="0"/>
          </a:p>
          <a:p>
            <a:r>
              <a:rPr lang="en-US" dirty="0" smtClean="0"/>
              <a:t>Y/N/A:  7/0/0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105</a:t>
            </a:fld>
            <a:endParaRPr lang="en-US" altLang="ja-JP"/>
          </a:p>
        </p:txBody>
      </p:sp>
      <p:sp>
        <p:nvSpPr>
          <p:cNvPr id="7" name="Textfeld 6"/>
          <p:cNvSpPr txBox="1"/>
          <p:nvPr/>
        </p:nvSpPr>
        <p:spPr>
          <a:xfrm>
            <a:off x="304800" y="59391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to Editor: this changes the </a:t>
            </a:r>
            <a:r>
              <a:rPr lang="en-US" dirty="0" err="1" smtClean="0"/>
              <a:t>resoluton</a:t>
            </a:r>
            <a:r>
              <a:rPr lang="en-US" dirty="0" smtClean="0"/>
              <a:t> for CID 4713 to accept.</a:t>
            </a: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11-14/944r1 fixing editorial remedies</a:t>
            </a:r>
          </a:p>
          <a:p>
            <a:pPr lvl="1"/>
            <a:r>
              <a:rPr lang="en-US" dirty="0" smtClean="0"/>
              <a:t>And instruct the Editor to incorporate the shown changes in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 Lee</a:t>
            </a:r>
          </a:p>
          <a:p>
            <a:endParaRPr lang="en-US" dirty="0" smtClean="0"/>
          </a:p>
          <a:p>
            <a:r>
              <a:rPr lang="en-US" dirty="0" smtClean="0"/>
              <a:t>Y/N/A:  9/0/0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106</a:t>
            </a:fld>
            <a:endParaRPr lang="en-US" altLang="ja-JP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</a:p>
          <a:p>
            <a:pPr lvl="1"/>
            <a:r>
              <a:rPr lang="en-US" dirty="0" smtClean="0"/>
              <a:t>approve the following resolution for CID 5142  “REVISED:  adopt changes as shown in 11-14/950r2”</a:t>
            </a:r>
          </a:p>
          <a:p>
            <a:pPr lvl="1"/>
            <a:r>
              <a:rPr lang="en-US" dirty="0" smtClean="0"/>
              <a:t>And instruct the editor to incorporate 11-14/950r2 into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Hitoshi		Second: Lee</a:t>
            </a:r>
          </a:p>
          <a:p>
            <a:r>
              <a:rPr lang="en-US" dirty="0" smtClean="0"/>
              <a:t>Y/N/A:	9/0/2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107</a:t>
            </a:fld>
            <a:endParaRPr lang="en-US" altLang="ja-JP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 101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for the following CIDs as shown in the “Joe </a:t>
            </a:r>
            <a:r>
              <a:rPr lang="en-US" dirty="0" err="1" smtClean="0"/>
              <a:t>Kwak</a:t>
            </a:r>
            <a:r>
              <a:rPr lang="en-US" dirty="0" smtClean="0"/>
              <a:t>” tab of 11-14/834</a:t>
            </a:r>
            <a:r>
              <a:rPr lang="en-US" b="1" dirty="0" smtClean="0"/>
              <a:t>r3</a:t>
            </a:r>
            <a:r>
              <a:rPr lang="en-US" dirty="0" smtClean="0"/>
              <a:t>: </a:t>
            </a:r>
            <a:r>
              <a:rPr lang="de-DE" dirty="0" smtClean="0"/>
              <a:t>CID 4028, 4619, 5110, 4999, 4881, 4006, 4620 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9/0/1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108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Motion #102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Resolve CID 4234 as “REJECT: Proposed changes add no value”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Dan	Second: Peter</a:t>
            </a:r>
          </a:p>
          <a:p>
            <a:endParaRPr lang="en-US" dirty="0" smtClean="0"/>
          </a:p>
          <a:p>
            <a:r>
              <a:rPr lang="en-US" dirty="0" smtClean="0"/>
              <a:t>Y/N/A:  4/3/4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109</a:t>
            </a:fld>
            <a:endParaRPr lang="en-US" altLang="ja-JP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11-13-1206r3 for CIDs </a:t>
            </a:r>
            <a:r>
              <a:rPr lang="en-GB" dirty="0" smtClean="0"/>
              <a:t>2762, 3197, 2908, 2304, 2466, 2467, 3198, 2710, 3044, 2807, 3349, 3371, 3129, 3310, 3312, 3313, 3199, 3350, 3351, 3372, 3373, 2014, 2763, 2506, 3131, 3293, 3314, 2759, 2764, 3200, 2401, 2909, 3201, 2408 and 3113.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>
                <a:solidFill>
                  <a:srgbClr val="000000"/>
                </a:solidFill>
              </a:rPr>
              <a:t>adopt text changes to the draft 1.0 as given in </a:t>
            </a:r>
            <a:r>
              <a:rPr lang="en-US" altLang="ja-JP" dirty="0" smtClean="0"/>
              <a:t>11-13-1206r3.</a:t>
            </a:r>
            <a:endParaRPr lang="en-US" altLang="ja-JP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endParaRPr lang="ja-JP" altLang="en-US" dirty="0" smtClean="0"/>
          </a:p>
          <a:p>
            <a:r>
              <a:rPr lang="en-GB" dirty="0" smtClean="0"/>
              <a:t>Yes: _17____;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Abstain:___0________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#103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contained in 11-14/951r0 and 11-14/943r0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Ping	Second: Lee</a:t>
            </a:r>
          </a:p>
          <a:p>
            <a:endParaRPr lang="en-US" dirty="0" smtClean="0"/>
          </a:p>
          <a:p>
            <a:r>
              <a:rPr lang="en-US" dirty="0" smtClean="0"/>
              <a:t>Y/N/A: 5/0/3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110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Instruct the Editor to include the normative text highlighted in yellow in document 11-14/957r0 in the </a:t>
            </a:r>
            <a:r>
              <a:rPr lang="en-US" dirty="0" err="1" smtClean="0"/>
              <a:t>TGai</a:t>
            </a:r>
            <a:r>
              <a:rPr lang="en-US" dirty="0" smtClean="0"/>
              <a:t>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Ping </a:t>
            </a:r>
          </a:p>
          <a:p>
            <a:endParaRPr lang="en-US" dirty="0" smtClean="0"/>
          </a:p>
          <a:p>
            <a:r>
              <a:rPr lang="en-US" dirty="0" smtClean="0"/>
              <a:t>Y/N/A:  11 / 0 / 1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111</a:t>
            </a:fld>
            <a:endParaRPr lang="en-US" altLang="ja-JP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with resolutions as shown in the 2014-07-SanDiego-21 tab of 11-14/565r15 with the following changes to the resolution:</a:t>
            </a:r>
          </a:p>
          <a:p>
            <a:pPr lvl="2"/>
            <a:r>
              <a:rPr lang="en-US" dirty="0" smtClean="0"/>
              <a:t>CID 4634 – change to revised.</a:t>
            </a:r>
          </a:p>
          <a:p>
            <a:pPr lvl="2"/>
            <a:r>
              <a:rPr lang="en-US" dirty="0" smtClean="0"/>
              <a:t>CID 4194 – change “optional” to “optionally”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Moved:   Dan		Second:  Lee</a:t>
            </a:r>
          </a:p>
          <a:p>
            <a:endParaRPr lang="en-US" dirty="0" smtClean="0"/>
          </a:p>
          <a:p>
            <a:r>
              <a:rPr lang="en-US" dirty="0" smtClean="0"/>
              <a:t>Y/N/A:	12 / 0 / 0 </a:t>
            </a:r>
          </a:p>
          <a:p>
            <a:endParaRPr lang="en-US" dirty="0" smtClean="0"/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112</a:t>
            </a:fld>
            <a:endParaRPr lang="en-US" altLang="ja-JP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set comment resolution for CIDs 4509 and 4900  to  “</a:t>
            </a:r>
            <a:r>
              <a:rPr lang="de-DE" b="1" dirty="0" smtClean="0"/>
              <a:t>REJECTED. </a:t>
            </a:r>
            <a:r>
              <a:rPr lang="de-DE" b="1" dirty="0" err="1" smtClean="0"/>
              <a:t>The</a:t>
            </a:r>
            <a:r>
              <a:rPr lang="de-DE" b="1" dirty="0" smtClean="0"/>
              <a:t> FILS </a:t>
            </a:r>
            <a:r>
              <a:rPr lang="de-DE" b="1" dirty="0" err="1" smtClean="0"/>
              <a:t>operations</a:t>
            </a:r>
            <a:r>
              <a:rPr lang="de-DE" b="1" dirty="0" smtClean="0"/>
              <a:t>  </a:t>
            </a:r>
            <a:r>
              <a:rPr lang="de-DE" b="1" dirty="0" err="1" smtClean="0"/>
              <a:t>should</a:t>
            </a:r>
            <a:r>
              <a:rPr lang="de-DE" b="1" dirty="0" smtClean="0"/>
              <a:t> </a:t>
            </a:r>
            <a:r>
              <a:rPr lang="de-DE" b="1" dirty="0" err="1" smtClean="0"/>
              <a:t>be</a:t>
            </a:r>
            <a:r>
              <a:rPr lang="de-DE" b="1" dirty="0" smtClean="0"/>
              <a:t> </a:t>
            </a:r>
            <a:r>
              <a:rPr lang="de-DE" b="1" dirty="0" err="1" smtClean="0"/>
              <a:t>managed</a:t>
            </a:r>
            <a:r>
              <a:rPr lang="de-DE" b="1" dirty="0" smtClean="0"/>
              <a:t> </a:t>
            </a:r>
            <a:r>
              <a:rPr lang="de-DE" b="1" dirty="0" err="1" smtClean="0"/>
              <a:t>with</a:t>
            </a:r>
            <a:r>
              <a:rPr lang="de-DE" b="1" dirty="0" smtClean="0"/>
              <a:t> a </a:t>
            </a:r>
            <a:r>
              <a:rPr lang="de-DE" b="1" dirty="0" err="1" smtClean="0"/>
              <a:t>single</a:t>
            </a:r>
            <a:r>
              <a:rPr lang="de-DE" b="1" dirty="0" smtClean="0"/>
              <a:t> MIB </a:t>
            </a:r>
            <a:r>
              <a:rPr lang="de-DE" b="1" dirty="0" err="1" smtClean="0"/>
              <a:t>parameter</a:t>
            </a:r>
            <a:r>
              <a:rPr lang="de-DE" b="1" dirty="0" smtClean="0"/>
              <a:t>. Multiple MIB </a:t>
            </a:r>
            <a:r>
              <a:rPr lang="de-DE" b="1" dirty="0" err="1" smtClean="0"/>
              <a:t>parameters</a:t>
            </a:r>
            <a:r>
              <a:rPr lang="de-DE" b="1" dirty="0" smtClean="0"/>
              <a:t> to </a:t>
            </a:r>
            <a:r>
              <a:rPr lang="de-DE" b="1" dirty="0" err="1" smtClean="0"/>
              <a:t>control</a:t>
            </a:r>
            <a:r>
              <a:rPr lang="de-DE" b="1" dirty="0" smtClean="0"/>
              <a:t> FILS </a:t>
            </a:r>
            <a:r>
              <a:rPr lang="de-DE" b="1" dirty="0" err="1" smtClean="0"/>
              <a:t>parameters</a:t>
            </a:r>
            <a:r>
              <a:rPr lang="de-DE" b="1" dirty="0" smtClean="0"/>
              <a:t> </a:t>
            </a:r>
            <a:r>
              <a:rPr lang="de-DE" b="1" dirty="0" err="1" smtClean="0"/>
              <a:t>create</a:t>
            </a:r>
            <a:r>
              <a:rPr lang="de-DE" b="1" dirty="0" smtClean="0"/>
              <a:t> </a:t>
            </a:r>
            <a:r>
              <a:rPr lang="de-DE" b="1" dirty="0" err="1" smtClean="0"/>
              <a:t>complexity</a:t>
            </a:r>
            <a:r>
              <a:rPr lang="de-DE" b="1" dirty="0" smtClean="0"/>
              <a:t> and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benefit</a:t>
            </a:r>
            <a:r>
              <a:rPr lang="de-DE" b="1" dirty="0" smtClean="0"/>
              <a:t> to 802.11 </a:t>
            </a:r>
            <a:r>
              <a:rPr lang="de-DE" b="1" dirty="0" err="1" smtClean="0"/>
              <a:t>standard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marginal.“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Set the resolution for CID 5136 to “</a:t>
            </a:r>
            <a:r>
              <a:rPr lang="de-DE" b="1" dirty="0" smtClean="0"/>
              <a:t>REJECTED. 802.11ai has </a:t>
            </a:r>
            <a:r>
              <a:rPr lang="de-DE" b="1" dirty="0" err="1" smtClean="0"/>
              <a:t>discussed</a:t>
            </a:r>
            <a:r>
              <a:rPr lang="de-DE" b="1" dirty="0" smtClean="0"/>
              <a:t> and </a:t>
            </a:r>
            <a:r>
              <a:rPr lang="de-DE" b="1" dirty="0" err="1" smtClean="0"/>
              <a:t>selected</a:t>
            </a:r>
            <a:r>
              <a:rPr lang="de-DE" b="1" dirty="0" smtClean="0"/>
              <a:t> </a:t>
            </a:r>
            <a:r>
              <a:rPr lang="de-DE" b="1" dirty="0" err="1" smtClean="0"/>
              <a:t>this</a:t>
            </a:r>
            <a:r>
              <a:rPr lang="de-DE" b="1" dirty="0" smtClean="0"/>
              <a:t> </a:t>
            </a:r>
            <a:r>
              <a:rPr lang="de-DE" b="1" dirty="0" err="1" smtClean="0"/>
              <a:t>specific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.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format</a:t>
            </a:r>
            <a:r>
              <a:rPr lang="de-DE" b="1" dirty="0" smtClean="0"/>
              <a:t> </a:t>
            </a:r>
            <a:r>
              <a:rPr lang="de-DE" b="1" dirty="0" err="1" smtClean="0"/>
              <a:t>maximizes</a:t>
            </a:r>
            <a:r>
              <a:rPr lang="de-DE" b="1" dirty="0" smtClean="0"/>
              <a:t> 802.11ai </a:t>
            </a:r>
            <a:r>
              <a:rPr lang="de-DE" b="1" dirty="0" err="1" smtClean="0"/>
              <a:t>support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different PHY </a:t>
            </a:r>
            <a:r>
              <a:rPr lang="de-DE" b="1" dirty="0" err="1" smtClean="0"/>
              <a:t>types</a:t>
            </a:r>
            <a:r>
              <a:rPr lang="de-DE" b="1" dirty="0" smtClean="0"/>
              <a:t>.</a:t>
            </a:r>
            <a:r>
              <a:rPr lang="en-US" dirty="0" smtClean="0"/>
              <a:t>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Lee</a:t>
            </a:r>
          </a:p>
          <a:p>
            <a:endParaRPr lang="en-US" dirty="0" smtClean="0"/>
          </a:p>
          <a:p>
            <a:r>
              <a:rPr lang="en-US" dirty="0" smtClean="0"/>
              <a:t>Y/N/A:  10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114</a:t>
            </a:fld>
            <a:endParaRPr lang="en-US" altLang="ja-JP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in the “Paul Lambert” tab in 11-14/948r4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Paul Lambert	Second: Dan Harkins</a:t>
            </a:r>
          </a:p>
          <a:p>
            <a:endParaRPr lang="en-US" dirty="0" smtClean="0"/>
          </a:p>
          <a:p>
            <a:r>
              <a:rPr lang="en-US" dirty="0" smtClean="0"/>
              <a:t>Y/N/A:  11 / 0 / 0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115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#109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shown in the “George </a:t>
            </a:r>
            <a:r>
              <a:rPr lang="en-US" dirty="0" err="1" smtClean="0"/>
              <a:t>Cherian</a:t>
            </a:r>
            <a:r>
              <a:rPr lang="en-US" dirty="0" smtClean="0"/>
              <a:t>” tab of 11-14/973r1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George </a:t>
            </a:r>
            <a:r>
              <a:rPr lang="en-US" dirty="0" err="1" smtClean="0"/>
              <a:t>Cherian</a:t>
            </a:r>
            <a:r>
              <a:rPr lang="en-US" dirty="0" smtClean="0"/>
              <a:t>		Second:  Lee</a:t>
            </a:r>
          </a:p>
          <a:p>
            <a:endParaRPr lang="en-US" dirty="0" smtClean="0"/>
          </a:p>
          <a:p>
            <a:r>
              <a:rPr lang="en-US" dirty="0" smtClean="0"/>
              <a:t>Y/N/A:  6 / 0 / 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116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err="1" smtClean="0"/>
              <a:t>Aprove</a:t>
            </a:r>
            <a:r>
              <a:rPr lang="en-US" dirty="0" smtClean="0"/>
              <a:t> the following resolution for CIDs 4294:</a:t>
            </a:r>
          </a:p>
          <a:p>
            <a:pPr lvl="1"/>
            <a:endParaRPr lang="en-US" dirty="0" smtClean="0"/>
          </a:p>
          <a:p>
            <a:pPr lvl="2"/>
            <a:r>
              <a:rPr lang="de-DE" b="1" dirty="0" smtClean="0"/>
              <a:t>REVISED. </a:t>
            </a:r>
            <a:r>
              <a:rPr lang="de-DE" b="1" dirty="0" err="1" smtClean="0"/>
              <a:t>Instructions</a:t>
            </a:r>
            <a:r>
              <a:rPr lang="de-DE" b="1" dirty="0" smtClean="0"/>
              <a:t> to Editor. </a:t>
            </a:r>
            <a:r>
              <a:rPr lang="de-DE" b="1" dirty="0" err="1" smtClean="0"/>
              <a:t>Include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figure</a:t>
            </a:r>
            <a:r>
              <a:rPr lang="de-DE" b="1" dirty="0" smtClean="0"/>
              <a:t> and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slide</a:t>
            </a:r>
            <a:r>
              <a:rPr lang="de-DE" b="1" dirty="0" smtClean="0"/>
              <a:t> 4 of 11-14/898r3 to </a:t>
            </a:r>
            <a:r>
              <a:rPr lang="de-DE" b="1" dirty="0" err="1" smtClean="0"/>
              <a:t>the</a:t>
            </a:r>
            <a:r>
              <a:rPr lang="de-DE" b="1" dirty="0" smtClean="0"/>
              <a:t> end of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clause</a:t>
            </a:r>
            <a:r>
              <a:rPr lang="de-DE" b="1" dirty="0" smtClean="0"/>
              <a:t> 9.41 and </a:t>
            </a:r>
            <a:r>
              <a:rPr lang="de-DE" b="1" dirty="0" err="1" smtClean="0"/>
              <a:t>renumber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caption</a:t>
            </a:r>
            <a:r>
              <a:rPr lang="de-DE" b="1" dirty="0" smtClean="0"/>
              <a:t> </a:t>
            </a:r>
            <a:r>
              <a:rPr lang="de-DE" b="1" dirty="0" err="1" smtClean="0"/>
              <a:t>correctly</a:t>
            </a:r>
            <a:r>
              <a:rPr lang="de-DE" b="1" dirty="0" smtClean="0"/>
              <a:t>.</a:t>
            </a:r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Jarkko</a:t>
            </a:r>
            <a:r>
              <a:rPr lang="en-US" dirty="0" smtClean="0"/>
              <a:t>		Second:   Lee</a:t>
            </a:r>
          </a:p>
          <a:p>
            <a:r>
              <a:rPr lang="en-US" dirty="0" smtClean="0"/>
              <a:t>Y/N/A:  9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approve</a:t>
            </a:r>
          </a:p>
          <a:p>
            <a:pPr lvl="1"/>
            <a:r>
              <a:rPr lang="en-US" dirty="0" smtClean="0"/>
              <a:t>The resolution for CIDs </a:t>
            </a:r>
            <a:r>
              <a:rPr lang="de-DE" dirty="0" smtClean="0"/>
              <a:t>5113, 5098, 4987, 4883, 4121 </a:t>
            </a:r>
            <a:r>
              <a:rPr lang="en-US" dirty="0" smtClean="0"/>
              <a:t>as shown in the “</a:t>
            </a:r>
            <a:r>
              <a:rPr lang="en-US" dirty="0" err="1" smtClean="0"/>
              <a:t>Jarkko</a:t>
            </a:r>
            <a:r>
              <a:rPr lang="en-US" dirty="0" smtClean="0"/>
              <a:t> </a:t>
            </a:r>
            <a:r>
              <a:rPr lang="en-US" dirty="0" err="1" smtClean="0"/>
              <a:t>Kneckt</a:t>
            </a:r>
            <a:r>
              <a:rPr lang="en-US" dirty="0" smtClean="0"/>
              <a:t>” tab of 11-14/946r0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Jarkko</a:t>
            </a:r>
            <a:r>
              <a:rPr lang="en-US" dirty="0" smtClean="0"/>
              <a:t>		Second:  Stuart Kerry</a:t>
            </a:r>
          </a:p>
          <a:p>
            <a:r>
              <a:rPr lang="en-US" dirty="0" smtClean="0"/>
              <a:t>Y/N/A:  7 / 0 / 1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118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210525" y="4620966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Peter  	Second: </a:t>
            </a:r>
            <a:r>
              <a:rPr lang="en-US" dirty="0" err="1" smtClean="0"/>
              <a:t>Jarkko</a:t>
            </a:r>
            <a:endParaRPr lang="en-US" dirty="0" smtClean="0"/>
          </a:p>
          <a:p>
            <a:r>
              <a:rPr lang="en-US" dirty="0" smtClean="0"/>
              <a:t>Y/N/A:  3/3/4</a:t>
            </a:r>
          </a:p>
          <a:p>
            <a:endParaRPr lang="en-US" dirty="0" smtClean="0"/>
          </a:p>
          <a:p>
            <a:r>
              <a:rPr lang="en-US" dirty="0" smtClean="0"/>
              <a:t>Motion </a:t>
            </a:r>
            <a:r>
              <a:rPr lang="en-US" dirty="0" smtClean="0">
                <a:solidFill>
                  <a:srgbClr val="FF0000"/>
                </a:solidFill>
              </a:rPr>
              <a:t>fails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119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 2013-11-Dallas-2 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 11-13/1354r02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_12___;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excluding CID 4504 as show in “Hitoshi Morioka” Tab of  11-14/</a:t>
            </a:r>
            <a:r>
              <a:rPr lang="de-DE" altLang="ja-JP" dirty="0" smtClean="0"/>
              <a:t>770r7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11-14/771r5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Hitoshi		Second: Stuart Kerry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9" name="Rechteck 8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27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reconsider the previous motion numbered #112 after reviewing the facts.</a:t>
            </a:r>
          </a:p>
          <a:p>
            <a:endParaRPr lang="en-US" dirty="0" smtClean="0"/>
          </a:p>
          <a:p>
            <a:r>
              <a:rPr lang="en-US" dirty="0" smtClean="0"/>
              <a:t>Moved: Dan Harkins (on the prevailing side)</a:t>
            </a:r>
          </a:p>
          <a:p>
            <a:r>
              <a:rPr lang="en-US" dirty="0" smtClean="0"/>
              <a:t>Second: Stuart Kerry</a:t>
            </a:r>
          </a:p>
          <a:p>
            <a:endParaRPr lang="en-US" dirty="0" smtClean="0"/>
          </a:p>
          <a:p>
            <a:r>
              <a:rPr lang="en-US" dirty="0" smtClean="0"/>
              <a:t>Y/N/A:  8/0/2</a:t>
            </a:r>
          </a:p>
          <a:p>
            <a:endParaRPr lang="en-US" dirty="0" smtClean="0"/>
          </a:p>
          <a:p>
            <a:r>
              <a:rPr lang="en-US" dirty="0" smtClean="0"/>
              <a:t>Motion passes / reverses the previous decision.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#115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 as included in 11-14-0958r1 and instruct the editor to incorporate the changes to the draft.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Dan	Second:  Stuart</a:t>
            </a:r>
          </a:p>
          <a:p>
            <a:r>
              <a:rPr lang="en-US" dirty="0" smtClean="0"/>
              <a:t>Y/N/A:   8/0/2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122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4887350" y="46297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11-14/565r17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#116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4503: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“REVISED – instruct the editor in adopt 11-14/983r1 to the draft.</a:t>
            </a:r>
          </a:p>
          <a:p>
            <a:endParaRPr lang="en-US" dirty="0" smtClean="0"/>
          </a:p>
          <a:p>
            <a:r>
              <a:rPr lang="en-US" dirty="0" smtClean="0"/>
              <a:t>Moved:  </a:t>
            </a:r>
            <a:r>
              <a:rPr lang="en-US" dirty="0" err="1" smtClean="0"/>
              <a:t>Santosh</a:t>
            </a:r>
            <a:r>
              <a:rPr lang="en-US" dirty="0" smtClean="0"/>
              <a:t> Abraham	Second: Hitoshi</a:t>
            </a:r>
          </a:p>
          <a:p>
            <a:r>
              <a:rPr lang="en-US" dirty="0" smtClean="0"/>
              <a:t>Y/N/A:  6 / 0 / 5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#117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</a:t>
            </a:r>
          </a:p>
          <a:p>
            <a:pPr lvl="1"/>
            <a:r>
              <a:rPr lang="en-US" dirty="0" smtClean="0"/>
              <a:t>The following resolution for CID 5184: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de-DE" dirty="0" smtClean="0"/>
              <a:t>REVISED (</a:t>
            </a:r>
            <a:r>
              <a:rPr lang="de-DE" dirty="0" err="1" smtClean="0"/>
              <a:t>TGai</a:t>
            </a:r>
            <a:r>
              <a:rPr lang="de-DE" dirty="0" smtClean="0"/>
              <a:t> General: 2014-07-17 22:21:52Z) --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</a:t>
            </a:r>
            <a:r>
              <a:rPr lang="de-DE" dirty="0" err="1" smtClean="0"/>
              <a:t>while</a:t>
            </a:r>
            <a:r>
              <a:rPr lang="de-DE" dirty="0" smtClean="0"/>
              <a:t> </a:t>
            </a:r>
            <a:r>
              <a:rPr lang="de-DE" dirty="0" err="1" smtClean="0"/>
              <a:t>producing</a:t>
            </a:r>
            <a:r>
              <a:rPr lang="de-DE" dirty="0" smtClean="0"/>
              <a:t> D2.0 and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referenced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</a:t>
            </a:r>
            <a:r>
              <a:rPr lang="de-DE" dirty="0" err="1" smtClean="0"/>
              <a:t>had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wrong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.  </a:t>
            </a:r>
            <a:r>
              <a:rPr lang="de-DE" dirty="0" err="1" smtClean="0"/>
              <a:t>The</a:t>
            </a:r>
            <a:r>
              <a:rPr lang="de-DE" dirty="0" smtClean="0"/>
              <a:t> Editor </a:t>
            </a:r>
            <a:r>
              <a:rPr lang="de-DE" dirty="0" err="1" smtClean="0"/>
              <a:t>fixed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issues</a:t>
            </a:r>
            <a:r>
              <a:rPr lang="de-DE" dirty="0" smtClean="0"/>
              <a:t> (</a:t>
            </a:r>
            <a:r>
              <a:rPr lang="de-DE" dirty="0" err="1" smtClean="0"/>
              <a:t>deleting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numbers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instructions</a:t>
            </a:r>
            <a:r>
              <a:rPr lang="de-DE" dirty="0" smtClean="0"/>
              <a:t>.)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Moved:  Lee	Second: Ping</a:t>
            </a:r>
          </a:p>
          <a:p>
            <a:r>
              <a:rPr lang="en-US" dirty="0" smtClean="0"/>
              <a:t>Y/N/A:  7 / 0 / 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125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#118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show in “George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973r1</a:t>
            </a:r>
          </a:p>
          <a:p>
            <a:pPr lvl="1"/>
            <a:r>
              <a:rPr lang="en-US" altLang="ja-JP" dirty="0" smtClean="0"/>
              <a:t>and instruct the editor to incorporate the changes shown in</a:t>
            </a:r>
            <a:r>
              <a:rPr lang="de-DE" dirty="0" smtClean="0"/>
              <a:t>  11-14/836r3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 3		No: 	3	Abstain: 6</a:t>
            </a:r>
          </a:p>
          <a:p>
            <a:pPr>
              <a:buNone/>
            </a:pPr>
            <a:r>
              <a:rPr lang="en-US" altLang="ja-JP" dirty="0" smtClean="0"/>
              <a:t>-- Request of recorded vote by Dan Harkins.  Record shown in in meeting minutes.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Fails.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#119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114800"/>
          </a:xfrm>
        </p:spPr>
        <p:txBody>
          <a:bodyPr/>
          <a:lstStyle/>
          <a:p>
            <a:r>
              <a:rPr lang="en-US" sz="2000" dirty="0" smtClean="0"/>
              <a:t>Move to</a:t>
            </a:r>
          </a:p>
          <a:p>
            <a:pPr lvl="1"/>
            <a:r>
              <a:rPr lang="en-US" sz="1800" dirty="0" smtClean="0"/>
              <a:t>Approve the following resolution for CID 4504</a:t>
            </a:r>
            <a:br>
              <a:rPr lang="en-US" sz="1800" dirty="0" smtClean="0"/>
            </a:br>
            <a:r>
              <a:rPr lang="en-US" sz="1800" dirty="0" smtClean="0"/>
              <a:t>“REVISED:  Editor to incorporate changes shown in 11-14/791r1 </a:t>
            </a:r>
            <a:r>
              <a:rPr lang="de-DE" sz="1800" dirty="0" smtClean="0"/>
              <a:t>in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Tgai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“</a:t>
            </a:r>
          </a:p>
          <a:p>
            <a:pPr lvl="1"/>
            <a:r>
              <a:rPr lang="de-DE" sz="1800" dirty="0" smtClean="0"/>
              <a:t>And </a:t>
            </a:r>
            <a:r>
              <a:rPr lang="de-DE" sz="1800" dirty="0" err="1" smtClean="0"/>
              <a:t>instructruct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editor</a:t>
            </a:r>
            <a:r>
              <a:rPr lang="de-DE" sz="1800" dirty="0" smtClean="0"/>
              <a:t> to </a:t>
            </a:r>
            <a:r>
              <a:rPr lang="de-DE" sz="1800" dirty="0" err="1" smtClean="0"/>
              <a:t>incorporate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 as </a:t>
            </a:r>
            <a:r>
              <a:rPr lang="de-DE" sz="1800" dirty="0" err="1" smtClean="0"/>
              <a:t>shown</a:t>
            </a:r>
            <a:r>
              <a:rPr lang="de-DE" sz="1800" dirty="0" smtClean="0"/>
              <a:t> in 11-14/791r0 to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draft</a:t>
            </a:r>
            <a:r>
              <a:rPr lang="de-DE" sz="1800" dirty="0" smtClean="0"/>
              <a:t> </a:t>
            </a:r>
            <a:r>
              <a:rPr lang="de-DE" sz="1800" dirty="0" err="1" smtClean="0"/>
              <a:t>with</a:t>
            </a:r>
            <a:r>
              <a:rPr lang="de-DE" sz="1800" dirty="0" smtClean="0"/>
              <a:t> </a:t>
            </a:r>
            <a:r>
              <a:rPr lang="de-DE" sz="1800" dirty="0" err="1" smtClean="0"/>
              <a:t>the</a:t>
            </a:r>
            <a:r>
              <a:rPr lang="de-DE" sz="1800" dirty="0" smtClean="0"/>
              <a:t> </a:t>
            </a:r>
            <a:r>
              <a:rPr lang="de-DE" sz="1800" dirty="0" err="1" smtClean="0"/>
              <a:t>following</a:t>
            </a:r>
            <a:r>
              <a:rPr lang="de-DE" sz="1800" dirty="0" smtClean="0"/>
              <a:t> </a:t>
            </a:r>
            <a:r>
              <a:rPr lang="de-DE" sz="1800" dirty="0" err="1" smtClean="0"/>
              <a:t>changes</a:t>
            </a:r>
            <a:r>
              <a:rPr lang="de-DE" sz="1800" dirty="0" smtClean="0"/>
              <a:t>: </a:t>
            </a:r>
            <a:r>
              <a:rPr lang="de-DE" sz="1800" dirty="0" err="1" smtClean="0"/>
              <a:t>Add</a:t>
            </a:r>
            <a:r>
              <a:rPr lang="de-DE" sz="1800" dirty="0" smtClean="0"/>
              <a:t> </a:t>
            </a:r>
            <a:r>
              <a:rPr lang="de-DE" sz="1800" dirty="0" err="1" smtClean="0"/>
              <a:t>table</a:t>
            </a:r>
            <a:r>
              <a:rPr lang="de-DE" sz="1800" dirty="0" smtClean="0"/>
              <a:t> 8-32 „</a:t>
            </a:r>
            <a:r>
              <a:rPr lang="de-DE" sz="1800" dirty="0" err="1" smtClean="0"/>
              <a:t>Authentication</a:t>
            </a:r>
            <a:r>
              <a:rPr lang="de-DE" sz="1800" dirty="0" smtClean="0"/>
              <a:t> </a:t>
            </a:r>
            <a:r>
              <a:rPr lang="de-DE" sz="1800" dirty="0" err="1" smtClean="0"/>
              <a:t>frame</a:t>
            </a:r>
            <a:r>
              <a:rPr lang="de-DE" sz="1800" dirty="0" smtClean="0"/>
              <a:t> </a:t>
            </a:r>
            <a:r>
              <a:rPr lang="de-DE" sz="1800" dirty="0" err="1" smtClean="0"/>
              <a:t>body</a:t>
            </a:r>
            <a:r>
              <a:rPr lang="de-DE" sz="1800" dirty="0" smtClean="0"/>
              <a:t>“ as </a:t>
            </a:r>
            <a:r>
              <a:rPr lang="de-DE" sz="1800" dirty="0" err="1" smtClean="0"/>
              <a:t>follows</a:t>
            </a:r>
            <a:r>
              <a:rPr lang="de-DE" sz="1800" dirty="0" smtClean="0"/>
              <a:t>. </a:t>
            </a:r>
          </a:p>
          <a:p>
            <a:pPr>
              <a:buNone/>
            </a:pPr>
            <a:r>
              <a:rPr lang="en-US" sz="1400" dirty="0" smtClean="0"/>
              <a:t>Order</a:t>
            </a:r>
            <a:r>
              <a:rPr lang="de-DE" sz="1400" dirty="0" smtClean="0"/>
              <a:t>		</a:t>
            </a:r>
            <a:r>
              <a:rPr lang="en-US" sz="1400" dirty="0" smtClean="0"/>
              <a:t>Information</a:t>
            </a:r>
            <a:r>
              <a:rPr lang="de-DE" sz="1400" dirty="0" smtClean="0"/>
              <a:t> 				 </a:t>
            </a:r>
            <a:r>
              <a:rPr lang="en-US" sz="1400" dirty="0" smtClean="0"/>
              <a:t>Notes</a:t>
            </a:r>
            <a:endParaRPr lang="de-DE" sz="1400" dirty="0" smtClean="0"/>
          </a:p>
          <a:p>
            <a:pPr>
              <a:buAutoNum type="arabicPlain" startAt="23"/>
            </a:pPr>
            <a:r>
              <a:rPr lang="en-US" sz="1400" dirty="0" smtClean="0"/>
              <a:t>             Association Timeout Info</a:t>
            </a:r>
            <a:r>
              <a:rPr lang="de-DE" sz="1400" dirty="0" smtClean="0"/>
              <a:t>         </a:t>
            </a:r>
            <a:r>
              <a:rPr lang="en-US" sz="1400" dirty="0" smtClean="0"/>
              <a:t>The Association Timeout Info is present in</a:t>
            </a:r>
          </a:p>
          <a:p>
            <a:pPr>
              <a:buNone/>
            </a:pPr>
            <a:r>
              <a:rPr lang="en-US" sz="1400" dirty="0" smtClean="0"/>
              <a:t>   					FILS Authentication as defined in table 8-33 </a:t>
            </a:r>
          </a:p>
          <a:p>
            <a:pPr>
              <a:buNone/>
            </a:pPr>
            <a:r>
              <a:rPr lang="en-US" sz="1400" dirty="0" smtClean="0"/>
              <a:t>					(Presence of fields and elements in Authentication       </a:t>
            </a:r>
          </a:p>
          <a:p>
            <a:pPr>
              <a:buNone/>
            </a:pPr>
            <a:r>
              <a:rPr lang="en-US" sz="1400" dirty="0" smtClean="0"/>
              <a:t>                                                                        frames)</a:t>
            </a:r>
          </a:p>
          <a:p>
            <a:pPr>
              <a:buNone/>
            </a:pPr>
            <a:r>
              <a:rPr lang="en-US" sz="1400" dirty="0" smtClean="0"/>
              <a:t>	</a:t>
            </a:r>
          </a:p>
          <a:p>
            <a:pPr>
              <a:buNone/>
            </a:pPr>
            <a:r>
              <a:rPr lang="en-US" sz="1400" dirty="0" smtClean="0"/>
              <a:t>And add the following line at the end of the last column of table 8-33: “Association Timeout Info element is present if AP expects time to </a:t>
            </a:r>
            <a:r>
              <a:rPr lang="en-US" sz="1400" dirty="0" err="1" smtClean="0"/>
              <a:t>tranmsit</a:t>
            </a:r>
            <a:r>
              <a:rPr lang="en-US" sz="1400" dirty="0" smtClean="0"/>
              <a:t> </a:t>
            </a:r>
            <a:r>
              <a:rPr lang="en-US" sz="1400" dirty="0" err="1" smtClean="0"/>
              <a:t>Assocciation</a:t>
            </a:r>
            <a:r>
              <a:rPr lang="en-US" sz="1400" dirty="0" smtClean="0"/>
              <a:t> Response </a:t>
            </a:r>
            <a:r>
              <a:rPr lang="en-US" sz="1400" dirty="0" err="1" smtClean="0"/>
              <a:t>exeeds</a:t>
            </a:r>
            <a:r>
              <a:rPr lang="en-US" sz="1400" dirty="0" smtClean="0"/>
              <a:t> 1 TU</a:t>
            </a:r>
            <a:endParaRPr lang="de-DE" sz="1400" dirty="0" smtClean="0"/>
          </a:p>
          <a:p>
            <a:pPr>
              <a:buNone/>
            </a:pPr>
            <a:r>
              <a:rPr lang="de-DE" sz="2000" dirty="0" err="1" smtClean="0"/>
              <a:t>Moved</a:t>
            </a:r>
            <a:r>
              <a:rPr lang="de-DE" sz="2000" dirty="0" smtClean="0"/>
              <a:t>: </a:t>
            </a:r>
            <a:r>
              <a:rPr lang="de-DE" sz="2000" dirty="0" err="1" smtClean="0"/>
              <a:t>Hitoshi</a:t>
            </a:r>
            <a:r>
              <a:rPr lang="de-DE" sz="2000" dirty="0" smtClean="0"/>
              <a:t>		Second:  Lee</a:t>
            </a:r>
          </a:p>
          <a:p>
            <a:r>
              <a:rPr lang="de-DE" sz="2000" dirty="0" smtClean="0"/>
              <a:t>10/0/4</a:t>
            </a:r>
          </a:p>
          <a:p>
            <a:r>
              <a:rPr lang="de-DE" sz="2000" dirty="0" smtClean="0"/>
              <a:t>Motion </a:t>
            </a:r>
            <a:r>
              <a:rPr lang="de-DE" sz="2000" dirty="0" err="1" smtClean="0"/>
              <a:t>passes</a:t>
            </a:r>
            <a:r>
              <a:rPr lang="de-DE" sz="2000" dirty="0" smtClean="0"/>
              <a:t>.</a:t>
            </a:r>
            <a:endParaRPr lang="en-US" sz="2000" dirty="0" smtClean="0"/>
          </a:p>
          <a:p>
            <a:pPr lvl="1"/>
            <a:endParaRPr lang="en-US" sz="18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127</a:t>
            </a:fld>
            <a:endParaRPr lang="en-US" altLang="ja-JP"/>
          </a:p>
        </p:txBody>
      </p:sp>
      <p:graphicFrame>
        <p:nvGraphicFramePr>
          <p:cNvPr id="7" name="Inhaltsplatzhalter 6"/>
          <p:cNvGraphicFramePr>
            <a:graphicFrameLocks noChangeAspect="1"/>
          </p:cNvGraphicFramePr>
          <p:nvPr>
            <p:ph idx="1"/>
          </p:nvPr>
        </p:nvGraphicFramePr>
        <p:xfrm>
          <a:off x="4186238" y="5856288"/>
          <a:ext cx="771525" cy="20637"/>
        </p:xfrm>
        <a:graphic>
          <a:graphicData uri="http://schemas.openxmlformats.org/presentationml/2006/ole">
            <p:oleObj spid="_x0000_s160770" name="Dokument" r:id="rId3" imgW="6858000" imgH="177800" progId="Word.Document.12">
              <p:embed/>
            </p:oleObj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1220631" y="1447800"/>
            <a:ext cx="60311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Move to apply the following changes to the draft and set the resolution for CID 4929 and 4930 </a:t>
            </a:r>
          </a:p>
          <a:p>
            <a:r>
              <a:rPr lang="en-US" dirty="0" smtClean="0"/>
              <a:t>to “Revised:  apply changes to the draft as shown in Motion 120.</a:t>
            </a:r>
          </a:p>
          <a:p>
            <a:endParaRPr lang="en-US" dirty="0" smtClean="0"/>
          </a:p>
          <a:p>
            <a:r>
              <a:rPr lang="en-US" dirty="0" smtClean="0"/>
              <a:t>Moved: Peter   Second:  Joe</a:t>
            </a:r>
          </a:p>
          <a:p>
            <a:r>
              <a:rPr lang="en-US" dirty="0" smtClean="0"/>
              <a:t>Y/N/A:  12/0/1</a:t>
            </a:r>
          </a:p>
          <a:p>
            <a:r>
              <a:rPr lang="en-US" dirty="0" smtClean="0"/>
              <a:t>Motion passes.</a:t>
            </a:r>
          </a:p>
          <a:p>
            <a:endParaRPr lang="en-US" dirty="0"/>
          </a:p>
        </p:txBody>
      </p:sp>
      <p:graphicFrame>
        <p:nvGraphicFramePr>
          <p:cNvPr id="160771" name="Object 3"/>
          <p:cNvGraphicFramePr>
            <a:graphicFrameLocks noChangeAspect="1"/>
          </p:cNvGraphicFramePr>
          <p:nvPr/>
        </p:nvGraphicFramePr>
        <p:xfrm>
          <a:off x="4316412" y="2292173"/>
          <a:ext cx="4294188" cy="4032427"/>
        </p:xfrm>
        <a:graphic>
          <a:graphicData uri="http://schemas.openxmlformats.org/presentationml/2006/ole">
            <p:oleObj spid="_x0000_s160771" name="Dokument" r:id="rId4" imgW="6477000" imgH="608330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dirty="0" smtClean="0"/>
              <a:t>Accept the comment resolutions as contained in the 2014-07-SanDiegeo-24-Editorial tab of 11-14/565r16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  Lee		Second:  Ping</a:t>
            </a:r>
          </a:p>
          <a:p>
            <a:endParaRPr lang="en-US" dirty="0" smtClean="0"/>
          </a:p>
          <a:p>
            <a:r>
              <a:rPr lang="en-US" dirty="0" smtClean="0"/>
              <a:t>Y/N/A:  8/0/3</a:t>
            </a:r>
          </a:p>
          <a:p>
            <a:endParaRPr lang="en-US" dirty="0" smtClean="0"/>
          </a:p>
          <a:p>
            <a:r>
              <a:rPr lang="en-US" dirty="0" smtClean="0"/>
              <a:t>Motion passes.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#122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 to resolve CID 5139 with the following comment resolution:</a:t>
            </a:r>
          </a:p>
          <a:p>
            <a:endParaRPr lang="en-US" sz="20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Revise. Add Timestamp (8 octets) and Beacon Interval (2 octets) into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Figure 8-589a (FILS Discovery Frame Action field format) between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FD Frame Control and Service Set identifier fields.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Add the following descriptions of the added fields after the figure: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The Beacon Interval field represents the number of time units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TUs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between target beacon transmission times (</a:t>
            </a:r>
            <a:r>
              <a:rPr lang="en-US" sz="1200" b="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TBTTs</a:t>
            </a:r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). The Beacon Interval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field is illustrated in Figure 8-64 (Beacon Interval field).</a:t>
            </a:r>
          </a:p>
          <a:p>
            <a:pPr lvl="1"/>
            <a:endParaRPr lang="en-US" sz="1200" b="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Timestamp field includes the timing synchronization function (TSF)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timer value. The Timestamp field is illustrated in Figure 8-72</a:t>
            </a:r>
          </a:p>
          <a:p>
            <a:pPr lvl="1"/>
            <a:r>
              <a:rPr lang="en-US" sz="1200" b="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(Timestamp field).</a:t>
            </a:r>
          </a:p>
          <a:p>
            <a:pPr lvl="1"/>
            <a:endParaRPr lang="en-US" sz="1200" dirty="0" smtClean="0">
              <a:solidFill>
                <a:srgbClr val="000000"/>
              </a:solidFill>
              <a:latin typeface="Helvetica"/>
              <a:ea typeface="Helvetica"/>
              <a:cs typeface="Helvetica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Moved: </a:t>
            </a:r>
            <a:r>
              <a:rPr lang="en-US" sz="1600" dirty="0" err="1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Jouni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	Second: Lee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Y/N/A:  4/2/8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Motion </a:t>
            </a:r>
            <a:r>
              <a:rPr lang="en-US" sz="1600" dirty="0" smtClean="0">
                <a:solidFill>
                  <a:srgbClr val="FF0000"/>
                </a:solidFill>
                <a:latin typeface="Helvetica"/>
                <a:ea typeface="Helvetica"/>
                <a:cs typeface="Helvetica"/>
              </a:rPr>
              <a:t>fails</a:t>
            </a:r>
            <a:r>
              <a:rPr lang="en-US" sz="1600" dirty="0" smtClean="0">
                <a:solidFill>
                  <a:srgbClr val="000000"/>
                </a:solidFill>
                <a:latin typeface="Helvetica"/>
                <a:ea typeface="Helvetica"/>
                <a:cs typeface="Helvetica"/>
              </a:rPr>
              <a:t>.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129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2013-11-Dallas-3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11-13/1417r1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Wang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Abstain:____1_______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Motion #123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/>
              <a:t>130</a:t>
            </a:fld>
            <a:endParaRPr lang="en-US" altLang="ja-JP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9144000" cy="4267200"/>
          </a:xfrm>
        </p:spPr>
        <p:txBody>
          <a:bodyPr/>
          <a:lstStyle/>
          <a:p>
            <a:pPr lvl="2"/>
            <a:r>
              <a:rPr lang="en-US" sz="2000" dirty="0" smtClean="0"/>
              <a:t>Move to:</a:t>
            </a:r>
            <a:endParaRPr lang="ja-JP" altLang="en-US" sz="2000" dirty="0" smtClean="0"/>
          </a:p>
          <a:p>
            <a:pPr lvl="3"/>
            <a:r>
              <a:rPr lang="en-US" sz="2000" dirty="0" smtClean="0"/>
              <a:t>Approve the comment resolution for CID 4146 as follows:</a:t>
            </a:r>
            <a:br>
              <a:rPr lang="en-US" sz="2000" dirty="0" smtClean="0"/>
            </a:br>
            <a:r>
              <a:rPr lang="en-US" sz="2000" dirty="0" smtClean="0"/>
              <a:t> REVISED In D2.1. Added at the end of clause 2 the following item "ISO/IEC 9594-1:2008,Information technology – Open Systems Interconnection – The Directory: Overview of concepts, models and services". Then added reference to this after the use of X.500 in Clause 8 (leaving in the X.500 to help clarify what/where in the ISO std was applicable).</a:t>
            </a:r>
            <a:endParaRPr lang="ja-JP" altLang="en-US" sz="2000" dirty="0" smtClean="0"/>
          </a:p>
          <a:p>
            <a:pPr lvl="3"/>
            <a:r>
              <a:rPr lang="en-US" sz="2000" dirty="0" smtClean="0"/>
              <a:t>And set the comment resolution status to REVISED</a:t>
            </a:r>
            <a:endParaRPr lang="en-US" altLang="ja-JP" sz="2000" dirty="0" smtClean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Moved : Lee Armstrong</a:t>
            </a:r>
          </a:p>
          <a:p>
            <a:r>
              <a:rPr lang="en-US" altLang="ja-JP" sz="2000" dirty="0" smtClean="0"/>
              <a:t>Seconded : Ping Fang</a:t>
            </a:r>
          </a:p>
          <a:p>
            <a:r>
              <a:rPr lang="en-US" altLang="ja-JP" sz="2000" dirty="0" smtClean="0"/>
              <a:t>Y/N/A: 8</a:t>
            </a:r>
            <a:r>
              <a:rPr lang="en-US" altLang="ja-JP" sz="2000" dirty="0" smtClean="0"/>
              <a:t>/</a:t>
            </a:r>
            <a:r>
              <a:rPr lang="en-US" altLang="ja-JP" sz="2000" dirty="0" smtClean="0"/>
              <a:t>0</a:t>
            </a:r>
            <a:r>
              <a:rPr lang="en-US" altLang="ja-JP" sz="2000" dirty="0" smtClean="0"/>
              <a:t>/</a:t>
            </a:r>
            <a:r>
              <a:rPr lang="en-US" altLang="ja-JP" sz="2000" dirty="0" smtClean="0"/>
              <a:t>1 </a:t>
            </a:r>
            <a:r>
              <a:rPr lang="en-US" altLang="ja-JP" sz="2000" dirty="0" err="1" smtClean="0"/>
              <a:t>Passees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04800"/>
          </a:xfrm>
        </p:spPr>
        <p:txBody>
          <a:bodyPr/>
          <a:lstStyle/>
          <a:p>
            <a:r>
              <a:rPr lang="en-US" dirty="0" smtClean="0"/>
              <a:t>Motion #</a:t>
            </a:r>
            <a:r>
              <a:rPr lang="en-US" dirty="0" smtClean="0"/>
              <a:t>124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990600"/>
            <a:ext cx="80772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Moved to </a:t>
            </a:r>
          </a:p>
          <a:p>
            <a:r>
              <a:rPr lang="en-US" dirty="0" smtClean="0"/>
              <a:t>R</a:t>
            </a:r>
            <a:r>
              <a:rPr lang="en-US" dirty="0" smtClean="0"/>
              <a:t>esolve CID 5139 with the following comment resolution: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Revise. Add Timestamp (8 octets) and Beacon Interval (2 octets) into</a:t>
            </a:r>
          </a:p>
          <a:p>
            <a:pPr lvl="1"/>
            <a:r>
              <a:rPr lang="en-US" dirty="0" smtClean="0"/>
              <a:t>Figure 8-589a (FILS Discovery Frame Action field format) between</a:t>
            </a:r>
          </a:p>
          <a:p>
            <a:pPr lvl="1"/>
            <a:r>
              <a:rPr lang="en-US" dirty="0" smtClean="0"/>
              <a:t>FD Frame Control and Service Set identifier fields.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the following descriptions of the added fields after the figure: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 Beacon Interval field represents the number of time units (</a:t>
            </a:r>
            <a:r>
              <a:rPr lang="en-US" dirty="0" err="1" smtClean="0"/>
              <a:t>TUs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between target beacon transmission times (</a:t>
            </a:r>
            <a:r>
              <a:rPr lang="en-US" dirty="0" err="1" smtClean="0"/>
              <a:t>TBTTs</a:t>
            </a:r>
            <a:r>
              <a:rPr lang="en-US" dirty="0" smtClean="0"/>
              <a:t>). The Beacon Interval</a:t>
            </a:r>
          </a:p>
          <a:p>
            <a:pPr lvl="1"/>
            <a:r>
              <a:rPr lang="en-US" dirty="0" smtClean="0"/>
              <a:t>field is described in 8.4.1.10.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Timestamp field includes the timing synchronization function (TSF)</a:t>
            </a:r>
          </a:p>
          <a:p>
            <a:pPr lvl="1"/>
            <a:r>
              <a:rPr lang="en-US" dirty="0" smtClean="0"/>
              <a:t>timer value. The Timestamp field is </a:t>
            </a:r>
            <a:r>
              <a:rPr lang="en-US" dirty="0" smtClean="0"/>
              <a:t>described in 8.4.1.3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set the resolution for CID 5139 to “REVISED. Adopt changes as per Motion #</a:t>
            </a:r>
            <a:r>
              <a:rPr lang="en-US" dirty="0" smtClean="0"/>
              <a:t>124</a:t>
            </a:r>
            <a:r>
              <a:rPr lang="en-US" dirty="0" smtClean="0"/>
              <a:t> as shown in 11/14/1186r6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		Second: Lee</a:t>
            </a:r>
          </a:p>
          <a:p>
            <a:r>
              <a:rPr lang="en-US" dirty="0" smtClean="0"/>
              <a:t>Y/N/A: 7/0/0</a:t>
            </a: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/>
              <a:t>131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</a:t>
            </a:r>
            <a:r>
              <a:rPr lang="en-US" altLang="ja-JP" dirty="0" smtClean="0"/>
              <a:t>to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accept the comment resolutions as shown in 11-14/1219r1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incorporate the resulting changes in the draft</a:t>
            </a:r>
            <a:r>
              <a:rPr lang="en-US" altLang="ja-JP" dirty="0" smtClean="0"/>
              <a:t> 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apply the changes shown in 11-14/1215r1 to the draft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Ping FANG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smtClean="0"/>
              <a:t>Peter </a:t>
            </a:r>
            <a:r>
              <a:rPr lang="en-US" altLang="ja-JP" dirty="0" err="1" smtClean="0"/>
              <a:t>Ecclesine</a:t>
            </a:r>
            <a:endParaRPr lang="en-US" altLang="ja-JP" dirty="0" smtClean="0"/>
          </a:p>
          <a:p>
            <a:r>
              <a:rPr lang="en-US" altLang="ja-JP" dirty="0" smtClean="0"/>
              <a:t>Y</a:t>
            </a:r>
            <a:r>
              <a:rPr lang="en-US" altLang="ja-JP" dirty="0" smtClean="0"/>
              <a:t>/N/</a:t>
            </a:r>
            <a:r>
              <a:rPr lang="en-US" altLang="ja-JP" dirty="0" smtClean="0"/>
              <a:t>A: 8/0/0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instruct the Chair to execute the </a:t>
            </a:r>
            <a:r>
              <a:rPr lang="en-US" altLang="ja-JP" dirty="0" smtClean="0"/>
              <a:t>actions as </a:t>
            </a:r>
            <a:r>
              <a:rPr lang="en-US" altLang="ja-JP" dirty="0" smtClean="0"/>
              <a:t>specified in 11-14/</a:t>
            </a:r>
            <a:r>
              <a:rPr lang="en-US" altLang="ja-JP" dirty="0" smtClean="0"/>
              <a:t>1073r2</a:t>
            </a:r>
            <a:r>
              <a:rPr lang="en-US" altLang="ja-JP" dirty="0" smtClean="0"/>
              <a:t>(Cleanup of some editorial comments resolutions for LB201) </a:t>
            </a:r>
            <a:r>
              <a:rPr lang="en-US" altLang="ja-JP" dirty="0" smtClean="0"/>
              <a:t> </a:t>
            </a:r>
            <a:r>
              <a:rPr lang="en-US" altLang="ja-JP" dirty="0" smtClean="0"/>
              <a:t>effectively changing the resolution for CIDs 4634, 4696, 4743, 4770, 4835, 4772, 4829, 4887, 4719, </a:t>
            </a:r>
            <a:r>
              <a:rPr lang="en-US" altLang="ja-JP" dirty="0" smtClean="0"/>
              <a:t>4734 and 4710</a:t>
            </a:r>
            <a:r>
              <a:rPr lang="en-US" altLang="ja-JP" dirty="0" smtClean="0"/>
              <a:t>,</a:t>
            </a:r>
            <a:r>
              <a:rPr lang="en-US" altLang="ja-JP" dirty="0" smtClean="0"/>
              <a:t> </a:t>
            </a:r>
            <a:endParaRPr lang="ja-JP" altLang="en-US" dirty="0" smtClean="0"/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Ping FANG</a:t>
            </a:r>
            <a:r>
              <a:rPr lang="en-US" altLang="ja-JP" dirty="0" smtClean="0"/>
              <a:t> </a:t>
            </a:r>
            <a:r>
              <a:rPr lang="ja-JP" altLang="en-US" dirty="0" smtClean="0"/>
              <a:t>	</a:t>
            </a:r>
            <a:endParaRPr lang="en-US" altLang="ja-JP" dirty="0" smtClean="0"/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 smtClean="0"/>
          </a:p>
          <a:p>
            <a:r>
              <a:rPr lang="en-US" altLang="ja-JP" dirty="0" smtClean="0"/>
              <a:t>Y</a:t>
            </a:r>
            <a:r>
              <a:rPr lang="en-US" altLang="ja-JP" dirty="0" smtClean="0"/>
              <a:t>/N/</a:t>
            </a:r>
            <a:r>
              <a:rPr lang="en-US" altLang="ja-JP" dirty="0" smtClean="0"/>
              <a:t>A: 8/0/1</a:t>
            </a:r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 comment resolutions for</a:t>
            </a:r>
            <a:r>
              <a:rPr lang="en-US" altLang="ja-JP" dirty="0" smtClean="0"/>
              <a:t> </a:t>
            </a:r>
            <a:r>
              <a:rPr lang="en-GB" dirty="0" smtClean="0"/>
              <a:t>CIDs </a:t>
            </a:r>
            <a:r>
              <a:rPr lang="en-GB" dirty="0" smtClean="0"/>
              <a:t>4032, </a:t>
            </a:r>
            <a:r>
              <a:rPr lang="en-GB" dirty="0" smtClean="0"/>
              <a:t>4614, </a:t>
            </a:r>
            <a:r>
              <a:rPr lang="en-GB" dirty="0" smtClean="0"/>
              <a:t>4586, 5000, 5111, 4288, 4311, 4344, 4712, 4933, 4802, 5137, 4800, 4313, 4368, 4341, 4029, 4808, 4314, 4595, 5127, 5126, 5016, 5015, 4809, 4812, 4024, 4025, 4910, </a:t>
            </a:r>
            <a:r>
              <a:rPr lang="en-GB" dirty="0" smtClean="0"/>
              <a:t>4911</a:t>
            </a:r>
            <a:r>
              <a:rPr lang="en-GB" dirty="0" smtClean="0"/>
              <a:t> </a:t>
            </a:r>
            <a:r>
              <a:rPr lang="en-GB" dirty="0" smtClean="0"/>
              <a:t>and 4895</a:t>
            </a:r>
            <a:r>
              <a:rPr lang="en-GB" dirty="0" smtClean="0"/>
              <a:t> </a:t>
            </a:r>
            <a:r>
              <a:rPr lang="en-US" altLang="ja-JP" dirty="0" smtClean="0"/>
              <a:t>as </a:t>
            </a:r>
            <a:r>
              <a:rPr lang="en-US" altLang="ja-JP" dirty="0" smtClean="0"/>
              <a:t>contained in 11-14/</a:t>
            </a:r>
            <a:r>
              <a:rPr lang="en-US" altLang="ja-JP" dirty="0" smtClean="0"/>
              <a:t>1107r3.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/>
              <a:t>and instruct the editor to adapt the resulting changes to the draft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Moved</a:t>
            </a:r>
            <a:r>
              <a:rPr lang="en-US" altLang="ja-JP" dirty="0" smtClean="0"/>
              <a:t>: Joseph Levy</a:t>
            </a:r>
            <a:r>
              <a:rPr lang="en-US" altLang="ja-JP" dirty="0" smtClean="0"/>
              <a:t>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Ping Fang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8/0/0</a:t>
            </a:r>
          </a:p>
          <a:p>
            <a:r>
              <a:rPr lang="en-US" altLang="ja-JP" dirty="0" smtClean="0"/>
              <a:t>Note: CID 4999,4724 are unresolved.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</a:t>
            </a:r>
            <a:r>
              <a:rPr lang="en-US" dirty="0" smtClean="0"/>
              <a:t>#</a:t>
            </a:r>
            <a:r>
              <a:rPr lang="en-US" dirty="0" smtClean="0"/>
              <a:t>128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  <a:endParaRPr lang="en-US" dirty="0" smtClean="0"/>
          </a:p>
          <a:p>
            <a:pPr lvl="1"/>
            <a:r>
              <a:rPr lang="en-US" dirty="0" smtClean="0"/>
              <a:t>Change the </a:t>
            </a:r>
            <a:r>
              <a:rPr lang="en-US" dirty="0" smtClean="0"/>
              <a:t>comment </a:t>
            </a:r>
            <a:r>
              <a:rPr lang="en-US" dirty="0" smtClean="0"/>
              <a:t>resolutions for CID 4206 to </a:t>
            </a:r>
          </a:p>
          <a:p>
            <a:pPr lvl="1"/>
            <a:r>
              <a:rPr lang="en-US" dirty="0" smtClean="0"/>
              <a:t>“REVISED, instruct editor to incorporate changes as shown in 11-14/1146r1”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Moved:</a:t>
            </a:r>
            <a:r>
              <a:rPr lang="en-US" dirty="0" smtClean="0"/>
              <a:t> </a:t>
            </a:r>
            <a:r>
              <a:rPr lang="en-US" dirty="0" err="1" smtClean="0"/>
              <a:t>Santosh</a:t>
            </a:r>
            <a:r>
              <a:rPr lang="en-US" dirty="0" smtClean="0"/>
              <a:t> Abraham</a:t>
            </a:r>
          </a:p>
          <a:p>
            <a:r>
              <a:rPr lang="en-US" dirty="0" smtClean="0"/>
              <a:t>Second: </a:t>
            </a:r>
            <a:r>
              <a:rPr lang="en-US" dirty="0" err="1" smtClean="0"/>
              <a:t>Jouni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Y/N/A: </a:t>
            </a:r>
            <a:r>
              <a:rPr lang="en-US" dirty="0" smtClean="0"/>
              <a:t> 5/0/0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following comment resolutions </a:t>
            </a:r>
            <a:r>
              <a:rPr lang="en-US" altLang="ja-JP" dirty="0" smtClean="0"/>
              <a:t>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4234: “REVISED instruct editor to adopt changes described in 11-14/0836r3.”</a:t>
            </a:r>
            <a:endParaRPr lang="en-US" altLang="ja-JP" dirty="0" smtClean="0"/>
          </a:p>
          <a:p>
            <a:r>
              <a:rPr lang="en-US" altLang="ja-JP" dirty="0" err="1" smtClean="0"/>
              <a:t>Moved:Santosh</a:t>
            </a:r>
            <a:r>
              <a:rPr lang="en-US" altLang="ja-JP" dirty="0" smtClean="0"/>
              <a:t> Abraham </a:t>
            </a:r>
          </a:p>
          <a:p>
            <a:r>
              <a:rPr lang="en-US" altLang="ja-JP" dirty="0" smtClean="0"/>
              <a:t>Second</a:t>
            </a:r>
            <a:r>
              <a:rPr lang="en-US" altLang="ja-JP" dirty="0" smtClean="0"/>
              <a:t>:</a:t>
            </a:r>
            <a:r>
              <a:rPr lang="en-US" altLang="ja-JP" dirty="0" smtClean="0"/>
              <a:t>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6/1/1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  <a:r>
              <a:rPr lang="en-US" altLang="ja-JP" dirty="0" smtClean="0"/>
              <a:t> 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 smtClean="0"/>
              <a:t>the</a:t>
            </a:r>
            <a:r>
              <a:rPr lang="en-US" altLang="ja-JP" dirty="0" smtClean="0"/>
              <a:t> following comment resolutions </a:t>
            </a:r>
            <a:r>
              <a:rPr lang="en-US" altLang="ja-JP" dirty="0" smtClean="0"/>
              <a:t>for</a:t>
            </a:r>
            <a:r>
              <a:rPr lang="en-US" altLang="ja-JP" dirty="0" smtClean="0"/>
              <a:t> </a:t>
            </a:r>
            <a:r>
              <a:rPr lang="en-GB" dirty="0" smtClean="0"/>
              <a:t>CID </a:t>
            </a:r>
            <a:r>
              <a:rPr lang="en-US" dirty="0" smtClean="0"/>
              <a:t>4253,4007 and 5090: “REVISED instruct editor to adopt changes described in 11-14/0840r3.”</a:t>
            </a:r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</a:t>
            </a:r>
          </a:p>
          <a:p>
            <a:r>
              <a:rPr lang="en-US" altLang="ja-JP" dirty="0" smtClean="0"/>
              <a:t>Second: George </a:t>
            </a:r>
            <a:r>
              <a:rPr lang="en-US" altLang="ja-JP" dirty="0" err="1" smtClean="0"/>
              <a:t>Cherian</a:t>
            </a:r>
            <a:r>
              <a:rPr lang="en-US" altLang="ja-JP" dirty="0" smtClean="0"/>
              <a:t> 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err="1" smtClean="0"/>
              <a:t>/n/</a:t>
            </a:r>
            <a:r>
              <a:rPr lang="en-US" altLang="ja-JP" dirty="0" err="1" smtClean="0"/>
              <a:t>A</a:t>
            </a:r>
            <a:r>
              <a:rPr lang="en-US" altLang="ja-JP" dirty="0" smtClean="0"/>
              <a:t>: 8/0/0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affirm motion #129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</a:t>
            </a:r>
          </a:p>
          <a:p>
            <a:r>
              <a:rPr lang="en-US" altLang="ja-JP" dirty="0" smtClean="0"/>
              <a:t>Seconded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smtClean="0"/>
              <a:t>/n/a</a:t>
            </a:r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138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affirm motion #130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</a:t>
            </a:r>
          </a:p>
          <a:p>
            <a:r>
              <a:rPr lang="en-US" altLang="ja-JP" dirty="0" smtClean="0"/>
              <a:t>Seconded</a:t>
            </a:r>
          </a:p>
          <a:p>
            <a:r>
              <a:rPr lang="en-US" altLang="ja-JP" dirty="0" err="1" smtClean="0"/>
              <a:t>y</a:t>
            </a:r>
            <a:r>
              <a:rPr lang="en-US" altLang="ja-JP" dirty="0" smtClean="0"/>
              <a:t>/n/a</a:t>
            </a:r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139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2013-11-Dallas-4 tab of 11-13/1076r09</a:t>
            </a:r>
          </a:p>
          <a:p>
            <a:pPr lvl="1"/>
            <a:r>
              <a:rPr lang="en-US" altLang="ja-JP" dirty="0" smtClean="0"/>
              <a:t>and </a:t>
            </a:r>
            <a:r>
              <a:rPr lang="ja-JP" altLang="en-US" dirty="0" smtClean="0"/>
              <a:t> </a:t>
            </a:r>
            <a:r>
              <a:rPr lang="en-US" altLang="ja-JP" dirty="0" smtClean="0"/>
              <a:t>instruct the editor to incorporate the resulting changes to the draft as shown in 11-13/1311r3 &amp; 11-13/1312r4 &amp;  11-13/1358r3</a:t>
            </a:r>
          </a:p>
          <a:p>
            <a:r>
              <a:rPr lang="en-US" altLang="ja-JP" dirty="0" smtClean="0"/>
              <a:t>Moved: Ping Fang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____0__;  </a:t>
            </a:r>
          </a:p>
          <a:p>
            <a:r>
              <a:rPr lang="en-GB" dirty="0" smtClean="0"/>
              <a:t>Abstain:__1_________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</p:spPr>
        <p:txBody>
          <a:bodyPr/>
          <a:lstStyle/>
          <a:p>
            <a:r>
              <a:rPr lang="en-US" dirty="0" smtClean="0"/>
              <a:t>Do NOT remove</a:t>
            </a:r>
            <a:br>
              <a:rPr lang="en-US" dirty="0" smtClean="0"/>
            </a:br>
            <a:r>
              <a:rPr lang="en-US" dirty="0" smtClean="0"/>
              <a:t>slide separates drafted from run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141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142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2013-11-Dallas-5 tab of 11-13/1076r09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11-13/1374r0 &amp; 11-13/1373r0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Seconded:Stephen</a:t>
            </a:r>
            <a:r>
              <a:rPr lang="en-US" altLang="ja-JP" dirty="0" smtClean="0"/>
              <a:t> McCann</a:t>
            </a:r>
            <a:endParaRPr lang="ja-JP" altLang="en-US" dirty="0" smtClean="0"/>
          </a:p>
          <a:p>
            <a:r>
              <a:rPr lang="en-GB" dirty="0" smtClean="0"/>
              <a:t>Yes: __12__;  </a:t>
            </a:r>
          </a:p>
          <a:p>
            <a:r>
              <a:rPr lang="en-GB" dirty="0" smtClean="0"/>
              <a:t>No: ___0___; </a:t>
            </a:r>
          </a:p>
          <a:p>
            <a:r>
              <a:rPr lang="en-GB" dirty="0" smtClean="0"/>
              <a:t>Abstain:_____1______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2013-11-Dallas-6 tab of 11-13/1076r09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 tab of 11-13/1076r12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Peter Yee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2013-11-Dallas-7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11-13/1174r3 &amp; 11-13/1294r3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2013-11-Dallas-8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13/1296r2 &amp; 13/1295r2 &amp; 13/1339r1 &amp; 13/1038r3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 Wang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_10___;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Abstain:__2_________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Rev history</a:t>
            </a:r>
          </a:p>
        </p:txBody>
      </p:sp>
      <p:graphicFrame>
        <p:nvGraphicFramePr>
          <p:cNvPr id="22" name="コンテンツ プレースホルダ 21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73914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480"/>
                <a:gridCol w="1554480"/>
                <a:gridCol w="2055994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Auth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Basement Doc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Motion </a:t>
                      </a:r>
                      <a:r>
                        <a:rPr kumimoji="1" lang="de-DE" altLang="ja-JP" dirty="0" err="1" smtClean="0"/>
                        <a:t>numbers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2013-09-Nanjing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13-1186-r1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2013-11-Dallas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Draft 1.1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2014-01-Los Angels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Draft 1.1/1.2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#27-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2014-03-Beijing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LB198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#64-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13-1186r4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2014-5-Waikoloa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#68-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13-1186r5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Marc Emmelmann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2014-7-SanDiego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de-DE" altLang="ja-JP" dirty="0" smtClean="0"/>
                        <a:t>#76-122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13-1186r6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Hiroshi </a:t>
                      </a:r>
                      <a:r>
                        <a:rPr kumimoji="1" lang="en-US" altLang="ja-JP" dirty="0" err="1" smtClean="0"/>
                        <a:t>Mano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2014-9-Athens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LB201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#123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de-DE" altLang="ja-JP" smtClean="0"/>
              <a:t>Jul -2014</a:t>
            </a:r>
            <a:endParaRPr lang="en-US" altLang="ja-JP" dirty="0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ja-JP" smtClean="0"/>
              <a:t>Hiroshi Mano (ATRD, Root, Lab)</a:t>
            </a:r>
            <a:endParaRPr lang="en-US" altLang="ja-JP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2F5A7B3D-1827-CB4F-B70B-BC122C1560E6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2013-11-Dallas-9 and 2013-11-Dallas-10 tab of 11-13/1076r12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11-13/1269r6 &amp; 11-13/1041r1 &amp; 11-13/1042r1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  <a:endParaRPr lang="ja-JP" altLang="en-US" dirty="0" smtClean="0"/>
          </a:p>
          <a:p>
            <a:r>
              <a:rPr lang="en-GB" dirty="0" smtClean="0"/>
              <a:t>Yes: _11___;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Abstain:_______2____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#19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2013-11-Dallas-11 tab of 11-13/1076r13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11-13/1330r2.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Wong</a:t>
            </a:r>
            <a:endParaRPr lang="ja-JP" altLang="en-US" dirty="0" smtClean="0"/>
          </a:p>
          <a:p>
            <a:r>
              <a:rPr lang="en-GB" dirty="0" smtClean="0"/>
              <a:t>Yes: __7__;  </a:t>
            </a:r>
          </a:p>
          <a:p>
            <a:r>
              <a:rPr lang="en-GB" dirty="0" smtClean="0"/>
              <a:t>No: ___0__; </a:t>
            </a:r>
          </a:p>
          <a:p>
            <a:r>
              <a:rPr lang="en-GB" dirty="0" smtClean="0"/>
              <a:t>Abstain:______1_____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 2013-11-Dallas-12 tab of 11-13/1076r13</a:t>
            </a:r>
          </a:p>
          <a:p>
            <a:pPr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</a:p>
          <a:p>
            <a:r>
              <a:rPr lang="en-US" altLang="ja-JP" dirty="0" smtClean="0"/>
              <a:t>Seconded: Lei Wong</a:t>
            </a:r>
            <a:endParaRPr lang="ja-JP" altLang="en-US" dirty="0" smtClean="0"/>
          </a:p>
          <a:p>
            <a:r>
              <a:rPr lang="en-GB" dirty="0" smtClean="0"/>
              <a:t>Yes: _7___;  </a:t>
            </a:r>
          </a:p>
          <a:p>
            <a:r>
              <a:rPr lang="en-GB" dirty="0" smtClean="0"/>
              <a:t>No: __0___; </a:t>
            </a:r>
          </a:p>
          <a:p>
            <a:r>
              <a:rPr lang="en-GB" dirty="0" smtClean="0"/>
              <a:t>Abstain:_____2______</a:t>
            </a:r>
          </a:p>
          <a:p>
            <a:r>
              <a:rPr lang="en-GB" smtClean="0">
                <a:solidFill>
                  <a:srgbClr val="FF0000"/>
                </a:solidFill>
              </a:rPr>
              <a:t>Passes</a:t>
            </a:r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to: change the resolution status for CIDs 2691 and 2859 to "Reject: the relevant text is part of the 10.43.8 Reduced Neighbor Report clause of 802.11af D5.0. Thus these comments are not applicable to 11ai.</a:t>
            </a:r>
          </a:p>
          <a:p>
            <a:r>
              <a:rPr lang="en-US" altLang="ja-JP" dirty="0" smtClean="0"/>
              <a:t>These comments should be submitted to </a:t>
            </a:r>
            <a:r>
              <a:rPr lang="en-US" altLang="ja-JP" dirty="0" err="1" smtClean="0"/>
              <a:t>REVmc</a:t>
            </a:r>
            <a:r>
              <a:rPr lang="en-US" altLang="ja-JP" dirty="0" smtClean="0"/>
              <a:t> at the appropriate time.”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 Moved: Lee Armstrong </a:t>
            </a:r>
          </a:p>
          <a:p>
            <a:r>
              <a:rPr lang="en-US" altLang="ja-JP" dirty="0" smtClean="0"/>
              <a:t>Second: Ping Fang </a:t>
            </a:r>
          </a:p>
          <a:p>
            <a:r>
              <a:rPr lang="en-US" altLang="ja-JP" dirty="0" smtClean="0"/>
              <a:t>Yes 9</a:t>
            </a:r>
          </a:p>
          <a:p>
            <a:r>
              <a:rPr lang="en-US" altLang="ja-JP" dirty="0" smtClean="0"/>
              <a:t>No 0</a:t>
            </a:r>
          </a:p>
          <a:p>
            <a:r>
              <a:rPr lang="en-US" altLang="ja-JP" dirty="0" smtClean="0"/>
              <a:t>Abstain 3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2014-01-LA-01tab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Abstain:___3_______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2014-01-LA-02tab of 11-13/1076r17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2014-01-LA-03tab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11-14/0047r0.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Lin </a:t>
            </a:r>
            <a:r>
              <a:rPr lang="en-US" altLang="ja-JP" dirty="0" err="1" smtClean="0"/>
              <a:t>Chai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2014-01-LA-04tab of 11-13/1076r17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11-13/1503r1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Abstain:___5_______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2014-01-LA-05tab of 11-13/1076r17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_11__;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Abstain:__4_______;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r>
              <a:rPr lang="en-GB" dirty="0" smtClean="0"/>
              <a:t>_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2014-01-LA-06tab of 11-13/1076r17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Abstain:__5________;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06046"/>
          </a:xfrm>
        </p:spPr>
        <p:txBody>
          <a:bodyPr/>
          <a:lstStyle/>
          <a:p>
            <a:r>
              <a:rPr lang="en-GB" dirty="0" smtClean="0"/>
              <a:t>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96912" y="1445846"/>
            <a:ext cx="7845426" cy="5029567"/>
          </a:xfrm>
        </p:spPr>
        <p:txBody>
          <a:bodyPr>
            <a:normAutofit/>
          </a:bodyPr>
          <a:lstStyle/>
          <a:p>
            <a:r>
              <a:rPr lang="en-GB" dirty="0" smtClean="0"/>
              <a:t>Move to</a:t>
            </a:r>
          </a:p>
          <a:p>
            <a:pPr lvl="1"/>
            <a:r>
              <a:rPr lang="en-GB" dirty="0" smtClean="0"/>
              <a:t>delete FILSC definition in clause 3.2 of </a:t>
            </a:r>
            <a:r>
              <a:rPr lang="en-GB" dirty="0" err="1" smtClean="0"/>
              <a:t>TGai</a:t>
            </a:r>
            <a:r>
              <a:rPr lang="en-GB" dirty="0" smtClean="0"/>
              <a:t> draft 1.0.</a:t>
            </a:r>
          </a:p>
          <a:p>
            <a:pPr lvl="1"/>
            <a:r>
              <a:rPr lang="en-GB" dirty="0" smtClean="0"/>
              <a:t>move the existing definition of FILSC in clause 3.1 to clause 3.2.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Seconded:Lei</a:t>
            </a:r>
            <a:r>
              <a:rPr lang="en-US" altLang="ja-JP" dirty="0" smtClean="0"/>
              <a:t>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Abstain:____1_____;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ja-JP" altLang="en-US" dirty="0" smtClean="0">
              <a:solidFill>
                <a:schemeClr val="accent6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Hiroshi Mano (ATRD, Root, Lab)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Jul -2014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2014-01-LA-07tab and  2014-01-LA-09tab 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Hitoshi Morioka</a:t>
            </a:r>
          </a:p>
          <a:p>
            <a:r>
              <a:rPr lang="en-US" altLang="ja-JP" dirty="0" err="1" smtClean="0"/>
              <a:t>Seconded:Jarkko</a:t>
            </a:r>
            <a:endParaRPr lang="ja-JP" altLang="en-US" dirty="0" smtClean="0"/>
          </a:p>
          <a:p>
            <a:r>
              <a:rPr lang="en-GB" dirty="0" smtClean="0"/>
              <a:t>Yes: 10___;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Abstain:___1___;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2014-01-LA-08tab of 11-13/1076r20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_12__;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2014-01-LA-10tab of 11-13/1076r20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11-13/1488r02 and 11-13/1510r02.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_10__;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2014-01-LA-11tab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2014-01-LA-12tab of 11-13/1076r22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Lei Wang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2014-01-LA-13tab of 11-13/1076r22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11-13/1514r1.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 Armstrong	</a:t>
            </a:r>
          </a:p>
          <a:p>
            <a:r>
              <a:rPr lang="en-US" altLang="ja-JP" dirty="0" err="1" smtClean="0"/>
              <a:t>Seconded:Santosh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resolution option2 (revised) for CID2075 as shown in tab Lei-Wang-Still-Open of 11-13/1535r3.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Moved:Lei</a:t>
            </a:r>
            <a:r>
              <a:rPr lang="en-US" altLang="ja-JP" dirty="0" smtClean="0"/>
              <a:t> Wang</a:t>
            </a:r>
          </a:p>
          <a:p>
            <a:r>
              <a:rPr lang="en-US" altLang="ja-JP" dirty="0" err="1" smtClean="0"/>
              <a:t>Seconded:Joe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Kwak</a:t>
            </a:r>
            <a:endParaRPr lang="en-US" altLang="ja-JP" dirty="0" smtClean="0"/>
          </a:p>
          <a:p>
            <a:r>
              <a:rPr lang="en-US" altLang="ja-JP" dirty="0" smtClean="0"/>
              <a:t>Yes:	16</a:t>
            </a:r>
          </a:p>
          <a:p>
            <a:r>
              <a:rPr lang="en-US" altLang="ja-JP" dirty="0" smtClean="0"/>
              <a:t>No:		0</a:t>
            </a:r>
          </a:p>
          <a:p>
            <a:r>
              <a:rPr lang="en-US" altLang="ja-JP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altLang="ja-JP" dirty="0" smtClean="0"/>
              <a:t>Move to direct the editor to change the "shall" to "may" at the following position when applying the resolution to CID 2781 in the formerly approved contribution 11-13-1497r4, Page 5:  </a:t>
            </a:r>
          </a:p>
          <a:p>
            <a:pPr lvl="1"/>
            <a:r>
              <a:rPr lang="ja-JP" altLang="en-US" dirty="0" smtClean="0"/>
              <a:t>“</a:t>
            </a:r>
            <a:r>
              <a:rPr lang="en-US" altLang="ja-JP" dirty="0" smtClean="0"/>
              <a:t>CID 2781</a:t>
            </a:r>
            <a:br>
              <a:rPr lang="en-US" altLang="ja-JP" dirty="0" smtClean="0"/>
            </a:br>
            <a:r>
              <a:rPr lang="en-US" altLang="ja-JP" dirty="0" smtClean="0"/>
              <a:t>…If dot11FILSActivated equal to true and if the Request element of the Probe Request includes the Reduced Neighbor Report Request element ID, the Probe Response or Beacon frame </a:t>
            </a:r>
            <a:r>
              <a:rPr lang="en-US" altLang="ja-JP" strike="sngStrike" dirty="0" smtClean="0">
                <a:solidFill>
                  <a:srgbClr val="FF0000"/>
                </a:solidFill>
              </a:rPr>
              <a:t>may </a:t>
            </a:r>
            <a:r>
              <a:rPr lang="en-US" altLang="ja-JP" u="sng" dirty="0" smtClean="0">
                <a:solidFill>
                  <a:srgbClr val="3366FF"/>
                </a:solidFill>
              </a:rPr>
              <a:t>shall</a:t>
            </a:r>
            <a:r>
              <a:rPr lang="ja-JP" altLang="en-US" dirty="0" smtClean="0"/>
              <a:t> </a:t>
            </a:r>
            <a:r>
              <a:rPr lang="en-US" altLang="ja-JP" dirty="0" smtClean="0"/>
              <a:t>include the Reduced Neighbor Report element if ...”</a:t>
            </a:r>
            <a:endParaRPr lang="ja-JP" altLang="en-US" dirty="0" smtClean="0"/>
          </a:p>
          <a:p>
            <a:pPr lvl="0"/>
            <a:endParaRPr lang="en-US" altLang="ja-JP" dirty="0" smtClean="0"/>
          </a:p>
          <a:p>
            <a:pPr lvl="0">
              <a:buNone/>
            </a:pP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Moved: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pPr lvl="0">
              <a:buNone/>
            </a:pPr>
            <a:r>
              <a:rPr lang="en-US" altLang="ja-JP" dirty="0" smtClean="0"/>
              <a:t>Seconded: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ja-JP" altLang="en-US" dirty="0" smtClean="0"/>
              <a:t> </a:t>
            </a:r>
            <a:endParaRPr lang="en-US" altLang="ja-JP" dirty="0" smtClean="0"/>
          </a:p>
          <a:p>
            <a:pPr lvl="0">
              <a:buNone/>
            </a:pPr>
            <a:r>
              <a:rPr lang="en-US" altLang="ja-JP" dirty="0" smtClean="0"/>
              <a:t>Yes: 9</a:t>
            </a:r>
          </a:p>
          <a:p>
            <a:pPr lvl="0">
              <a:buNone/>
            </a:pPr>
            <a:r>
              <a:rPr lang="en-US" altLang="ja-JP" dirty="0" smtClean="0"/>
              <a:t>No: 0</a:t>
            </a:r>
          </a:p>
          <a:p>
            <a:pPr lvl="0">
              <a:buNone/>
            </a:pPr>
            <a:r>
              <a:rPr lang="en-US" altLang="ja-JP" dirty="0" smtClean="0"/>
              <a:t>Abstain: 0</a:t>
            </a:r>
          </a:p>
          <a:p>
            <a:pPr lvl="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Motion #36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to: </a:t>
            </a:r>
            <a:br>
              <a:rPr lang="en-US" altLang="ja-JP" dirty="0" smtClean="0"/>
            </a:br>
            <a:r>
              <a:rPr lang="en-US" altLang="ja-JP" dirty="0" smtClean="0"/>
              <a:t>Mark in P802.11ai-D1.2, the following two paragraphs as "to be deleted”</a:t>
            </a:r>
          </a:p>
          <a:p>
            <a:pPr lvl="1"/>
            <a:r>
              <a:rPr lang="en-US" altLang="ja-JP" dirty="0" smtClean="0"/>
              <a:t> 1)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28--32: "Requested Element IDs ..... in the Request element.”</a:t>
            </a:r>
          </a:p>
          <a:p>
            <a:pPr lvl="1"/>
            <a:r>
              <a:rPr lang="en-US" altLang="ja-JP" dirty="0" smtClean="0"/>
              <a:t> 2) </a:t>
            </a:r>
            <a:r>
              <a:rPr lang="en-US" altLang="ja-JP" dirty="0" err="1" smtClean="0"/>
              <a:t>Cls</a:t>
            </a:r>
            <a:r>
              <a:rPr lang="en-US" altLang="ja-JP" dirty="0" smtClean="0"/>
              <a:t>. 10.1.4.3.3, page 82, lines 34--38: "If dot11RadioMeasurementAcitved .... is not available". </a:t>
            </a:r>
          </a:p>
          <a:p>
            <a:r>
              <a:rPr lang="en-US" altLang="ja-JP" dirty="0" smtClean="0"/>
              <a:t>Moved: Stuart Kerry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	8	</a:t>
            </a:r>
          </a:p>
          <a:p>
            <a:r>
              <a:rPr lang="en-US" altLang="ja-JP" dirty="0" smtClean="0"/>
              <a:t>No:	0</a:t>
            </a:r>
          </a:p>
          <a:p>
            <a:r>
              <a:rPr lang="en-US" altLang="ja-JP" dirty="0" smtClean="0"/>
              <a:t>Abstain: 0</a:t>
            </a:r>
          </a:p>
          <a:p>
            <a:pPr lvl="1"/>
            <a:r>
              <a:rPr lang="en-US" altLang="ja-JP" dirty="0" smtClean="0"/>
              <a:t> Rationale: We moved those paragraphs into a new clause (10.1.4.3.5, page 82ff). The paragraphs mentioned in the motion are not marked as "to be deleted" in TGaiD1.2 and hence appear twice in the current draft.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2014-01-LA-14tab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Yunsong</a:t>
            </a:r>
            <a:r>
              <a:rPr lang="en-US" altLang="ja-JP" dirty="0" smtClean="0"/>
              <a:t> Yang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Abstain:_0_____;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39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 accept for CID 2916 proposed resolution as provided by the commenter.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err="1" smtClean="0"/>
              <a:t>Seconded:Jarkko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___8_____;  </a:t>
            </a:r>
          </a:p>
          <a:p>
            <a:r>
              <a:rPr lang="en-GB" dirty="0" smtClean="0"/>
              <a:t>No: ____0____;  </a:t>
            </a:r>
          </a:p>
          <a:p>
            <a:r>
              <a:rPr lang="en-GB" dirty="0" smtClean="0"/>
              <a:t>Abstain:__2__________</a:t>
            </a:r>
          </a:p>
          <a:p>
            <a:r>
              <a:rPr lang="en-GB" dirty="0" smtClean="0"/>
              <a:t>Passes</a:t>
            </a:r>
          </a:p>
          <a:p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2014-01-LA-15tab of 11-13/1076r23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	 Armstrong</a:t>
            </a:r>
          </a:p>
          <a:p>
            <a:r>
              <a:rPr lang="en-US" altLang="ja-JP" dirty="0" smtClean="0"/>
              <a:t>Seconded: Lin </a:t>
            </a:r>
            <a:r>
              <a:rPr lang="en-US" altLang="ja-JP" dirty="0" err="1" smtClean="0"/>
              <a:t>Cai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2014-01-LA-16tab of 11-13/1076r24 changing in the resolution tab the revision number of 11-14/138 from r3 to r4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11-14/0138r4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	</a:t>
            </a:r>
          </a:p>
          <a:p>
            <a:r>
              <a:rPr lang="en-US" altLang="ja-JP" dirty="0" err="1" smtClean="0"/>
              <a:t>Seconded:George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Cherian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2014-01-LA-17tab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Moved:Hiroki</a:t>
            </a:r>
            <a:r>
              <a:rPr lang="en-US" altLang="ja-JP" dirty="0" smtClean="0"/>
              <a:t> Nakano	</a:t>
            </a:r>
          </a:p>
          <a:p>
            <a:r>
              <a:rPr lang="en-US" altLang="ja-JP" dirty="0" err="1" smtClean="0"/>
              <a:t>Seconded:Hitoshi</a:t>
            </a:r>
            <a:r>
              <a:rPr lang="en-US" altLang="ja-JP" dirty="0" smtClean="0"/>
              <a:t> Morioka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2014-01-LA-18tab of 11-13/1076r24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Ping Fang</a:t>
            </a:r>
            <a:endParaRPr lang="ja-JP" altLang="en-US" dirty="0" smtClean="0"/>
          </a:p>
          <a:p>
            <a:r>
              <a:rPr lang="en-GB" dirty="0" smtClean="0"/>
              <a:t>Yes: _4__;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Abstain:__0____;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 the document  11-14/0003r3 and instruct the editor to incorporate the changes into the draft.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err="1" smtClean="0"/>
              <a:t>Seconded:Paul</a:t>
            </a:r>
            <a:r>
              <a:rPr lang="en-US" altLang="ja-JP" dirty="0" smtClean="0"/>
              <a:t> A Lambert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___0_;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2014-01-LA-19tab of 11-13/1076r25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Moved:Jae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Seung</a:t>
            </a:r>
            <a:r>
              <a:rPr lang="en-US" altLang="ja-JP" dirty="0" smtClean="0"/>
              <a:t> Lee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  <a:endParaRPr lang="ja-JP" altLang="en-US" dirty="0" smtClean="0"/>
          </a:p>
          <a:p>
            <a:r>
              <a:rPr lang="en-GB" dirty="0" smtClean="0"/>
              <a:t>Yes: _9__;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Abstain:__3____;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document 11-15/0052r2 and instruct editor to incorporate the changes into the draft.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Moved:Paul</a:t>
            </a:r>
            <a:r>
              <a:rPr lang="en-US" altLang="ja-JP" dirty="0" smtClean="0"/>
              <a:t> A Lambert</a:t>
            </a:r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2014-01-LA-21tab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Moved:Dan</a:t>
            </a:r>
            <a:r>
              <a:rPr lang="en-US" altLang="ja-JP" dirty="0" smtClean="0"/>
              <a:t> Harkins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  <a:endParaRPr lang="ja-JP" altLang="en-US" dirty="0" smtClean="0"/>
          </a:p>
          <a:p>
            <a:r>
              <a:rPr lang="en-GB" dirty="0" smtClean="0"/>
              <a:t>Yes: _6__;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Abstain:__1____;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2014-01-LA-22tab of 11-13/1076r26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Moved:Jon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Rosdahl</a:t>
            </a:r>
            <a:endParaRPr lang="en-US" altLang="ja-JP" dirty="0" smtClean="0"/>
          </a:p>
          <a:p>
            <a:r>
              <a:rPr lang="en-US" altLang="ja-JP" dirty="0" err="1" smtClean="0"/>
              <a:t>Seconded:Peter</a:t>
            </a:r>
            <a:r>
              <a:rPr lang="en-US" altLang="ja-JP" dirty="0" smtClean="0"/>
              <a:t> Yee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Abstain:___0___;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2014-01-LA-20tab of 11-13/1076r26 changing the revision number of the referenced document 11-13/1503 from rev5 to rev6</a:t>
            </a:r>
          </a:p>
          <a:p>
            <a:pPr lvl="1"/>
            <a:r>
              <a:rPr lang="en-US" altLang="ja-JP" dirty="0" smtClean="0"/>
              <a:t>and instruct the editor to incorporate the resulting changes to the draft as shown in 11-13/1503r6.</a:t>
            </a:r>
          </a:p>
          <a:p>
            <a:pPr lvl="1">
              <a:buNone/>
            </a:pPr>
            <a:endParaRPr lang="en-US" altLang="ja-JP" dirty="0" smtClean="0"/>
          </a:p>
          <a:p>
            <a:r>
              <a:rPr lang="en-US" altLang="ja-JP" dirty="0" err="1" smtClean="0"/>
              <a:t>Moved:Hitoshi</a:t>
            </a:r>
            <a:r>
              <a:rPr lang="en-US" altLang="ja-JP" dirty="0" smtClean="0"/>
              <a:t> Morioka</a:t>
            </a:r>
          </a:p>
          <a:p>
            <a:r>
              <a:rPr lang="en-US" altLang="ja-JP" dirty="0" err="1" smtClean="0"/>
              <a:t>Seconded:Rob</a:t>
            </a:r>
            <a:r>
              <a:rPr lang="en-US" altLang="ja-JP" dirty="0" smtClean="0"/>
              <a:t> Sun</a:t>
            </a:r>
            <a:endParaRPr lang="ja-JP" altLang="en-US" dirty="0" smtClean="0"/>
          </a:p>
          <a:p>
            <a:r>
              <a:rPr lang="en-GB" dirty="0" smtClean="0"/>
              <a:t>Yes: _8__;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49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11-13-1198r0 on page 6 with exception  “Authenticated and associated” retained in  </a:t>
            </a:r>
            <a:r>
              <a:rPr lang="en-US" altLang="ja-JP" dirty="0" err="1" smtClean="0"/>
              <a:t>parens</a:t>
            </a:r>
            <a:r>
              <a:rPr lang="en-US" altLang="ja-JP" dirty="0" smtClean="0"/>
              <a:t>. </a:t>
            </a:r>
          </a:p>
          <a:p>
            <a:r>
              <a:rPr lang="en-US" altLang="ja-JP" dirty="0" smtClean="0"/>
              <a:t>Moved: Lee Armstrong</a:t>
            </a:r>
          </a:p>
          <a:p>
            <a:r>
              <a:rPr lang="en-US" altLang="ja-JP" dirty="0" smtClean="0"/>
              <a:t>Seconded: Peter </a:t>
            </a:r>
            <a:r>
              <a:rPr lang="en-US" altLang="ja-JP" dirty="0" err="1" smtClean="0"/>
              <a:t>Ecclesine</a:t>
            </a:r>
            <a:r>
              <a:rPr lang="en-US" altLang="ja-JP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____7____;  </a:t>
            </a:r>
          </a:p>
          <a:p>
            <a:r>
              <a:rPr lang="en-GB" dirty="0" smtClean="0"/>
              <a:t>No: _____1___;  </a:t>
            </a:r>
          </a:p>
          <a:p>
            <a:r>
              <a:rPr lang="en-GB" dirty="0" smtClean="0"/>
              <a:t>Abstain:____0________</a:t>
            </a:r>
          </a:p>
          <a:p>
            <a:r>
              <a:rPr lang="ja-JP" altLang="en-US" dirty="0" smtClean="0"/>
              <a:t> 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48#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2051,2052,2054,2056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11-13/1330r4.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ja-JP" altLang="en-US" dirty="0" smtClean="0"/>
              <a:t>　</a:t>
            </a:r>
            <a:r>
              <a:rPr lang="en-US" altLang="ja-JP" dirty="0" smtClean="0"/>
              <a:t>S</a:t>
            </a:r>
            <a:r>
              <a:rPr lang="en-US" altLang="zh-CN" dirty="0" smtClean="0"/>
              <a:t>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8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49#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295400"/>
            <a:ext cx="7696200" cy="4800600"/>
          </a:xfrm>
        </p:spPr>
        <p:txBody>
          <a:bodyPr/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</a:t>
            </a:r>
            <a:r>
              <a:rPr lang="en-US" altLang="ja-JP" dirty="0" smtClean="0"/>
              <a:t>2053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Reject; the comment is towards some text from 11mc d1.4: comment should be addressed toward rev mc.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Yes:	7</a:t>
            </a:r>
          </a:p>
          <a:p>
            <a:r>
              <a:rPr lang="en-US" altLang="zh-CN" dirty="0" smtClean="0"/>
              <a:t>No:		0</a:t>
            </a:r>
          </a:p>
          <a:p>
            <a:r>
              <a:rPr lang="en-US" altLang="zh-CN" dirty="0" smtClean="0"/>
              <a:t>Abstain:	0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2105 </a:t>
            </a:r>
          </a:p>
          <a:p>
            <a:pPr lvl="1"/>
            <a:r>
              <a:rPr lang="en-US" altLang="zh-CN" dirty="0" smtClean="0"/>
              <a:t>With the following resolution: Revise; the point made is accepted.  Editor is instructed to proceed accordingly.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Ping Fang</a:t>
            </a:r>
          </a:p>
          <a:p>
            <a:r>
              <a:rPr lang="en-US" altLang="zh-CN" dirty="0" smtClean="0"/>
              <a:t>Seconded: Lee Armstrong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62000" y="1447800"/>
            <a:ext cx="7696200" cy="46482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2990 </a:t>
            </a:r>
          </a:p>
          <a:p>
            <a:pPr lvl="1"/>
            <a:r>
              <a:rPr lang="en-US" altLang="zh-CN" dirty="0" smtClean="0"/>
              <a:t>With the following resolution: Reject; the usage of AAD is consistent with the definition in Clause 3.1.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Moved: Dan Harkins</a:t>
            </a:r>
          </a:p>
          <a:p>
            <a:r>
              <a:rPr lang="en-US" altLang="zh-CN" dirty="0" smtClean="0"/>
              <a:t>Seconded: Rene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8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Abstain:1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2014-01-LA-23tab of 11-13/1076r27</a:t>
            </a:r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Seconded:Hiroki</a:t>
            </a:r>
            <a:r>
              <a:rPr lang="en-US" altLang="ja-JP" dirty="0" smtClean="0"/>
              <a:t> Nakano</a:t>
            </a:r>
            <a:endParaRPr lang="ja-JP" altLang="en-US" dirty="0" smtClean="0"/>
          </a:p>
          <a:p>
            <a:r>
              <a:rPr lang="en-GB" dirty="0" smtClean="0"/>
              <a:t>Yes: _5__;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GB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Motion #53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2983</a:t>
            </a:r>
          </a:p>
          <a:p>
            <a:pPr lvl="1"/>
            <a:r>
              <a:rPr lang="en-US" altLang="zh-CN" dirty="0" smtClean="0"/>
              <a:t>With the following resolution: Revised; accept contribution 11-14/0180r0 with the following change:  replace the word “checks” with “verifies” on page 2, paragraph 7.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err="1" smtClean="0"/>
              <a:t>Seconded:Dan</a:t>
            </a:r>
            <a:r>
              <a:rPr lang="en-US" altLang="zh-CN" dirty="0" smtClean="0"/>
              <a:t> Harkins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</a:t>
            </a:r>
          </a:p>
          <a:p>
            <a:pPr marL="685800" lvl="2" indent="-342900"/>
            <a:r>
              <a:rPr lang="en-US" altLang="ja-JP" dirty="0" err="1" smtClean="0"/>
              <a:t>TGai</a:t>
            </a:r>
            <a:r>
              <a:rPr lang="en-US" altLang="ja-JP" dirty="0" smtClean="0"/>
              <a:t> do not add new functions to accelerate  active scanning.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Paul A Lambert</a:t>
            </a:r>
          </a:p>
          <a:p>
            <a:pPr marL="685800" lvl="2" indent="-342900"/>
            <a:r>
              <a:rPr lang="en-US" altLang="ja-JP" dirty="0" err="1" smtClean="0"/>
              <a:t>Seconded:Dan</a:t>
            </a:r>
            <a:r>
              <a:rPr lang="en-US" altLang="ja-JP" dirty="0" smtClean="0"/>
              <a:t> Harkins</a:t>
            </a:r>
          </a:p>
          <a:p>
            <a:pPr marL="685800" lvl="2" indent="-342900">
              <a:buNone/>
            </a:pPr>
            <a:endParaRPr lang="en-US" altLang="ja-JP" dirty="0" smtClean="0"/>
          </a:p>
          <a:p>
            <a:pPr marL="685800" lvl="2" indent="-342900">
              <a:buNone/>
            </a:pPr>
            <a:r>
              <a:rPr lang="en-US" altLang="ja-JP" dirty="0" smtClean="0"/>
              <a:t>Yes 2</a:t>
            </a:r>
          </a:p>
          <a:p>
            <a:pPr marL="685800" lvl="2" indent="-342900">
              <a:buNone/>
            </a:pPr>
            <a:r>
              <a:rPr lang="en-US" altLang="ja-JP" dirty="0" smtClean="0"/>
              <a:t>No 10</a:t>
            </a:r>
          </a:p>
          <a:p>
            <a:pPr marL="685800" lvl="2" indent="-342900">
              <a:buNone/>
            </a:pPr>
            <a:r>
              <a:rPr lang="en-US" altLang="ja-JP" dirty="0" smtClean="0"/>
              <a:t>Abstain 4</a:t>
            </a:r>
          </a:p>
          <a:p>
            <a:pPr marL="685800" lvl="2" indent="-342900">
              <a:buNone/>
            </a:pPr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marL="342900" lvl="1" indent="-342900">
              <a:buFontTx/>
              <a:buChar char="•"/>
            </a:pPr>
            <a:r>
              <a:rPr lang="en-CA" altLang="zh-CN" dirty="0" smtClean="0"/>
              <a:t>Resolve the following CID :</a:t>
            </a:r>
            <a:r>
              <a:rPr lang="en-US" altLang="zh-CN" dirty="0" smtClean="0"/>
              <a:t>3358</a:t>
            </a:r>
            <a:endParaRPr lang="en-US" altLang="ja-JP" dirty="0" smtClean="0"/>
          </a:p>
          <a:p>
            <a:pPr marL="342900" lvl="1" indent="-342900">
              <a:buFontTx/>
              <a:buChar char="•"/>
            </a:pPr>
            <a:r>
              <a:rPr lang="en-US" altLang="zh-CN" dirty="0" smtClean="0"/>
              <a:t>With the following resolution: </a:t>
            </a:r>
            <a:r>
              <a:rPr lang="en-US" altLang="ja-JP" dirty="0" smtClean="0"/>
              <a:t>REJECTED. Submission 13/1018 was presented to 802.11ai In Los Angeles at 23.1.2014 PM1 slot. The </a:t>
            </a:r>
            <a:r>
              <a:rPr lang="en-US" altLang="ja-JP" dirty="0" err="1" smtClean="0"/>
              <a:t>strawpoll</a:t>
            </a:r>
            <a:r>
              <a:rPr lang="en-US" altLang="ja-JP" dirty="0" smtClean="0"/>
              <a:t> that followed the submission that asked support for the contribution  the group voted:</a:t>
            </a:r>
            <a:br>
              <a:rPr lang="en-US" altLang="ja-JP" dirty="0" smtClean="0"/>
            </a:br>
            <a:r>
              <a:rPr lang="en-US" altLang="ja-JP" dirty="0" smtClean="0"/>
              <a:t>1 YES/3 NO</a:t>
            </a:r>
            <a:br>
              <a:rPr lang="en-US" altLang="ja-JP" dirty="0" smtClean="0"/>
            </a:b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</a:t>
            </a:r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 		8</a:t>
            </a:r>
          </a:p>
          <a:p>
            <a:r>
              <a:rPr lang="en-US" altLang="ja-JP" dirty="0" smtClean="0"/>
              <a:t>No		0</a:t>
            </a:r>
          </a:p>
          <a:p>
            <a:r>
              <a:rPr lang="en-US" altLang="ja-JP" dirty="0" smtClean="0"/>
              <a:t>Abstain	2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ja-JP" dirty="0" smtClean="0"/>
              <a:t>Move to </a:t>
            </a:r>
          </a:p>
          <a:p>
            <a:pPr lvl="1"/>
            <a:r>
              <a:rPr lang="en-US" altLang="ja-JP" dirty="0" smtClean="0"/>
              <a:t>Approve the 11-14/0153r4 </a:t>
            </a:r>
          </a:p>
          <a:p>
            <a:pPr lvl="1"/>
            <a:r>
              <a:rPr lang="en-US" altLang="ja-JP" dirty="0" smtClean="0"/>
              <a:t>And instruct editor to apply the changes into the draft.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err="1" smtClean="0"/>
              <a:t>Moved:Jarkko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Seconded:Peter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Yes		8</a:t>
            </a:r>
          </a:p>
          <a:p>
            <a:pPr lvl="1"/>
            <a:r>
              <a:rPr lang="en-US" altLang="ja-JP" dirty="0" smtClean="0"/>
              <a:t>No		0</a:t>
            </a:r>
          </a:p>
          <a:p>
            <a:pPr lvl="1"/>
            <a:r>
              <a:rPr lang="en-US" altLang="ja-JP" dirty="0" smtClean="0"/>
              <a:t>Abstain		1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Motion #57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CA" altLang="zh-CN" dirty="0" smtClean="0"/>
              <a:t>Resolve the following CID :</a:t>
            </a:r>
            <a:r>
              <a:rPr lang="en-US" altLang="ja-JP" dirty="0" smtClean="0"/>
              <a:t>2222</a:t>
            </a:r>
          </a:p>
          <a:p>
            <a:pPr lvl="1"/>
            <a:r>
              <a:rPr lang="en-US" altLang="zh-CN" dirty="0" smtClean="0"/>
              <a:t>With the following resolution: Revised; accept contribution 11-14/0183r0.</a:t>
            </a:r>
          </a:p>
          <a:p>
            <a:r>
              <a:rPr lang="en-US" altLang="zh-CN" dirty="0" err="1" smtClean="0"/>
              <a:t>Moved:Rene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Struik</a:t>
            </a:r>
            <a:endParaRPr lang="en-US" altLang="zh-CN" dirty="0" smtClean="0"/>
          </a:p>
          <a:p>
            <a:r>
              <a:rPr lang="en-US" altLang="zh-CN" dirty="0" smtClean="0"/>
              <a:t>Seconded: Rob</a:t>
            </a:r>
          </a:p>
          <a:p>
            <a:pPr lvl="1"/>
            <a:endParaRPr lang="en-US" altLang="zh-CN" dirty="0" smtClean="0"/>
          </a:p>
          <a:p>
            <a:r>
              <a:rPr lang="en-US" altLang="ja-JP" dirty="0" smtClean="0"/>
              <a:t>Yes: 10</a:t>
            </a:r>
          </a:p>
          <a:p>
            <a:r>
              <a:rPr lang="en-US" altLang="ja-JP" dirty="0" smtClean="0"/>
              <a:t>No: 0</a:t>
            </a:r>
          </a:p>
          <a:p>
            <a:r>
              <a:rPr lang="en-US" altLang="ja-JP" dirty="0" smtClean="0"/>
              <a:t>Abstain:0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Passes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11-13-1204r0 as the resolution for CID3196. </a:t>
            </a:r>
          </a:p>
          <a:p>
            <a:pPr lvl="1"/>
            <a:r>
              <a:rPr lang="en-US" altLang="ja-JP" dirty="0" smtClean="0"/>
              <a:t>set resolution status to “Revised: accept the changes shown in 11-13-1204r0 “</a:t>
            </a:r>
          </a:p>
          <a:p>
            <a:r>
              <a:rPr lang="en-US" altLang="ja-JP" dirty="0" smtClean="0"/>
              <a:t>Moved: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Lei Wong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___10_____;  </a:t>
            </a:r>
          </a:p>
          <a:p>
            <a:r>
              <a:rPr lang="en-GB" dirty="0" smtClean="0"/>
              <a:t>No: _____0___;  </a:t>
            </a:r>
          </a:p>
          <a:p>
            <a:r>
              <a:rPr lang="en-GB" dirty="0" smtClean="0"/>
              <a:t>Abstain:__3__________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ja-JP" dirty="0" smtClean="0"/>
              <a:t>Motion #58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 :</a:t>
            </a:r>
          </a:p>
          <a:p>
            <a:pPr lvl="1"/>
            <a:r>
              <a:rPr lang="en-CA" altLang="zh-CN" dirty="0" smtClean="0"/>
              <a:t>Resolve the following CIDs :2493, 2204, 2194, 3086, 3259, 2805, 2896, 2897, 2199, 3088, 3086, 2195, 3153, 3192, 2495, 2198, 2497, 2877, 2876, 3003, 3155, 3194, 3089, 2995, 2201, 2997,  2996, 2202, 3154, 3193, 3002, 2205, 2197, 3245, 3087, 3243, 2991, 2986, 2987, 3001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 With the following resolution: Revise; incorporate the changes in 11-13-1332r9.</a:t>
            </a:r>
          </a:p>
          <a:p>
            <a:r>
              <a:rPr lang="en-US" altLang="zh-CN" dirty="0" err="1" smtClean="0"/>
              <a:t>Moved:Rob</a:t>
            </a:r>
            <a:r>
              <a:rPr lang="en-US" altLang="zh-CN" dirty="0" smtClean="0"/>
              <a:t> Sun</a:t>
            </a:r>
          </a:p>
          <a:p>
            <a:r>
              <a:rPr lang="en-US" altLang="zh-CN" dirty="0" err="1" smtClean="0"/>
              <a:t>Seconded:Peter</a:t>
            </a:r>
            <a:r>
              <a:rPr lang="en-US" altLang="zh-CN" dirty="0" smtClean="0"/>
              <a:t> Yee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Yes 4</a:t>
            </a:r>
          </a:p>
          <a:p>
            <a:r>
              <a:rPr lang="en-US" altLang="zh-CN" dirty="0" smtClean="0"/>
              <a:t>No 3</a:t>
            </a:r>
          </a:p>
          <a:p>
            <a:r>
              <a:rPr lang="en-US" altLang="zh-CN" dirty="0" smtClean="0"/>
              <a:t>Abstain 4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Fail</a:t>
            </a:r>
          </a:p>
          <a:p>
            <a:endParaRPr lang="zh-CN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11-14-0341r4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Yes 	5</a:t>
            </a:r>
          </a:p>
          <a:p>
            <a:r>
              <a:rPr lang="en-US" altLang="ja-JP" dirty="0" smtClean="0"/>
              <a:t>No	4</a:t>
            </a:r>
          </a:p>
          <a:p>
            <a:r>
              <a:rPr lang="en-US" altLang="ja-JP" dirty="0" smtClean="0"/>
              <a:t>Abstain 3</a:t>
            </a:r>
          </a:p>
          <a:p>
            <a:r>
              <a:rPr lang="en-US" altLang="ja-JP" dirty="0" smtClean="0"/>
              <a:t>Fail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11-14-0341r5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Dan Harkins</a:t>
            </a:r>
          </a:p>
          <a:p>
            <a:r>
              <a:rPr lang="en-US" altLang="ja-JP" dirty="0" smtClean="0"/>
              <a:t>Seconded: </a:t>
            </a:r>
            <a:r>
              <a:rPr lang="en-US" altLang="ja-JP" dirty="0" err="1" smtClean="0"/>
              <a:t>PingFang</a:t>
            </a:r>
            <a:endParaRPr lang="en-US" altLang="ja-JP" dirty="0" smtClean="0"/>
          </a:p>
          <a:p>
            <a:r>
              <a:rPr lang="en-US" altLang="ja-JP" dirty="0" smtClean="0"/>
              <a:t>Yes 	12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11-14-0413r0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Hitoshi Morioka	</a:t>
            </a:r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	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 3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11-14-0378r1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r>
              <a:rPr lang="en-US" altLang="ja-JP" dirty="0" smtClean="0"/>
              <a:t>Yes  9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2 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11-14-0423r2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2014-03-Beijing-01-tab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Rene </a:t>
            </a:r>
            <a:r>
              <a:rPr lang="en-US" altLang="ja-JP" dirty="0" err="1" smtClean="0"/>
              <a:t>Struik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__0__; </a:t>
            </a:r>
          </a:p>
          <a:p>
            <a:r>
              <a:rPr lang="en-GB" dirty="0" smtClean="0"/>
              <a:t>Abstain:__2____;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the 2014-03-Beijing-02-tab of 11-13/1076r32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Lee</a:t>
            </a:r>
            <a:r>
              <a:rPr lang="ja-JP" altLang="en-US" dirty="0" smtClean="0"/>
              <a:t>　</a:t>
            </a:r>
            <a:r>
              <a:rPr lang="en-US" altLang="ja-JP" dirty="0" smtClean="0"/>
              <a:t>Armstrong</a:t>
            </a:r>
          </a:p>
          <a:p>
            <a:r>
              <a:rPr lang="en-US" altLang="ja-JP" dirty="0" smtClean="0"/>
              <a:t>Seconded: Stephen McCann</a:t>
            </a:r>
            <a:endParaRPr lang="ja-JP" altLang="en-US" dirty="0" smtClean="0"/>
          </a:p>
          <a:p>
            <a:r>
              <a:rPr lang="en-GB" dirty="0" smtClean="0"/>
              <a:t>Yes: _7__;  </a:t>
            </a:r>
          </a:p>
          <a:p>
            <a:r>
              <a:rPr lang="en-GB" dirty="0" smtClean="0"/>
              <a:t>No: _0___; </a:t>
            </a:r>
          </a:p>
          <a:p>
            <a:r>
              <a:rPr lang="en-GB" dirty="0" smtClean="0"/>
              <a:t>Abstain:__3____;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r>
              <a:rPr lang="en-US" altLang="ja-JP" dirty="0" smtClean="0"/>
              <a:t>Move to approve DCN 11-14-0427r2 and instruct to the editor to incorporate the changes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	George </a:t>
            </a:r>
            <a:r>
              <a:rPr lang="en-US" altLang="ja-JP" dirty="0" err="1" smtClean="0"/>
              <a:t>Cherian</a:t>
            </a:r>
            <a:endParaRPr lang="en-US" altLang="ja-JP" dirty="0" smtClean="0"/>
          </a:p>
          <a:p>
            <a:r>
              <a:rPr lang="en-US" altLang="ja-JP" dirty="0" smtClean="0"/>
              <a:t>Seconded:   Hitoshi Motion</a:t>
            </a:r>
          </a:p>
          <a:p>
            <a:r>
              <a:rPr lang="en-US" altLang="ja-JP" dirty="0" smtClean="0"/>
              <a:t>Yes  8</a:t>
            </a:r>
          </a:p>
          <a:p>
            <a:r>
              <a:rPr lang="en-US" altLang="ja-JP" dirty="0" smtClean="0"/>
              <a:t>No	0</a:t>
            </a:r>
          </a:p>
          <a:p>
            <a:r>
              <a:rPr lang="en-US" altLang="ja-JP" dirty="0" smtClean="0"/>
              <a:t>Abstain 0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2014-03-Beijing-03-tab of 11-13/1076r33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smtClean="0"/>
              <a:t>Seconded:  Stephen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McCann</a:t>
            </a:r>
          </a:p>
          <a:p>
            <a:r>
              <a:rPr lang="en-US" altLang="ja-JP" dirty="0" smtClean="0"/>
              <a:t>Yes  5</a:t>
            </a:r>
          </a:p>
          <a:p>
            <a:r>
              <a:rPr lang="en-US" altLang="ja-JP" dirty="0" smtClean="0"/>
              <a:t>No	 0</a:t>
            </a:r>
          </a:p>
          <a:p>
            <a:r>
              <a:rPr lang="en-US" altLang="ja-JP" dirty="0" smtClean="0"/>
              <a:t>Abstain 1 </a:t>
            </a:r>
          </a:p>
          <a:p>
            <a:pPr lvl="1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changes shown in option 2 change text of  11-13-1208r0 as the resolution for CID3352 and 3374. </a:t>
            </a:r>
          </a:p>
          <a:p>
            <a:pPr lvl="1"/>
            <a:r>
              <a:rPr lang="en-US" altLang="ja-JP" dirty="0" smtClean="0"/>
              <a:t>set resolution status to “Revised: accept the changes shown in option 2 change text  of  11-13-1208r0 “</a:t>
            </a:r>
          </a:p>
          <a:p>
            <a:r>
              <a:rPr lang="en-US" altLang="ja-JP" dirty="0" smtClean="0"/>
              <a:t>Moved:  Ping</a:t>
            </a:r>
          </a:p>
          <a:p>
            <a:r>
              <a:rPr lang="en-US" altLang="ja-JP" dirty="0" smtClean="0"/>
              <a:t>Seconded: Lei 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__6_____;  </a:t>
            </a:r>
          </a:p>
          <a:p>
            <a:r>
              <a:rPr lang="en-GB" dirty="0" smtClean="0"/>
              <a:t>No: ___0____;  </a:t>
            </a:r>
          </a:p>
          <a:p>
            <a:r>
              <a:rPr lang="en-GB" dirty="0" smtClean="0"/>
              <a:t>Abstain:___2_________</a:t>
            </a:r>
          </a:p>
          <a:p>
            <a:r>
              <a:rPr lang="ja-JP" altLang="en-US" dirty="0" smtClean="0"/>
              <a:t> </a:t>
            </a:r>
            <a:r>
              <a:rPr lang="en-US" altLang="ja-JP" dirty="0" smtClean="0"/>
              <a:t>Passes</a:t>
            </a:r>
            <a:endParaRPr lang="en-GB" dirty="0" smtClean="0"/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 68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2014-05-Koa-01-tab of 11-14/0565r5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Stuart	Kerry	</a:t>
            </a:r>
          </a:p>
          <a:p>
            <a:r>
              <a:rPr lang="en-US" altLang="ja-JP" dirty="0" smtClean="0"/>
              <a:t>Seconded:  Lee Armstrong</a:t>
            </a:r>
          </a:p>
          <a:p>
            <a:pPr lvl="1"/>
            <a:r>
              <a:rPr lang="en-US" altLang="ja-JP" dirty="0" smtClean="0"/>
              <a:t>Yes  		6</a:t>
            </a:r>
          </a:p>
          <a:p>
            <a:pPr lvl="1"/>
            <a:r>
              <a:rPr lang="en-US" altLang="ja-JP" dirty="0" smtClean="0"/>
              <a:t>No	 	0</a:t>
            </a:r>
          </a:p>
          <a:p>
            <a:pPr lvl="1"/>
            <a:r>
              <a:rPr lang="en-US" altLang="ja-JP" dirty="0" smtClean="0"/>
              <a:t>Abstain 		0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#69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2014-05-Koa-02-tab of 11-14/0565r7</a:t>
            </a:r>
          </a:p>
          <a:p>
            <a:pPr lvl="1"/>
            <a:r>
              <a:rPr lang="en-US" altLang="ja-JP" dirty="0" smtClean="0"/>
              <a:t>and instruct the editor to incorporate the changes shown in 11-14/0672r0 into the draft.</a:t>
            </a:r>
          </a:p>
          <a:p>
            <a:r>
              <a:rPr lang="en-US" altLang="ja-JP" dirty="0" smtClean="0"/>
              <a:t>Moved	Dan Harkins</a:t>
            </a:r>
          </a:p>
          <a:p>
            <a:r>
              <a:rPr lang="en-US" altLang="ja-JP" dirty="0" smtClean="0"/>
              <a:t>Seconded 	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r>
              <a:rPr lang="en-US" altLang="ja-JP" dirty="0" smtClean="0"/>
              <a:t>Result	Yes:8	No:0	Abstain:2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#70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2014-05-Koa-03-tab of 11-14/0565r7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Lee Armstrong</a:t>
            </a:r>
          </a:p>
          <a:p>
            <a:r>
              <a:rPr lang="en-US" altLang="ja-JP" dirty="0" smtClean="0"/>
              <a:t>Seconded: 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Yes  	6		 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	</a:t>
            </a:r>
          </a:p>
          <a:p>
            <a:pPr lvl="2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Motion</a:t>
            </a:r>
          </a:p>
          <a:p>
            <a:pPr lvl="1"/>
            <a:r>
              <a:rPr lang="en-US" altLang="ja-JP" dirty="0" smtClean="0"/>
              <a:t>approve the comment resolutions as show in the 2014-05-Koa-04-tab of 11-14/0565r7 excluding the CID4806 and CID4736</a:t>
            </a:r>
          </a:p>
          <a:p>
            <a:pPr lvl="1"/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</a:t>
            </a:r>
            <a:r>
              <a:rPr lang="ja-JP" altLang="en-US" dirty="0" smtClean="0"/>
              <a:t>	</a:t>
            </a:r>
            <a:r>
              <a:rPr lang="en-US" altLang="ja-JP" dirty="0" smtClean="0"/>
              <a:t> Lee Armstrong	</a:t>
            </a:r>
          </a:p>
          <a:p>
            <a:r>
              <a:rPr lang="en-US" altLang="ja-JP" dirty="0" smtClean="0"/>
              <a:t>Seconded: 	Ping Fang</a:t>
            </a:r>
          </a:p>
          <a:p>
            <a:pPr lvl="1"/>
            <a:r>
              <a:rPr lang="en-US" altLang="ja-JP" dirty="0" smtClean="0"/>
              <a:t>Yes  	9	</a:t>
            </a:r>
          </a:p>
          <a:p>
            <a:pPr lvl="1"/>
            <a:r>
              <a:rPr lang="en-US" altLang="ja-JP" dirty="0" smtClean="0"/>
              <a:t>No	 0	</a:t>
            </a:r>
          </a:p>
          <a:p>
            <a:pPr lvl="1"/>
            <a:r>
              <a:rPr lang="en-US" altLang="ja-JP" dirty="0" smtClean="0"/>
              <a:t>Abstain 	2</a:t>
            </a:r>
          </a:p>
          <a:p>
            <a:pPr lvl="1">
              <a:buNone/>
            </a:pPr>
            <a:r>
              <a:rPr lang="en-US" altLang="ja-JP" dirty="0" smtClean="0"/>
              <a:t>	</a:t>
            </a:r>
          </a:p>
          <a:p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motion </a:t>
            </a:r>
          </a:p>
          <a:p>
            <a:pPr lvl="1"/>
            <a:r>
              <a:rPr lang="en-US" altLang="ja-JP" dirty="0" smtClean="0"/>
              <a:t>move to amend the motion text as “approve the comment resolutions as show in the 2014-05-Koa-04-tab of 11-14/0565r7 </a:t>
            </a:r>
            <a:r>
              <a:rPr lang="en-US" altLang="ja-JP" dirty="0" smtClean="0">
                <a:solidFill>
                  <a:srgbClr val="FF0000"/>
                </a:solidFill>
              </a:rPr>
              <a:t>excluding the CID4806 and CID4736</a:t>
            </a:r>
            <a:r>
              <a:rPr lang="en-US" altLang="ja-JP" dirty="0" smtClean="0"/>
              <a:t>”</a:t>
            </a:r>
          </a:p>
          <a:p>
            <a:pPr lvl="1"/>
            <a:r>
              <a:rPr lang="en-US" altLang="ja-JP" dirty="0" smtClean="0"/>
              <a:t>Moved: Mark Rison</a:t>
            </a:r>
          </a:p>
          <a:p>
            <a:pPr lvl="1"/>
            <a:r>
              <a:rPr lang="en-US" altLang="ja-JP" dirty="0" smtClean="0"/>
              <a:t>Seconded: Ping Fang</a:t>
            </a:r>
          </a:p>
          <a:p>
            <a:pPr lvl="1"/>
            <a:r>
              <a:rPr lang="en-US" altLang="ja-JP" dirty="0" smtClean="0"/>
              <a:t>Yes 6 No 1 Abstain 3</a:t>
            </a:r>
          </a:p>
          <a:p>
            <a:pPr lvl="2"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73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CID4806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Found and fixed some, but could not find others, such as those on page 112. </a:t>
            </a:r>
            <a:r>
              <a:rPr lang="en-US" altLang="ja-JP" dirty="0" err="1" smtClean="0"/>
              <a:t>Therefor</a:t>
            </a:r>
            <a:r>
              <a:rPr lang="en-US" altLang="ja-JP" dirty="0" smtClean="0"/>
              <a:t> this may or may not have satisfied the comment.  The list provided by the commenter (i.e.: The "Frames" in question are at 93.1, 93.29, 93.32, 93.37, 95.53, 96.16, 96.18, 96.20, 96.42, 96.43, 117.36) was checked by the Editor.</a:t>
            </a:r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Ping Fang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7</a:t>
            </a:r>
          </a:p>
          <a:p>
            <a:pPr marL="1028700" lvl="3" indent="-342900"/>
            <a:r>
              <a:rPr lang="en-US" altLang="ja-JP" dirty="0" smtClean="0"/>
              <a:t>No	0</a:t>
            </a:r>
          </a:p>
          <a:p>
            <a:pPr marL="1028700" lvl="3" indent="-342900"/>
            <a:r>
              <a:rPr lang="en-US" altLang="ja-JP" dirty="0" smtClean="0"/>
              <a:t>Abstain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#73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ja-JP" dirty="0" smtClean="0"/>
              <a:t>Move to approve the following resolution for CID4736</a:t>
            </a:r>
          </a:p>
          <a:p>
            <a:pPr marL="685800" lvl="2" indent="-342900"/>
            <a:r>
              <a:rPr lang="en-US" altLang="ja-JP" dirty="0" smtClean="0"/>
              <a:t>REVISED</a:t>
            </a:r>
          </a:p>
          <a:p>
            <a:pPr marL="685800" lvl="2" indent="-342900"/>
            <a:r>
              <a:rPr lang="en-US" altLang="ja-JP" dirty="0" smtClean="0"/>
              <a:t>Have replaced the reference to the figure with an active cross reference which automatically fixes the mentioned error.</a:t>
            </a:r>
          </a:p>
          <a:p>
            <a:pPr marL="342900" lvl="1" indent="-342900">
              <a:buFontTx/>
              <a:buChar char="•"/>
            </a:pPr>
            <a:endParaRPr lang="en-US" altLang="ja-JP" dirty="0" smtClean="0"/>
          </a:p>
          <a:p>
            <a:pPr marL="685800" lvl="2" indent="-342900"/>
            <a:endParaRPr lang="en-US" altLang="ja-JP" dirty="0" smtClean="0"/>
          </a:p>
          <a:p>
            <a:pPr marL="685800" lvl="2" indent="-342900"/>
            <a:r>
              <a:rPr lang="en-US" altLang="ja-JP" dirty="0" smtClean="0"/>
              <a:t>Moved: 	Mark Rison</a:t>
            </a:r>
          </a:p>
          <a:p>
            <a:pPr marL="685800" lvl="2" indent="-342900"/>
            <a:r>
              <a:rPr lang="en-US" altLang="ja-JP" dirty="0" smtClean="0"/>
              <a:t>Seconded:	Lee Armstrong</a:t>
            </a:r>
          </a:p>
          <a:p>
            <a:pPr marL="685800" lvl="2" indent="-342900"/>
            <a:r>
              <a:rPr lang="en-US" altLang="ja-JP" dirty="0" smtClean="0"/>
              <a:t>Result</a:t>
            </a:r>
          </a:p>
          <a:p>
            <a:pPr marL="1028700" lvl="3" indent="-342900"/>
            <a:r>
              <a:rPr lang="en-US" altLang="ja-JP" dirty="0" smtClean="0"/>
              <a:t>Yes		9</a:t>
            </a:r>
          </a:p>
          <a:p>
            <a:pPr marL="1028700" lvl="3" indent="-342900"/>
            <a:r>
              <a:rPr lang="en-US" altLang="ja-JP" dirty="0" smtClean="0"/>
              <a:t>No		0</a:t>
            </a:r>
          </a:p>
          <a:p>
            <a:pPr marL="1028700" lvl="3" indent="-342900"/>
            <a:r>
              <a:rPr lang="en-US" altLang="ja-JP" dirty="0" smtClean="0"/>
              <a:t>Abstain		2</a:t>
            </a:r>
          </a:p>
          <a:p>
            <a:pPr marL="685800" lvl="2" indent="-342900"/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#74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2014-05-Koa-05-tab of 11-14/0565r7 excluding CID4292</a:t>
            </a:r>
          </a:p>
          <a:p>
            <a:pPr lvl="1"/>
            <a:r>
              <a:rPr lang="en-US" altLang="ja-JP" dirty="0" smtClean="0"/>
              <a:t>and instruct the editor to incorporate the changes shown in 11-14/0692r1 into the draft.</a:t>
            </a:r>
          </a:p>
          <a:p>
            <a:r>
              <a:rPr lang="en-US" altLang="ja-JP" dirty="0" smtClean="0"/>
              <a:t>Moved		Dan Harkins	</a:t>
            </a:r>
          </a:p>
          <a:p>
            <a:r>
              <a:rPr lang="en-US" altLang="ja-JP" dirty="0" smtClean="0"/>
              <a:t>Seconded		</a:t>
            </a:r>
            <a:r>
              <a:rPr lang="en-US" altLang="ja-JP" dirty="0" smtClean="0">
                <a:solidFill>
                  <a:srgbClr val="FF0000"/>
                </a:solidFill>
              </a:rPr>
              <a:t>No Seconded ,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			 Question was not called.</a:t>
            </a:r>
          </a:p>
          <a:p>
            <a:r>
              <a:rPr lang="en-US" altLang="ja-JP" dirty="0" smtClean="0"/>
              <a:t>Result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#75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accept the proposed changes for CIDs  5152, 5087,4822,4824,4317,4157,4115,4141,4158,5095,4984 and 4693   as the resolution and set the resolution status to 'accept’.</a:t>
            </a:r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Armstrong</a:t>
            </a:r>
          </a:p>
          <a:p>
            <a:r>
              <a:rPr lang="en-US" altLang="ja-JP" dirty="0" err="1" smtClean="0"/>
              <a:t>Seconded:Ping</a:t>
            </a:r>
            <a:r>
              <a:rPr lang="en-US" altLang="ja-JP" dirty="0" smtClean="0"/>
              <a:t> Fang</a:t>
            </a:r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	8</a:t>
            </a:r>
          </a:p>
          <a:p>
            <a:pPr lvl="1"/>
            <a:r>
              <a:rPr lang="en-US" altLang="ja-JP" dirty="0" smtClean="0"/>
              <a:t>No	0</a:t>
            </a:r>
          </a:p>
          <a:p>
            <a:pPr lvl="1"/>
            <a:r>
              <a:rPr lang="en-US" altLang="ja-JP" dirty="0" smtClean="0"/>
              <a:t>Abstain	1</a:t>
            </a:r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July 2014 San Diego Motions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78</a:t>
            </a:fld>
            <a:endParaRPr lang="en-US" altLang="ja-JP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560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756F3C5-6C7D-9246-8707-7576BA6ACF42}" type="slidenum">
              <a:rPr lang="en-US" smtClean="0">
                <a:latin typeface="Times New Roman" pitchFamily="-109" charset="0"/>
              </a:rPr>
              <a:pPr/>
              <a:t>79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38200" y="838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 charset="-128"/>
                <a:cs typeface="ＭＳ Ｐゴシック" charset="-128"/>
              </a:rPr>
              <a:t>Motion #76</a:t>
            </a:r>
            <a:endParaRPr kumimoji="0" lang="ja-JP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 to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approve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the comment resolutions as show in 2014-07-SanDiego-01tab of 11-14/</a:t>
            </a:r>
            <a:r>
              <a:rPr kumimoji="0" lang="de-DE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0565r10</a:t>
            </a:r>
            <a:endParaRPr kumimoji="0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and instruct the editor to incorporate the changes shown in </a:t>
            </a:r>
            <a:r>
              <a:rPr kumimoji="0" lang="de-DE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11-14-0771-03 </a:t>
            </a:r>
            <a:r>
              <a:rPr kumimoji="0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into the draft.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Moved: Hitoshi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M.	Second: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Jarkko</a:t>
            </a:r>
            <a:r>
              <a:rPr kumimoji="0" lang="en-US" altLang="ja-JP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</a:t>
            </a:r>
            <a:r>
              <a:rPr kumimoji="0" lang="en-US" altLang="ja-JP" sz="24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Kneckt</a:t>
            </a:r>
            <a:endParaRPr kumimoji="0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Yes: 9</a:t>
            </a:r>
            <a:r>
              <a:rPr lang="en-US" altLang="ja-JP" sz="2400" b="1" kern="0" dirty="0" smtClean="0">
                <a:latin typeface="+mn-lt"/>
                <a:ea typeface="ＭＳ Ｐゴシック" charset="-128"/>
                <a:cs typeface="ＭＳ Ｐゴシック" charset="-128"/>
              </a:rPr>
              <a:t>	</a:t>
            </a: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No: 0		Abstain: 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ja-JP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Motion passes.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altLang="ja-JP" sz="2400" b="1" kern="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marL="800100" lvl="1" indent="-342900" eaLnBrk="1" hangingPunct="1">
              <a:spcBef>
                <a:spcPct val="20000"/>
              </a:spcBef>
              <a:defRPr/>
            </a:pPr>
            <a:endParaRPr kumimoji="0" lang="ja-JP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#6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resolutions for comments shown in the “2013-09-Nanjing-02” tab of 11-13/1076r3 </a:t>
            </a:r>
          </a:p>
          <a:p>
            <a:endParaRPr lang="en-US" altLang="ja-JP" dirty="0" smtClean="0"/>
          </a:p>
          <a:p>
            <a:r>
              <a:rPr lang="en-US" altLang="ja-JP" dirty="0" err="1" smtClean="0"/>
              <a:t>Moved:Lee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Armstron</a:t>
            </a:r>
            <a:endParaRPr lang="en-US" altLang="ja-JP" dirty="0" smtClean="0"/>
          </a:p>
          <a:p>
            <a:r>
              <a:rPr lang="en-US" altLang="ja-JP" dirty="0" smtClean="0"/>
              <a:t>Seconded: Lei Wang</a:t>
            </a:r>
            <a:endParaRPr lang="en-GB" dirty="0" smtClean="0"/>
          </a:p>
          <a:p>
            <a:endParaRPr lang="ja-JP" altLang="en-US" dirty="0" smtClean="0"/>
          </a:p>
          <a:p>
            <a:r>
              <a:rPr lang="en-GB" dirty="0" smtClean="0"/>
              <a:t>Yes: __11___;  </a:t>
            </a:r>
          </a:p>
          <a:p>
            <a:r>
              <a:rPr lang="en-GB" dirty="0" smtClean="0"/>
              <a:t>No: ___0___;  </a:t>
            </a:r>
          </a:p>
          <a:p>
            <a:r>
              <a:rPr lang="en-GB" dirty="0" smtClean="0"/>
              <a:t>Abstain:___1________</a:t>
            </a:r>
          </a:p>
          <a:p>
            <a:r>
              <a:rPr lang="en-GB" dirty="0" smtClean="0"/>
              <a:t>Passes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80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9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#77</a:t>
            </a:r>
            <a:endParaRPr lang="ja-JP" altLang="en-US" dirty="0"/>
          </a:p>
        </p:txBody>
      </p:sp>
      <p:sp>
        <p:nvSpPr>
          <p:cNvPr id="10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2014-07-SanDiego-02tab of 11-14/</a:t>
            </a:r>
            <a:r>
              <a:rPr lang="de-DE" altLang="ja-JP" dirty="0" smtClean="0"/>
              <a:t>0565r10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11-14-0814-01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Lin	Second: Lee</a:t>
            </a:r>
          </a:p>
          <a:p>
            <a:r>
              <a:rPr lang="en-US" altLang="ja-JP" dirty="0" smtClean="0"/>
              <a:t>Yes: 11	No: 0	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8-0-1</a:t>
            </a:r>
            <a:endParaRPr 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dirty="0" smtClean="0"/>
              <a:t>Change the resolution status for CID 5133 to “REJECT” giving the following justification: “Reject.  The terminology (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Report) </a:t>
            </a:r>
            <a:r>
              <a:rPr lang="de-DE" altLang="ja-JP" dirty="0" err="1" smtClean="0"/>
              <a:t>is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used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 D3.0 and </a:t>
            </a:r>
            <a:r>
              <a:rPr lang="de-DE" altLang="ja-JP" dirty="0" err="1" smtClean="0"/>
              <a:t>TGai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does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not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intend</a:t>
            </a:r>
            <a:r>
              <a:rPr lang="de-DE" altLang="ja-JP" dirty="0" smtClean="0"/>
              <a:t>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it. 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requested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, </a:t>
            </a:r>
            <a:r>
              <a:rPr lang="de-DE" altLang="ja-JP" dirty="0" err="1" smtClean="0"/>
              <a:t>i.e</a:t>
            </a:r>
            <a:r>
              <a:rPr lang="de-DE" altLang="ja-JP" dirty="0" smtClean="0"/>
              <a:t>., to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name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from</a:t>
            </a:r>
            <a:r>
              <a:rPr lang="de-DE" altLang="ja-JP" dirty="0" smtClean="0"/>
              <a:t> „</a:t>
            </a:r>
            <a:r>
              <a:rPr lang="de-DE" altLang="ja-JP" dirty="0" err="1" smtClean="0"/>
              <a:t>reduced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to „</a:t>
            </a:r>
            <a:r>
              <a:rPr lang="de-DE" altLang="ja-JP" dirty="0" err="1" smtClean="0"/>
              <a:t>short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neighbor</a:t>
            </a:r>
            <a:r>
              <a:rPr lang="de-DE" altLang="ja-JP" dirty="0" smtClean="0"/>
              <a:t> AP </a:t>
            </a:r>
            <a:r>
              <a:rPr lang="de-DE" altLang="ja-JP" dirty="0" err="1" smtClean="0"/>
              <a:t>report</a:t>
            </a:r>
            <a:r>
              <a:rPr lang="de-DE" altLang="ja-JP" dirty="0" smtClean="0"/>
              <a:t>“ </a:t>
            </a:r>
            <a:r>
              <a:rPr lang="de-DE" altLang="ja-JP" dirty="0" err="1" smtClean="0"/>
              <a:t>should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be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made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REVmc</a:t>
            </a:r>
            <a:r>
              <a:rPr lang="de-DE" altLang="ja-JP" dirty="0" smtClean="0"/>
              <a:t>.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Lee A.		Second: </a:t>
            </a:r>
            <a:r>
              <a:rPr lang="en-US" altLang="ja-JP" dirty="0" err="1" smtClean="0"/>
              <a:t>Santosh</a:t>
            </a:r>
            <a:endParaRPr lang="en-US" altLang="ja-JP" dirty="0" smtClean="0"/>
          </a:p>
          <a:p>
            <a:r>
              <a:rPr lang="en-US" altLang="ja-JP" dirty="0" smtClean="0"/>
              <a:t>Yes:  12	No: 	0	Abstain: 1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8-0-0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#79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Do you support to</a:t>
            </a:r>
          </a:p>
          <a:p>
            <a:pPr lvl="1"/>
            <a:r>
              <a:rPr lang="en-US" altLang="ja-JP" u="sng" dirty="0" smtClean="0"/>
              <a:t>approve </a:t>
            </a:r>
            <a:r>
              <a:rPr lang="en-US" altLang="ja-JP" dirty="0" smtClean="0"/>
              <a:t>the comment resolutions as show in 2014-07-SanDiego-03 tab of 11-14/0565r10</a:t>
            </a:r>
          </a:p>
          <a:p>
            <a:r>
              <a:rPr lang="en-US" altLang="ja-JP" dirty="0" smtClean="0"/>
              <a:t>Moved: Lin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#80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2014-07-SanDiego-06 tab of 11-14/</a:t>
            </a:r>
            <a:r>
              <a:rPr lang="de-DE" altLang="ja-JP" dirty="0" smtClean="0"/>
              <a:t>0565r12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11-14/0692r03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Dan		Second: Peter</a:t>
            </a:r>
          </a:p>
          <a:p>
            <a:r>
              <a:rPr lang="en-US" altLang="ja-JP" dirty="0" smtClean="0"/>
              <a:t>Yes: 13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533400" y="6019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to approve 692r3 was 8-1-5.  Corresponding comment resolution text (responses) were discussed in the ad-hoc and are reflected in 565r12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the dot11FILSActivated MIB variable be dynamic (i.e. to allow to switch behavior on and off)?</a:t>
            </a:r>
          </a:p>
          <a:p>
            <a:endParaRPr lang="en-US" dirty="0" smtClean="0"/>
          </a:p>
          <a:p>
            <a:r>
              <a:rPr lang="en-US" dirty="0" smtClean="0"/>
              <a:t>Yes: 6</a:t>
            </a:r>
          </a:p>
          <a:p>
            <a:r>
              <a:rPr lang="en-US" dirty="0" smtClean="0"/>
              <a:t>No: 2</a:t>
            </a:r>
          </a:p>
          <a:p>
            <a:r>
              <a:rPr lang="en-US" dirty="0" smtClean="0"/>
              <a:t>Abstain: 6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84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3858659" y="4187536"/>
            <a:ext cx="5310613" cy="1200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Which of the following definitions do you support:</a:t>
            </a:r>
          </a:p>
          <a:p>
            <a:r>
              <a:rPr lang="en-US" dirty="0" smtClean="0"/>
              <a:t>Def. FILS STA as follows:</a:t>
            </a:r>
          </a:p>
          <a:p>
            <a:pPr lvl="1"/>
            <a:r>
              <a:rPr lang="en-US" dirty="0" smtClean="0"/>
              <a:t>(1) (dot11FILSImplemented equals TRUE) and (dot11FILSActiviated = TRUE or FALSE)</a:t>
            </a:r>
          </a:p>
          <a:p>
            <a:pPr lvl="1"/>
            <a:r>
              <a:rPr lang="en-US" b="1" dirty="0" smtClean="0"/>
              <a:t>(2) (dot11FILSImplemented equals TRUE) and (dot11FILSActiviated = TRUE)</a:t>
            </a:r>
          </a:p>
          <a:p>
            <a:pPr lvl="1"/>
            <a:r>
              <a:rPr lang="en-US" dirty="0" smtClean="0"/>
              <a:t>(3) delete definition of FILS STA and use instead “STA with dot11FILSXxxx equals TRUE / FALSE”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Support of def (1) 4</a:t>
            </a:r>
          </a:p>
          <a:p>
            <a:r>
              <a:rPr lang="en-US" dirty="0" smtClean="0"/>
              <a:t>Support of def (2) 8</a:t>
            </a:r>
          </a:p>
          <a:p>
            <a:r>
              <a:rPr lang="en-US" dirty="0" smtClean="0"/>
              <a:t>Support of def (3) 5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85</a:t>
            </a:fld>
            <a:endParaRPr lang="en-US" altLang="ja-JP"/>
          </a:p>
        </p:txBody>
      </p:sp>
      <p:sp>
        <p:nvSpPr>
          <p:cNvPr id="8" name="Rechteck 7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Straw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Poll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copied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from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July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Tgai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Agenda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Slide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Deck to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collect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LB-related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decisions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one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file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86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#81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2014-07-SanDiego-05 tab of 11-14/</a:t>
            </a:r>
            <a:r>
              <a:rPr lang="de-DE" altLang="ja-JP" dirty="0" smtClean="0"/>
              <a:t>0565r11</a:t>
            </a:r>
            <a:endParaRPr lang="en-US" altLang="ja-JP" dirty="0" smtClean="0"/>
          </a:p>
          <a:p>
            <a:r>
              <a:rPr lang="en-US" altLang="ja-JP" dirty="0" smtClean="0"/>
              <a:t>Moved:	Joe K.			Second: George</a:t>
            </a:r>
          </a:p>
          <a:p>
            <a:r>
              <a:rPr lang="en-US" altLang="ja-JP" dirty="0" smtClean="0"/>
              <a:t>Yes: 11 		No: 0		Abstain: 2</a:t>
            </a:r>
          </a:p>
          <a:p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11-0-0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87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“Peter Yee” Tab of  11-14/</a:t>
            </a:r>
            <a:r>
              <a:rPr lang="de-DE" altLang="ja-JP" dirty="0" smtClean="0"/>
              <a:t>733r1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11-14-0911-00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Peter Yee		Second: Rob</a:t>
            </a:r>
          </a:p>
          <a:p>
            <a:r>
              <a:rPr lang="en-US" altLang="ja-JP" dirty="0" smtClean="0"/>
              <a:t>Yes: 14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2014-07-SanDiego-07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Rene </a:t>
            </a:r>
            <a:r>
              <a:rPr lang="de-DE" altLang="ja-JP" dirty="0" err="1" smtClean="0"/>
              <a:t>Struik</a:t>
            </a:r>
            <a:r>
              <a:rPr lang="de-DE" altLang="ja-JP" dirty="0" smtClean="0"/>
              <a:t> &amp; Rob Sun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757r4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11-14/798r4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Rob Sun		Second: Peter</a:t>
            </a:r>
          </a:p>
          <a:p>
            <a:r>
              <a:rPr lang="en-US" altLang="ja-JP" dirty="0" smtClean="0"/>
              <a:t>Yes:  13		No: 	1	Abstain: 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2014-07-SanDiego-08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89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#84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 as show in “Ping” Tab of  11-14/831r1 except the following CIDs: 4862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Ping Fang		Second: Stuart Kerry</a:t>
            </a:r>
          </a:p>
          <a:p>
            <a:r>
              <a:rPr lang="en-US" altLang="ja-JP" dirty="0" smtClean="0"/>
              <a:t>Yes:  12		No: 	0	Abstain: 3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2014-07-SanDiego-09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#7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accept the resolution shown in 11-13-1215r1 as the resolution for CID2933,3133,3316,2127,2844,2128, 3012, </a:t>
            </a:r>
            <a:r>
              <a:rPr lang="en-US" altLang="ja-JP" dirty="0" smtClean="0">
                <a:solidFill>
                  <a:srgbClr val="000000"/>
                </a:solidFill>
              </a:rPr>
              <a:t>3341,</a:t>
            </a:r>
            <a:r>
              <a:rPr lang="ja-JP" altLang="en-US" dirty="0" smtClean="0">
                <a:solidFill>
                  <a:srgbClr val="000000"/>
                </a:solidFill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</a:rPr>
              <a:t>2851, 2955, 2686,2785,2786 and 2361.</a:t>
            </a:r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Lee Armstrong</a:t>
            </a:r>
            <a:endParaRPr lang="ja-JP" altLang="en-US" dirty="0" smtClean="0"/>
          </a:p>
          <a:p>
            <a:r>
              <a:rPr lang="en-GB" dirty="0" smtClean="0"/>
              <a:t>Yes: __15___;  </a:t>
            </a:r>
          </a:p>
          <a:p>
            <a:r>
              <a:rPr lang="en-GB" dirty="0" smtClean="0"/>
              <a:t>No: __0____;  </a:t>
            </a:r>
          </a:p>
          <a:p>
            <a:r>
              <a:rPr lang="en-GB" dirty="0" smtClean="0"/>
              <a:t>Abstain:____0_______</a:t>
            </a:r>
          </a:p>
          <a:p>
            <a:endParaRPr lang="ja-JP" altLang="en-US" dirty="0" smtClean="0"/>
          </a:p>
          <a:p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</a:p>
          <a:p>
            <a:pPr lvl="1"/>
            <a:r>
              <a:rPr lang="en-US" dirty="0" smtClean="0"/>
              <a:t>that the Common ANQP Group (</a:t>
            </a:r>
            <a:r>
              <a:rPr lang="en-US" dirty="0" err="1" smtClean="0"/>
              <a:t>Cls</a:t>
            </a:r>
            <a:r>
              <a:rPr lang="en-US" dirty="0" smtClean="0"/>
              <a:t>. 8.4.2.173.1 of TGai-D2.0) should not be included in Beacons and Probe Responses if the the CAG version number is not available</a:t>
            </a:r>
          </a:p>
          <a:p>
            <a:pPr lvl="1">
              <a:buNone/>
            </a:pP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Remove the special meaning of CAG value “0” making the range of 0—255 available for valid CAG version numbers</a:t>
            </a:r>
          </a:p>
          <a:p>
            <a:endParaRPr lang="en-US" dirty="0" smtClean="0"/>
          </a:p>
          <a:p>
            <a:r>
              <a:rPr lang="en-US" dirty="0" smtClean="0"/>
              <a:t>Yes -- 4</a:t>
            </a:r>
          </a:p>
          <a:p>
            <a:r>
              <a:rPr lang="en-US" dirty="0" smtClean="0"/>
              <a:t>No -- 6</a:t>
            </a:r>
          </a:p>
          <a:p>
            <a:r>
              <a:rPr lang="en-US" dirty="0" smtClean="0"/>
              <a:t>Abstain -- 8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90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91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#85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for all CIDs marked as “REJECT” in “Dan Harkins” Tab of  11-14/790r3 </a:t>
            </a:r>
          </a:p>
          <a:p>
            <a:r>
              <a:rPr lang="en-US" altLang="ja-JP" dirty="0" smtClean="0"/>
              <a:t>Moved: Dan Harkins		Second: Rob Sun</a:t>
            </a:r>
          </a:p>
          <a:p>
            <a:r>
              <a:rPr lang="en-US" altLang="ja-JP" dirty="0" smtClean="0"/>
              <a:t>Yes: 12		No: 	0	Abstain: 3</a:t>
            </a:r>
            <a:endParaRPr lang="en-US" altLang="ja-JP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4820776" y="4705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10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92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#86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Santosh</a:t>
            </a:r>
            <a:r>
              <a:rPr lang="de-DE" altLang="ja-JP" dirty="0" smtClean="0"/>
              <a:t> Abraham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769r2 </a:t>
            </a:r>
            <a:r>
              <a:rPr lang="de-DE" altLang="ja-JP" dirty="0" err="1" smtClean="0"/>
              <a:t>except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for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the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following</a:t>
            </a:r>
            <a:r>
              <a:rPr lang="de-DE" altLang="ja-JP" dirty="0" smtClean="0"/>
              <a:t> („</a:t>
            </a:r>
            <a:r>
              <a:rPr lang="de-DE" altLang="ja-JP" dirty="0" err="1" smtClean="0"/>
              <a:t>deferred</a:t>
            </a:r>
            <a:r>
              <a:rPr lang="de-DE" altLang="ja-JP" dirty="0" smtClean="0"/>
              <a:t>“) </a:t>
            </a:r>
            <a:r>
              <a:rPr lang="de-DE" altLang="ja-JP" dirty="0" err="1" smtClean="0"/>
              <a:t>CIDs</a:t>
            </a:r>
            <a:r>
              <a:rPr lang="de-DE" altLang="ja-JP" dirty="0" smtClean="0"/>
              <a:t>: 4503, 4530, 4206, 4142, 4130, 4456</a:t>
            </a:r>
          </a:p>
          <a:p>
            <a:pPr lvl="1"/>
            <a:r>
              <a:rPr lang="de-DE" altLang="ja-JP" dirty="0" smtClean="0"/>
              <a:t>And </a:t>
            </a:r>
            <a:r>
              <a:rPr lang="de-DE" altLang="ja-JP" dirty="0" err="1" smtClean="0"/>
              <a:t>change</a:t>
            </a:r>
            <a:r>
              <a:rPr lang="de-DE" altLang="ja-JP" dirty="0" smtClean="0"/>
              <a:t> in </a:t>
            </a:r>
            <a:r>
              <a:rPr lang="de-DE" altLang="ja-JP" dirty="0" err="1" smtClean="0"/>
              <a:t>those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resolutions</a:t>
            </a:r>
            <a:r>
              <a:rPr lang="de-DE" altLang="ja-JP" dirty="0" smtClean="0"/>
              <a:t> </a:t>
            </a:r>
            <a:r>
              <a:rPr lang="de-DE" altLang="ja-JP" dirty="0" err="1" smtClean="0"/>
              <a:t>reference</a:t>
            </a:r>
            <a:r>
              <a:rPr lang="de-DE" altLang="ja-JP" dirty="0" smtClean="0"/>
              <a:t> „D1“ to a </a:t>
            </a:r>
            <a:r>
              <a:rPr lang="de-DE" altLang="ja-JP" dirty="0" err="1" smtClean="0"/>
              <a:t>referece</a:t>
            </a:r>
            <a:r>
              <a:rPr lang="de-DE" altLang="ja-JP" dirty="0" smtClean="0"/>
              <a:t> to „11-14/768r1“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</a:t>
            </a:r>
            <a:r>
              <a:rPr lang="de-DE" altLang="ja-JP" dirty="0" smtClean="0"/>
              <a:t>768r1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P. </a:t>
            </a:r>
          </a:p>
          <a:p>
            <a:r>
              <a:rPr lang="en-US" altLang="ja-JP" dirty="0" smtClean="0"/>
              <a:t>Yes:  13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11" name="Rechteck 10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11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93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#87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 - 2” Tab of  11-14/929r1 except the resolution for the following CIDs: 4503 </a:t>
            </a:r>
          </a:p>
          <a:p>
            <a:pPr lvl="1"/>
            <a:r>
              <a:rPr lang="en-US" altLang="ja-JP" dirty="0" smtClean="0"/>
              <a:t>And change in those resolutions reference „14/0927“ to a reference to „11-14/927r1“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11-14/927</a:t>
            </a:r>
            <a:r>
              <a:rPr lang="en-US" altLang="ja-JP" dirty="0" smtClean="0"/>
              <a:t>r1 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Abraham	Second: Lee A.</a:t>
            </a:r>
          </a:p>
          <a:p>
            <a:r>
              <a:rPr lang="en-US" altLang="ja-JP" dirty="0" smtClean="0"/>
              <a:t>Yes:  11		No: 	0	Abstain: 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</a:t>
            </a:r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12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94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#88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err="1" smtClean="0"/>
              <a:t>George_Calcev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812r4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de-DE" dirty="0" smtClean="0"/>
              <a:t>11-14/813r3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A.</a:t>
            </a:r>
          </a:p>
          <a:p>
            <a:r>
              <a:rPr lang="en-US" altLang="ja-JP" dirty="0" smtClean="0"/>
              <a:t>Yes: 10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#89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instruct the editor to change the definition of FILS STA in </a:t>
            </a:r>
            <a:r>
              <a:rPr lang="en-US" dirty="0" err="1" smtClean="0"/>
              <a:t>Cls</a:t>
            </a:r>
            <a:r>
              <a:rPr lang="en-US" dirty="0" smtClean="0"/>
              <a:t>. 3.2 from: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supports fast initial link setup (FILS)</a:t>
            </a:r>
          </a:p>
          <a:p>
            <a:pPr lvl="1">
              <a:buNone/>
            </a:pPr>
            <a:r>
              <a:rPr lang="en-US" dirty="0" smtClean="0"/>
              <a:t>To:</a:t>
            </a:r>
          </a:p>
          <a:p>
            <a:pPr lvl="1">
              <a:buNone/>
            </a:pPr>
            <a:r>
              <a:rPr lang="en-US" dirty="0" smtClean="0"/>
              <a:t>fast initial link setup station (FILS STA): A station that implements FILS and for which dot11FILSActivated is true.</a:t>
            </a:r>
          </a:p>
          <a:p>
            <a:endParaRPr lang="en-US" dirty="0" smtClean="0"/>
          </a:p>
          <a:p>
            <a:r>
              <a:rPr lang="en-US" dirty="0" smtClean="0"/>
              <a:t>Moved: Lee		Second: Ping</a:t>
            </a:r>
          </a:p>
          <a:p>
            <a:r>
              <a:rPr lang="en-US" dirty="0" smtClean="0"/>
              <a:t>Y/N/A:  6/1/2</a:t>
            </a:r>
          </a:p>
          <a:p>
            <a:r>
              <a:rPr lang="en-US" dirty="0" smtClean="0"/>
              <a:t>Motion passes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r>
              <a:rPr lang="en-US" dirty="0" smtClean="0"/>
              <a:t>Motion #90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Move to change the description of the dot11FILSActivated MIB variable on page119 </a:t>
            </a:r>
            <a:r>
              <a:rPr lang="en-US" dirty="0" err="1" smtClean="0"/>
              <a:t>ll</a:t>
            </a:r>
            <a:r>
              <a:rPr lang="en-US" dirty="0" smtClean="0"/>
              <a:t> 34-45 to</a:t>
            </a:r>
          </a:p>
          <a:p>
            <a:pPr lvl="1"/>
            <a:r>
              <a:rPr lang="en-US" sz="1600" dirty="0" smtClean="0"/>
              <a:t>dot11FILSActivated OBJECT-TYPE</a:t>
            </a:r>
          </a:p>
          <a:p>
            <a:pPr lvl="1"/>
            <a:r>
              <a:rPr lang="en-US" sz="1600" dirty="0" smtClean="0"/>
              <a:t>SYNTAX </a:t>
            </a:r>
            <a:r>
              <a:rPr lang="en-US" sz="1600" dirty="0" err="1" smtClean="0"/>
              <a:t>TruthValue</a:t>
            </a:r>
            <a:endParaRPr lang="en-US" sz="1600" dirty="0" smtClean="0"/>
          </a:p>
          <a:p>
            <a:pPr lvl="1"/>
            <a:r>
              <a:rPr lang="en-US" sz="1600" dirty="0" smtClean="0"/>
              <a:t>MAX-ACCESS read-write</a:t>
            </a:r>
          </a:p>
          <a:p>
            <a:pPr lvl="1"/>
            <a:r>
              <a:rPr lang="en-US" sz="1600" dirty="0" smtClean="0"/>
              <a:t>STATUS current</a:t>
            </a:r>
          </a:p>
          <a:p>
            <a:pPr lvl="1"/>
            <a:r>
              <a:rPr lang="en-US" sz="1600" dirty="0" smtClean="0"/>
              <a:t>DESCRIPTION "This is a control variable. It is written by an external management entity. Changes take effect as soon as practical in the implementation. This attribute, when true, indicates that FILS is enabled.“</a:t>
            </a:r>
          </a:p>
          <a:p>
            <a:pPr lvl="1"/>
            <a:r>
              <a:rPr lang="en-US" sz="1600" dirty="0" smtClean="0"/>
              <a:t>DEFVAL { false }</a:t>
            </a:r>
          </a:p>
          <a:p>
            <a:pPr lvl="1"/>
            <a:r>
              <a:rPr lang="en-US" sz="1600" dirty="0" smtClean="0"/>
              <a:t>::= { dot11StationConfigEntry &lt;ANA&gt; }</a:t>
            </a:r>
          </a:p>
          <a:p>
            <a:endParaRPr lang="en-US" dirty="0" smtClean="0"/>
          </a:p>
          <a:p>
            <a:r>
              <a:rPr lang="en-US" dirty="0" smtClean="0"/>
              <a:t>Moved: </a:t>
            </a:r>
            <a:r>
              <a:rPr lang="en-US" dirty="0" err="1" smtClean="0"/>
              <a:t>Jouni</a:t>
            </a:r>
            <a:r>
              <a:rPr lang="en-US" dirty="0" smtClean="0"/>
              <a:t>	Second: Lee</a:t>
            </a:r>
          </a:p>
          <a:p>
            <a:r>
              <a:rPr lang="en-US" dirty="0" smtClean="0"/>
              <a:t>Y/N/A: 9-0-0</a:t>
            </a:r>
          </a:p>
          <a:p>
            <a:r>
              <a:rPr lang="en-US" dirty="0" smtClean="0"/>
              <a:t>Motion passes.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#91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r>
              <a:rPr lang="en-US" altLang="ja-JP" dirty="0" smtClean="0"/>
              <a:t>” Tab of  11-14/764r4</a:t>
            </a:r>
          </a:p>
          <a:p>
            <a:pPr lvl="1"/>
            <a:r>
              <a:rPr lang="en-US" altLang="ja-JP" dirty="0" smtClean="0"/>
              <a:t>And replace all reference to all revisions of „11-14/765 “ with  „11-14/765r7“</a:t>
            </a:r>
          </a:p>
          <a:p>
            <a:pPr lvl="1"/>
            <a:r>
              <a:rPr lang="en-US" altLang="ja-JP" dirty="0" smtClean="0"/>
              <a:t>and instruct the editor to incorporate the changes shown in </a:t>
            </a:r>
            <a:r>
              <a:rPr lang="en-US" dirty="0" smtClean="0"/>
              <a:t>11-14/765r7 </a:t>
            </a:r>
            <a:r>
              <a:rPr lang="en-US" altLang="ja-JP" dirty="0" smtClean="0"/>
              <a:t>into the draft.</a:t>
            </a:r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		Second: Lee</a:t>
            </a:r>
          </a:p>
          <a:p>
            <a:r>
              <a:rPr lang="en-US" altLang="ja-JP" dirty="0" smtClean="0"/>
              <a:t>Yes: 8		No: 	0	Abstain: 1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Jul -2014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altLang="ja-JP" smtClean="0"/>
              <a:t>Hiroshi Mano (ATRD, Root, Lab)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97</a:t>
            </a:fld>
            <a:endParaRPr lang="en-US" altLang="ja-JP"/>
          </a:p>
        </p:txBody>
      </p:sp>
      <p:sp>
        <p:nvSpPr>
          <p:cNvPr id="7" name="Rechteck 6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11-14/565r14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98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92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Ready1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917r0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</a:t>
            </a:r>
            <a:r>
              <a:rPr lang="en-US" altLang="ja-JP" dirty="0" err="1" smtClean="0"/>
              <a:t>Jarkko</a:t>
            </a:r>
            <a:endParaRPr lang="en-US" altLang="ja-JP" dirty="0" smtClean="0"/>
          </a:p>
          <a:p>
            <a:r>
              <a:rPr lang="en-US" altLang="ja-JP" dirty="0" smtClean="0"/>
              <a:t>Yes: 11		No: 	0	Abstain: 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  <a:endParaRPr lang="ja-JP" alt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14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11-14/565r15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July 2014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>
                <a:latin typeface="Times New Roman" pitchFamily="-109" charset="0"/>
              </a:rPr>
              <a:t>Marc Emmelmann, SELF</a:t>
            </a:r>
            <a:endParaRPr lang="en-US">
              <a:latin typeface="Times New Roman" pitchFamily="-109" charset="0"/>
            </a:endParaRPr>
          </a:p>
        </p:txBody>
      </p:sp>
      <p:sp>
        <p:nvSpPr>
          <p:cNvPr id="2662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-109" charset="0"/>
              </a:rPr>
              <a:t>Slide </a:t>
            </a:r>
            <a:fld id="{8334B859-2E98-AC4D-81A1-3B51A023B25E}" type="slidenum">
              <a:rPr lang="en-US" smtClean="0">
                <a:latin typeface="Times New Roman" pitchFamily="-109" charset="0"/>
              </a:rPr>
              <a:pPr/>
              <a:t>99</a:t>
            </a:fld>
            <a:endParaRPr lang="en-US" smtClean="0">
              <a:latin typeface="Times New Roman" pitchFamily="-109" charset="0"/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ja-JP" dirty="0" smtClean="0"/>
              <a:t>Motion # 93</a:t>
            </a:r>
            <a:endParaRPr lang="ja-JP" altLang="en-US" dirty="0"/>
          </a:p>
        </p:txBody>
      </p:sp>
      <p:sp>
        <p:nvSpPr>
          <p:cNvPr id="6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Move to</a:t>
            </a:r>
          </a:p>
          <a:p>
            <a:pPr lvl="1"/>
            <a:r>
              <a:rPr lang="en-US" altLang="ja-JP" dirty="0" smtClean="0"/>
              <a:t>approve the comment resolutions as show in “</a:t>
            </a:r>
            <a:r>
              <a:rPr lang="de-DE" altLang="ja-JP" dirty="0" smtClean="0"/>
              <a:t>Ready2</a:t>
            </a:r>
            <a:r>
              <a:rPr lang="en-US" altLang="ja-JP" dirty="0" smtClean="0"/>
              <a:t>” Tab of  11-14/</a:t>
            </a:r>
            <a:r>
              <a:rPr lang="de-DE" altLang="ja-JP" dirty="0" smtClean="0"/>
              <a:t>917r2</a:t>
            </a:r>
            <a:endParaRPr lang="en-US" altLang="ja-JP" dirty="0" smtClean="0"/>
          </a:p>
          <a:p>
            <a:pPr lvl="1"/>
            <a:endParaRPr lang="de-DE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r>
              <a:rPr lang="en-US" altLang="ja-JP" dirty="0" smtClean="0"/>
              <a:t>		Second: Ping Fang</a:t>
            </a:r>
          </a:p>
          <a:p>
            <a:r>
              <a:rPr lang="en-US" altLang="ja-JP" dirty="0" smtClean="0"/>
              <a:t>Yes: 11		No: 	0	Abstain: 4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Motion passes.</a:t>
            </a:r>
          </a:p>
          <a:p>
            <a:endParaRPr lang="en-US" altLang="ja-JP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19600" y="6096000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straw poll in ad-hoc was 9-0-0</a:t>
            </a:r>
            <a:endParaRPr lang="en-US" dirty="0"/>
          </a:p>
        </p:txBody>
      </p:sp>
      <p:sp>
        <p:nvSpPr>
          <p:cNvPr id="10" name="Rechteck 9"/>
          <p:cNvSpPr/>
          <p:nvPr/>
        </p:nvSpPr>
        <p:spPr>
          <a:xfrm rot="19938298">
            <a:off x="5573150" y="5086974"/>
            <a:ext cx="453252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Note: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approved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comment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resolutions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will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appear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 2014-07-SanDiego-</a:t>
            </a:r>
            <a:r>
              <a:rPr lang="de-DE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 </a:t>
            </a:r>
            <a:r>
              <a:rPr lang="de-DE" sz="2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tab</a:t>
            </a:r>
            <a:r>
              <a:rPr lang="de-DE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of 11-14/565r16</a:t>
            </a:r>
            <a:endParaRPr lang="de-DE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4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1728</TotalTime>
  <Words>11923</Words>
  <Application>Microsoft Macintosh PowerPoint</Application>
  <PresentationFormat>画面に合わせる (4:3)</PresentationFormat>
  <Paragraphs>1902</Paragraphs>
  <Slides>142</Slides>
  <Notes>11</Notes>
  <HiddenSlides>75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142</vt:i4>
      </vt:variant>
    </vt:vector>
  </HeadingPairs>
  <TitlesOfParts>
    <vt:vector size="144" baseType="lpstr">
      <vt:lpstr>802-11-Submission</vt:lpstr>
      <vt:lpstr>Dokument</vt:lpstr>
      <vt:lpstr>IEEE 802.11ai Fast Initial Link Setup  Motions for comment resolution</vt:lpstr>
      <vt:lpstr>Rev history</vt:lpstr>
      <vt:lpstr>Motion #1</vt:lpstr>
      <vt:lpstr>Motion #2</vt:lpstr>
      <vt:lpstr>Motion #3</vt:lpstr>
      <vt:lpstr>Motion #4</vt:lpstr>
      <vt:lpstr>Motion #5</vt:lpstr>
      <vt:lpstr>Motion #6</vt:lpstr>
      <vt:lpstr>Motion #7</vt:lpstr>
      <vt:lpstr>Motion #8</vt:lpstr>
      <vt:lpstr>Motion #9</vt:lpstr>
      <vt:lpstr>Motion #10</vt:lpstr>
      <vt:lpstr>Motion #11</vt:lpstr>
      <vt:lpstr>Motion #12</vt:lpstr>
      <vt:lpstr>Motion #13</vt:lpstr>
      <vt:lpstr>Motion #14</vt:lpstr>
      <vt:lpstr>Motion #15</vt:lpstr>
      <vt:lpstr>Motion #16</vt:lpstr>
      <vt:lpstr>Motion #17</vt:lpstr>
      <vt:lpstr>Motion #18</vt:lpstr>
      <vt:lpstr>Motion #19</vt:lpstr>
      <vt:lpstr>Motion #20</vt:lpstr>
      <vt:lpstr>Motion #21</vt:lpstr>
      <vt:lpstr>Motion #22</vt:lpstr>
      <vt:lpstr>Motion #23</vt:lpstr>
      <vt:lpstr>Motion #24</vt:lpstr>
      <vt:lpstr>Motion #25</vt:lpstr>
      <vt:lpstr>Motion #26</vt:lpstr>
      <vt:lpstr>Motion #27</vt:lpstr>
      <vt:lpstr>Motion #28</vt:lpstr>
      <vt:lpstr>Motion #29</vt:lpstr>
      <vt:lpstr>Motion #30</vt:lpstr>
      <vt:lpstr>Motion #31</vt:lpstr>
      <vt:lpstr>Motion #32</vt:lpstr>
      <vt:lpstr>Motion #33</vt:lpstr>
      <vt:lpstr>Motion #34</vt:lpstr>
      <vt:lpstr>Motion #35</vt:lpstr>
      <vt:lpstr>Motion #36</vt:lpstr>
      <vt:lpstr>Motion #37</vt:lpstr>
      <vt:lpstr>Motion #38</vt:lpstr>
      <vt:lpstr>Motion #39</vt:lpstr>
      <vt:lpstr>Motion #40</vt:lpstr>
      <vt:lpstr>Motion #41</vt:lpstr>
      <vt:lpstr>Motion #42</vt:lpstr>
      <vt:lpstr>Motion #43</vt:lpstr>
      <vt:lpstr>Motion #44</vt:lpstr>
      <vt:lpstr>Motion #45</vt:lpstr>
      <vt:lpstr>Motion #46</vt:lpstr>
      <vt:lpstr>Motion #47</vt:lpstr>
      <vt:lpstr>Motion 48#</vt:lpstr>
      <vt:lpstr>Motion 49#</vt:lpstr>
      <vt:lpstr>Motion #50</vt:lpstr>
      <vt:lpstr>Motion #51</vt:lpstr>
      <vt:lpstr>Motion #52</vt:lpstr>
      <vt:lpstr>Motion #53</vt:lpstr>
      <vt:lpstr>Motion #54</vt:lpstr>
      <vt:lpstr>Motion #55</vt:lpstr>
      <vt:lpstr>Motion #56</vt:lpstr>
      <vt:lpstr>Motion #57</vt:lpstr>
      <vt:lpstr>Motion #58</vt:lpstr>
      <vt:lpstr>Motion #59</vt:lpstr>
      <vt:lpstr>Motion # 60</vt:lpstr>
      <vt:lpstr>Motion # 61</vt:lpstr>
      <vt:lpstr>Motion # 62</vt:lpstr>
      <vt:lpstr>Motion # 63</vt:lpstr>
      <vt:lpstr>Motion #64</vt:lpstr>
      <vt:lpstr>Motion #65</vt:lpstr>
      <vt:lpstr>Motion # 66</vt:lpstr>
      <vt:lpstr>Motion # 67</vt:lpstr>
      <vt:lpstr>Motion # 68</vt:lpstr>
      <vt:lpstr>Motion #69</vt:lpstr>
      <vt:lpstr>Motion #70</vt:lpstr>
      <vt:lpstr>Motion #71</vt:lpstr>
      <vt:lpstr>Motion #72</vt:lpstr>
      <vt:lpstr>Motion #73</vt:lpstr>
      <vt:lpstr>Motion #74</vt:lpstr>
      <vt:lpstr>Motion #75</vt:lpstr>
      <vt:lpstr>July 2014 San Diego Motions</vt:lpstr>
      <vt:lpstr>スライド 79</vt:lpstr>
      <vt:lpstr>Motion #77</vt:lpstr>
      <vt:lpstr>Motion #78</vt:lpstr>
      <vt:lpstr>Motion #79</vt:lpstr>
      <vt:lpstr>Motion #80</vt:lpstr>
      <vt:lpstr>Straw Poll</vt:lpstr>
      <vt:lpstr>Straw Poll </vt:lpstr>
      <vt:lpstr>Motion #81</vt:lpstr>
      <vt:lpstr>Motion #82</vt:lpstr>
      <vt:lpstr>Motion #83</vt:lpstr>
      <vt:lpstr>Motion #84</vt:lpstr>
      <vt:lpstr>Straw Poll</vt:lpstr>
      <vt:lpstr>Motion #85</vt:lpstr>
      <vt:lpstr>Motion #86</vt:lpstr>
      <vt:lpstr>Motion #87</vt:lpstr>
      <vt:lpstr>Motion #88</vt:lpstr>
      <vt:lpstr>Motion #89</vt:lpstr>
      <vt:lpstr>Motion #90</vt:lpstr>
      <vt:lpstr>Motion #91</vt:lpstr>
      <vt:lpstr>Motion # 92</vt:lpstr>
      <vt:lpstr>Motion # 93</vt:lpstr>
      <vt:lpstr>Motion # 94</vt:lpstr>
      <vt:lpstr>Straw Poll</vt:lpstr>
      <vt:lpstr>Motion #95</vt:lpstr>
      <vt:lpstr>Motion #96</vt:lpstr>
      <vt:lpstr>Motion #97</vt:lpstr>
      <vt:lpstr>Motion #98</vt:lpstr>
      <vt:lpstr>Motion #99</vt:lpstr>
      <vt:lpstr>Motion #100</vt:lpstr>
      <vt:lpstr>Motion # 101</vt:lpstr>
      <vt:lpstr>Motion #102</vt:lpstr>
      <vt:lpstr>Motion #103</vt:lpstr>
      <vt:lpstr>Motion #104</vt:lpstr>
      <vt:lpstr>Motion #105</vt:lpstr>
      <vt:lpstr>Motion #106</vt:lpstr>
      <vt:lpstr>Motion #107</vt:lpstr>
      <vt:lpstr>Motion #108</vt:lpstr>
      <vt:lpstr>Motion #109</vt:lpstr>
      <vt:lpstr>Motion #110</vt:lpstr>
      <vt:lpstr>Motion #111</vt:lpstr>
      <vt:lpstr>Motion #112</vt:lpstr>
      <vt:lpstr>Motion #113</vt:lpstr>
      <vt:lpstr>Motion #114</vt:lpstr>
      <vt:lpstr>Motion #115</vt:lpstr>
      <vt:lpstr>Motion #116</vt:lpstr>
      <vt:lpstr>Motion #117</vt:lpstr>
      <vt:lpstr>Motion #118</vt:lpstr>
      <vt:lpstr>Motion #119</vt:lpstr>
      <vt:lpstr>Motion #120</vt:lpstr>
      <vt:lpstr>Motion #121</vt:lpstr>
      <vt:lpstr>Motion #122</vt:lpstr>
      <vt:lpstr>Motion #123</vt:lpstr>
      <vt:lpstr>Motion #124</vt:lpstr>
      <vt:lpstr>Motion #125</vt:lpstr>
      <vt:lpstr>Motion #126</vt:lpstr>
      <vt:lpstr>Motion #127</vt:lpstr>
      <vt:lpstr>Motion #128</vt:lpstr>
      <vt:lpstr>Motion #129</vt:lpstr>
      <vt:lpstr>Motion #130</vt:lpstr>
      <vt:lpstr>Motion#</vt:lpstr>
      <vt:lpstr>Motion#</vt:lpstr>
      <vt:lpstr>スライド 140</vt:lpstr>
      <vt:lpstr>Do NOT remove slide separates drafted from run motions</vt:lpstr>
      <vt:lpstr>スライド 142</vt:lpstr>
    </vt:vector>
  </TitlesOfParts>
  <Manager/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TGai-Motion-deck</dc:title>
  <dc:subject/>
  <dc:creator>Hiroshi Mano</dc:creator>
  <cp:keywords/>
  <dc:description/>
  <cp:lastModifiedBy>真野 浩</cp:lastModifiedBy>
  <cp:revision>714</cp:revision>
  <cp:lastPrinted>1998-02-10T13:28:06Z</cp:lastPrinted>
  <dcterms:created xsi:type="dcterms:W3CDTF">2014-09-15T08:11:10Z</dcterms:created>
  <dcterms:modified xsi:type="dcterms:W3CDTF">2014-09-16T12:59:17Z</dcterms:modified>
  <cp:category/>
</cp:coreProperties>
</file>