
<file path=[Content_Types].xml><?xml version="1.0" encoding="utf-8"?>
<Types xmlns="http://schemas.openxmlformats.org/package/2006/content-types">
  <Override PartName="/ppt/slideLayouts/slideLayout10.xml" ContentType="application/vnd.openxmlformats-officedocument.presentationml.slideLayout+xml"/>
  <Default Extension="rels" ContentType="application/vnd.openxmlformats-package.relationships+xml"/>
  <Override PartName="/ppt/slides/slide69.xml" ContentType="application/vnd.openxmlformats-officedocument.presentationml.slide+xml"/>
  <Override PartName="/ppt/slides/slide14.xml" ContentType="application/vnd.openxmlformats-officedocument.presentationml.slide+xml"/>
  <Override PartName="/ppt/slides/slide62.xml" ContentType="application/vnd.openxmlformats-officedocument.presentationml.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54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68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61.xml" ContentType="application/vnd.openxmlformats-officedocument.presentationml.slide+xml"/>
  <Override PartName="/ppt/slides/slide7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53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8.xml" ContentType="application/vnd.openxmlformats-officedocument.presentationml.notesSlide+xml"/>
  <Override PartName="/ppt/slides/slide67.xml" ContentType="application/vnd.openxmlformats-officedocument.presentationml.slide+xml"/>
  <Override PartName="/ppt/slides/slide12.xml" ContentType="application/vnd.openxmlformats-officedocument.presentationml.slide+xml"/>
  <Override PartName="/ppt/slides/slide60.xml" ContentType="application/vnd.openxmlformats-officedocument.presentationml.slide+xml"/>
  <Override PartName="/ppt/slides/slide76.xml" ContentType="application/vnd.openxmlformats-officedocument.presentationml.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59.xml" ContentType="application/vnd.openxmlformats-officedocument.presentationml.slide+xml"/>
  <Override PartName="/ppt/slides/slide26.xml" ContentType="application/vnd.openxmlformats-officedocument.presentationml.slide+xml"/>
  <Override PartName="/ppt/slides/slide52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66.xml" ContentType="application/vnd.openxmlformats-officedocument.presentationml.slide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slides/slide7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42.xml" ContentType="application/vnd.openxmlformats-officedocument.presentationml.slide+xml"/>
  <Override PartName="/ppt/slides/slide58.xml" ContentType="application/vnd.openxmlformats-officedocument.presentationml.slide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65.xml" ContentType="application/vnd.openxmlformats-officedocument.presentationml.slide+xml"/>
  <Override PartName="/ppt/slides/slide10.xml" ContentType="application/vnd.openxmlformats-officedocument.presentationml.slide+xml"/>
  <Override PartName="/docProps/app.xml" ContentType="application/vnd.openxmlformats-officedocument.extended-properties+xml"/>
  <Override PartName="/ppt/slides/slide48.xml" ContentType="application/vnd.openxmlformats-officedocument.presentationml.slide+xml"/>
  <Override PartName="/ppt/slides/slide7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41.xml" ContentType="application/vnd.openxmlformats-officedocument.presentationml.slide+xml"/>
  <Override PartName="/ppt/slides/slide57.xml" ContentType="application/vnd.openxmlformats-officedocument.presentationml.slide+xml"/>
  <Override PartName="/ppt/theme/theme3.xml" ContentType="application/vnd.openxmlformats-officedocument.theme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commentAuthors.xml" ContentType="application/vnd.openxmlformats-officedocument.presentationml.commentAuthors+xml"/>
  <Override PartName="/ppt/slides/slide64.xml" ContentType="application/vnd.openxmlformats-officedocument.presentationml.slide+xml"/>
  <Override PartName="/ppt/viewProps.xml" ContentType="application/vnd.openxmlformats-officedocument.presentationml.viewProps+xml"/>
  <Override PartName="/ppt/slides/slide47.xml" ContentType="application/vnd.openxmlformats-officedocument.presentationml.slide+xml"/>
  <Override PartName="/ppt/slides/slide7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0.xml" ContentType="application/vnd.openxmlformats-officedocument.presentationml.slide+xml"/>
  <Override PartName="/ppt/slides/slide56.xml" ContentType="application/vnd.openxmlformats-officedocument.presentationml.slide+xml"/>
  <Override PartName="/ppt/theme/theme2.xml" ContentType="application/vnd.openxmlformats-officedocument.theme+xml"/>
  <Override PartName="/ppt/slides/slide23.xml" ContentType="application/vnd.openxmlformats-officedocument.presentationml.slide+xml"/>
  <Override PartName="/ppt/slides/slide39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71.xml" ContentType="application/vnd.openxmlformats-officedocument.presentationml.slide+xml"/>
  <Override PartName="/ppt/slides/slide32.xml" ContentType="application/vnd.openxmlformats-officedocument.presentationml.slide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63.xml" ContentType="application/vnd.openxmlformats-officedocument.presentationml.slide+xml"/>
  <Override PartName="/ppt/slides/slide46.xml" ContentType="application/vnd.openxmlformats-officedocument.presentationml.slide+xml"/>
  <Override PartName="/ppt/slides/slide7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slides/slide55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Default Extension="bin" ContentType="application/vnd.openxmlformats-officedocument.presentationml.printerSettings"/>
  <Override PartName="/ppt/slides/slide70.xml" ContentType="application/vnd.openxmlformats-officedocument.presentationml.slide+xml"/>
  <Override PartName="/ppt/slides/slide31.xml" ContentType="application/vnd.openxmlformats-officedocument.presentationml.slide+xml"/>
  <Override PartName="/ppt/slideLayouts/slideLayout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79"/>
  </p:notesMasterIdLst>
  <p:handoutMasterIdLst>
    <p:handoutMasterId r:id="rId80"/>
  </p:handoutMasterIdLst>
  <p:sldIdLst>
    <p:sldId id="269" r:id="rId2"/>
    <p:sldId id="257" r:id="rId3"/>
    <p:sldId id="435" r:id="rId4"/>
    <p:sldId id="436" r:id="rId5"/>
    <p:sldId id="437" r:id="rId6"/>
    <p:sldId id="438" r:id="rId7"/>
    <p:sldId id="439" r:id="rId8"/>
    <p:sldId id="442" r:id="rId9"/>
    <p:sldId id="443" r:id="rId10"/>
    <p:sldId id="441" r:id="rId11"/>
    <p:sldId id="444" r:id="rId12"/>
    <p:sldId id="445" r:id="rId13"/>
    <p:sldId id="446" r:id="rId14"/>
    <p:sldId id="448" r:id="rId15"/>
    <p:sldId id="449" r:id="rId16"/>
    <p:sldId id="450" r:id="rId17"/>
    <p:sldId id="451" r:id="rId18"/>
    <p:sldId id="452" r:id="rId19"/>
    <p:sldId id="453" r:id="rId20"/>
    <p:sldId id="454" r:id="rId21"/>
    <p:sldId id="455" r:id="rId22"/>
    <p:sldId id="456" r:id="rId23"/>
    <p:sldId id="447" r:id="rId24"/>
    <p:sldId id="457" r:id="rId25"/>
    <p:sldId id="458" r:id="rId26"/>
    <p:sldId id="459" r:id="rId27"/>
    <p:sldId id="460" r:id="rId28"/>
    <p:sldId id="461" r:id="rId29"/>
    <p:sldId id="462" r:id="rId30"/>
    <p:sldId id="463" r:id="rId31"/>
    <p:sldId id="464" r:id="rId32"/>
    <p:sldId id="465" r:id="rId33"/>
    <p:sldId id="467" r:id="rId34"/>
    <p:sldId id="468" r:id="rId35"/>
    <p:sldId id="469" r:id="rId36"/>
    <p:sldId id="470" r:id="rId37"/>
    <p:sldId id="471" r:id="rId38"/>
    <p:sldId id="466" r:id="rId39"/>
    <p:sldId id="472" r:id="rId40"/>
    <p:sldId id="473" r:id="rId41"/>
    <p:sldId id="478" r:id="rId42"/>
    <p:sldId id="479" r:id="rId43"/>
    <p:sldId id="480" r:id="rId44"/>
    <p:sldId id="481" r:id="rId45"/>
    <p:sldId id="482" r:id="rId46"/>
    <p:sldId id="483" r:id="rId47"/>
    <p:sldId id="485" r:id="rId48"/>
    <p:sldId id="484" r:id="rId49"/>
    <p:sldId id="486" r:id="rId50"/>
    <p:sldId id="488" r:id="rId51"/>
    <p:sldId id="490" r:id="rId52"/>
    <p:sldId id="489" r:id="rId53"/>
    <p:sldId id="492" r:id="rId54"/>
    <p:sldId id="494" r:id="rId55"/>
    <p:sldId id="493" r:id="rId56"/>
    <p:sldId id="496" r:id="rId57"/>
    <p:sldId id="497" r:id="rId58"/>
    <p:sldId id="498" r:id="rId59"/>
    <p:sldId id="495" r:id="rId60"/>
    <p:sldId id="475" r:id="rId61"/>
    <p:sldId id="499" r:id="rId62"/>
    <p:sldId id="500" r:id="rId63"/>
    <p:sldId id="501" r:id="rId64"/>
    <p:sldId id="502" r:id="rId65"/>
    <p:sldId id="505" r:id="rId66"/>
    <p:sldId id="503" r:id="rId67"/>
    <p:sldId id="504" r:id="rId68"/>
    <p:sldId id="507" r:id="rId69"/>
    <p:sldId id="506" r:id="rId70"/>
    <p:sldId id="508" r:id="rId71"/>
    <p:sldId id="510" r:id="rId72"/>
    <p:sldId id="509" r:id="rId73"/>
    <p:sldId id="511" r:id="rId74"/>
    <p:sldId id="514" r:id="rId75"/>
    <p:sldId id="516" r:id="rId76"/>
    <p:sldId id="512" r:id="rId77"/>
    <p:sldId id="513" r:id="rId7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真野 浩" initials="真野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テーマ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テーマ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21992" autoAdjust="0"/>
    <p:restoredTop sz="86482" autoAdjust="0"/>
  </p:normalViewPr>
  <p:slideViewPr>
    <p:cSldViewPr showGuides="1">
      <p:cViewPr>
        <p:scale>
          <a:sx n="75" d="100"/>
          <a:sy n="75" d="100"/>
        </p:scale>
        <p:origin x="-1536" y="-5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944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75" d="100"/>
        <a:sy n="75" d="100"/>
      </p:scale>
      <p:origin x="0" y="6136"/>
    </p:cViewPr>
  </p:sorterViewPr>
  <p:notesViewPr>
    <p:cSldViewPr showGuides="1">
      <p:cViewPr varScale="1">
        <p:scale>
          <a:sx n="74" d="100"/>
          <a:sy n="74" d="100"/>
        </p:scale>
        <p:origin x="-3080" y="-12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handoutMaster" Target="handoutMasters/handoutMaster1.xml"/><Relationship Id="rId81" Type="http://schemas.openxmlformats.org/officeDocument/2006/relationships/printerSettings" Target="printerSettings/printerSettings1.bin"/><Relationship Id="rId82" Type="http://schemas.openxmlformats.org/officeDocument/2006/relationships/commentAuthors" Target="commentAuthors.xml"/><Relationship Id="rId83" Type="http://schemas.openxmlformats.org/officeDocument/2006/relationships/presProps" Target="presProps.xml"/><Relationship Id="rId84" Type="http://schemas.openxmlformats.org/officeDocument/2006/relationships/viewProps" Target="viewProps.xml"/><Relationship Id="rId85" Type="http://schemas.openxmlformats.org/officeDocument/2006/relationships/theme" Target="theme/theme1.xml"/><Relationship Id="rId86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54475" y="174625"/>
            <a:ext cx="2184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doc.: IEEE 802.11-11/xxxxr0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430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ja-JP" dirty="0" smtClean="0"/>
              <a:t>May</a:t>
            </a:r>
            <a:r>
              <a:rPr lang="en-US" dirty="0" smtClean="0"/>
              <a:t> </a:t>
            </a:r>
            <a:r>
              <a:rPr lang="en-US" dirty="0"/>
              <a:t>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45038" y="8982075"/>
            <a:ext cx="15732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Hiroshi </a:t>
            </a:r>
            <a:r>
              <a:rPr lang="en-US" err="1"/>
              <a:t>Mano</a:t>
            </a:r>
            <a:r>
              <a:rPr lang="en-US"/>
              <a:t> (</a:t>
            </a:r>
            <a:r>
              <a:rPr lang="en-US" err="1"/>
              <a:t>Root,Inc</a:t>
            </a:r>
            <a:r>
              <a:rPr lang="en-US"/>
              <a:t>.)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1E0BDAB5-0E9A-0944-83A9-C1762299F6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29392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658DDA19-48F8-D54F-B94A-B5244F20A2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50996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EEA713CC-9B1F-7247-BAAA-33C260C63A7B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1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73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15D7D818-1B16-6C40-A628-DF82F11E84A6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2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44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45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48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55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59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70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72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37B09A0-BB64-D944-91DA-E0878867DF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1016000" y="6553200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E6B96CA3-E382-3442-AFFD-A7E4C21871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AEDB6D0-FFAE-0B45-B840-AFAB375B01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E275D85B-EEFE-A142-B02B-B9A3C45424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3060BA80-4FDB-C140-AD27-D6552766E6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101B002-A266-024B-B22F-DC19655FC8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0ADC790-B12E-AA44-AF08-80525594A0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47AE1E1-1499-D74A-95A4-7F4FAB76A9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4C7CEA63-2B76-A643-8598-A4403A39BB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0BA808-DB25-844A-A2EE-229D6A5C1D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19255177-E4EC-BE4C-B516-B975FB15DB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0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41949" y="6475413"/>
            <a:ext cx="14019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04787E-AE3C-CC4D-B314-7185A8D427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IEEE </a:t>
            </a:r>
            <a:r>
              <a:rPr lang="en-US" altLang="ja-JP" sz="1800" b="1" dirty="0" smtClean="0"/>
              <a:t>802.11-13-1186r4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3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</a:rPr>
              <a:t>Submission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kumimoji="1" lang="ja-JP" altLang="en-US">
              <a:latin typeface="Times New Roman" charset="0"/>
              <a:ea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29729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Jan -2014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(ATRD, Root, Lab)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54262BD9-4907-E34E-8190-C8561625922C}" type="slidenum">
              <a:rPr lang="en-US" altLang="ja-JP">
                <a:latin typeface="Times New Roman" pitchFamily="-84" charset="0"/>
              </a:rPr>
              <a:pPr/>
              <a:t>1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8077200" cy="1295400"/>
          </a:xfrm>
          <a:noFill/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Fast Initial Link Setup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Motions for  Draft 1.0 comment resolution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2013-11-16</a:t>
            </a:r>
            <a:endParaRPr lang="en-US" altLang="ja-JP" sz="2000" b="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388938" y="3429000"/>
          <a:ext cx="8366125" cy="955676"/>
        </p:xfrm>
        <a:graphic>
          <a:graphicData uri="http://schemas.openxmlformats.org/drawingml/2006/table">
            <a:tbl>
              <a:tblPr/>
              <a:tblGrid>
                <a:gridCol w="1230312"/>
                <a:gridCol w="2092325"/>
                <a:gridCol w="2189163"/>
                <a:gridCol w="1303337"/>
                <a:gridCol w="1550988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Address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Hiroshi MANO</a:t>
                      </a:r>
                      <a:endParaRPr kumimoji="1" lang="ja-JP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AlliedTelesisRD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Center K.K.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Root Lab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8F TOC2 Bldg. 7-21-11 </a:t>
                      </a:r>
                      <a:b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</a:b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Nishi-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Gotanda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Shinagawa-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ku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</a:t>
                      </a:r>
                      <a:b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</a:b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Tokyo 141-0031 JAPAN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+81-3-5436-8350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hmano@root-hq.com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resolutions for comments shown in the “2013-09-Nanjing-01” tab of 11-13/1076r3 .</a:t>
            </a:r>
          </a:p>
          <a:p>
            <a:r>
              <a:rPr lang="en-US" altLang="ja-JP" dirty="0" smtClean="0"/>
              <a:t>Moved:  Lee Armstrong</a:t>
            </a:r>
          </a:p>
          <a:p>
            <a:r>
              <a:rPr lang="en-US" altLang="ja-JP" dirty="0" smtClean="0"/>
              <a:t>Seconded: Lei Wang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_14____;  </a:t>
            </a:r>
          </a:p>
          <a:p>
            <a:r>
              <a:rPr lang="en-GB" dirty="0" smtClean="0"/>
              <a:t>No: ___0___;  </a:t>
            </a:r>
          </a:p>
          <a:p>
            <a:r>
              <a:rPr lang="en-GB" dirty="0" smtClean="0"/>
              <a:t>Abstain:______0_____</a:t>
            </a:r>
          </a:p>
          <a:p>
            <a:r>
              <a:rPr lang="en-GB" dirty="0" smtClean="0"/>
              <a:t>Passes</a:t>
            </a:r>
          </a:p>
          <a:p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 shown in 11-13-1206r3 for CIDs </a:t>
            </a:r>
            <a:r>
              <a:rPr lang="en-GB" dirty="0" smtClean="0"/>
              <a:t>2762, 3197, 2908, 2304, 2466, 2467, 3198, 2710, 3044, 2807, 3349, 3371, 3129, 3310, 3312, 3313, 3199, 3350, 3351, 3372, 3373, 2014, 2763, 2506, 3131, 3293, 3314, 2759, 2764, 3200, 2401, 2909, 3201, 2408 and 3113.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adopt text changes to the draft 1.0 as given in </a:t>
            </a:r>
            <a:r>
              <a:rPr lang="en-US" altLang="ja-JP" dirty="0" smtClean="0"/>
              <a:t>11-13-1206r3.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endParaRPr lang="en-US" altLang="ja-JP" dirty="0" smtClean="0"/>
          </a:p>
          <a:p>
            <a:r>
              <a:rPr lang="en-US" altLang="ja-JP" dirty="0" err="1" smtClean="0"/>
              <a:t>Seconded:Jae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Seung</a:t>
            </a:r>
            <a:endParaRPr lang="ja-JP" altLang="en-US" dirty="0" smtClean="0"/>
          </a:p>
          <a:p>
            <a:r>
              <a:rPr lang="en-GB" dirty="0" smtClean="0"/>
              <a:t>Yes: _17____;  </a:t>
            </a:r>
          </a:p>
          <a:p>
            <a:r>
              <a:rPr lang="en-GB" dirty="0" smtClean="0"/>
              <a:t>No: ___0___;  </a:t>
            </a:r>
          </a:p>
          <a:p>
            <a:r>
              <a:rPr lang="en-GB" dirty="0" smtClean="0"/>
              <a:t>Abstain:___0________</a:t>
            </a:r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 2013-11-Dallas-2 tab of 11-13/1076r09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 11-13/1354r02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Dan Harkins</a:t>
            </a:r>
          </a:p>
          <a:p>
            <a:r>
              <a:rPr lang="en-US" altLang="ja-JP" dirty="0" err="1" smtClean="0"/>
              <a:t>Seconded:Stephen</a:t>
            </a:r>
            <a:r>
              <a:rPr lang="en-US" altLang="ja-JP" dirty="0" smtClean="0"/>
              <a:t> McCann</a:t>
            </a:r>
            <a:endParaRPr lang="ja-JP" altLang="en-US" dirty="0" smtClean="0"/>
          </a:p>
          <a:p>
            <a:r>
              <a:rPr lang="en-GB" dirty="0" smtClean="0"/>
              <a:t>Yes: _12___;  </a:t>
            </a:r>
          </a:p>
          <a:p>
            <a:r>
              <a:rPr lang="en-GB" dirty="0" smtClean="0"/>
              <a:t>No: __0____;  </a:t>
            </a:r>
          </a:p>
          <a:p>
            <a:r>
              <a:rPr lang="en-GB" dirty="0" smtClean="0"/>
              <a:t>Abstain:_____2______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2013-11-Dallas-3 tab of 11-13/1076r09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11-13/1417r1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Lin Wang</a:t>
            </a:r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__0____;  </a:t>
            </a:r>
          </a:p>
          <a:p>
            <a:r>
              <a:rPr lang="en-GB" dirty="0" smtClean="0"/>
              <a:t>Abstain:____1_______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2013-11-Dallas-4 tab of 11-13/1076r09</a:t>
            </a:r>
          </a:p>
          <a:p>
            <a:pPr lvl="1"/>
            <a:r>
              <a:rPr lang="en-US" altLang="ja-JP" dirty="0" smtClean="0"/>
              <a:t>and </a:t>
            </a:r>
            <a:r>
              <a:rPr lang="ja-JP" altLang="en-US" dirty="0" smtClean="0"/>
              <a:t> </a:t>
            </a:r>
            <a:r>
              <a:rPr lang="en-US" altLang="ja-JP" dirty="0" smtClean="0"/>
              <a:t>instruct the editor to incorporate the resulting changes to the draft as shown in 11-13/1311r3 &amp; 11-13/1312r4 &amp;  11-13/1358r3</a:t>
            </a:r>
          </a:p>
          <a:p>
            <a:r>
              <a:rPr lang="en-US" altLang="ja-JP" dirty="0" smtClean="0"/>
              <a:t>Moved: Ping Fang</a:t>
            </a:r>
          </a:p>
          <a:p>
            <a:r>
              <a:rPr lang="en-US" altLang="ja-JP" dirty="0" err="1" smtClean="0"/>
              <a:t>Seconded:Hitoshi</a:t>
            </a:r>
            <a:r>
              <a:rPr lang="en-US" altLang="ja-JP" dirty="0" smtClean="0"/>
              <a:t> Morioka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____0__;  </a:t>
            </a:r>
          </a:p>
          <a:p>
            <a:r>
              <a:rPr lang="en-GB" dirty="0" smtClean="0"/>
              <a:t>Abstain:__1_________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2013-11-Dallas-5 tab of 11-13/1076r09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11-13/1374r0 &amp; 11-13/1373r0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Calcev</a:t>
            </a:r>
            <a:endParaRPr lang="en-US" altLang="ja-JP" dirty="0" smtClean="0"/>
          </a:p>
          <a:p>
            <a:r>
              <a:rPr lang="en-US" altLang="ja-JP" dirty="0" err="1" smtClean="0"/>
              <a:t>Seconded:Stephen</a:t>
            </a:r>
            <a:r>
              <a:rPr lang="en-US" altLang="ja-JP" dirty="0" smtClean="0"/>
              <a:t> McCann</a:t>
            </a:r>
            <a:endParaRPr lang="ja-JP" altLang="en-US" dirty="0" smtClean="0"/>
          </a:p>
          <a:p>
            <a:r>
              <a:rPr lang="en-GB" dirty="0" smtClean="0"/>
              <a:t>Yes: __12__;  </a:t>
            </a:r>
          </a:p>
          <a:p>
            <a:r>
              <a:rPr lang="en-GB" dirty="0" smtClean="0"/>
              <a:t>No: ___0___; </a:t>
            </a:r>
          </a:p>
          <a:p>
            <a:r>
              <a:rPr lang="en-GB" dirty="0" smtClean="0"/>
              <a:t>Abstain:_____1______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2013-11-Dallas-6 tab of 11-13/1076r09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en-US" altLang="ja-JP" dirty="0" smtClean="0"/>
          </a:p>
          <a:p>
            <a:r>
              <a:rPr lang="en-US" altLang="ja-JP" dirty="0" err="1" smtClean="0"/>
              <a:t>Seconded:George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Cherian</a:t>
            </a:r>
            <a:endParaRPr lang="ja-JP" altLang="en-US" dirty="0" smtClean="0"/>
          </a:p>
          <a:p>
            <a:r>
              <a:rPr lang="en-GB" dirty="0" smtClean="0"/>
              <a:t>Yes: _10___;  </a:t>
            </a:r>
          </a:p>
          <a:p>
            <a:r>
              <a:rPr lang="en-GB" dirty="0" smtClean="0"/>
              <a:t>No: ____0__; </a:t>
            </a:r>
          </a:p>
          <a:p>
            <a:r>
              <a:rPr lang="en-GB" dirty="0" smtClean="0"/>
              <a:t>Abstain:__2_________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2013-11-Dallas-1 tab of 11-13/1076r12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Peter Yee</a:t>
            </a:r>
          </a:p>
          <a:p>
            <a:r>
              <a:rPr lang="en-US" altLang="ja-JP" dirty="0" err="1" smtClean="0"/>
              <a:t>Seconded:Rob</a:t>
            </a:r>
            <a:r>
              <a:rPr lang="en-US" altLang="ja-JP" dirty="0" smtClean="0"/>
              <a:t> Sun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___0__; </a:t>
            </a:r>
          </a:p>
          <a:p>
            <a:r>
              <a:rPr lang="en-GB" dirty="0" smtClean="0"/>
              <a:t>Abstain:______1_____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2013-11-Dallas-7 tab of 11-13/1076r12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11-13/1174r3 &amp; 11-13/1294r3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Hitoshi Morioka</a:t>
            </a:r>
          </a:p>
          <a:p>
            <a:r>
              <a:rPr lang="en-US" altLang="ja-JP" dirty="0" err="1" smtClean="0"/>
              <a:t>Seconded:Lei</a:t>
            </a:r>
            <a:r>
              <a:rPr lang="en-US" altLang="ja-JP" dirty="0" smtClean="0"/>
              <a:t> Wang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__0___; </a:t>
            </a:r>
          </a:p>
          <a:p>
            <a:r>
              <a:rPr lang="en-GB" dirty="0" smtClean="0"/>
              <a:t>Abstain:_____2______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2013-11-Dallas-8 tab of 11-13/1076r12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13/1296r2 &amp; 13/1295r2 &amp; 13/1339r1 &amp; 13/1038r3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Lei  Wang</a:t>
            </a:r>
          </a:p>
          <a:p>
            <a:r>
              <a:rPr lang="en-US" altLang="ja-JP" dirty="0" err="1" smtClean="0"/>
              <a:t>Seconded:Rob</a:t>
            </a:r>
            <a:r>
              <a:rPr lang="en-US" altLang="ja-JP" dirty="0" smtClean="0"/>
              <a:t> Sun</a:t>
            </a:r>
            <a:endParaRPr lang="ja-JP" altLang="en-US" dirty="0" smtClean="0"/>
          </a:p>
          <a:p>
            <a:r>
              <a:rPr lang="en-GB" dirty="0" smtClean="0"/>
              <a:t>Yes: _10___;  </a:t>
            </a:r>
          </a:p>
          <a:p>
            <a:r>
              <a:rPr lang="en-GB" dirty="0" smtClean="0"/>
              <a:t>No: ___0__; </a:t>
            </a:r>
          </a:p>
          <a:p>
            <a:r>
              <a:rPr lang="en-GB" dirty="0" smtClean="0"/>
              <a:t>Abstain:__2_________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Rev history</a:t>
            </a:r>
          </a:p>
        </p:txBody>
      </p:sp>
      <p:graphicFrame>
        <p:nvGraphicFramePr>
          <p:cNvPr id="22" name="コンテンツ プレースホルダ 21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8273914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4480"/>
                <a:gridCol w="1554480"/>
                <a:gridCol w="2055994"/>
                <a:gridCol w="1554480"/>
                <a:gridCol w="155448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Rev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Auth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Date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Basement Doc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13-1186-r0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2013-09-Nanjing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Draft 1.0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13-1186-r1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2013-11-Dallas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Draft 1.1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13-1186r2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2014-01-Los Angels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Draft 1.1/1.2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#27-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13-1186r3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2014-03-Beijing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LB198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#64-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13-1186r4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2014-5-Waikoloa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LB201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#68-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ja-JP" smtClean="0"/>
              <a:t>Jan -2014</a:t>
            </a:r>
            <a:endParaRPr lang="en-US" altLang="ja-JP" dirty="0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(ATRD, Root, Lab)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2F5A7B3D-1827-CB4F-B70B-BC122C1560E6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2013-11-Dallas-9 and 2013-11-Dallas-10 tab of 11-13/1076r12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11-13/1269r6 &amp; 11-13/1041r1 &amp; 11-13/1042r1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en-US" altLang="ja-JP" dirty="0" smtClean="0"/>
          </a:p>
          <a:p>
            <a:r>
              <a:rPr lang="en-US" altLang="ja-JP" dirty="0" err="1" smtClean="0"/>
              <a:t>Seconded:Jae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Seung</a:t>
            </a:r>
            <a:r>
              <a:rPr lang="en-US" altLang="ja-JP" dirty="0" smtClean="0"/>
              <a:t> Lee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__0___; </a:t>
            </a:r>
          </a:p>
          <a:p>
            <a:r>
              <a:rPr lang="en-GB" dirty="0" smtClean="0"/>
              <a:t>Abstain:_______2____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2013-11-Dallas-11 tab of 11-13/1076r13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11-13/1330r2.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Ping Fang	</a:t>
            </a:r>
          </a:p>
          <a:p>
            <a:r>
              <a:rPr lang="en-US" altLang="ja-JP" dirty="0" err="1" smtClean="0"/>
              <a:t>Seconded:Lei</a:t>
            </a:r>
            <a:r>
              <a:rPr lang="en-US" altLang="ja-JP" dirty="0" smtClean="0"/>
              <a:t> Wong</a:t>
            </a:r>
            <a:endParaRPr lang="ja-JP" altLang="en-US" dirty="0" smtClean="0"/>
          </a:p>
          <a:p>
            <a:r>
              <a:rPr lang="en-GB" dirty="0" smtClean="0"/>
              <a:t>Yes: __7__;  </a:t>
            </a:r>
          </a:p>
          <a:p>
            <a:r>
              <a:rPr lang="en-GB" dirty="0" smtClean="0"/>
              <a:t>No: ___0__; </a:t>
            </a:r>
          </a:p>
          <a:p>
            <a:r>
              <a:rPr lang="en-GB" dirty="0" smtClean="0"/>
              <a:t>Abstain:______1_____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 2013-11-Dallas-12 tab of 11-13/1076r13</a:t>
            </a:r>
          </a:p>
          <a:p>
            <a:pPr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Giwon</a:t>
            </a:r>
            <a:r>
              <a:rPr lang="en-US" altLang="ja-JP" dirty="0" smtClean="0"/>
              <a:t> Park</a:t>
            </a:r>
          </a:p>
          <a:p>
            <a:r>
              <a:rPr lang="en-US" altLang="ja-JP" dirty="0" smtClean="0"/>
              <a:t>Seconded: Lei Wong</a:t>
            </a:r>
            <a:endParaRPr lang="ja-JP" altLang="en-US" dirty="0" smtClean="0"/>
          </a:p>
          <a:p>
            <a:r>
              <a:rPr lang="en-GB" dirty="0" smtClean="0"/>
              <a:t>Yes: _7___;  </a:t>
            </a:r>
          </a:p>
          <a:p>
            <a:r>
              <a:rPr lang="en-GB" dirty="0" smtClean="0"/>
              <a:t>No: __0___; </a:t>
            </a:r>
          </a:p>
          <a:p>
            <a:r>
              <a:rPr lang="en-GB" dirty="0" smtClean="0"/>
              <a:t>Abstain:_____2______</a:t>
            </a:r>
          </a:p>
          <a:p>
            <a:r>
              <a:rPr lang="en-GB" smtClean="0">
                <a:solidFill>
                  <a:srgbClr val="FF0000"/>
                </a:solidFill>
              </a:rPr>
              <a:t>Passes</a:t>
            </a:r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to: change the resolution status for CIDs 2691 and 2859 to "Reject: the relevant text is part of the 10.43.8 Reduced Neighbor Report clause of 802.11af D5.0. Thus these comments are not applicable to 11ai.</a:t>
            </a:r>
          </a:p>
          <a:p>
            <a:r>
              <a:rPr lang="en-US" altLang="ja-JP" dirty="0" smtClean="0"/>
              <a:t>These comments should be submitted to </a:t>
            </a:r>
            <a:r>
              <a:rPr lang="en-US" altLang="ja-JP" dirty="0" err="1" smtClean="0"/>
              <a:t>REVmc</a:t>
            </a:r>
            <a:r>
              <a:rPr lang="en-US" altLang="ja-JP" dirty="0" smtClean="0"/>
              <a:t> at the appropriate time.”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 Moved: Lee Armstrong </a:t>
            </a:r>
          </a:p>
          <a:p>
            <a:r>
              <a:rPr lang="en-US" altLang="ja-JP" dirty="0" smtClean="0"/>
              <a:t>Second: Ping Fang </a:t>
            </a:r>
          </a:p>
          <a:p>
            <a:r>
              <a:rPr lang="en-US" altLang="ja-JP" dirty="0" smtClean="0"/>
              <a:t>Yes 9</a:t>
            </a:r>
          </a:p>
          <a:p>
            <a:r>
              <a:rPr lang="en-US" altLang="ja-JP" dirty="0" smtClean="0"/>
              <a:t>No 0</a:t>
            </a:r>
          </a:p>
          <a:p>
            <a:r>
              <a:rPr lang="en-US" altLang="ja-JP" dirty="0" smtClean="0"/>
              <a:t>Abstain 3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2014-01-LA-01tab of 11-13/1076r17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_7__;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Abstain:___3_______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2014-01-LA-02tab of 11-13/1076r17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Moved:Hitoshi</a:t>
            </a:r>
            <a:r>
              <a:rPr lang="en-US" altLang="ja-JP" dirty="0" smtClean="0"/>
              <a:t> Morioka</a:t>
            </a:r>
          </a:p>
          <a:p>
            <a:r>
              <a:rPr lang="en-US" altLang="ja-JP" dirty="0" err="1" smtClean="0"/>
              <a:t>Seconded:Hiroki</a:t>
            </a:r>
            <a:r>
              <a:rPr lang="en-US" altLang="ja-JP" dirty="0" smtClean="0"/>
              <a:t> Nakano</a:t>
            </a:r>
            <a:endParaRPr lang="ja-JP" altLang="en-US" dirty="0" smtClean="0"/>
          </a:p>
          <a:p>
            <a:r>
              <a:rPr lang="en-GB" dirty="0" smtClean="0"/>
              <a:t>Yes: _10__;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Abstain:___5_______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2014-01-LA-03tab of 11-13/1076r17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11-14/0047r0.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Lin </a:t>
            </a:r>
            <a:r>
              <a:rPr lang="en-US" altLang="ja-JP" dirty="0" err="1" smtClean="0"/>
              <a:t>Chai</a:t>
            </a:r>
            <a:endParaRPr lang="en-US" altLang="ja-JP" dirty="0" smtClean="0"/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Abstain:__5________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2014-01-LA-04tab of 11-13/1076r17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11-13/1503r1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Hitoshi Morioka</a:t>
            </a:r>
          </a:p>
          <a:p>
            <a:r>
              <a:rPr lang="en-US" altLang="ja-JP" dirty="0" err="1" smtClean="0"/>
              <a:t>Seconded:Hiroki</a:t>
            </a:r>
            <a:r>
              <a:rPr lang="en-US" altLang="ja-JP" dirty="0" smtClean="0"/>
              <a:t> Nakano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Abstain:___5_______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2014-01-LA-05tab of 11-13/1076r17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Moved:Joe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Kwak</a:t>
            </a:r>
            <a:endParaRPr lang="en-US" altLang="ja-JP" dirty="0" smtClean="0"/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_11__;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Abstain:__4_______;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GB" dirty="0" smtClean="0"/>
              <a:t>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2014-01-LA-06tab of 11-13/1076r17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err="1" smtClean="0"/>
              <a:t>Seconded:Peter</a:t>
            </a:r>
            <a:r>
              <a:rPr lang="en-US" altLang="ja-JP" dirty="0" smtClean="0"/>
              <a:t> Yee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Abstain:__5________;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06046"/>
          </a:xfrm>
        </p:spPr>
        <p:txBody>
          <a:bodyPr/>
          <a:lstStyle/>
          <a:p>
            <a:r>
              <a:rPr lang="en-GB" dirty="0" smtClean="0"/>
              <a:t>Motion #1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96912" y="1445846"/>
            <a:ext cx="7845426" cy="5029567"/>
          </a:xfrm>
        </p:spPr>
        <p:txBody>
          <a:bodyPr>
            <a:normAutofit/>
          </a:bodyPr>
          <a:lstStyle/>
          <a:p>
            <a:r>
              <a:rPr lang="en-GB" dirty="0" smtClean="0"/>
              <a:t>Move to</a:t>
            </a:r>
          </a:p>
          <a:p>
            <a:pPr lvl="1"/>
            <a:r>
              <a:rPr lang="en-GB" dirty="0" smtClean="0"/>
              <a:t>delete FILSC definition in clause 3.2 of </a:t>
            </a:r>
            <a:r>
              <a:rPr lang="en-GB" dirty="0" err="1" smtClean="0"/>
              <a:t>TGai</a:t>
            </a:r>
            <a:r>
              <a:rPr lang="en-GB" dirty="0" smtClean="0"/>
              <a:t> draft 1.0.</a:t>
            </a:r>
          </a:p>
          <a:p>
            <a:pPr lvl="1"/>
            <a:r>
              <a:rPr lang="en-GB" dirty="0" smtClean="0"/>
              <a:t>move the existing definition of FILSC in clause 3.1 to clause 3.2.</a:t>
            </a:r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err="1" smtClean="0"/>
              <a:t>Seconded:Lei</a:t>
            </a:r>
            <a:r>
              <a:rPr lang="en-US" altLang="ja-JP" dirty="0" smtClean="0"/>
              <a:t> Wang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___10_____;  </a:t>
            </a:r>
          </a:p>
          <a:p>
            <a:r>
              <a:rPr lang="en-GB" dirty="0" smtClean="0"/>
              <a:t>No: ____0____;  </a:t>
            </a:r>
          </a:p>
          <a:p>
            <a:r>
              <a:rPr lang="en-GB" dirty="0" smtClean="0"/>
              <a:t>Abstain:____1_____;</a:t>
            </a:r>
          </a:p>
          <a:p>
            <a:r>
              <a:rPr lang="en-GB" dirty="0" smtClean="0"/>
              <a:t>Passes</a:t>
            </a:r>
          </a:p>
          <a:p>
            <a:endParaRPr lang="en-GB" dirty="0" smtClean="0">
              <a:solidFill>
                <a:srgbClr val="FF0000"/>
              </a:solidFill>
            </a:endParaRPr>
          </a:p>
          <a:p>
            <a:endParaRPr lang="en-GB" dirty="0" smtClean="0"/>
          </a:p>
          <a:p>
            <a:endParaRPr lang="ja-JP" altLang="en-US" dirty="0" smtClean="0">
              <a:solidFill>
                <a:schemeClr val="accent6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Hiroshi Mano (ATRD, Root, Lab)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Jan -2014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2014-01-LA-07tab and  2014-01-LA-09tab  of 11-13/1076r20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Hitoshi Morioka</a:t>
            </a:r>
          </a:p>
          <a:p>
            <a:r>
              <a:rPr lang="en-US" altLang="ja-JP" dirty="0" err="1" smtClean="0"/>
              <a:t>Seconded:Jarkko</a:t>
            </a:r>
            <a:endParaRPr lang="ja-JP" altLang="en-US" dirty="0" smtClean="0"/>
          </a:p>
          <a:p>
            <a:r>
              <a:rPr lang="en-GB" dirty="0" smtClean="0"/>
              <a:t>Yes: 10___;  </a:t>
            </a:r>
          </a:p>
          <a:p>
            <a:r>
              <a:rPr lang="en-GB" dirty="0" smtClean="0"/>
              <a:t>No: _0___; </a:t>
            </a:r>
          </a:p>
          <a:p>
            <a:r>
              <a:rPr lang="en-GB" dirty="0" smtClean="0"/>
              <a:t>Abstain:___1___;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2014-01-LA-08tab of 11-13/1076r20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en-US" altLang="ja-JP" dirty="0" smtClean="0"/>
          </a:p>
          <a:p>
            <a:r>
              <a:rPr lang="en-US" altLang="ja-JP" dirty="0" err="1" smtClean="0"/>
              <a:t>Seconded:Lee</a:t>
            </a:r>
            <a:r>
              <a:rPr lang="en-US" altLang="ja-JP" dirty="0" smtClean="0"/>
              <a:t> Armstrong</a:t>
            </a:r>
            <a:endParaRPr lang="ja-JP" altLang="en-US" dirty="0" smtClean="0"/>
          </a:p>
          <a:p>
            <a:r>
              <a:rPr lang="en-GB" dirty="0" smtClean="0"/>
              <a:t>Yes: _12__;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Abstain:___0___;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2014-01-LA-10tab of 11-13/1076r20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11-13/1488r02 and 11-13/1510r02.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err="1" smtClean="0"/>
              <a:t>Seconded:Hiroki</a:t>
            </a:r>
            <a:r>
              <a:rPr lang="en-US" altLang="ja-JP" dirty="0" smtClean="0"/>
              <a:t> Nakano</a:t>
            </a:r>
            <a:endParaRPr lang="ja-JP" altLang="en-US" dirty="0" smtClean="0"/>
          </a:p>
          <a:p>
            <a:r>
              <a:rPr lang="en-GB" dirty="0" smtClean="0"/>
              <a:t>Yes: _10__;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Abstain:__1____;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2014-01-LA-11tab of 11-13/1076r22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Moved:Jae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Seung</a:t>
            </a:r>
            <a:r>
              <a:rPr lang="en-US" altLang="ja-JP" dirty="0" smtClean="0"/>
              <a:t> Lee</a:t>
            </a:r>
          </a:p>
          <a:p>
            <a:r>
              <a:rPr lang="en-US" altLang="ja-JP" dirty="0" err="1" smtClean="0"/>
              <a:t>Seconded:Rob</a:t>
            </a:r>
            <a:r>
              <a:rPr lang="en-US" altLang="ja-JP" dirty="0" smtClean="0"/>
              <a:t> Sun</a:t>
            </a:r>
            <a:endParaRPr lang="ja-JP" altLang="en-US" dirty="0" smtClean="0"/>
          </a:p>
          <a:p>
            <a:r>
              <a:rPr lang="en-GB" dirty="0" smtClean="0"/>
              <a:t>Yes: _4__;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Abstain:__1____;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2014-01-LA-12tab of 11-13/1076r22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smtClean="0"/>
              <a:t>Seconded: Lei Wang</a:t>
            </a:r>
            <a:endParaRPr lang="ja-JP" altLang="en-US" dirty="0" smtClean="0"/>
          </a:p>
          <a:p>
            <a:r>
              <a:rPr lang="en-GB" dirty="0" smtClean="0"/>
              <a:t>Yes: _6__;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2014-01-LA-13tab of 11-13/1076r22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11-13/1514r1.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Lee Armstrong	</a:t>
            </a:r>
          </a:p>
          <a:p>
            <a:r>
              <a:rPr lang="en-US" altLang="ja-JP" dirty="0" err="1" smtClean="0"/>
              <a:t>Seconded:Santosh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ja-JP" altLang="en-US" dirty="0" smtClean="0"/>
          </a:p>
          <a:p>
            <a:r>
              <a:rPr lang="en-GB" dirty="0" smtClean="0"/>
              <a:t>Yes: _6__;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</a:t>
            </a:r>
          </a:p>
          <a:p>
            <a:pPr lvl="1"/>
            <a:r>
              <a:rPr lang="en-US" altLang="ja-JP" dirty="0" smtClean="0"/>
              <a:t>Approve resolution option2 (revised) for CID2075 as shown in tab Lei-Wang-Still-Open of 11-13/1535r3.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err="1" smtClean="0"/>
              <a:t>Moved:Lei</a:t>
            </a:r>
            <a:r>
              <a:rPr lang="en-US" altLang="ja-JP" dirty="0" smtClean="0"/>
              <a:t> Wang</a:t>
            </a:r>
          </a:p>
          <a:p>
            <a:r>
              <a:rPr lang="en-US" altLang="ja-JP" dirty="0" err="1" smtClean="0"/>
              <a:t>Seconded:Joe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Kwak</a:t>
            </a:r>
            <a:endParaRPr lang="en-US" altLang="ja-JP" dirty="0" smtClean="0"/>
          </a:p>
          <a:p>
            <a:r>
              <a:rPr lang="en-US" altLang="ja-JP" dirty="0" smtClean="0"/>
              <a:t>Yes:	16</a:t>
            </a:r>
          </a:p>
          <a:p>
            <a:r>
              <a:rPr lang="en-US" altLang="ja-JP" dirty="0" smtClean="0"/>
              <a:t>No:		0</a:t>
            </a:r>
          </a:p>
          <a:p>
            <a:r>
              <a:rPr lang="en-US" altLang="ja-JP" dirty="0" smtClean="0"/>
              <a:t>Abstain:	2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altLang="ja-JP" dirty="0" smtClean="0"/>
              <a:t>Move to direct the editor to change the "shall" to "may" at the following position when applying the resolution to CID 2781 in the formerly approved contribution 11-13-1497r4, Page 5:  </a:t>
            </a:r>
          </a:p>
          <a:p>
            <a:pPr lvl="1"/>
            <a:r>
              <a:rPr lang="ja-JP" altLang="en-US" dirty="0" smtClean="0"/>
              <a:t>“</a:t>
            </a:r>
            <a:r>
              <a:rPr lang="en-US" altLang="ja-JP" dirty="0" smtClean="0"/>
              <a:t>CID 2781</a:t>
            </a:r>
            <a:br>
              <a:rPr lang="en-US" altLang="ja-JP" dirty="0" smtClean="0"/>
            </a:br>
            <a:r>
              <a:rPr lang="en-US" altLang="ja-JP" dirty="0" smtClean="0"/>
              <a:t>…If dot11FILSActivated equal to true and if the Request element of the Probe Request includes the Reduced Neighbor Report Request element ID, the Probe Response or Beacon frame </a:t>
            </a:r>
            <a:r>
              <a:rPr lang="en-US" altLang="ja-JP" strike="sngStrike" dirty="0" smtClean="0">
                <a:solidFill>
                  <a:srgbClr val="FF0000"/>
                </a:solidFill>
              </a:rPr>
              <a:t>may </a:t>
            </a:r>
            <a:r>
              <a:rPr lang="en-US" altLang="ja-JP" u="sng" dirty="0" smtClean="0">
                <a:solidFill>
                  <a:srgbClr val="3366FF"/>
                </a:solidFill>
              </a:rPr>
              <a:t>shall</a:t>
            </a:r>
            <a:r>
              <a:rPr lang="ja-JP" altLang="en-US" dirty="0" smtClean="0"/>
              <a:t> </a:t>
            </a:r>
            <a:r>
              <a:rPr lang="en-US" altLang="ja-JP" dirty="0" smtClean="0"/>
              <a:t>include the Reduced Neighbor Report element if ...”</a:t>
            </a:r>
            <a:endParaRPr lang="ja-JP" altLang="en-US" dirty="0" smtClean="0"/>
          </a:p>
          <a:p>
            <a:pPr lvl="0"/>
            <a:endParaRPr lang="en-US" altLang="ja-JP" dirty="0" smtClean="0"/>
          </a:p>
          <a:p>
            <a:pPr lvl="0">
              <a:buNone/>
            </a:pPr>
            <a:endParaRPr lang="en-US" altLang="ja-JP" dirty="0" smtClean="0"/>
          </a:p>
          <a:p>
            <a:pPr lvl="0">
              <a:buNone/>
            </a:pPr>
            <a:r>
              <a:rPr lang="en-US" altLang="ja-JP" dirty="0" smtClean="0"/>
              <a:t>Moved: </a:t>
            </a:r>
            <a:r>
              <a:rPr lang="en-US" altLang="ja-JP" dirty="0" err="1" smtClean="0"/>
              <a:t>Yunsong</a:t>
            </a:r>
            <a:r>
              <a:rPr lang="en-US" altLang="ja-JP" dirty="0" smtClean="0"/>
              <a:t> Yang</a:t>
            </a:r>
            <a:endParaRPr lang="ja-JP" altLang="en-US" dirty="0" smtClean="0"/>
          </a:p>
          <a:p>
            <a:pPr lvl="0">
              <a:buNone/>
            </a:pPr>
            <a:r>
              <a:rPr lang="en-US" altLang="ja-JP" dirty="0" smtClean="0"/>
              <a:t>Seconded: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r>
              <a:rPr lang="ja-JP" altLang="en-US" dirty="0" smtClean="0"/>
              <a:t> </a:t>
            </a:r>
            <a:endParaRPr lang="en-US" altLang="ja-JP" dirty="0" smtClean="0"/>
          </a:p>
          <a:p>
            <a:pPr lvl="0">
              <a:buNone/>
            </a:pPr>
            <a:r>
              <a:rPr lang="en-US" altLang="ja-JP" dirty="0" smtClean="0"/>
              <a:t>Yes: 9</a:t>
            </a:r>
          </a:p>
          <a:p>
            <a:pPr lvl="0">
              <a:buNone/>
            </a:pPr>
            <a:r>
              <a:rPr lang="en-US" altLang="ja-JP" dirty="0" smtClean="0"/>
              <a:t>No: 0</a:t>
            </a:r>
          </a:p>
          <a:p>
            <a:pPr lvl="0">
              <a:buNone/>
            </a:pPr>
            <a:r>
              <a:rPr lang="en-US" altLang="ja-JP" dirty="0" smtClean="0"/>
              <a:t>Abstain: 0</a:t>
            </a:r>
          </a:p>
          <a:p>
            <a:pPr lvl="0">
              <a:buNone/>
            </a:pPr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ja-JP" dirty="0" smtClean="0"/>
              <a:t>Motion #36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Move to: </a:t>
            </a:r>
            <a:br>
              <a:rPr lang="en-US" altLang="ja-JP" dirty="0" smtClean="0"/>
            </a:br>
            <a:r>
              <a:rPr lang="en-US" altLang="ja-JP" dirty="0" smtClean="0"/>
              <a:t>Mark in P802.11ai-D1.2, the following two paragraphs as "to be deleted”</a:t>
            </a:r>
          </a:p>
          <a:p>
            <a:pPr lvl="1"/>
            <a:r>
              <a:rPr lang="en-US" altLang="ja-JP" dirty="0" smtClean="0"/>
              <a:t> 1) </a:t>
            </a:r>
            <a:r>
              <a:rPr lang="en-US" altLang="ja-JP" dirty="0" err="1" smtClean="0"/>
              <a:t>Cls</a:t>
            </a:r>
            <a:r>
              <a:rPr lang="en-US" altLang="ja-JP" dirty="0" smtClean="0"/>
              <a:t>. 10.1.4.3.3, page 82, lines 28--32: "Requested Element IDs ..... in the Request element.”</a:t>
            </a:r>
          </a:p>
          <a:p>
            <a:pPr lvl="1"/>
            <a:r>
              <a:rPr lang="en-US" altLang="ja-JP" dirty="0" smtClean="0"/>
              <a:t> 2) </a:t>
            </a:r>
            <a:r>
              <a:rPr lang="en-US" altLang="ja-JP" dirty="0" err="1" smtClean="0"/>
              <a:t>Cls</a:t>
            </a:r>
            <a:r>
              <a:rPr lang="en-US" altLang="ja-JP" dirty="0" smtClean="0"/>
              <a:t>. 10.1.4.3.3, page 82, lines 34--38: "If dot11RadioMeasurementAcitved .... is not available". </a:t>
            </a:r>
          </a:p>
          <a:p>
            <a:r>
              <a:rPr lang="en-US" altLang="ja-JP" dirty="0" smtClean="0"/>
              <a:t>Moved: Stuart Kerry</a:t>
            </a:r>
          </a:p>
          <a:p>
            <a:r>
              <a:rPr lang="en-US" altLang="ja-JP" dirty="0" smtClean="0"/>
              <a:t>Seconded: </a:t>
            </a:r>
            <a:r>
              <a:rPr lang="en-US" altLang="ja-JP" dirty="0" err="1" smtClean="0"/>
              <a:t>Yunsong</a:t>
            </a:r>
            <a:r>
              <a:rPr lang="en-US" altLang="ja-JP" dirty="0" smtClean="0"/>
              <a:t> Yang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Yes:	8	</a:t>
            </a:r>
          </a:p>
          <a:p>
            <a:r>
              <a:rPr lang="en-US" altLang="ja-JP" dirty="0" smtClean="0"/>
              <a:t>No:	0</a:t>
            </a:r>
          </a:p>
          <a:p>
            <a:r>
              <a:rPr lang="en-US" altLang="ja-JP" dirty="0" smtClean="0"/>
              <a:t>Abstain: 0</a:t>
            </a:r>
          </a:p>
          <a:p>
            <a:pPr lvl="1"/>
            <a:r>
              <a:rPr lang="en-US" altLang="ja-JP" dirty="0" smtClean="0"/>
              <a:t> Rationale: We moved those paragraphs into a new clause (10.1.4.3.5, page 82ff). The paragraphs mentioned in the motion are not marked as "to be deleted" in TGaiD1.2 and hence appear twice in the current draft.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2014-01-LA-14tab of 11-13/1076r23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smtClean="0"/>
              <a:t>Seconded: </a:t>
            </a:r>
            <a:r>
              <a:rPr lang="en-US" altLang="ja-JP" dirty="0" err="1" smtClean="0"/>
              <a:t>Yunsong</a:t>
            </a:r>
            <a:r>
              <a:rPr lang="en-US" altLang="ja-JP" dirty="0" smtClean="0"/>
              <a:t> Yang</a:t>
            </a:r>
            <a:endParaRPr lang="ja-JP" altLang="en-US" dirty="0" smtClean="0"/>
          </a:p>
          <a:p>
            <a:r>
              <a:rPr lang="en-GB" dirty="0" smtClean="0"/>
              <a:t>Yes: _7__;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Abstain:_0_____;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 accept for CID 2916 proposed resolution as provided by the commenter.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err="1" smtClean="0"/>
              <a:t>Seconded:Jarkko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r>
              <a:rPr lang="en-US" altLang="ja-JP" dirty="0" smtClean="0"/>
              <a:t> 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___8_____;  </a:t>
            </a:r>
          </a:p>
          <a:p>
            <a:r>
              <a:rPr lang="en-GB" dirty="0" smtClean="0"/>
              <a:t>No: ____0____;  </a:t>
            </a:r>
          </a:p>
          <a:p>
            <a:r>
              <a:rPr lang="en-GB" dirty="0" smtClean="0"/>
              <a:t>Abstain:__2__________</a:t>
            </a:r>
          </a:p>
          <a:p>
            <a:r>
              <a:rPr lang="en-GB" dirty="0" smtClean="0"/>
              <a:t>Passes</a:t>
            </a:r>
          </a:p>
          <a:p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2014-01-LA-15tab of 11-13/1076r23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	 Armstrong</a:t>
            </a:r>
          </a:p>
          <a:p>
            <a:r>
              <a:rPr lang="en-US" altLang="ja-JP" dirty="0" smtClean="0"/>
              <a:t>Seconded: Lin </a:t>
            </a:r>
            <a:r>
              <a:rPr lang="en-US" altLang="ja-JP" dirty="0" err="1" smtClean="0"/>
              <a:t>Cai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2014-01-LA-16tab of 11-13/1076r24 changing in the resolution tab the revision number of 11-14/138 from r3 to r4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11-14/0138r4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Moved:Hitoshi</a:t>
            </a:r>
            <a:r>
              <a:rPr lang="en-US" altLang="ja-JP" dirty="0" smtClean="0"/>
              <a:t> Morioka	</a:t>
            </a:r>
          </a:p>
          <a:p>
            <a:r>
              <a:rPr lang="en-US" altLang="ja-JP" dirty="0" err="1" smtClean="0"/>
              <a:t>Seconded:George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Cherian</a:t>
            </a:r>
            <a:endParaRPr lang="ja-JP" altLang="en-US" dirty="0" smtClean="0"/>
          </a:p>
          <a:p>
            <a:r>
              <a:rPr lang="en-GB" dirty="0" smtClean="0"/>
              <a:t>Yes: _6__;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2014-01-LA-17tab of 11-13/1076r24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Moved:Hiroki</a:t>
            </a:r>
            <a:r>
              <a:rPr lang="en-US" altLang="ja-JP" dirty="0" smtClean="0"/>
              <a:t> Nakano	</a:t>
            </a:r>
          </a:p>
          <a:p>
            <a:r>
              <a:rPr lang="en-US" altLang="ja-JP" dirty="0" err="1" smtClean="0"/>
              <a:t>Seconded:Hitoshi</a:t>
            </a:r>
            <a:r>
              <a:rPr lang="en-US" altLang="ja-JP" dirty="0" smtClean="0"/>
              <a:t> Morioka</a:t>
            </a:r>
            <a:endParaRPr lang="ja-JP" altLang="en-US" dirty="0" smtClean="0"/>
          </a:p>
          <a:p>
            <a:r>
              <a:rPr lang="en-GB" dirty="0" smtClean="0"/>
              <a:t>Yes: _6__;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2014-01-LA-18tab of 11-13/1076r24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smtClean="0"/>
              <a:t>Seconded: Ping Fang</a:t>
            </a:r>
            <a:endParaRPr lang="ja-JP" altLang="en-US" dirty="0" smtClean="0"/>
          </a:p>
          <a:p>
            <a:r>
              <a:rPr lang="en-GB" dirty="0" smtClean="0"/>
              <a:t>Yes: _4__;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 the document  11-14/0003r3 and instruct the editor to incorporate the changes into the draft.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Dan Harkins</a:t>
            </a:r>
          </a:p>
          <a:p>
            <a:r>
              <a:rPr lang="en-US" altLang="ja-JP" dirty="0" err="1" smtClean="0"/>
              <a:t>Seconded:Paul</a:t>
            </a:r>
            <a:r>
              <a:rPr lang="en-US" altLang="ja-JP" dirty="0" smtClean="0"/>
              <a:t> A Lambert</a:t>
            </a:r>
            <a:endParaRPr lang="ja-JP" altLang="en-US" dirty="0" smtClean="0"/>
          </a:p>
          <a:p>
            <a:r>
              <a:rPr lang="en-GB" dirty="0" smtClean="0"/>
              <a:t>Yes: _9__;  </a:t>
            </a:r>
          </a:p>
          <a:p>
            <a:r>
              <a:rPr lang="en-GB" dirty="0" smtClean="0"/>
              <a:t>No: ___0_; </a:t>
            </a:r>
          </a:p>
          <a:p>
            <a:r>
              <a:rPr lang="en-GB" dirty="0" smtClean="0"/>
              <a:t>Abstain:__1____;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2014-01-LA-19tab of 11-13/1076r25</a:t>
            </a:r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Moved:Jae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Seung</a:t>
            </a:r>
            <a:r>
              <a:rPr lang="en-US" altLang="ja-JP" dirty="0" smtClean="0"/>
              <a:t> Lee</a:t>
            </a:r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_9__;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Abstain:__3____;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document 11-15/0052r2 and instruct editor to incorporate the changes into the draft.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Moved:Paul</a:t>
            </a:r>
            <a:r>
              <a:rPr lang="en-US" altLang="ja-JP" dirty="0" smtClean="0"/>
              <a:t> A Lambert</a:t>
            </a:r>
          </a:p>
          <a:p>
            <a:r>
              <a:rPr lang="en-US" altLang="ja-JP" dirty="0" err="1" smtClean="0"/>
              <a:t>Seconded:Peter</a:t>
            </a:r>
            <a:r>
              <a:rPr lang="en-US" altLang="ja-JP" dirty="0" smtClean="0"/>
              <a:t> Yee</a:t>
            </a:r>
            <a:endParaRPr lang="ja-JP" altLang="en-US" dirty="0" smtClean="0"/>
          </a:p>
          <a:p>
            <a:r>
              <a:rPr lang="en-GB" dirty="0" smtClean="0"/>
              <a:t>Yes: _5__;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Abstain:__1____;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2014-01-LA-21tab of 11-13/1076r26</a:t>
            </a:r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Moved:Dan</a:t>
            </a:r>
            <a:r>
              <a:rPr lang="en-US" altLang="ja-JP" dirty="0" smtClean="0"/>
              <a:t> Harkins</a:t>
            </a:r>
          </a:p>
          <a:p>
            <a:r>
              <a:rPr lang="en-US" altLang="ja-JP" dirty="0" err="1" smtClean="0"/>
              <a:t>Seconded:Lee</a:t>
            </a:r>
            <a:r>
              <a:rPr lang="en-US" altLang="ja-JP" dirty="0" smtClean="0"/>
              <a:t> Armstrong</a:t>
            </a:r>
            <a:endParaRPr lang="ja-JP" altLang="en-US" dirty="0" smtClean="0"/>
          </a:p>
          <a:p>
            <a:r>
              <a:rPr lang="en-GB" dirty="0" smtClean="0"/>
              <a:t>Yes: _6__;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Abstain:__1____;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2014-01-LA-22tab of 11-13/1076r26</a:t>
            </a:r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Moved:Jon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Rosdahl</a:t>
            </a:r>
            <a:endParaRPr lang="en-US" altLang="ja-JP" dirty="0" smtClean="0"/>
          </a:p>
          <a:p>
            <a:r>
              <a:rPr lang="en-US" altLang="ja-JP" dirty="0" err="1" smtClean="0"/>
              <a:t>Seconded:Peter</a:t>
            </a:r>
            <a:r>
              <a:rPr lang="en-US" altLang="ja-JP" dirty="0" smtClean="0"/>
              <a:t> Yee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Abstain:___0___;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2014-01-LA-20tab of 11-13/1076r26 changing the revision number of the referenced document 11-13/1503 from rev5 to rev6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11-13/1503r6.</a:t>
            </a:r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Moved:Hitoshi</a:t>
            </a:r>
            <a:r>
              <a:rPr lang="en-US" altLang="ja-JP" dirty="0" smtClean="0"/>
              <a:t> Morioka</a:t>
            </a:r>
          </a:p>
          <a:p>
            <a:r>
              <a:rPr lang="en-US" altLang="ja-JP" dirty="0" err="1" smtClean="0"/>
              <a:t>Seconded:Rob</a:t>
            </a:r>
            <a:r>
              <a:rPr lang="en-US" altLang="ja-JP" dirty="0" smtClean="0"/>
              <a:t> Sun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Abstain:__2____;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changes shown in 11-13-1198r0 on page 6 with exception  “Authenticated and associated” retained in  </a:t>
            </a:r>
            <a:r>
              <a:rPr lang="en-US" altLang="ja-JP" dirty="0" err="1" smtClean="0"/>
              <a:t>parens</a:t>
            </a:r>
            <a:r>
              <a:rPr lang="en-US" altLang="ja-JP" dirty="0" smtClean="0"/>
              <a:t>. </a:t>
            </a:r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smtClean="0"/>
              <a:t>Seconded: Peter </a:t>
            </a:r>
            <a:r>
              <a:rPr lang="en-US" altLang="ja-JP" dirty="0" err="1" smtClean="0"/>
              <a:t>Ecclesine</a:t>
            </a:r>
            <a:r>
              <a:rPr lang="en-US" altLang="ja-JP" dirty="0" smtClean="0"/>
              <a:t> 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____7____;  </a:t>
            </a:r>
          </a:p>
          <a:p>
            <a:r>
              <a:rPr lang="en-GB" dirty="0" smtClean="0"/>
              <a:t>No: _____1___;  </a:t>
            </a:r>
          </a:p>
          <a:p>
            <a:r>
              <a:rPr lang="en-GB" dirty="0" smtClean="0"/>
              <a:t>Abstain:____0________</a:t>
            </a:r>
          </a:p>
          <a:p>
            <a:r>
              <a:rPr lang="ja-JP" altLang="en-US" dirty="0" smtClean="0"/>
              <a:t> </a:t>
            </a:r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48#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:</a:t>
            </a:r>
          </a:p>
          <a:p>
            <a:pPr lvl="1"/>
            <a:r>
              <a:rPr lang="en-CA" altLang="zh-CN" dirty="0" smtClean="0"/>
              <a:t>Resolve the following CIDs :</a:t>
            </a:r>
            <a:r>
              <a:rPr lang="en-US" altLang="ja-JP" dirty="0" smtClean="0"/>
              <a:t>2051,2052,2054,2056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 With the following resolution: Revise; incorporate the changes in 11-13/1330r4.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err="1" smtClean="0"/>
              <a:t>Moved:Rob</a:t>
            </a:r>
            <a:r>
              <a:rPr lang="ja-JP" altLang="en-US" dirty="0" smtClean="0"/>
              <a:t>　</a:t>
            </a:r>
            <a:r>
              <a:rPr lang="en-US" altLang="ja-JP" dirty="0" smtClean="0"/>
              <a:t>S</a:t>
            </a:r>
            <a:r>
              <a:rPr lang="en-US" altLang="zh-CN" dirty="0" smtClean="0"/>
              <a:t>un</a:t>
            </a:r>
          </a:p>
          <a:p>
            <a:r>
              <a:rPr lang="en-US" altLang="zh-CN" dirty="0" err="1" smtClean="0"/>
              <a:t>Seconded:Rene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r>
              <a:rPr lang="en-US" altLang="zh-CN" dirty="0" smtClean="0"/>
              <a:t>Yes:	8</a:t>
            </a:r>
          </a:p>
          <a:p>
            <a:r>
              <a:rPr lang="en-US" altLang="zh-CN" dirty="0" smtClean="0"/>
              <a:t>No:		0</a:t>
            </a:r>
          </a:p>
          <a:p>
            <a:r>
              <a:rPr lang="en-US" altLang="zh-CN" dirty="0" smtClean="0"/>
              <a:t>Abstain:	2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ja-JP" dirty="0" smtClean="0"/>
              <a:t>Motion 49#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62000" y="1295400"/>
            <a:ext cx="7696200" cy="4800600"/>
          </a:xfrm>
        </p:spPr>
        <p:txBody>
          <a:bodyPr/>
          <a:lstStyle/>
          <a:p>
            <a:r>
              <a:rPr lang="en-US" altLang="ja-JP" dirty="0" smtClean="0"/>
              <a:t>Move to :</a:t>
            </a:r>
          </a:p>
          <a:p>
            <a:pPr lvl="1"/>
            <a:r>
              <a:rPr lang="en-CA" altLang="zh-CN" dirty="0" smtClean="0"/>
              <a:t>Resolve the following CIDs :</a:t>
            </a:r>
            <a:r>
              <a:rPr lang="en-US" altLang="ja-JP" dirty="0" smtClean="0"/>
              <a:t>2053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 With the following resolution: Reject; the comment is towards some text from 11mc d1.4: comment should be addressed toward rev mc.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err="1" smtClean="0"/>
              <a:t>Moved:Rob</a:t>
            </a:r>
            <a:r>
              <a:rPr lang="en-US" altLang="zh-CN" dirty="0" smtClean="0"/>
              <a:t> Sun</a:t>
            </a:r>
          </a:p>
          <a:p>
            <a:r>
              <a:rPr lang="en-US" altLang="zh-CN" dirty="0" err="1" smtClean="0"/>
              <a:t>Seconded:Rene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r>
              <a:rPr lang="en-US" altLang="zh-CN" dirty="0" smtClean="0"/>
              <a:t>Yes:	7</a:t>
            </a:r>
          </a:p>
          <a:p>
            <a:r>
              <a:rPr lang="en-US" altLang="zh-CN" dirty="0" smtClean="0"/>
              <a:t>No:		0</a:t>
            </a:r>
          </a:p>
          <a:p>
            <a:r>
              <a:rPr lang="en-US" altLang="zh-CN" dirty="0" smtClean="0"/>
              <a:t>Abstain:	0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CA" altLang="zh-CN" dirty="0" smtClean="0"/>
              <a:t>Resolve the following CID :</a:t>
            </a:r>
            <a:r>
              <a:rPr lang="en-US" altLang="ja-JP" dirty="0" smtClean="0"/>
              <a:t>2105 </a:t>
            </a:r>
          </a:p>
          <a:p>
            <a:pPr lvl="1"/>
            <a:r>
              <a:rPr lang="en-US" altLang="zh-CN" dirty="0" smtClean="0"/>
              <a:t>With the following resolution: Revise; the point made is accepted.  Editor is instructed to proceed accordingly.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Moved: Ping Fang</a:t>
            </a:r>
          </a:p>
          <a:p>
            <a:r>
              <a:rPr lang="en-US" altLang="zh-CN" dirty="0" smtClean="0"/>
              <a:t>Seconded: Lee Armstrong</a:t>
            </a:r>
          </a:p>
          <a:p>
            <a:pPr lvl="1"/>
            <a:endParaRPr lang="en-US" altLang="zh-CN" dirty="0" smtClean="0"/>
          </a:p>
          <a:p>
            <a:r>
              <a:rPr lang="en-US" altLang="ja-JP" dirty="0" smtClean="0"/>
              <a:t>Yes: 8</a:t>
            </a:r>
          </a:p>
          <a:p>
            <a:r>
              <a:rPr lang="en-US" altLang="ja-JP" dirty="0" smtClean="0"/>
              <a:t>No: 0</a:t>
            </a:r>
          </a:p>
          <a:p>
            <a:r>
              <a:rPr lang="en-US" altLang="ja-JP" dirty="0" smtClean="0"/>
              <a:t>Abstain:0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62000" y="1447800"/>
            <a:ext cx="7696200" cy="46482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CA" altLang="zh-CN" dirty="0" smtClean="0"/>
              <a:t>Resolve the following CID :</a:t>
            </a:r>
            <a:r>
              <a:rPr lang="en-US" altLang="ja-JP" dirty="0" smtClean="0"/>
              <a:t>2990 </a:t>
            </a:r>
          </a:p>
          <a:p>
            <a:pPr lvl="1"/>
            <a:r>
              <a:rPr lang="en-US" altLang="zh-CN" dirty="0" smtClean="0"/>
              <a:t>With the following resolution: Reject; the usage of AAD is consistent with the definition in Clause 3.1.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Moved: Dan Harkins</a:t>
            </a:r>
          </a:p>
          <a:p>
            <a:r>
              <a:rPr lang="en-US" altLang="zh-CN" dirty="0" smtClean="0"/>
              <a:t>Seconded: Rene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r>
              <a:rPr lang="en-US" altLang="ja-JP" dirty="0" smtClean="0"/>
              <a:t>Yes: 8</a:t>
            </a:r>
          </a:p>
          <a:p>
            <a:r>
              <a:rPr lang="en-US" altLang="ja-JP" dirty="0" smtClean="0"/>
              <a:t>No: 0</a:t>
            </a:r>
          </a:p>
          <a:p>
            <a:r>
              <a:rPr lang="en-US" altLang="ja-JP" dirty="0" smtClean="0"/>
              <a:t>Abstain:1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2014-01-LA-23tab of 11-13/1076r27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err="1" smtClean="0"/>
              <a:t>Seconded:Hiroki</a:t>
            </a:r>
            <a:r>
              <a:rPr lang="en-US" altLang="ja-JP" dirty="0" smtClean="0"/>
              <a:t> Nakano</a:t>
            </a:r>
            <a:endParaRPr lang="ja-JP" altLang="en-US" dirty="0" smtClean="0"/>
          </a:p>
          <a:p>
            <a:r>
              <a:rPr lang="en-GB" dirty="0" smtClean="0"/>
              <a:t>Yes: _5__;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Abstain:__2____;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Motion #53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CA" altLang="zh-CN" dirty="0" smtClean="0"/>
              <a:t>Resolve the following CID :</a:t>
            </a:r>
            <a:r>
              <a:rPr lang="en-US" altLang="ja-JP" dirty="0" smtClean="0"/>
              <a:t>2983</a:t>
            </a:r>
          </a:p>
          <a:p>
            <a:pPr lvl="1"/>
            <a:r>
              <a:rPr lang="en-US" altLang="zh-CN" dirty="0" smtClean="0"/>
              <a:t>With the following resolution: Revised; accept contribution 11-14/0180r0 with the following change:  replace the word “checks” with “verifies” on page 2, paragraph 7.</a:t>
            </a:r>
          </a:p>
          <a:p>
            <a:r>
              <a:rPr lang="en-US" altLang="zh-CN" dirty="0" err="1" smtClean="0"/>
              <a:t>Moved:Rene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r>
              <a:rPr lang="en-US" altLang="zh-CN" dirty="0" err="1" smtClean="0"/>
              <a:t>Seconded:Dan</a:t>
            </a:r>
            <a:r>
              <a:rPr lang="en-US" altLang="zh-CN" dirty="0" smtClean="0"/>
              <a:t> Harkins</a:t>
            </a:r>
          </a:p>
          <a:p>
            <a:pPr lvl="1"/>
            <a:endParaRPr lang="en-US" altLang="zh-CN" dirty="0" smtClean="0"/>
          </a:p>
          <a:p>
            <a:r>
              <a:rPr lang="en-US" altLang="ja-JP" dirty="0" smtClean="0"/>
              <a:t>Yes: 10</a:t>
            </a:r>
          </a:p>
          <a:p>
            <a:r>
              <a:rPr lang="en-US" altLang="ja-JP" dirty="0" smtClean="0"/>
              <a:t>No: 0</a:t>
            </a:r>
          </a:p>
          <a:p>
            <a:r>
              <a:rPr lang="en-US" altLang="ja-JP" dirty="0" smtClean="0"/>
              <a:t>Abstain:0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ja-JP" dirty="0" smtClean="0"/>
              <a:t>Move to</a:t>
            </a:r>
          </a:p>
          <a:p>
            <a:pPr marL="685800" lvl="2" indent="-342900"/>
            <a:r>
              <a:rPr lang="en-US" altLang="ja-JP" dirty="0" err="1" smtClean="0"/>
              <a:t>TGai</a:t>
            </a:r>
            <a:r>
              <a:rPr lang="en-US" altLang="ja-JP" dirty="0" smtClean="0"/>
              <a:t> do not add new functions to accelerate  active scanning.</a:t>
            </a:r>
          </a:p>
          <a:p>
            <a:pPr marL="685800" lvl="2" indent="-342900"/>
            <a:endParaRPr lang="en-US" altLang="ja-JP" dirty="0" smtClean="0"/>
          </a:p>
          <a:p>
            <a:pPr marL="685800" lvl="2" indent="-342900"/>
            <a:r>
              <a:rPr lang="en-US" altLang="ja-JP" dirty="0" smtClean="0"/>
              <a:t>Moved: Paul A Lambert</a:t>
            </a:r>
          </a:p>
          <a:p>
            <a:pPr marL="685800" lvl="2" indent="-342900"/>
            <a:r>
              <a:rPr lang="en-US" altLang="ja-JP" dirty="0" err="1" smtClean="0"/>
              <a:t>Seconded:Dan</a:t>
            </a:r>
            <a:r>
              <a:rPr lang="en-US" altLang="ja-JP" dirty="0" smtClean="0"/>
              <a:t> Harkins</a:t>
            </a:r>
          </a:p>
          <a:p>
            <a:pPr marL="685800" lvl="2" indent="-342900">
              <a:buNone/>
            </a:pPr>
            <a:endParaRPr lang="en-US" altLang="ja-JP" dirty="0" smtClean="0"/>
          </a:p>
          <a:p>
            <a:pPr marL="685800" lvl="2" indent="-342900">
              <a:buNone/>
            </a:pPr>
            <a:r>
              <a:rPr lang="en-US" altLang="ja-JP" dirty="0" smtClean="0"/>
              <a:t>Yes 2</a:t>
            </a:r>
          </a:p>
          <a:p>
            <a:pPr marL="685800" lvl="2" indent="-342900">
              <a:buNone/>
            </a:pPr>
            <a:r>
              <a:rPr lang="en-US" altLang="ja-JP" dirty="0" smtClean="0"/>
              <a:t>No 10</a:t>
            </a:r>
          </a:p>
          <a:p>
            <a:pPr marL="685800" lvl="2" indent="-342900">
              <a:buNone/>
            </a:pPr>
            <a:r>
              <a:rPr lang="en-US" altLang="ja-JP" dirty="0" smtClean="0"/>
              <a:t>Abstain 4</a:t>
            </a:r>
          </a:p>
          <a:p>
            <a:pPr marL="685800" lvl="2" indent="-342900">
              <a:buNone/>
            </a:pPr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ja-JP" dirty="0" smtClean="0"/>
          </a:p>
          <a:p>
            <a:endParaRPr lang="en-US" altLang="ja-JP" dirty="0" smtClean="0"/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marL="342900" lvl="1" indent="-342900">
              <a:buFontTx/>
              <a:buChar char="•"/>
            </a:pPr>
            <a:r>
              <a:rPr lang="en-CA" altLang="zh-CN" dirty="0" smtClean="0"/>
              <a:t>Resolve the following CID :</a:t>
            </a:r>
            <a:r>
              <a:rPr lang="en-US" altLang="zh-CN" dirty="0" smtClean="0"/>
              <a:t>3358</a:t>
            </a:r>
            <a:endParaRPr lang="en-US" altLang="ja-JP" dirty="0" smtClean="0"/>
          </a:p>
          <a:p>
            <a:pPr marL="342900" lvl="1" indent="-342900">
              <a:buFontTx/>
              <a:buChar char="•"/>
            </a:pPr>
            <a:r>
              <a:rPr lang="en-US" altLang="zh-CN" dirty="0" smtClean="0"/>
              <a:t>With the following resolution: </a:t>
            </a:r>
            <a:r>
              <a:rPr lang="en-US" altLang="ja-JP" dirty="0" smtClean="0"/>
              <a:t>REJECTED. Submission 13/1018 was presented to 802.11ai In Los Angeles at 23.1.2014 PM1 slot. The </a:t>
            </a:r>
            <a:r>
              <a:rPr lang="en-US" altLang="ja-JP" dirty="0" err="1" smtClean="0"/>
              <a:t>strawpoll</a:t>
            </a:r>
            <a:r>
              <a:rPr lang="en-US" altLang="ja-JP" dirty="0" smtClean="0"/>
              <a:t> that followed the submission that asked support for the contribution  the group voted:</a:t>
            </a:r>
            <a:br>
              <a:rPr lang="en-US" altLang="ja-JP" dirty="0" smtClean="0"/>
            </a:br>
            <a:r>
              <a:rPr lang="en-US" altLang="ja-JP" dirty="0" smtClean="0"/>
              <a:t>1 YES/3 NO</a:t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	</a:t>
            </a:r>
          </a:p>
          <a:p>
            <a:r>
              <a:rPr lang="en-US" altLang="ja-JP" dirty="0" err="1" smtClean="0"/>
              <a:t>Seconded:Lee</a:t>
            </a:r>
            <a:r>
              <a:rPr lang="en-US" altLang="ja-JP" dirty="0" smtClean="0"/>
              <a:t> 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Yes 		8</a:t>
            </a:r>
          </a:p>
          <a:p>
            <a:r>
              <a:rPr lang="en-US" altLang="ja-JP" dirty="0" smtClean="0"/>
              <a:t>No		0</a:t>
            </a:r>
          </a:p>
          <a:p>
            <a:r>
              <a:rPr lang="en-US" altLang="ja-JP" dirty="0" smtClean="0"/>
              <a:t>Abstain	2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altLang="ja-JP" dirty="0" smtClean="0"/>
              <a:t>Move to </a:t>
            </a:r>
          </a:p>
          <a:p>
            <a:pPr lvl="1"/>
            <a:r>
              <a:rPr lang="en-US" altLang="ja-JP" dirty="0" smtClean="0"/>
              <a:t>Approve the 11-14/0153r4 </a:t>
            </a:r>
          </a:p>
          <a:p>
            <a:pPr lvl="1"/>
            <a:r>
              <a:rPr lang="en-US" altLang="ja-JP" dirty="0" smtClean="0"/>
              <a:t>And instruct editor to apply the changes into the draft.</a:t>
            </a:r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err="1" smtClean="0"/>
              <a:t>Moved:Jarkko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Seconded:Peter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smtClean="0"/>
              <a:t>Yes		8</a:t>
            </a:r>
          </a:p>
          <a:p>
            <a:pPr lvl="1"/>
            <a:r>
              <a:rPr lang="en-US" altLang="ja-JP" dirty="0" smtClean="0"/>
              <a:t>No		0</a:t>
            </a:r>
          </a:p>
          <a:p>
            <a:pPr lvl="1"/>
            <a:r>
              <a:rPr lang="en-US" altLang="ja-JP" dirty="0" smtClean="0"/>
              <a:t>Abstain		1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ja-JP" dirty="0" smtClean="0"/>
          </a:p>
          <a:p>
            <a:pPr lvl="1"/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ja-JP" dirty="0" smtClean="0"/>
              <a:t>Motion #57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CA" altLang="zh-CN" dirty="0" smtClean="0"/>
              <a:t>Resolve the following CID :</a:t>
            </a:r>
            <a:r>
              <a:rPr lang="en-US" altLang="ja-JP" dirty="0" smtClean="0"/>
              <a:t>2222</a:t>
            </a:r>
          </a:p>
          <a:p>
            <a:pPr lvl="1"/>
            <a:r>
              <a:rPr lang="en-US" altLang="zh-CN" dirty="0" smtClean="0"/>
              <a:t>With the following resolution: Revised; accept contribution 11-14/0183r0.</a:t>
            </a:r>
          </a:p>
          <a:p>
            <a:r>
              <a:rPr lang="en-US" altLang="zh-CN" dirty="0" err="1" smtClean="0"/>
              <a:t>Moved:Rene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r>
              <a:rPr lang="en-US" altLang="zh-CN" dirty="0" smtClean="0"/>
              <a:t>Seconded: Rob</a:t>
            </a:r>
          </a:p>
          <a:p>
            <a:pPr lvl="1"/>
            <a:endParaRPr lang="en-US" altLang="zh-CN" dirty="0" smtClean="0"/>
          </a:p>
          <a:p>
            <a:r>
              <a:rPr lang="en-US" altLang="ja-JP" dirty="0" smtClean="0"/>
              <a:t>Yes: 10</a:t>
            </a:r>
          </a:p>
          <a:p>
            <a:r>
              <a:rPr lang="en-US" altLang="ja-JP" dirty="0" smtClean="0"/>
              <a:t>No: 0</a:t>
            </a:r>
          </a:p>
          <a:p>
            <a:r>
              <a:rPr lang="en-US" altLang="ja-JP" dirty="0" smtClean="0"/>
              <a:t>Abstain:0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changes shown in 11-13-1204r0 as the resolution for CID3196. </a:t>
            </a:r>
          </a:p>
          <a:p>
            <a:pPr lvl="1"/>
            <a:r>
              <a:rPr lang="en-US" altLang="ja-JP" dirty="0" smtClean="0"/>
              <a:t>set resolution status to “Revised: accept the changes shown in 11-13-1204r0 “</a:t>
            </a:r>
          </a:p>
          <a:p>
            <a:r>
              <a:rPr lang="en-US" altLang="ja-JP" dirty="0" smtClean="0"/>
              <a:t>Moved: 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en-US" altLang="ja-JP" dirty="0" smtClean="0"/>
          </a:p>
          <a:p>
            <a:r>
              <a:rPr lang="en-US" altLang="ja-JP" dirty="0" smtClean="0"/>
              <a:t>Seconded: Lei Wong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___10_____;  </a:t>
            </a:r>
          </a:p>
          <a:p>
            <a:r>
              <a:rPr lang="en-GB" dirty="0" smtClean="0"/>
              <a:t>No: _____0___;  </a:t>
            </a:r>
          </a:p>
          <a:p>
            <a:r>
              <a:rPr lang="en-GB" dirty="0" smtClean="0"/>
              <a:t>Abstain:__3__________</a:t>
            </a:r>
          </a:p>
          <a:p>
            <a:r>
              <a:rPr lang="ja-JP" altLang="en-US" dirty="0" smtClean="0"/>
              <a:t> </a:t>
            </a:r>
            <a:r>
              <a:rPr lang="en-US" altLang="ja-JP" dirty="0" smtClean="0"/>
              <a:t>Passes</a:t>
            </a:r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ja-JP" dirty="0" smtClean="0"/>
              <a:t>Motion #58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 :</a:t>
            </a:r>
          </a:p>
          <a:p>
            <a:pPr lvl="1"/>
            <a:r>
              <a:rPr lang="en-CA" altLang="zh-CN" dirty="0" smtClean="0"/>
              <a:t>Resolve the following CIDs :2493, 2204, 2194, 3086, 3259, 2805, 2896, 2897, 2199, 3088, 3086, 2195, 3153, 3192, 2495, 2198, 2497, 2877, 2876, 3003, 3155, 3194, 3089, 2995, 2201, 2997,  2996, 2202, 3154, 3193, 3002, 2205, 2197, 3245, 3087, 3243, 2991, 2986, 2987, 3001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 With the following resolution: Revise; incorporate the changes in 11-13-1332r9.</a:t>
            </a:r>
          </a:p>
          <a:p>
            <a:r>
              <a:rPr lang="en-US" altLang="zh-CN" dirty="0" err="1" smtClean="0"/>
              <a:t>Moved:Rob</a:t>
            </a:r>
            <a:r>
              <a:rPr lang="en-US" altLang="zh-CN" dirty="0" smtClean="0"/>
              <a:t> Sun</a:t>
            </a:r>
          </a:p>
          <a:p>
            <a:r>
              <a:rPr lang="en-US" altLang="zh-CN" dirty="0" err="1" smtClean="0"/>
              <a:t>Seconded:Peter</a:t>
            </a:r>
            <a:r>
              <a:rPr lang="en-US" altLang="zh-CN" dirty="0" smtClean="0"/>
              <a:t> Yee</a:t>
            </a:r>
          </a:p>
          <a:p>
            <a:pPr>
              <a:buNone/>
            </a:pPr>
            <a:endParaRPr lang="en-US" altLang="zh-CN" dirty="0" smtClean="0"/>
          </a:p>
          <a:p>
            <a:r>
              <a:rPr lang="en-US" altLang="zh-CN" dirty="0" smtClean="0"/>
              <a:t>Yes 4</a:t>
            </a:r>
          </a:p>
          <a:p>
            <a:r>
              <a:rPr lang="en-US" altLang="zh-CN" dirty="0" smtClean="0"/>
              <a:t>No 3</a:t>
            </a:r>
          </a:p>
          <a:p>
            <a:r>
              <a:rPr lang="en-US" altLang="zh-CN" dirty="0" smtClean="0"/>
              <a:t>Abstain 4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Fail</a:t>
            </a:r>
          </a:p>
          <a:p>
            <a:endParaRPr lang="zh-CN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11-14-0341r4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Dan Harkins</a:t>
            </a:r>
          </a:p>
          <a:p>
            <a:r>
              <a:rPr lang="en-US" altLang="ja-JP" dirty="0" smtClean="0"/>
              <a:t>Seconded: 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smtClean="0"/>
              <a:t>Yes 	5</a:t>
            </a:r>
          </a:p>
          <a:p>
            <a:r>
              <a:rPr lang="en-US" altLang="ja-JP" dirty="0" smtClean="0"/>
              <a:t>No	4</a:t>
            </a:r>
          </a:p>
          <a:p>
            <a:r>
              <a:rPr lang="en-US" altLang="ja-JP" dirty="0" smtClean="0"/>
              <a:t>Abstain 3</a:t>
            </a:r>
          </a:p>
          <a:p>
            <a:r>
              <a:rPr lang="en-US" altLang="ja-JP" dirty="0" smtClean="0"/>
              <a:t>Fail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11-14-0341r5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Dan Harkins</a:t>
            </a:r>
          </a:p>
          <a:p>
            <a:r>
              <a:rPr lang="en-US" altLang="ja-JP" dirty="0" smtClean="0"/>
              <a:t>Seconded: </a:t>
            </a:r>
            <a:r>
              <a:rPr lang="en-US" altLang="ja-JP" dirty="0" err="1" smtClean="0"/>
              <a:t>PingFang</a:t>
            </a:r>
            <a:endParaRPr lang="en-US" altLang="ja-JP" dirty="0" smtClean="0"/>
          </a:p>
          <a:p>
            <a:r>
              <a:rPr lang="en-US" altLang="ja-JP" dirty="0" smtClean="0"/>
              <a:t>Yes 	12</a:t>
            </a:r>
          </a:p>
          <a:p>
            <a:r>
              <a:rPr lang="en-US" altLang="ja-JP" dirty="0" smtClean="0"/>
              <a:t>No	0</a:t>
            </a:r>
          </a:p>
          <a:p>
            <a:r>
              <a:rPr lang="en-US" altLang="ja-JP" dirty="0" smtClean="0"/>
              <a:t>Abstain 2 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11-14-0413r0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Hitoshi Morioka	</a:t>
            </a:r>
          </a:p>
          <a:p>
            <a:r>
              <a:rPr lang="en-US" altLang="ja-JP" dirty="0" smtClean="0"/>
              <a:t>Seconded: Lee Armstrong</a:t>
            </a:r>
          </a:p>
          <a:p>
            <a:r>
              <a:rPr lang="en-US" altLang="ja-JP" dirty="0" smtClean="0"/>
              <a:t>Yes 	8</a:t>
            </a:r>
          </a:p>
          <a:p>
            <a:r>
              <a:rPr lang="en-US" altLang="ja-JP" dirty="0" smtClean="0"/>
              <a:t>No	0</a:t>
            </a:r>
          </a:p>
          <a:p>
            <a:r>
              <a:rPr lang="en-US" altLang="ja-JP" dirty="0" smtClean="0"/>
              <a:t>Abstain  3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11-14-0378r1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en-US" altLang="ja-JP" dirty="0" smtClean="0"/>
          </a:p>
          <a:p>
            <a:r>
              <a:rPr lang="en-US" altLang="ja-JP" dirty="0" smtClean="0"/>
              <a:t>Seconded: Lee Armstrong</a:t>
            </a:r>
          </a:p>
          <a:p>
            <a:r>
              <a:rPr lang="en-US" altLang="ja-JP" dirty="0" smtClean="0"/>
              <a:t>Yes  9</a:t>
            </a:r>
          </a:p>
          <a:p>
            <a:r>
              <a:rPr lang="en-US" altLang="ja-JP" dirty="0" smtClean="0"/>
              <a:t>No	0</a:t>
            </a:r>
          </a:p>
          <a:p>
            <a:r>
              <a:rPr lang="en-US" altLang="ja-JP" dirty="0" smtClean="0"/>
              <a:t>Abstain 2  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11-14-0423r2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	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smtClean="0"/>
              <a:t>Seconded:  Rene </a:t>
            </a:r>
            <a:r>
              <a:rPr lang="en-US" altLang="ja-JP" dirty="0" err="1" smtClean="0"/>
              <a:t>Struik</a:t>
            </a:r>
            <a:endParaRPr lang="en-US" altLang="ja-JP" dirty="0" smtClean="0"/>
          </a:p>
          <a:p>
            <a:r>
              <a:rPr lang="en-US" altLang="ja-JP" dirty="0" smtClean="0"/>
              <a:t>Yes  8</a:t>
            </a:r>
          </a:p>
          <a:p>
            <a:r>
              <a:rPr lang="en-US" altLang="ja-JP" dirty="0" smtClean="0"/>
              <a:t>No	0</a:t>
            </a:r>
          </a:p>
          <a:p>
            <a:r>
              <a:rPr lang="en-US" altLang="ja-JP" dirty="0" smtClean="0"/>
              <a:t>Abstain 1 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#64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2014-03-Beijing-01-tab of 11-13/1076r32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Rene </a:t>
            </a:r>
            <a:r>
              <a:rPr lang="en-US" altLang="ja-JP" dirty="0" err="1" smtClean="0"/>
              <a:t>Struik</a:t>
            </a:r>
            <a:endParaRPr lang="en-US" altLang="ja-JP" dirty="0" smtClean="0"/>
          </a:p>
          <a:p>
            <a:r>
              <a:rPr lang="en-US" altLang="ja-JP" dirty="0" smtClean="0"/>
              <a:t>Seconded: Lee Armstrong</a:t>
            </a:r>
            <a:endParaRPr lang="ja-JP" altLang="en-US" dirty="0" smtClean="0"/>
          </a:p>
          <a:p>
            <a:r>
              <a:rPr lang="en-GB" dirty="0" smtClean="0"/>
              <a:t>Yes: _7__;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Abstain:__2____;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#65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2014-03-Beijing-02-tab of 11-13/1076r32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Lee</a:t>
            </a:r>
            <a:r>
              <a:rPr lang="ja-JP" altLang="en-US" dirty="0" smtClean="0"/>
              <a:t>　</a:t>
            </a:r>
            <a:r>
              <a:rPr lang="en-US" altLang="ja-JP" dirty="0" smtClean="0"/>
              <a:t>Armstrong</a:t>
            </a:r>
          </a:p>
          <a:p>
            <a:r>
              <a:rPr lang="en-US" altLang="ja-JP" dirty="0" smtClean="0"/>
              <a:t>Seconded: Stephen McCann</a:t>
            </a:r>
            <a:endParaRPr lang="ja-JP" altLang="en-US" dirty="0" smtClean="0"/>
          </a:p>
          <a:p>
            <a:r>
              <a:rPr lang="en-GB" dirty="0" smtClean="0"/>
              <a:t>Yes: _7__;  </a:t>
            </a:r>
          </a:p>
          <a:p>
            <a:r>
              <a:rPr lang="en-GB" dirty="0" smtClean="0"/>
              <a:t>No: _0___; </a:t>
            </a:r>
          </a:p>
          <a:p>
            <a:r>
              <a:rPr lang="en-GB" dirty="0" smtClean="0"/>
              <a:t>Abstain:__3____;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11-14-0427r2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	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smtClean="0"/>
              <a:t>Seconded:   Hitoshi Motion</a:t>
            </a:r>
          </a:p>
          <a:p>
            <a:r>
              <a:rPr lang="en-US" altLang="ja-JP" dirty="0" smtClean="0"/>
              <a:t>Yes  8</a:t>
            </a:r>
          </a:p>
          <a:p>
            <a:r>
              <a:rPr lang="en-US" altLang="ja-JP" dirty="0" smtClean="0"/>
              <a:t>No	0</a:t>
            </a:r>
          </a:p>
          <a:p>
            <a:r>
              <a:rPr lang="en-US" altLang="ja-JP" dirty="0" smtClean="0"/>
              <a:t>Abstain 0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pPr lvl="1"/>
            <a:r>
              <a:rPr lang="en-US" altLang="ja-JP" dirty="0" smtClean="0"/>
              <a:t>approve the comment resolutions as show in the 2014-03-Beijing-03-tab of 11-13/1076r33</a:t>
            </a:r>
          </a:p>
          <a:p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smtClean="0"/>
              <a:t>Seconded:  Stephen</a:t>
            </a:r>
            <a:r>
              <a:rPr lang="ja-JP" altLang="en-US" dirty="0" smtClean="0"/>
              <a:t>　</a:t>
            </a:r>
            <a:r>
              <a:rPr lang="en-US" altLang="ja-JP" dirty="0" smtClean="0"/>
              <a:t>McCann</a:t>
            </a:r>
          </a:p>
          <a:p>
            <a:r>
              <a:rPr lang="en-US" altLang="ja-JP" dirty="0" smtClean="0"/>
              <a:t>Yes  5</a:t>
            </a:r>
          </a:p>
          <a:p>
            <a:r>
              <a:rPr lang="en-US" altLang="ja-JP" dirty="0" smtClean="0"/>
              <a:t>No	 0</a:t>
            </a:r>
          </a:p>
          <a:p>
            <a:r>
              <a:rPr lang="en-US" altLang="ja-JP" dirty="0" smtClean="0"/>
              <a:t>Abstain 1 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changes shown in option 2 change text of  11-13-1208r0 as the resolution for CID3352 and 3374. </a:t>
            </a:r>
          </a:p>
          <a:p>
            <a:pPr lvl="1"/>
            <a:r>
              <a:rPr lang="en-US" altLang="ja-JP" dirty="0" smtClean="0"/>
              <a:t>set resolution status to “Revised: accept the changes shown in option 2 change text  of  11-13-1208r0 “</a:t>
            </a:r>
          </a:p>
          <a:p>
            <a:r>
              <a:rPr lang="en-US" altLang="ja-JP" dirty="0" smtClean="0"/>
              <a:t>Moved:  Ping</a:t>
            </a:r>
          </a:p>
          <a:p>
            <a:r>
              <a:rPr lang="en-US" altLang="ja-JP" dirty="0" smtClean="0"/>
              <a:t>Seconded: Lei 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__6_____;  </a:t>
            </a:r>
          </a:p>
          <a:p>
            <a:r>
              <a:rPr lang="en-GB" dirty="0" smtClean="0"/>
              <a:t>No: ___0____;  </a:t>
            </a:r>
          </a:p>
          <a:p>
            <a:r>
              <a:rPr lang="en-GB" dirty="0" smtClean="0"/>
              <a:t>Abstain:___2_________</a:t>
            </a:r>
          </a:p>
          <a:p>
            <a:r>
              <a:rPr lang="ja-JP" altLang="en-US" dirty="0" smtClean="0"/>
              <a:t> </a:t>
            </a:r>
            <a:r>
              <a:rPr lang="en-US" altLang="ja-JP" dirty="0" smtClean="0"/>
              <a:t>Passes</a:t>
            </a:r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pPr lvl="1"/>
            <a:r>
              <a:rPr lang="en-US" altLang="ja-JP" dirty="0" smtClean="0"/>
              <a:t>approve the comment resolutions as show in the 2014-05-Koa-01-tab of 11-14/0565r5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</a:t>
            </a:r>
            <a:r>
              <a:rPr lang="ja-JP" altLang="en-US" dirty="0" smtClean="0"/>
              <a:t>	</a:t>
            </a:r>
            <a:r>
              <a:rPr lang="en-US" altLang="ja-JP" dirty="0" smtClean="0"/>
              <a:t>Stuart	Kerry	</a:t>
            </a:r>
          </a:p>
          <a:p>
            <a:r>
              <a:rPr lang="en-US" altLang="ja-JP" dirty="0" smtClean="0"/>
              <a:t>Seconded:  Lee Armstrong</a:t>
            </a:r>
          </a:p>
          <a:p>
            <a:pPr lvl="1"/>
            <a:r>
              <a:rPr lang="en-US" altLang="ja-JP" dirty="0" smtClean="0"/>
              <a:t>Yes  		6</a:t>
            </a:r>
          </a:p>
          <a:p>
            <a:pPr lvl="1"/>
            <a:r>
              <a:rPr lang="en-US" altLang="ja-JP" dirty="0" smtClean="0"/>
              <a:t>No	 	0</a:t>
            </a:r>
          </a:p>
          <a:p>
            <a:pPr lvl="1"/>
            <a:r>
              <a:rPr lang="en-US" altLang="ja-JP" dirty="0" smtClean="0"/>
              <a:t>Abstain 		0</a:t>
            </a:r>
          </a:p>
          <a:p>
            <a:pPr lvl="2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#69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2014-05-Koa-02-tab of 11-14/0565r7</a:t>
            </a:r>
          </a:p>
          <a:p>
            <a:pPr lvl="1"/>
            <a:r>
              <a:rPr lang="en-US" altLang="ja-JP" dirty="0" smtClean="0"/>
              <a:t>and instruct the editor to incorporate the changes shown in 11-14/0672r0 into the draft.</a:t>
            </a:r>
          </a:p>
          <a:p>
            <a:r>
              <a:rPr lang="en-US" altLang="ja-JP" dirty="0" smtClean="0"/>
              <a:t>Moved	Dan Harkins</a:t>
            </a:r>
          </a:p>
          <a:p>
            <a:r>
              <a:rPr lang="en-US" altLang="ja-JP" dirty="0" smtClean="0"/>
              <a:t>Seconded 	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en-US" altLang="ja-JP" dirty="0" smtClean="0"/>
          </a:p>
          <a:p>
            <a:r>
              <a:rPr lang="en-US" altLang="ja-JP" dirty="0" smtClean="0"/>
              <a:t>Result	Yes:8	No:0	Abstain:2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pPr lvl="1"/>
            <a:r>
              <a:rPr lang="en-US" altLang="ja-JP" dirty="0" smtClean="0"/>
              <a:t>approve the comment resolutions as show in the 2014-05-Koa-03-tab of 11-14/0565r7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</a:t>
            </a:r>
            <a:r>
              <a:rPr lang="ja-JP" altLang="en-US" dirty="0" smtClean="0"/>
              <a:t>	</a:t>
            </a:r>
            <a:r>
              <a:rPr lang="en-US" altLang="ja-JP" dirty="0" smtClean="0"/>
              <a:t>Lee Armstrong</a:t>
            </a:r>
          </a:p>
          <a:p>
            <a:r>
              <a:rPr lang="en-US" altLang="ja-JP" dirty="0" smtClean="0"/>
              <a:t>Seconded: 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Yes  	6		 </a:t>
            </a:r>
          </a:p>
          <a:p>
            <a:pPr lvl="1"/>
            <a:r>
              <a:rPr lang="en-US" altLang="ja-JP" dirty="0" smtClean="0"/>
              <a:t>No	 0	</a:t>
            </a:r>
          </a:p>
          <a:p>
            <a:pPr lvl="1"/>
            <a:r>
              <a:rPr lang="en-US" altLang="ja-JP" dirty="0" smtClean="0"/>
              <a:t>Abstain 	2	</a:t>
            </a:r>
          </a:p>
          <a:p>
            <a:pPr lvl="2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>
            <a:normAutofit fontScale="70000" lnSpcReduction="20000"/>
          </a:bodyPr>
          <a:lstStyle/>
          <a:p>
            <a:r>
              <a:rPr lang="en-US" altLang="ja-JP" dirty="0" smtClean="0"/>
              <a:t>Motion</a:t>
            </a:r>
          </a:p>
          <a:p>
            <a:pPr lvl="1"/>
            <a:r>
              <a:rPr lang="en-US" altLang="ja-JP" dirty="0" smtClean="0"/>
              <a:t>approve the comment resolutions as show in the 2014-05-Koa-04-tab of 11-14/0565r7 excluding the CID4806 and CID4736</a:t>
            </a:r>
          </a:p>
          <a:p>
            <a:pPr lvl="1"/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Moved:</a:t>
            </a:r>
            <a:r>
              <a:rPr lang="ja-JP" altLang="en-US" dirty="0" smtClean="0"/>
              <a:t>	</a:t>
            </a:r>
            <a:r>
              <a:rPr lang="en-US" altLang="ja-JP" dirty="0" smtClean="0"/>
              <a:t> Lee Armstrong	</a:t>
            </a:r>
          </a:p>
          <a:p>
            <a:r>
              <a:rPr lang="en-US" altLang="ja-JP" dirty="0" smtClean="0"/>
              <a:t>Seconded: 	Ping Fang</a:t>
            </a:r>
          </a:p>
          <a:p>
            <a:pPr lvl="1"/>
            <a:r>
              <a:rPr lang="en-US" altLang="ja-JP" dirty="0" smtClean="0"/>
              <a:t>Yes  	9	</a:t>
            </a:r>
          </a:p>
          <a:p>
            <a:pPr lvl="1"/>
            <a:r>
              <a:rPr lang="en-US" altLang="ja-JP" dirty="0" smtClean="0"/>
              <a:t>No	 0	</a:t>
            </a:r>
          </a:p>
          <a:p>
            <a:pPr lvl="1"/>
            <a:r>
              <a:rPr lang="en-US" altLang="ja-JP" dirty="0" smtClean="0"/>
              <a:t>Abstain 	2</a:t>
            </a:r>
          </a:p>
          <a:p>
            <a:pPr lvl="1">
              <a:buNone/>
            </a:pPr>
            <a:r>
              <a:rPr lang="en-US" altLang="ja-JP" dirty="0" smtClean="0"/>
              <a:t>	</a:t>
            </a:r>
          </a:p>
          <a:p>
            <a:r>
              <a:rPr lang="en-US" altLang="ja-JP" dirty="0" smtClean="0"/>
              <a:t>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motion </a:t>
            </a:r>
          </a:p>
          <a:p>
            <a:pPr lvl="1"/>
            <a:r>
              <a:rPr lang="en-US" altLang="ja-JP" dirty="0" smtClean="0"/>
              <a:t>move to amend the motion text as “approve the comment resolutions as show in the 2014-05-Koa-04-tab of 11-14/0565r7 </a:t>
            </a:r>
            <a:r>
              <a:rPr lang="en-US" altLang="ja-JP" dirty="0" smtClean="0">
                <a:solidFill>
                  <a:srgbClr val="FF0000"/>
                </a:solidFill>
              </a:rPr>
              <a:t>excluding the CID4806 and CID4736</a:t>
            </a:r>
            <a:r>
              <a:rPr lang="en-US" altLang="ja-JP" dirty="0" smtClean="0"/>
              <a:t>”</a:t>
            </a:r>
          </a:p>
          <a:p>
            <a:pPr lvl="1"/>
            <a:r>
              <a:rPr lang="en-US" altLang="ja-JP" dirty="0" smtClean="0"/>
              <a:t>Moved: Mark Rison</a:t>
            </a:r>
          </a:p>
          <a:p>
            <a:pPr lvl="1"/>
            <a:r>
              <a:rPr lang="en-US" altLang="ja-JP" dirty="0" smtClean="0"/>
              <a:t>Seconded: Ping Fang</a:t>
            </a:r>
          </a:p>
          <a:p>
            <a:pPr lvl="1"/>
            <a:r>
              <a:rPr lang="en-US" altLang="ja-JP" dirty="0" smtClean="0"/>
              <a:t>Yes 6 No 1 Abstain 3</a:t>
            </a:r>
          </a:p>
          <a:p>
            <a:pPr lvl="2">
              <a:buNone/>
            </a:pP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ja-JP" dirty="0" smtClean="0"/>
              <a:t>Move to approve the following resolution for CID4806</a:t>
            </a:r>
          </a:p>
          <a:p>
            <a:pPr marL="685800" lvl="2" indent="-342900"/>
            <a:r>
              <a:rPr lang="en-US" altLang="ja-JP" dirty="0" smtClean="0"/>
              <a:t>REVISED</a:t>
            </a:r>
          </a:p>
          <a:p>
            <a:pPr marL="685800" lvl="2" indent="-342900"/>
            <a:r>
              <a:rPr lang="en-US" altLang="ja-JP" dirty="0" smtClean="0"/>
              <a:t>Found and fixed some, but could not find others, such as those on page 112. </a:t>
            </a:r>
            <a:r>
              <a:rPr lang="en-US" altLang="ja-JP" dirty="0" err="1" smtClean="0"/>
              <a:t>Therefor</a:t>
            </a:r>
            <a:r>
              <a:rPr lang="en-US" altLang="ja-JP" dirty="0" smtClean="0"/>
              <a:t> this may or may not have satisfied the comment.  The list provided by the commenter (i.e.: The "Frames" in question are at 93.1, 93.29, 93.32, 93.37, 95.53, 96.16, 96.18, 96.20, 96.42, 96.43, 117.36) was checked by the Editor.</a:t>
            </a:r>
          </a:p>
          <a:p>
            <a:pPr marL="685800" lvl="2" indent="-342900"/>
            <a:endParaRPr lang="en-US" altLang="ja-JP" dirty="0" smtClean="0"/>
          </a:p>
          <a:p>
            <a:pPr marL="685800" lvl="2" indent="-342900"/>
            <a:r>
              <a:rPr lang="en-US" altLang="ja-JP" dirty="0" smtClean="0"/>
              <a:t>Moved: 	Mark Rison</a:t>
            </a:r>
          </a:p>
          <a:p>
            <a:pPr marL="685800" lvl="2" indent="-342900"/>
            <a:r>
              <a:rPr lang="en-US" altLang="ja-JP" dirty="0" smtClean="0"/>
              <a:t>Seconded:	Ping Fang</a:t>
            </a:r>
          </a:p>
          <a:p>
            <a:pPr marL="685800" lvl="2" indent="-342900"/>
            <a:r>
              <a:rPr lang="en-US" altLang="ja-JP" dirty="0" smtClean="0"/>
              <a:t>Result</a:t>
            </a:r>
          </a:p>
          <a:p>
            <a:pPr marL="1028700" lvl="3" indent="-342900"/>
            <a:r>
              <a:rPr lang="en-US" altLang="ja-JP" dirty="0" smtClean="0"/>
              <a:t>Yes	7</a:t>
            </a:r>
          </a:p>
          <a:p>
            <a:pPr marL="1028700" lvl="3" indent="-342900"/>
            <a:r>
              <a:rPr lang="en-US" altLang="ja-JP" dirty="0" smtClean="0"/>
              <a:t>No	0</a:t>
            </a:r>
          </a:p>
          <a:p>
            <a:pPr marL="1028700" lvl="3" indent="-342900"/>
            <a:r>
              <a:rPr lang="en-US" altLang="ja-JP" dirty="0" smtClean="0"/>
              <a:t>Abstain	2</a:t>
            </a:r>
          </a:p>
          <a:p>
            <a:pPr marL="685800" lvl="2" indent="-342900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ja-JP" dirty="0" smtClean="0"/>
              <a:t>Move to approve the following resolution for CID4736</a:t>
            </a:r>
          </a:p>
          <a:p>
            <a:pPr marL="685800" lvl="2" indent="-342900"/>
            <a:r>
              <a:rPr lang="en-US" altLang="ja-JP" dirty="0" smtClean="0"/>
              <a:t>REVISED</a:t>
            </a:r>
          </a:p>
          <a:p>
            <a:pPr marL="685800" lvl="2" indent="-342900"/>
            <a:r>
              <a:rPr lang="en-US" altLang="ja-JP" dirty="0" smtClean="0"/>
              <a:t>Have replaced the reference to the figure with an active cross reference which automatically fixes the mentioned error.</a:t>
            </a:r>
          </a:p>
          <a:p>
            <a:pPr marL="342900" lvl="1" indent="-342900">
              <a:buFontTx/>
              <a:buChar char="•"/>
            </a:pPr>
            <a:endParaRPr lang="en-US" altLang="ja-JP" dirty="0" smtClean="0"/>
          </a:p>
          <a:p>
            <a:pPr marL="685800" lvl="2" indent="-342900"/>
            <a:endParaRPr lang="en-US" altLang="ja-JP" dirty="0" smtClean="0"/>
          </a:p>
          <a:p>
            <a:pPr marL="685800" lvl="2" indent="-342900"/>
            <a:r>
              <a:rPr lang="en-US" altLang="ja-JP" dirty="0" smtClean="0"/>
              <a:t>Moved: 	Mark Rison</a:t>
            </a:r>
          </a:p>
          <a:p>
            <a:pPr marL="685800" lvl="2" indent="-342900"/>
            <a:r>
              <a:rPr lang="en-US" altLang="ja-JP" dirty="0" smtClean="0"/>
              <a:t>Seconded:	Lee Armstrong</a:t>
            </a:r>
          </a:p>
          <a:p>
            <a:pPr marL="685800" lvl="2" indent="-342900"/>
            <a:r>
              <a:rPr lang="en-US" altLang="ja-JP" dirty="0" smtClean="0"/>
              <a:t>Result</a:t>
            </a:r>
          </a:p>
          <a:p>
            <a:pPr marL="1028700" lvl="3" indent="-342900"/>
            <a:r>
              <a:rPr lang="en-US" altLang="ja-JP" dirty="0" smtClean="0"/>
              <a:t>Yes		9</a:t>
            </a:r>
          </a:p>
          <a:p>
            <a:pPr marL="1028700" lvl="3" indent="-342900"/>
            <a:r>
              <a:rPr lang="en-US" altLang="ja-JP" dirty="0" smtClean="0"/>
              <a:t>No		0</a:t>
            </a:r>
          </a:p>
          <a:p>
            <a:pPr marL="1028700" lvl="3" indent="-342900"/>
            <a:r>
              <a:rPr lang="en-US" altLang="ja-JP" dirty="0" smtClean="0"/>
              <a:t>Abstain		2</a:t>
            </a:r>
          </a:p>
          <a:p>
            <a:pPr marL="685800" lvl="2" indent="-342900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2014-05-Koa-05-tab of 11-14/0565r7 excluding CID4292</a:t>
            </a:r>
          </a:p>
          <a:p>
            <a:pPr lvl="1"/>
            <a:r>
              <a:rPr lang="en-US" altLang="ja-JP" dirty="0" smtClean="0"/>
              <a:t>and instruct the editor to incorporate the changes shown in 11-14/0692r1 into the draft.</a:t>
            </a:r>
          </a:p>
          <a:p>
            <a:r>
              <a:rPr lang="en-US" altLang="ja-JP" dirty="0" smtClean="0"/>
              <a:t>Moved		Dan Harkins	</a:t>
            </a:r>
          </a:p>
          <a:p>
            <a:r>
              <a:rPr lang="en-US" altLang="ja-JP" dirty="0" smtClean="0"/>
              <a:t>Seconded		</a:t>
            </a:r>
            <a:r>
              <a:rPr lang="en-US" altLang="ja-JP" dirty="0" smtClean="0">
                <a:solidFill>
                  <a:srgbClr val="FF0000"/>
                </a:solidFill>
              </a:rPr>
              <a:t>No Seconded ,</a:t>
            </a:r>
            <a:br>
              <a:rPr lang="en-US" altLang="ja-JP" dirty="0" smtClean="0">
                <a:solidFill>
                  <a:srgbClr val="FF0000"/>
                </a:solidFill>
              </a:rPr>
            </a:br>
            <a:r>
              <a:rPr lang="en-US" altLang="ja-JP" dirty="0" smtClean="0">
                <a:solidFill>
                  <a:srgbClr val="FF0000"/>
                </a:solidFill>
              </a:rPr>
              <a:t>			 Question was not called.</a:t>
            </a:r>
          </a:p>
          <a:p>
            <a:r>
              <a:rPr lang="en-US" altLang="ja-JP" dirty="0" smtClean="0"/>
              <a:t>Result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accept the proposed changes for CIDs  5152, 5087,4822,4824,4317,4157,4115,4141,4158,5095,4984 and 4693   as the resolution and set the resolution status to 'accept’.</a:t>
            </a:r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</a:p>
          <a:p>
            <a:r>
              <a:rPr lang="en-US" altLang="ja-JP" dirty="0" smtClean="0"/>
              <a:t>Result</a:t>
            </a:r>
          </a:p>
          <a:p>
            <a:pPr lvl="1"/>
            <a:r>
              <a:rPr lang="en-US" altLang="ja-JP" dirty="0" smtClean="0"/>
              <a:t>Yes	8</a:t>
            </a:r>
          </a:p>
          <a:p>
            <a:pPr lvl="1"/>
            <a:r>
              <a:rPr lang="en-US" altLang="ja-JP" dirty="0" smtClean="0"/>
              <a:t>No	0</a:t>
            </a:r>
          </a:p>
          <a:p>
            <a:pPr lvl="1"/>
            <a:r>
              <a:rPr lang="en-US" altLang="ja-JP" dirty="0" smtClean="0"/>
              <a:t>Abstain	1</a:t>
            </a:r>
          </a:p>
          <a:p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resolutions for comments shown in the “2013-09-Nanjing-02” tab of 11-13/1076r3 </a:t>
            </a:r>
          </a:p>
          <a:p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Armstron</a:t>
            </a:r>
            <a:endParaRPr lang="en-US" altLang="ja-JP" dirty="0" smtClean="0"/>
          </a:p>
          <a:p>
            <a:r>
              <a:rPr lang="en-US" altLang="ja-JP" dirty="0" smtClean="0"/>
              <a:t>Seconded: Lei Wang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__11___;  </a:t>
            </a:r>
          </a:p>
          <a:p>
            <a:r>
              <a:rPr lang="en-GB" dirty="0" smtClean="0"/>
              <a:t>No: ___0___;  </a:t>
            </a:r>
          </a:p>
          <a:p>
            <a:r>
              <a:rPr lang="en-GB" dirty="0" smtClean="0"/>
              <a:t>Abstain:___1________</a:t>
            </a:r>
          </a:p>
          <a:p>
            <a:r>
              <a:rPr lang="en-GB" dirty="0" smtClean="0"/>
              <a:t>Passes</a:t>
            </a:r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 shown in 11-13-1215r1 as the resolution for CID2933,3133,3316,2127,2844,2128, 3012, </a:t>
            </a:r>
            <a:r>
              <a:rPr lang="en-US" altLang="ja-JP" dirty="0" smtClean="0">
                <a:solidFill>
                  <a:srgbClr val="000000"/>
                </a:solidFill>
              </a:rPr>
              <a:t>3341,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2851, 2955, 2686,2785,2786 and 2361.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Lei Wang</a:t>
            </a:r>
          </a:p>
          <a:p>
            <a:r>
              <a:rPr lang="en-US" altLang="ja-JP" dirty="0" smtClean="0"/>
              <a:t>Seconded: Lee Armstrong</a:t>
            </a:r>
            <a:endParaRPr lang="ja-JP" altLang="en-US" dirty="0" smtClean="0"/>
          </a:p>
          <a:p>
            <a:r>
              <a:rPr lang="en-GB" dirty="0" smtClean="0"/>
              <a:t>Yes: __15___;  </a:t>
            </a:r>
          </a:p>
          <a:p>
            <a:r>
              <a:rPr lang="en-GB" dirty="0" smtClean="0"/>
              <a:t>No: __0____;  </a:t>
            </a:r>
          </a:p>
          <a:p>
            <a:r>
              <a:rPr lang="en-GB" dirty="0" smtClean="0"/>
              <a:t>Abstain:____0_______</a:t>
            </a:r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802-11-Submission 4">
      <a:dk1>
        <a:srgbClr val="000000"/>
      </a:dk1>
      <a:lt1>
        <a:srgbClr val="FFFFFF"/>
      </a:lt1>
      <a:dk2>
        <a:srgbClr val="000000"/>
      </a:dk2>
      <a:lt2>
        <a:srgbClr val="393939"/>
      </a:lt2>
      <a:accent1>
        <a:srgbClr val="CBCBCB"/>
      </a:accent1>
      <a:accent2>
        <a:srgbClr val="868686"/>
      </a:accent2>
      <a:accent3>
        <a:srgbClr val="FFFFFF"/>
      </a:accent3>
      <a:accent4>
        <a:srgbClr val="000000"/>
      </a:accent4>
      <a:accent5>
        <a:srgbClr val="E2E2E2"/>
      </a:accent5>
      <a:accent6>
        <a:srgbClr val="797979"/>
      </a:accent6>
      <a:hlink>
        <a:srgbClr val="4D4D4D"/>
      </a:hlink>
      <a:folHlink>
        <a:srgbClr val="EAEAEA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8657</TotalTime>
  <Words>6076</Words>
  <Application>Microsoft Macintosh PowerPoint</Application>
  <PresentationFormat>画面に合わせる (4:3)</PresentationFormat>
  <Paragraphs>1105</Paragraphs>
  <Slides>77</Slides>
  <Notes>10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77</vt:i4>
      </vt:variant>
    </vt:vector>
  </HeadingPairs>
  <TitlesOfParts>
    <vt:vector size="78" baseType="lpstr">
      <vt:lpstr>802-11-Submission</vt:lpstr>
      <vt:lpstr>IEEE 802.11ai Fast Initial Link Setup  Motions for  Draft 1.0 comment resolution</vt:lpstr>
      <vt:lpstr>Rev history</vt:lpstr>
      <vt:lpstr>Motion #1</vt:lpstr>
      <vt:lpstr>Motion #2</vt:lpstr>
      <vt:lpstr>Motion #3</vt:lpstr>
      <vt:lpstr>Motion #4</vt:lpstr>
      <vt:lpstr>Motion #5</vt:lpstr>
      <vt:lpstr>Motion #6</vt:lpstr>
      <vt:lpstr>Motion #7</vt:lpstr>
      <vt:lpstr>Motion #8</vt:lpstr>
      <vt:lpstr>Motion #9</vt:lpstr>
      <vt:lpstr>Motion #10</vt:lpstr>
      <vt:lpstr>Motion #11</vt:lpstr>
      <vt:lpstr>Motion #12</vt:lpstr>
      <vt:lpstr>Motion #13</vt:lpstr>
      <vt:lpstr>Motion #14</vt:lpstr>
      <vt:lpstr>Motion #15</vt:lpstr>
      <vt:lpstr>Motion #16</vt:lpstr>
      <vt:lpstr>Motion #17</vt:lpstr>
      <vt:lpstr>Motion #18</vt:lpstr>
      <vt:lpstr>Motion #19</vt:lpstr>
      <vt:lpstr>Motion #20</vt:lpstr>
      <vt:lpstr>Motion #21</vt:lpstr>
      <vt:lpstr>Motion #22</vt:lpstr>
      <vt:lpstr>Motion #23</vt:lpstr>
      <vt:lpstr>Motion #24</vt:lpstr>
      <vt:lpstr>Motion #25</vt:lpstr>
      <vt:lpstr>Motion #26</vt:lpstr>
      <vt:lpstr>Motion #27</vt:lpstr>
      <vt:lpstr>Motion #28</vt:lpstr>
      <vt:lpstr>Motion #29</vt:lpstr>
      <vt:lpstr>Motion #30</vt:lpstr>
      <vt:lpstr>Motion #31</vt:lpstr>
      <vt:lpstr>Motion #32</vt:lpstr>
      <vt:lpstr>Motion #33</vt:lpstr>
      <vt:lpstr>Motion #34</vt:lpstr>
      <vt:lpstr>Motion #35</vt:lpstr>
      <vt:lpstr>Motion #36</vt:lpstr>
      <vt:lpstr>Motion #37</vt:lpstr>
      <vt:lpstr>Motion #38</vt:lpstr>
      <vt:lpstr>Motion #39</vt:lpstr>
      <vt:lpstr>Motion #40</vt:lpstr>
      <vt:lpstr>Motion #41</vt:lpstr>
      <vt:lpstr>Motion #42</vt:lpstr>
      <vt:lpstr>Motion #43</vt:lpstr>
      <vt:lpstr>Motion #44</vt:lpstr>
      <vt:lpstr>Motion #45</vt:lpstr>
      <vt:lpstr>Motion #46</vt:lpstr>
      <vt:lpstr>Motion #47</vt:lpstr>
      <vt:lpstr>Motion 48#</vt:lpstr>
      <vt:lpstr>Motion 49#</vt:lpstr>
      <vt:lpstr>Motion #50</vt:lpstr>
      <vt:lpstr>Motion #51</vt:lpstr>
      <vt:lpstr>Motion #52</vt:lpstr>
      <vt:lpstr>Motion #53</vt:lpstr>
      <vt:lpstr>Motion #54</vt:lpstr>
      <vt:lpstr>Motion #55</vt:lpstr>
      <vt:lpstr>Motion #56</vt:lpstr>
      <vt:lpstr>Motion #57</vt:lpstr>
      <vt:lpstr>Motion #58</vt:lpstr>
      <vt:lpstr>Motion #59</vt:lpstr>
      <vt:lpstr>Motion # 60</vt:lpstr>
      <vt:lpstr>Motion # 61</vt:lpstr>
      <vt:lpstr>Motion # 62</vt:lpstr>
      <vt:lpstr>Motion # 63</vt:lpstr>
      <vt:lpstr>Motion #64</vt:lpstr>
      <vt:lpstr>Motion #65</vt:lpstr>
      <vt:lpstr>Motion # 66</vt:lpstr>
      <vt:lpstr>Motion # 67</vt:lpstr>
      <vt:lpstr>Motion # 68</vt:lpstr>
      <vt:lpstr>Motion #69</vt:lpstr>
      <vt:lpstr>Motion #70</vt:lpstr>
      <vt:lpstr>Motion #71</vt:lpstr>
      <vt:lpstr>Motion #72</vt:lpstr>
      <vt:lpstr>Motion #73</vt:lpstr>
      <vt:lpstr>Motion #74</vt:lpstr>
      <vt:lpstr>Motion #75</vt:lpstr>
    </vt:vector>
  </TitlesOfParts>
  <Manager/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TGai-Motion-deck</dc:title>
  <dc:subject/>
  <dc:creator>Hiroshi Mano</dc:creator>
  <cp:keywords/>
  <dc:description/>
  <cp:lastModifiedBy>真野 浩</cp:lastModifiedBy>
  <cp:revision>549</cp:revision>
  <cp:lastPrinted>1998-02-10T13:28:06Z</cp:lastPrinted>
  <dcterms:created xsi:type="dcterms:W3CDTF">2014-05-16T03:50:25Z</dcterms:created>
  <dcterms:modified xsi:type="dcterms:W3CDTF">2014-05-16T03:51:11Z</dcterms:modified>
  <cp:category/>
</cp:coreProperties>
</file>