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41" autoAdjust="0"/>
  </p:normalViewPr>
  <p:slideViewPr>
    <p:cSldViewPr>
      <p:cViewPr varScale="1">
        <p:scale>
          <a:sx n="70" d="100"/>
          <a:sy n="70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724BF-A683-4562-9631-076421E7F226}" type="datetimeFigureOut">
              <a:rPr lang="zh-TW" altLang="en-US" smtClean="0"/>
              <a:t>13/9/17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CE84C-7972-4DB2-BA11-0EF6A9B5C3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14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CE84C-7972-4DB2-BA11-0EF6A9B5C3D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25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8.4.2.94 Interworking element</a:t>
            </a:r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 4 is the Internet field. The AP or mesh STA sets this field to 1 if the network provides connectivity to the Internet; otherwise it is set to 0 indicating that it is unspecified whether the network provides connectivity to the Internet.</a:t>
            </a:r>
            <a:endParaRPr lang="zh-TW" altLang="en-US" dirty="0">
              <a:latin typeface="Calibri" charset="0"/>
              <a:ea typeface="新細明體" charset="0"/>
            </a:endParaRPr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9pPr>
          </a:lstStyle>
          <a:p>
            <a:pPr eaLnBrk="1" hangingPunct="1"/>
            <a:fld id="{6D9A8ED8-0544-014C-9BE3-2F3AE1B48007}" type="slidenum">
              <a:rPr lang="zh-TW" altLang="en-US"/>
              <a:pPr eaLnBrk="1" hangingPunct="1"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smtClean="0"/>
              <a:t>September 2013</a:t>
            </a:r>
            <a:endParaRPr lang="en-GB" altLang="zh-TW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September 2013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/1179r0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PAD </a:t>
            </a:r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for Soft AP</a:t>
            </a:r>
            <a:endParaRPr lang="zh-TW" altLang="en-US" dirty="0">
              <a:latin typeface="Times New Roman"/>
              <a:cs typeface="Times New Roman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99617" y="230296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2013-09-15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749177"/>
              </p:ext>
            </p:extLst>
          </p:nvPr>
        </p:nvGraphicFramePr>
        <p:xfrm>
          <a:off x="549449" y="3471095"/>
          <a:ext cx="807720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243994" imgH="2534004" progId="Word.Document.8">
                  <p:embed/>
                </p:oleObj>
              </mc:Choice>
              <mc:Fallback>
                <p:oleObj name="Document" r:id="rId4" imgW="8243994" imgH="25340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49" y="3471095"/>
                        <a:ext cx="8077200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65498" y="283532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dirty="0" smtClean="0"/>
              <a:t>September 2013</a:t>
            </a:r>
            <a:endParaRPr lang="en-GB" altLang="zh-TW" dirty="0" smtClean="0"/>
          </a:p>
        </p:txBody>
      </p:sp>
      <p:sp>
        <p:nvSpPr>
          <p:cNvPr id="8" name="頁尾版面配置區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/>
              <a:t>HTC</a:t>
            </a: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59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A informative discussion of the Soft AP and what PAD can do to help improve user experience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83568" y="332656"/>
            <a:ext cx="1874823" cy="2730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b="1" dirty="0" smtClean="0"/>
              <a:t>September 2013</a:t>
            </a:r>
            <a:endParaRPr lang="en-GB" altLang="zh-TW" b="1" dirty="0" smtClean="0"/>
          </a:p>
        </p:txBody>
      </p:sp>
      <p:sp>
        <p:nvSpPr>
          <p:cNvPr id="7" name="頁尾版面配置區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altLang="zh-TW" sz="1200" dirty="0" smtClean="0"/>
              <a:t>HTC</a:t>
            </a:r>
            <a:endParaRPr lang="zh-TW" altLang="en-US" dirty="0"/>
          </a:p>
        </p:txBody>
      </p:sp>
      <p:sp>
        <p:nvSpPr>
          <p:cNvPr id="8" name="投影片編號版面配置區 8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62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/>
                <a:ea typeface="新細明體" charset="0"/>
                <a:cs typeface="Times New Roman"/>
              </a:rPr>
              <a:t>Soft AP</a:t>
            </a:r>
            <a:endParaRPr lang="zh-TW" altLang="en-US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Soft AP is short for Software enabled AP. While a Wireless Access Point is specifically made only to work as an AP, </a:t>
            </a:r>
            <a:r>
              <a:rPr lang="en-US" altLang="zh-TW" sz="2200" b="0" dirty="0" err="1">
                <a:latin typeface="Times New Roman"/>
                <a:ea typeface="新細明體" charset="0"/>
                <a:cs typeface="Times New Roman"/>
              </a:rPr>
              <a:t>SoftAP</a:t>
            </a: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 is used to make a wireless client antenna work as both the AP and client.</a:t>
            </a:r>
          </a:p>
          <a:p>
            <a:pPr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With backhaul (Cellular or Wired) it can tether associated STAs to use Internet</a:t>
            </a:r>
          </a:p>
          <a:p>
            <a:pPr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There are emerging devices which can also act as Soft AP but not provide Internet tethering</a:t>
            </a:r>
          </a:p>
          <a:p>
            <a:pPr marL="800100" lvl="1" indent="-342900"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Camera, 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Lens, Memory </a:t>
            </a:r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Card, Hard drive, Printer…etc.</a:t>
            </a:r>
          </a:p>
          <a:p>
            <a:pPr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According to the latest spec 802.11-2012 it may belong to the category of Infrastructure BSS</a:t>
            </a:r>
          </a:p>
          <a:p>
            <a:pPr marL="800100" lvl="1" indent="-342900"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Ambiguity: Though the definition of Infrastructure contains DS, the Infrastructure BSS seems to exclude the DS</a:t>
            </a:r>
            <a:endParaRPr lang="zh-TW" altLang="en-US" dirty="0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307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9pPr>
          </a:lstStyle>
          <a:p>
            <a:pPr eaLnBrk="1" hangingPunct="1"/>
            <a:fld id="{EBABCC14-9E37-F94E-8A78-5754B832B39C}" type="slidenum">
              <a:rPr lang="zh-TW" altLang="en-US">
                <a:solidFill>
                  <a:srgbClr val="898989"/>
                </a:solidFill>
                <a:latin typeface="Times New Roman"/>
                <a:cs typeface="Times New Roman"/>
              </a:rPr>
              <a:pPr eaLnBrk="1" hangingPunct="1"/>
              <a:t>3</a:t>
            </a:fld>
            <a:endParaRPr lang="zh-TW" altLang="en-US">
              <a:solidFill>
                <a:srgbClr val="898989"/>
              </a:solidFill>
              <a:latin typeface="Times New Roman"/>
              <a:cs typeface="Times New Roman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b="1" dirty="0" smtClean="0"/>
              <a:t>September 2013</a:t>
            </a:r>
            <a:endParaRPr lang="en-GB" altLang="zh-TW" b="1" dirty="0" smtClean="0"/>
          </a:p>
        </p:txBody>
      </p:sp>
      <p:sp>
        <p:nvSpPr>
          <p:cNvPr id="7" name="頁尾版面配置區 7"/>
          <p:cNvSpPr>
            <a:spLocks noGrp="1"/>
          </p:cNvSpPr>
          <p:nvPr>
            <p:ph type="ftr" idx="4294967295"/>
          </p:nvPr>
        </p:nvSpPr>
        <p:spPr>
          <a:xfrm>
            <a:off x="5347920" y="6488385"/>
            <a:ext cx="3184520" cy="18097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altLang="zh-TW" sz="1200" dirty="0" smtClean="0"/>
              <a:t>HTC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254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pPr eaLnBrk="1" hangingPunct="1"/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N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on</a:t>
            </a:r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-tethering 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Soft AP</a:t>
            </a:r>
            <a:endParaRPr lang="zh-TW" altLang="en-US" dirty="0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300" b="0" dirty="0">
                <a:latin typeface="Times New Roman"/>
                <a:ea typeface="新細明體" charset="0"/>
                <a:cs typeface="Times New Roman"/>
              </a:rPr>
              <a:t>Usually operate in on-demand and temporary fashion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An intermediate method for P2P services requiring the popular “</a:t>
            </a:r>
            <a:r>
              <a:rPr lang="en-US" altLang="zh-TW" sz="2000" dirty="0" err="1" smtClean="0">
                <a:latin typeface="Times New Roman"/>
                <a:ea typeface="新細明體" charset="0"/>
                <a:cs typeface="Times New Roman"/>
              </a:rPr>
              <a:t>WiFi</a:t>
            </a:r>
            <a:r>
              <a:rPr lang="en-US" altLang="zh-TW" sz="2000" dirty="0" smtClean="0">
                <a:latin typeface="Times New Roman"/>
                <a:ea typeface="新細明體" charset="0"/>
                <a:cs typeface="Times New Roman"/>
              </a:rPr>
              <a:t>/802.11 </a:t>
            </a: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connectivity”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The number of members is very limited and the communication distance is short between members</a:t>
            </a:r>
            <a:endParaRPr lang="en-US" altLang="zh-TW" sz="1800" dirty="0">
              <a:latin typeface="Times New Roman"/>
              <a:ea typeface="新細明體" charset="0"/>
              <a:cs typeface="Times New Roman"/>
            </a:endParaRPr>
          </a:p>
          <a:p>
            <a:pPr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300" b="0" dirty="0">
                <a:latin typeface="Times New Roman"/>
                <a:ea typeface="新細明體" charset="0"/>
                <a:cs typeface="Times New Roman"/>
              </a:rPr>
              <a:t>Usually serve as AP by default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No Advertisement Server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No Group Owner negotiation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Easier for general users to understand the status of connection</a:t>
            </a:r>
          </a:p>
          <a:p>
            <a:pPr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300" b="0" dirty="0">
                <a:latin typeface="Times New Roman"/>
                <a:ea typeface="新細明體" charset="0"/>
                <a:cs typeface="Times New Roman"/>
              </a:rPr>
              <a:t>Manual selection of SSID is required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If there are more than one known SSIDs nearby, user needs to (have the knowledge to) choose the corresponding network for specific service</a:t>
            </a:r>
          </a:p>
          <a:p>
            <a:pPr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300" b="0" dirty="0" smtClean="0">
                <a:latin typeface="Times New Roman"/>
                <a:ea typeface="新細明體" charset="0"/>
                <a:cs typeface="Times New Roman"/>
              </a:rPr>
              <a:t>Need to launch </a:t>
            </a:r>
            <a:r>
              <a:rPr lang="en-US" altLang="zh-TW" sz="2300" b="0" dirty="0">
                <a:latin typeface="Times New Roman"/>
                <a:ea typeface="新細明體" charset="0"/>
                <a:cs typeface="Times New Roman"/>
              </a:rPr>
              <a:t>an App to get services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E.g. Remote shooting, picture viewing, file browsing, …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This step is only viable if the correct network has been chosen</a:t>
            </a:r>
          </a:p>
          <a:p>
            <a:pPr marL="800100" lvl="1" indent="-342900"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000" dirty="0">
                <a:latin typeface="Times New Roman"/>
                <a:ea typeface="新細明體" charset="0"/>
                <a:cs typeface="Times New Roman"/>
              </a:rPr>
              <a:t>May confuse user if the setting is not instinctive    </a:t>
            </a:r>
          </a:p>
          <a:p>
            <a:pPr eaLnBrk="1" hangingPunct="1">
              <a:lnSpc>
                <a:spcPct val="90000"/>
              </a:lnSpc>
              <a:buFont typeface="Arial"/>
              <a:buChar char="•"/>
            </a:pPr>
            <a:r>
              <a:rPr lang="en-US" altLang="zh-TW" sz="2400" b="0" dirty="0">
                <a:latin typeface="Times New Roman"/>
                <a:ea typeface="新細明體" charset="0"/>
                <a:cs typeface="Times New Roman"/>
              </a:rPr>
              <a:t>Currently support single band (2.4GHz)</a:t>
            </a:r>
            <a:endParaRPr lang="zh-TW" altLang="en-US" sz="2400" b="0" dirty="0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9pPr>
          </a:lstStyle>
          <a:p>
            <a:pPr eaLnBrk="1" hangingPunct="1"/>
            <a:fld id="{F8C22968-861E-5641-A2C6-9AC155408C9C}" type="slidenum">
              <a:rPr lang="zh-TW" altLang="en-US">
                <a:solidFill>
                  <a:srgbClr val="898989"/>
                </a:solidFill>
                <a:latin typeface="Times New Roman"/>
                <a:cs typeface="Times New Roman"/>
              </a:rPr>
              <a:pPr eaLnBrk="1" hangingPunct="1"/>
              <a:t>4</a:t>
            </a:fld>
            <a:endParaRPr lang="zh-TW" altLang="en-US">
              <a:solidFill>
                <a:srgbClr val="898989"/>
              </a:solidFill>
              <a:latin typeface="Times New Roman"/>
              <a:cs typeface="Times New Roman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b="0" dirty="0" smtClean="0"/>
              <a:t>September 2013</a:t>
            </a:r>
            <a:endParaRPr lang="en-GB" altLang="zh-TW" b="0" dirty="0" smtClean="0"/>
          </a:p>
        </p:txBody>
      </p:sp>
      <p:sp>
        <p:nvSpPr>
          <p:cNvPr id="8" name="頁尾版面配置區 7"/>
          <p:cNvSpPr>
            <a:spLocks noGrp="1"/>
          </p:cNvSpPr>
          <p:nvPr>
            <p:ph type="ftr" idx="4294967295"/>
          </p:nvPr>
        </p:nvSpPr>
        <p:spPr>
          <a:xfrm>
            <a:off x="5347920" y="6488385"/>
            <a:ext cx="3184520" cy="18097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altLang="zh-TW" sz="1200" dirty="0" smtClean="0"/>
              <a:t>HTC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81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pPr eaLnBrk="1" hangingPunct="1"/>
            <a:r>
              <a:rPr lang="en-US" altLang="zh-TW" dirty="0">
                <a:latin typeface="Times New Roman"/>
                <a:ea typeface="新細明體" charset="0"/>
                <a:cs typeface="Times New Roman"/>
              </a:rPr>
              <a:t>PAD for Soft AP</a:t>
            </a:r>
            <a:endParaRPr lang="zh-TW" altLang="en-US" dirty="0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User simply launches an app to obtain the </a:t>
            </a:r>
            <a:r>
              <a:rPr lang="en-US" altLang="zh-TW" sz="2200" b="0" dirty="0" smtClean="0">
                <a:latin typeface="Times New Roman"/>
                <a:ea typeface="新細明體" charset="0"/>
                <a:cs typeface="Times New Roman"/>
              </a:rPr>
              <a:t>service</a:t>
            </a:r>
          </a:p>
          <a:p>
            <a:pPr marL="857250" lvl="1" indent="-323850">
              <a:lnSpc>
                <a:spcPct val="80000"/>
              </a:lnSpc>
              <a:buFont typeface="Arial"/>
              <a:buChar char="•"/>
            </a:pP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Internet tethering</a:t>
            </a:r>
          </a:p>
          <a:p>
            <a:pPr marL="857250" lvl="1" indent="-323850">
              <a:lnSpc>
                <a:spcPct val="80000"/>
              </a:lnSpc>
              <a:buFont typeface="Arial"/>
              <a:buChar char="•"/>
            </a:pPr>
            <a:r>
              <a:rPr lang="en-US" altLang="zh-TW" b="0" smtClean="0">
                <a:latin typeface="Times New Roman"/>
                <a:ea typeface="新細明體" charset="0"/>
                <a:cs typeface="Times New Roman"/>
              </a:rPr>
              <a:t>Others </a:t>
            </a:r>
            <a:r>
              <a:rPr lang="en-US" altLang="zh-TW" b="0" dirty="0" smtClean="0">
                <a:latin typeface="Times New Roman"/>
                <a:ea typeface="新細明體" charset="0"/>
                <a:cs typeface="Times New Roman"/>
              </a:rPr>
              <a:t>(assuming P2P services, provided by AP directly)</a:t>
            </a:r>
            <a:endParaRPr lang="en-US" altLang="zh-TW" b="0" dirty="0">
              <a:latin typeface="Times New Roman"/>
              <a:ea typeface="新細明體" charset="0"/>
              <a:cs typeface="Times New Roman"/>
            </a:endParaRPr>
          </a:p>
          <a:p>
            <a:pPr marL="457200" indent="-457200" eaLnBrk="1" hangingPunct="1">
              <a:lnSpc>
                <a:spcPct val="80000"/>
              </a:lnSpc>
              <a:buFont typeface="Arial"/>
              <a:buChar char="•"/>
            </a:pP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PAD function </a:t>
            </a:r>
            <a:r>
              <a:rPr lang="en-US" altLang="zh-TW" sz="2200" b="0" dirty="0" smtClean="0">
                <a:latin typeface="Times New Roman"/>
                <a:ea typeface="新細明體" charset="0"/>
                <a:cs typeface="Times New Roman"/>
              </a:rPr>
              <a:t>discovers and helps STA differentiate </a:t>
            </a:r>
            <a:r>
              <a:rPr lang="en-US" altLang="zh-TW" sz="2200" b="0" dirty="0">
                <a:latin typeface="Times New Roman"/>
                <a:ea typeface="新細明體" charset="0"/>
                <a:cs typeface="Times New Roman"/>
              </a:rPr>
              <a:t>and choose the correct network to </a:t>
            </a:r>
            <a:r>
              <a:rPr lang="en-US" altLang="zh-TW" sz="2200" b="0" dirty="0" smtClean="0">
                <a:latin typeface="Times New Roman"/>
                <a:ea typeface="新細明體" charset="0"/>
                <a:cs typeface="Times New Roman"/>
              </a:rPr>
              <a:t>join</a:t>
            </a:r>
          </a:p>
          <a:p>
            <a:pPr marL="857250" lvl="1" indent="-314325">
              <a:lnSpc>
                <a:spcPct val="80000"/>
              </a:lnSpc>
              <a:buFont typeface="Arial"/>
              <a:buChar char="•"/>
            </a:pP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Indicate provision of Internet connectivity</a:t>
            </a:r>
            <a:endParaRPr lang="en-US" altLang="zh-TW" b="0" dirty="0">
              <a:latin typeface="Times New Roman"/>
              <a:ea typeface="新細明體" charset="0"/>
              <a:cs typeface="Times New Roman"/>
            </a:endParaRPr>
          </a:p>
          <a:p>
            <a:pPr marL="857250" lvl="1" indent="-314325">
              <a:lnSpc>
                <a:spcPct val="80000"/>
              </a:lnSpc>
              <a:buFont typeface="Arial"/>
              <a:buChar char="•"/>
            </a:pPr>
            <a:r>
              <a:rPr lang="en-US" altLang="zh-TW" b="0" dirty="0" smtClean="0">
                <a:latin typeface="Times New Roman"/>
                <a:ea typeface="新細明體" charset="0"/>
                <a:cs typeface="Times New Roman"/>
              </a:rPr>
              <a:t>Indicate upper layer support</a:t>
            </a:r>
          </a:p>
          <a:p>
            <a:pPr marL="857250" lvl="1" indent="-314325">
              <a:lnSpc>
                <a:spcPct val="80000"/>
              </a:lnSpc>
              <a:buFont typeface="Arial"/>
              <a:buChar char="•"/>
            </a:pPr>
            <a:r>
              <a:rPr lang="en-US" altLang="zh-TW" b="0" dirty="0" smtClean="0">
                <a:latin typeface="Times New Roman"/>
                <a:ea typeface="新細明體" charset="0"/>
                <a:cs typeface="Times New Roman"/>
              </a:rPr>
              <a:t>Lightweight </a:t>
            </a:r>
            <a:r>
              <a:rPr lang="en-US" altLang="zh-TW" b="0" dirty="0">
                <a:latin typeface="Times New Roman"/>
                <a:ea typeface="新細明體" charset="0"/>
                <a:cs typeface="Times New Roman"/>
              </a:rPr>
              <a:t>and energy efficient method is desirable</a:t>
            </a:r>
          </a:p>
          <a:p>
            <a:pPr marL="457200" indent="-457200" eaLnBrk="1" hangingPunct="1">
              <a:lnSpc>
                <a:spcPct val="80000"/>
              </a:lnSpc>
              <a:buFont typeface="Arial"/>
              <a:buChar char="•"/>
            </a:pPr>
            <a:endParaRPr lang="en-US" altLang="zh-TW" sz="2800" b="0" dirty="0">
              <a:latin typeface="Times New Roman"/>
              <a:ea typeface="新細明體" charset="0"/>
              <a:cs typeface="Times New Roman"/>
            </a:endParaRPr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新細明體" charset="0"/>
              </a:defRPr>
            </a:lvl9pPr>
          </a:lstStyle>
          <a:p>
            <a:pPr eaLnBrk="1" hangingPunct="1"/>
            <a:fld id="{E2795B95-C14C-A840-A645-E0F2ABBFA374}" type="slidenum">
              <a:rPr lang="zh-TW" altLang="en-US">
                <a:solidFill>
                  <a:srgbClr val="898989"/>
                </a:solidFill>
                <a:latin typeface="Times New Roman"/>
                <a:cs typeface="Times New Roman"/>
              </a:rPr>
              <a:pPr eaLnBrk="1" hangingPunct="1"/>
              <a:t>5</a:t>
            </a:fld>
            <a:endParaRPr lang="zh-TW" altLang="en-US">
              <a:solidFill>
                <a:srgbClr val="898989"/>
              </a:solidFill>
              <a:latin typeface="Times New Roman"/>
              <a:cs typeface="Times New Roman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zh-TW" b="1" dirty="0" smtClean="0"/>
              <a:t>September 2013</a:t>
            </a:r>
            <a:endParaRPr lang="en-GB" altLang="zh-TW" b="1" dirty="0" smtClean="0"/>
          </a:p>
        </p:txBody>
      </p:sp>
      <p:sp>
        <p:nvSpPr>
          <p:cNvPr id="7" name="頁尾版面配置區 7"/>
          <p:cNvSpPr>
            <a:spLocks noGrp="1"/>
          </p:cNvSpPr>
          <p:nvPr>
            <p:ph type="ftr" idx="4294967295"/>
          </p:nvPr>
        </p:nvSpPr>
        <p:spPr>
          <a:xfrm>
            <a:off x="5347920" y="6488385"/>
            <a:ext cx="3184520" cy="18097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altLang="zh-TW" sz="1200" dirty="0" smtClean="0"/>
              <a:t>HTC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251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0"/>
                <a:cs typeface="Times New Roman"/>
              </a:rPr>
              <a:t>An </a:t>
            </a:r>
            <a:r>
              <a:rPr lang="en-US" altLang="zh-TW" dirty="0">
                <a:ea typeface="新細明體" charset="0"/>
                <a:cs typeface="Times New Roman"/>
              </a:rPr>
              <a:t>additional case to consider in </a:t>
            </a:r>
            <a:r>
              <a:rPr lang="en-US" altLang="zh-TW" dirty="0" smtClean="0">
                <a:ea typeface="新細明體" charset="0"/>
                <a:cs typeface="Times New Roman"/>
              </a:rPr>
              <a:t>PAD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 marL="400050">
              <a:lnSpc>
                <a:spcPct val="80000"/>
              </a:lnSpc>
              <a:buFont typeface="Arial"/>
              <a:buChar char="•"/>
            </a:pPr>
            <a:r>
              <a:rPr lang="en-US" altLang="zh-TW" b="0" dirty="0">
                <a:ea typeface="新細明體" charset="0"/>
                <a:cs typeface="Times New Roman"/>
              </a:rPr>
              <a:t>A</a:t>
            </a:r>
            <a:r>
              <a:rPr lang="en-US" altLang="zh-TW" b="0" dirty="0" smtClean="0">
                <a:ea typeface="新細明體" charset="0"/>
                <a:cs typeface="Times New Roman"/>
              </a:rPr>
              <a:t> </a:t>
            </a:r>
            <a:r>
              <a:rPr lang="en-US" altLang="zh-TW" b="0" dirty="0">
                <a:ea typeface="新細明體" charset="0"/>
                <a:cs typeface="Times New Roman"/>
              </a:rPr>
              <a:t>STA may already associate with an Internet-providing AP but need some local services not provided by the </a:t>
            </a:r>
            <a:r>
              <a:rPr lang="en-US" altLang="zh-TW" b="0" dirty="0" smtClean="0">
                <a:ea typeface="新細明體" charset="0"/>
                <a:cs typeface="Times New Roman"/>
              </a:rPr>
              <a:t>BSS </a:t>
            </a:r>
            <a:endParaRPr lang="en-US" altLang="zh-TW" b="0" dirty="0">
              <a:ea typeface="新細明體" charset="0"/>
              <a:cs typeface="Times New Roman"/>
            </a:endParaRPr>
          </a:p>
          <a:p>
            <a:pPr marL="800100" lvl="1">
              <a:lnSpc>
                <a:spcPct val="80000"/>
              </a:lnSpc>
              <a:buFont typeface="Arial"/>
              <a:buChar char="•"/>
            </a:pPr>
            <a:r>
              <a:rPr lang="en-US" altLang="zh-TW" b="0" dirty="0" smtClean="0">
                <a:ea typeface="新細明體" charset="0"/>
                <a:cs typeface="Times New Roman"/>
              </a:rPr>
              <a:t>may </a:t>
            </a:r>
            <a:r>
              <a:rPr lang="en-US" altLang="zh-TW" b="0" dirty="0">
                <a:ea typeface="新細明體" charset="0"/>
                <a:cs typeface="Times New Roman"/>
              </a:rPr>
              <a:t>need post-association discovery to verify the presence of certain </a:t>
            </a:r>
            <a:r>
              <a:rPr lang="en-US" altLang="zh-TW" b="0" dirty="0" smtClean="0">
                <a:ea typeface="新細明體" charset="0"/>
                <a:cs typeface="Times New Roman"/>
              </a:rPr>
              <a:t>service</a:t>
            </a:r>
            <a:endParaRPr lang="en-US" altLang="zh-TW" b="0" dirty="0">
              <a:ea typeface="新細明體" charset="0"/>
              <a:cs typeface="Times New Roman"/>
            </a:endParaRPr>
          </a:p>
          <a:p>
            <a:pPr marL="400050">
              <a:lnSpc>
                <a:spcPct val="80000"/>
              </a:lnSpc>
              <a:buFont typeface="Arial"/>
              <a:buChar char="•"/>
            </a:pPr>
            <a:endParaRPr lang="en-US" altLang="zh-TW" b="0" dirty="0" smtClean="0">
              <a:ea typeface="新細明體" charset="0"/>
              <a:cs typeface="Times New Roman"/>
            </a:endParaRPr>
          </a:p>
          <a:p>
            <a:pPr marL="400050">
              <a:lnSpc>
                <a:spcPct val="80000"/>
              </a:lnSpc>
              <a:buFont typeface="Arial"/>
              <a:buChar char="•"/>
            </a:pPr>
            <a:r>
              <a:rPr lang="en-US" altLang="zh-TW" b="0" dirty="0" smtClean="0">
                <a:ea typeface="新細明體" charset="0"/>
                <a:cs typeface="Times New Roman"/>
              </a:rPr>
              <a:t>Pre</a:t>
            </a:r>
            <a:r>
              <a:rPr lang="en-US" altLang="zh-TW" b="0" dirty="0">
                <a:ea typeface="新細明體" charset="0"/>
                <a:cs typeface="Times New Roman"/>
              </a:rPr>
              <a:t>-association discovery for </a:t>
            </a:r>
            <a:r>
              <a:rPr lang="en-US" altLang="zh-TW" b="0" dirty="0" smtClean="0">
                <a:ea typeface="新細明體" charset="0"/>
                <a:cs typeface="Times New Roman"/>
              </a:rPr>
              <a:t>Other APs is required</a:t>
            </a:r>
          </a:p>
          <a:p>
            <a:pPr marL="800100" lvl="1">
              <a:lnSpc>
                <a:spcPct val="80000"/>
              </a:lnSpc>
              <a:buFont typeface="Arial"/>
              <a:buChar char="•"/>
            </a:pPr>
            <a:r>
              <a:rPr lang="en-US" altLang="zh-TW" dirty="0" smtClean="0">
                <a:ea typeface="新細明體" charset="0"/>
                <a:cs typeface="Times New Roman"/>
              </a:rPr>
              <a:t>Do PAD when the STA is still in association</a:t>
            </a:r>
          </a:p>
          <a:p>
            <a:pPr marL="800100" lvl="1">
              <a:lnSpc>
                <a:spcPct val="80000"/>
              </a:lnSpc>
              <a:buFont typeface="Arial"/>
              <a:buChar char="•"/>
            </a:pPr>
            <a:r>
              <a:rPr lang="en-US" altLang="zh-TW" dirty="0" smtClean="0">
                <a:ea typeface="新細明體" charset="0"/>
                <a:cs typeface="Times New Roman"/>
              </a:rPr>
              <a:t>Help STA make necessary switch between different BSSs regarding required services</a:t>
            </a:r>
          </a:p>
          <a:p>
            <a:pPr marL="800100" lvl="1">
              <a:lnSpc>
                <a:spcPct val="80000"/>
              </a:lnSpc>
              <a:buFont typeface="Arial"/>
              <a:buChar char="•"/>
            </a:pPr>
            <a:endParaRPr lang="en-US" altLang="zh-TW" b="0" dirty="0" smtClean="0">
              <a:ea typeface="新細明體" charset="0"/>
              <a:cs typeface="Times New Roman"/>
            </a:endParaRPr>
          </a:p>
          <a:p>
            <a:pPr marL="400050">
              <a:lnSpc>
                <a:spcPct val="80000"/>
              </a:lnSpc>
              <a:buFont typeface="Arial"/>
              <a:buChar char="•"/>
            </a:pPr>
            <a:endParaRPr lang="zh-TW" altLang="en-US" b="0" dirty="0">
              <a:ea typeface="新細明體" charset="0"/>
              <a:cs typeface="Times New Roman"/>
            </a:endParaRP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332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kumimoji="1" lang="en-US" altLang="zh-TW" dirty="0" smtClean="0"/>
              <a:t>Summary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zh-TW" dirty="0" smtClean="0"/>
              <a:t>Soft AP and the non-tethering Soft AP are introduced</a:t>
            </a:r>
          </a:p>
          <a:p>
            <a:pPr>
              <a:buFont typeface="Arial"/>
              <a:buChar char="•"/>
            </a:pPr>
            <a:r>
              <a:rPr kumimoji="1" lang="en-US" altLang="zh-TW" dirty="0" smtClean="0"/>
              <a:t>An additional PAD case to be considered 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565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kumimoji="1" lang="en-US" altLang="zh-TW" dirty="0" smtClean="0"/>
              <a:t>Appendix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r>
              <a:rPr lang="en-US" altLang="zh-TW" sz="2000" kern="1200" dirty="0" smtClean="0">
                <a:solidFill>
                  <a:schemeClr val="tx1"/>
                </a:solidFill>
              </a:rPr>
              <a:t>“</a:t>
            </a:r>
            <a:r>
              <a:rPr lang="en-US" altLang="zh-TW" sz="2000" dirty="0" smtClean="0"/>
              <a:t>3.1 </a:t>
            </a:r>
            <a:r>
              <a:rPr lang="en-US" altLang="zh-TW" sz="2000" dirty="0"/>
              <a:t>Definitions</a:t>
            </a:r>
            <a:endParaRPr lang="en-US" altLang="zh-TW" sz="2000" kern="1200" dirty="0" smtClean="0">
              <a:solidFill>
                <a:schemeClr val="tx1"/>
              </a:solidFill>
            </a:endParaRPr>
          </a:p>
          <a:p>
            <a:r>
              <a:rPr lang="en-US" altLang="zh-TW" sz="2000" kern="1200" dirty="0" smtClean="0">
                <a:solidFill>
                  <a:schemeClr val="tx1"/>
                </a:solidFill>
              </a:rPr>
              <a:t>Infrastructure</a:t>
            </a:r>
            <a:r>
              <a:rPr lang="en-US" altLang="zh-TW" sz="2000" kern="1200" dirty="0">
                <a:solidFill>
                  <a:schemeClr val="tx1"/>
                </a:solidFill>
              </a:rPr>
              <a:t>: </a:t>
            </a:r>
            <a:r>
              <a:rPr lang="en-US" altLang="zh-TW" sz="2000" b="0" kern="1200" dirty="0">
                <a:solidFill>
                  <a:schemeClr val="tx1"/>
                </a:solidFill>
              </a:rPr>
              <a:t>The infrastructure includes the distribution </a:t>
            </a:r>
            <a:r>
              <a:rPr lang="en-US" altLang="zh-TW" sz="2000" b="0" kern="1200" dirty="0" smtClean="0">
                <a:solidFill>
                  <a:schemeClr val="tx1"/>
                </a:solidFill>
              </a:rPr>
              <a:t>system medium </a:t>
            </a:r>
            <a:r>
              <a:rPr lang="en-US" altLang="zh-TW" sz="2000" b="0" kern="1200" dirty="0">
                <a:solidFill>
                  <a:schemeClr val="tx1"/>
                </a:solidFill>
              </a:rPr>
              <a:t>(DSM), access point (AP), and portal entities. It is also the logical location of distribution and integration service functions of an extended service set (ESS). </a:t>
            </a:r>
            <a:r>
              <a:rPr lang="en-US" altLang="zh-TW" sz="2000" kern="1200" dirty="0">
                <a:solidFill>
                  <a:schemeClr val="tx1"/>
                </a:solidFill>
              </a:rPr>
              <a:t>An infrastructure contains one or more APs and zero or more portals in addition to the distribution system (DS)</a:t>
            </a:r>
            <a:r>
              <a:rPr lang="en-US" altLang="zh-TW" sz="2000" b="0" kern="1200" dirty="0">
                <a:solidFill>
                  <a:schemeClr val="tx1"/>
                </a:solidFill>
              </a:rPr>
              <a:t>.”</a:t>
            </a:r>
          </a:p>
          <a:p>
            <a:endParaRPr lang="en-US" altLang="zh-TW" sz="2000" b="0" kern="1200" dirty="0">
              <a:solidFill>
                <a:schemeClr val="tx1"/>
              </a:solidFill>
            </a:endParaRPr>
          </a:p>
          <a:p>
            <a:r>
              <a:rPr lang="en-US" altLang="zh-TW" sz="2000" kern="1200" dirty="0">
                <a:solidFill>
                  <a:schemeClr val="tx1"/>
                </a:solidFill>
              </a:rPr>
              <a:t>“ 4.3.4.2 Extended service set (ESS): The large coverage network</a:t>
            </a:r>
          </a:p>
          <a:p>
            <a:pPr indent="17463"/>
            <a:r>
              <a:rPr lang="en-US" altLang="zh-TW" sz="2000" b="0" kern="1200" dirty="0">
                <a:solidFill>
                  <a:schemeClr val="tx1"/>
                </a:solidFill>
              </a:rPr>
              <a:t>The DS and infrastructure BSSs allow IEEE </a:t>
            </a:r>
            <a:r>
              <a:rPr lang="en-US" altLang="zh-TW" sz="2000" b="0" kern="1200" dirty="0" err="1">
                <a:solidFill>
                  <a:schemeClr val="tx1"/>
                </a:solidFill>
              </a:rPr>
              <a:t>Std</a:t>
            </a:r>
            <a:r>
              <a:rPr lang="en-US" altLang="zh-TW" sz="2000" b="0" kern="1200" dirty="0">
                <a:solidFill>
                  <a:schemeClr val="tx1"/>
                </a:solidFill>
              </a:rPr>
              <a:t> 802.11 to create a wireless network of arbitrary size and complexity. IEEE </a:t>
            </a:r>
            <a:r>
              <a:rPr lang="en-US" altLang="zh-TW" sz="2000" b="0" kern="1200" dirty="0" err="1">
                <a:solidFill>
                  <a:schemeClr val="tx1"/>
                </a:solidFill>
              </a:rPr>
              <a:t>Std</a:t>
            </a:r>
            <a:r>
              <a:rPr lang="en-US" altLang="zh-TW" sz="2000" b="0" kern="1200" dirty="0">
                <a:solidFill>
                  <a:schemeClr val="tx1"/>
                </a:solidFill>
              </a:rPr>
              <a:t> 802.11 refers to this type of network as the ESS network. </a:t>
            </a:r>
            <a:r>
              <a:rPr lang="en-US" altLang="zh-TW" sz="2000" kern="1200" dirty="0">
                <a:solidFill>
                  <a:schemeClr val="tx1"/>
                </a:solidFill>
              </a:rPr>
              <a:t>An ESS is the union of the infrastructure BSSs with the same SSID connected by a DS. The ESS does not include the DS.</a:t>
            </a:r>
            <a:r>
              <a:rPr lang="en-US" altLang="zh-TW" sz="2000" b="0" kern="1200" dirty="0">
                <a:solidFill>
                  <a:schemeClr val="tx1"/>
                </a:solidFill>
              </a:rPr>
              <a:t>”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2705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31848</TotalTime>
  <Words>674</Words>
  <Application>Microsoft Macintosh PowerPoint</Application>
  <PresentationFormat>如螢幕大小 (4:3)</PresentationFormat>
  <Paragraphs>81</Paragraphs>
  <Slides>8</Slides>
  <Notes>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伺服器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Office 佈景主題</vt:lpstr>
      <vt:lpstr>Document</vt:lpstr>
      <vt:lpstr>PAD for Soft AP</vt:lpstr>
      <vt:lpstr>Abstract</vt:lpstr>
      <vt:lpstr>Soft AP</vt:lpstr>
      <vt:lpstr>Non-tethering Soft AP</vt:lpstr>
      <vt:lpstr>PAD for Soft AP</vt:lpstr>
      <vt:lpstr>An additional case to consider in PAD</vt:lpstr>
      <vt:lpstr>Summary</vt:lpstr>
      <vt:lpstr>Appendix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options for service discovery of sleeping devices</dc:title>
  <dc:creator>Jing Hsieh(謝景融)</dc:creator>
  <cp:lastModifiedBy>jing</cp:lastModifiedBy>
  <cp:revision>153</cp:revision>
  <cp:lastPrinted>2013-08-26T10:07:42Z</cp:lastPrinted>
  <dcterms:created xsi:type="dcterms:W3CDTF">2013-08-19T02:16:41Z</dcterms:created>
  <dcterms:modified xsi:type="dcterms:W3CDTF">2013-09-17T02:33:45Z</dcterms:modified>
</cp:coreProperties>
</file>