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333" r:id="rId3"/>
    <p:sldId id="281" r:id="rId4"/>
    <p:sldId id="282" r:id="rId5"/>
    <p:sldId id="401" r:id="rId6"/>
    <p:sldId id="402" r:id="rId7"/>
    <p:sldId id="403" r:id="rId8"/>
    <p:sldId id="404" r:id="rId9"/>
    <p:sldId id="405" r:id="rId10"/>
    <p:sldId id="406" r:id="rId11"/>
    <p:sldId id="407" r:id="rId12"/>
    <p:sldId id="408" r:id="rId13"/>
    <p:sldId id="409" r:id="rId14"/>
    <p:sldId id="410" r:id="rId15"/>
    <p:sldId id="411" r:id="rId16"/>
    <p:sldId id="412" r:id="rId17"/>
    <p:sldId id="413" r:id="rId18"/>
    <p:sldId id="414" r:id="rId19"/>
    <p:sldId id="415" r:id="rId20"/>
    <p:sldId id="416" r:id="rId21"/>
    <p:sldId id="417" r:id="rId22"/>
    <p:sldId id="418" r:id="rId23"/>
    <p:sldId id="419" r:id="rId24"/>
    <p:sldId id="420" r:id="rId25"/>
    <p:sldId id="421" r:id="rId26"/>
    <p:sldId id="365" r:id="rId27"/>
    <p:sldId id="384" r:id="rId28"/>
    <p:sldId id="287" r:id="rId29"/>
    <p:sldId id="400" r:id="rId30"/>
    <p:sldId id="270" r:id="rId31"/>
    <p:sldId id="361" r:id="rId32"/>
    <p:sldId id="336" r:id="rId33"/>
    <p:sldId id="337" r:id="rId34"/>
    <p:sldId id="338" r:id="rId35"/>
    <p:sldId id="339" r:id="rId36"/>
    <p:sldId id="340" r:id="rId37"/>
    <p:sldId id="355" r:id="rId38"/>
    <p:sldId id="356" r:id="rId39"/>
    <p:sldId id="357" r:id="rId40"/>
    <p:sldId id="385" r:id="rId41"/>
    <p:sldId id="386"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2" autoAdjust="0"/>
    <p:restoredTop sz="99568" autoAdjust="0"/>
  </p:normalViewPr>
  <p:slideViewPr>
    <p:cSldViewPr>
      <p:cViewPr>
        <p:scale>
          <a:sx n="80" d="100"/>
          <a:sy n="80" d="100"/>
        </p:scale>
        <p:origin x="-7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37</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38</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39</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26</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30</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802.11-13/0xxxr0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8938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September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July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TGah</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2013-16-09</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0932" name="Document" r:id="rId5" imgW="8190894" imgH="3369952" progId="Word.Document.8">
                  <p:embed/>
                </p:oleObj>
              </mc:Choice>
              <mc:Fallback>
                <p:oleObj name="Document" r:id="rId5" imgW="8190894" imgH="3369952" progId="Word.Document.8">
                  <p:embed/>
                  <p:pic>
                    <p:nvPicPr>
                      <p:cNvPr id="0" name="Picture 11"/>
                      <p:cNvPicPr>
                        <a:picLocks noChangeAspect="1" noChangeArrowheads="1"/>
                      </p:cNvPicPr>
                      <p:nvPr/>
                    </p:nvPicPr>
                    <p:blipFill>
                      <a:blip r:embed="rId6"/>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t>11-13-1098-00-00ah </a:t>
            </a:r>
            <a:r>
              <a:rPr lang="en-US" dirty="0"/>
              <a:t>CC9 Resolution of CID201 and </a:t>
            </a:r>
            <a:r>
              <a:rPr lang="en-US" dirty="0" smtClean="0"/>
              <a:t>202</a:t>
            </a:r>
            <a:endParaRPr lang="en-US" dirty="0"/>
          </a:p>
          <a:p>
            <a:pPr lvl="1"/>
            <a:r>
              <a:rPr lang="en-US" dirty="0"/>
              <a:t>11-13-1099-00-00ah CC9 Comment Resolution CID 685, 688-694</a:t>
            </a:r>
          </a:p>
          <a:p>
            <a:pPr lvl="1"/>
            <a:r>
              <a:rPr lang="en-US" dirty="0"/>
              <a:t>11-13-1101-00-00ah-CC9-Comment Resolution-CID 214-216-221-260-679-680-824</a:t>
            </a:r>
          </a:p>
          <a:p>
            <a:pPr lvl="1"/>
            <a:r>
              <a:rPr lang="en-US" dirty="0"/>
              <a:t>11-13-1102-00-00ah-CC9-Comment-Resolution-CID-335-760-761-762</a:t>
            </a:r>
          </a:p>
          <a:p>
            <a:pPr lvl="1"/>
            <a:r>
              <a:rPr lang="en-US" dirty="0"/>
              <a:t>11-13-1103-00-00ah-CC9-Comment-Resolution-CID-213-220</a:t>
            </a:r>
          </a:p>
          <a:p>
            <a:pPr lvl="1"/>
            <a:r>
              <a:rPr lang="en-US" dirty="0"/>
              <a:t>11-13-1104-00-00ah-CC9-Comment-Resolution-CID-780-782-to-787</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447697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CIDs</a:t>
            </a:r>
            <a:r>
              <a:rPr lang="en-US" dirty="0"/>
              <a:t> </a:t>
            </a:r>
            <a:r>
              <a:rPr lang="en-US" dirty="0" smtClean="0"/>
              <a:t>428-429-434 withdrawn via Minho</a:t>
            </a:r>
          </a:p>
          <a:p>
            <a:r>
              <a:rPr lang="en-US" dirty="0"/>
              <a:t>Minho Cheong, </a:t>
            </a:r>
            <a:r>
              <a:rPr lang="en-US" dirty="0" smtClean="0"/>
              <a:t>PHY submissions</a:t>
            </a:r>
          </a:p>
          <a:p>
            <a:pPr lvl="1"/>
            <a:r>
              <a:rPr lang="en-US" dirty="0" smtClean="0"/>
              <a:t>13/1049 cc9-phy-comment-resolutions-24.2.2-24.2.3</a:t>
            </a:r>
            <a:endParaRPr lang="en-US" dirty="0"/>
          </a:p>
          <a:p>
            <a:pPr lvl="1"/>
            <a:r>
              <a:rPr lang="en-US" dirty="0" smtClean="0"/>
              <a:t>13/1050 cc9-phy-comment-resolutions-24.3.4</a:t>
            </a:r>
            <a:endParaRPr lang="en-US" dirty="0"/>
          </a:p>
          <a:p>
            <a:pPr lvl="1"/>
            <a:r>
              <a:rPr lang="en-US" dirty="0" smtClean="0"/>
              <a:t>13/1118 cc9-phy-comment-resolutions-Annex-E</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3909659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13/984 d01 PHY CID70</a:t>
            </a:r>
          </a:p>
          <a:p>
            <a:pPr lvl="1"/>
            <a:r>
              <a:rPr lang="en-US" dirty="0"/>
              <a:t>Hongyuan Zhang (Marvell</a:t>
            </a:r>
            <a:r>
              <a:rPr lang="en-US" dirty="0" smtClean="0"/>
              <a:t>)</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59083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13/1072 </a:t>
            </a:r>
            <a:r>
              <a:rPr lang="en-US" dirty="0" smtClean="0"/>
              <a:t>Resolutions </a:t>
            </a:r>
            <a:r>
              <a:rPr lang="en-US" dirty="0"/>
              <a:t>on BSS Max Idle Period</a:t>
            </a:r>
          </a:p>
          <a:p>
            <a:pPr lvl="1"/>
            <a:r>
              <a:rPr lang="en-US" dirty="0"/>
              <a:t>Lin Wang(ZTE Corporation</a:t>
            </a:r>
            <a:r>
              <a:rPr lang="en-US" dirty="0" smtClean="0"/>
              <a:t>)</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3290419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13/1026r0 CC9 Comment resolution for CIDs 657, </a:t>
            </a:r>
            <a:r>
              <a:rPr lang="en-US" dirty="0" smtClean="0"/>
              <a:t>659</a:t>
            </a:r>
          </a:p>
          <a:p>
            <a:pPr lvl="1"/>
            <a:r>
              <a:rPr lang="en-US" dirty="0" smtClean="0"/>
              <a:t>Ron </a:t>
            </a:r>
            <a:r>
              <a:rPr lang="en-US" dirty="0" err="1"/>
              <a:t>Murias</a:t>
            </a:r>
            <a:r>
              <a:rPr lang="en-US" dirty="0"/>
              <a:t> (</a:t>
            </a:r>
            <a:r>
              <a:rPr lang="en-US" dirty="0" err="1"/>
              <a:t>InterDigital</a:t>
            </a:r>
            <a:r>
              <a:rPr lang="en-US" dirty="0"/>
              <a:t>)</a:t>
            </a:r>
          </a:p>
          <a:p>
            <a:r>
              <a:rPr lang="en-US" dirty="0"/>
              <a:t>13/1025r0 CC9 Comment resolution for CIDs 628, </a:t>
            </a:r>
            <a:r>
              <a:rPr lang="en-US" dirty="0" smtClean="0"/>
              <a:t>629</a:t>
            </a:r>
          </a:p>
          <a:p>
            <a:pPr lvl="1"/>
            <a:r>
              <a:rPr lang="en-US" dirty="0" smtClean="0"/>
              <a:t>Ron </a:t>
            </a:r>
            <a:r>
              <a:rPr lang="en-US" dirty="0" err="1"/>
              <a:t>Murias</a:t>
            </a:r>
            <a:r>
              <a:rPr lang="en-US" dirty="0"/>
              <a:t> (</a:t>
            </a:r>
            <a:r>
              <a:rPr lang="en-US" dirty="0" err="1"/>
              <a:t>InterDigital</a:t>
            </a:r>
            <a:r>
              <a:rPr lang="en-US" dirty="0"/>
              <a:t>)</a:t>
            </a:r>
          </a:p>
          <a:p>
            <a:r>
              <a:rPr lang="en-US" dirty="0"/>
              <a:t>13/1024r0 CC9 Comment Resolution for CIDs 617, 620, 758, 759, </a:t>
            </a:r>
            <a:r>
              <a:rPr lang="en-US" dirty="0" smtClean="0"/>
              <a:t>933</a:t>
            </a:r>
          </a:p>
          <a:p>
            <a:pPr lvl="1"/>
            <a:r>
              <a:rPr lang="en-US" dirty="0" smtClean="0"/>
              <a:t>Ron </a:t>
            </a:r>
            <a:r>
              <a:rPr lang="en-US" dirty="0" err="1"/>
              <a:t>Murias</a:t>
            </a:r>
            <a:r>
              <a:rPr lang="en-US" dirty="0"/>
              <a:t> (</a:t>
            </a:r>
            <a:r>
              <a:rPr lang="en-US" dirty="0" err="1"/>
              <a:t>InterDigital</a:t>
            </a:r>
            <a:r>
              <a:rPr lang="en-US" dirty="0"/>
              <a:t>)	</a:t>
            </a:r>
          </a:p>
          <a:p>
            <a:r>
              <a:rPr lang="en-US" dirty="0"/>
              <a:t>13/1023r0 CC9 Comment Resolution for CID </a:t>
            </a:r>
            <a:r>
              <a:rPr lang="en-US" dirty="0" smtClean="0"/>
              <a:t>604</a:t>
            </a:r>
          </a:p>
          <a:p>
            <a:pPr lvl="1"/>
            <a:r>
              <a:rPr lang="en-US" dirty="0" smtClean="0"/>
              <a:t>Ron </a:t>
            </a:r>
            <a:r>
              <a:rPr lang="en-US" dirty="0" err="1"/>
              <a:t>Murias</a:t>
            </a:r>
            <a:r>
              <a:rPr lang="en-US" dirty="0"/>
              <a:t> (</a:t>
            </a:r>
            <a:r>
              <a:rPr lang="en-US" dirty="0" err="1"/>
              <a:t>InterDigital</a:t>
            </a:r>
            <a:r>
              <a:rPr lang="en-US" dirty="0" smtClean="0"/>
              <a:t>)</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3353396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11-13-1035-00-00ah-cc9-possible-integration-regarding-cid773&amp;774</a:t>
            </a:r>
          </a:p>
          <a:p>
            <a:pPr lvl="1"/>
            <a:r>
              <a:rPr lang="en-US" dirty="0"/>
              <a:t>Shusaku Shimada (</a:t>
            </a:r>
            <a:r>
              <a:rPr lang="en-US" dirty="0" err="1"/>
              <a:t>Schubiquist</a:t>
            </a:r>
            <a:r>
              <a:rPr lang="en-US" dirty="0"/>
              <a:t> Technologies Guild)</a:t>
            </a:r>
          </a:p>
          <a:p>
            <a:r>
              <a:rPr lang="en-US" dirty="0"/>
              <a:t>11-13-1082-00-00ah-cc9-combination-analysis-with-Direct-Link-regarding-cid807</a:t>
            </a:r>
          </a:p>
          <a:p>
            <a:pPr lvl="1"/>
            <a:r>
              <a:rPr lang="en-US" dirty="0"/>
              <a:t>Shusaku Shimada (</a:t>
            </a:r>
            <a:r>
              <a:rPr lang="en-US" dirty="0" err="1"/>
              <a:t>Schubiquist</a:t>
            </a:r>
            <a:r>
              <a:rPr lang="en-US" dirty="0"/>
              <a:t> Technologies Guild)</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2980250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11-13-1034-00-00ah-cc9-cids-31 and 592-comment-resolutions</a:t>
            </a:r>
          </a:p>
          <a:p>
            <a:pPr lvl="1"/>
            <a:r>
              <a:rPr lang="en-US" dirty="0"/>
              <a:t>Peter </a:t>
            </a:r>
            <a:r>
              <a:rPr lang="en-US" dirty="0" err="1"/>
              <a:t>Loc</a:t>
            </a:r>
            <a:r>
              <a:rPr lang="en-US" dirty="0"/>
              <a:t> (Huawei)</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994640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Yuan Zhou (I2R)</a:t>
            </a:r>
          </a:p>
          <a:p>
            <a:pPr lvl="1"/>
            <a:r>
              <a:rPr lang="en-US" dirty="0"/>
              <a:t>11-13-1093-00-00ah-CC9-Comment-Resolution-CID-86</a:t>
            </a:r>
          </a:p>
          <a:p>
            <a:pPr lvl="1"/>
            <a:r>
              <a:rPr lang="en-US" dirty="0"/>
              <a:t>11-13-1094-00-00ah-CC9-Comment-Resolution-CID-362</a:t>
            </a:r>
          </a:p>
          <a:p>
            <a:pPr lvl="1"/>
            <a:r>
              <a:rPr lang="en-US" dirty="0"/>
              <a:t>11-13-1095-00-00ah-CC9-Comment-Resolution-CID-717</a:t>
            </a:r>
          </a:p>
          <a:p>
            <a:pPr lvl="1"/>
            <a:r>
              <a:rPr lang="en-US" dirty="0"/>
              <a:t>11-13-1096-00-00ah-CC9-Comment-Resolution-CID-471</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3849507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13/1124 CC9-Resolution-CIDs-856</a:t>
            </a:r>
          </a:p>
          <a:p>
            <a:pPr lvl="1"/>
            <a:r>
              <a:rPr lang="en-US" dirty="0"/>
              <a:t>Shoukang Zheng (I2R)</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1963596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13/1067 CC9 resolution of CID 219 317</a:t>
            </a:r>
          </a:p>
          <a:p>
            <a:pPr lvl="1"/>
            <a:r>
              <a:rPr lang="en-US" dirty="0" err="1"/>
              <a:t>Liwen</a:t>
            </a:r>
            <a:r>
              <a:rPr lang="en-US" dirty="0"/>
              <a:t> Chu (STMicroelectronics</a:t>
            </a:r>
            <a:r>
              <a:rPr lang="en-US" dirty="0" smtClean="0"/>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898263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 2013 –Geneva, CH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assurance</a:t>
            </a: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2865091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13/1134 Resolutions to CIDs 41, 150, 350, and 898</a:t>
            </a:r>
          </a:p>
          <a:p>
            <a:pPr lvl="1"/>
            <a:r>
              <a:rPr lang="en-US" dirty="0" err="1"/>
              <a:t>Chittabrata</a:t>
            </a:r>
            <a:r>
              <a:rPr lang="en-US" dirty="0"/>
              <a:t> </a:t>
            </a:r>
            <a:r>
              <a:rPr lang="en-US" dirty="0" err="1"/>
              <a:t>Ghosh</a:t>
            </a:r>
            <a:r>
              <a:rPr lang="en-US" dirty="0"/>
              <a:t> (Nokia)</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1336099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13/1138</a:t>
            </a:r>
            <a:r>
              <a:rPr lang="en-US" dirty="0"/>
              <a:t>, Comment resolution for </a:t>
            </a:r>
            <a:r>
              <a:rPr lang="en-US" dirty="0" err="1"/>
              <a:t>annexD</a:t>
            </a:r>
            <a:r>
              <a:rPr lang="en-US" dirty="0"/>
              <a:t> </a:t>
            </a:r>
            <a:r>
              <a:rPr lang="en-US" dirty="0" smtClean="0"/>
              <a:t>CID730 (PHY)</a:t>
            </a:r>
            <a:endParaRPr lang="en-US" dirty="0"/>
          </a:p>
          <a:p>
            <a:pPr lvl="1"/>
            <a:r>
              <a:rPr lang="en-US" dirty="0"/>
              <a:t>Jianhan Liu (</a:t>
            </a:r>
            <a:r>
              <a:rPr lang="en-US" dirty="0" err="1"/>
              <a:t>Mediatek</a:t>
            </a:r>
            <a:r>
              <a:rPr lang="en-US" dirty="0"/>
              <a:t>)</a:t>
            </a:r>
          </a:p>
          <a:p>
            <a:endParaRPr lang="en-US" dirty="0"/>
          </a:p>
          <a:p>
            <a:r>
              <a:rPr lang="en-US" dirty="0"/>
              <a:t>13/1136, Comment resolution for clause-8-4-2-170a CID418 and </a:t>
            </a:r>
            <a:r>
              <a:rPr lang="en-US" dirty="0" smtClean="0"/>
              <a:t>CID903 (PHY)</a:t>
            </a:r>
            <a:endParaRPr lang="en-US" dirty="0"/>
          </a:p>
          <a:p>
            <a:pPr lvl="1"/>
            <a:r>
              <a:rPr lang="en-US" dirty="0"/>
              <a:t>Jianhan Liu (</a:t>
            </a:r>
            <a:r>
              <a:rPr lang="en-US" dirty="0" err="1"/>
              <a:t>Mediatek</a:t>
            </a:r>
            <a:r>
              <a:rPr lang="en-US" dirty="0"/>
              <a:t> Inc.)</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682993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a:t>
            </a:r>
            <a:endParaRPr lang="en-US" dirty="0"/>
          </a:p>
          <a:p>
            <a:pPr lvl="1"/>
            <a:r>
              <a:rPr lang="en-US" dirty="0"/>
              <a:t>13/1141 CC9-Resolution-CIDs-831+542</a:t>
            </a:r>
          </a:p>
          <a:p>
            <a:pPr lvl="1"/>
            <a:r>
              <a:rPr lang="en-US" dirty="0"/>
              <a:t>13/1140 CC9-Resolution-CIDs-499+</a:t>
            </a:r>
          </a:p>
          <a:p>
            <a:pPr lvl="1"/>
            <a:r>
              <a:rPr lang="en-US" dirty="0"/>
              <a:t>13/1139 CC9-Resolution-CIDs-323+266+416+431+430+91+794+16+517+697+698+795+699</a:t>
            </a:r>
          </a:p>
          <a:p>
            <a:pPr lvl="1"/>
            <a:r>
              <a:rPr lang="en-US" dirty="0"/>
              <a:t>13/0981 CC9-Resolution-CIDs-68+445+676+446+447+35+232+674+449+450+451</a:t>
            </a:r>
          </a:p>
          <a:p>
            <a:pPr lvl="1"/>
            <a:r>
              <a:rPr lang="en-US" dirty="0"/>
              <a:t>13/0975 CC9-Resolution-CIDs-393+632+631</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2299181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a:t>11-13-1145-00-00ah-CC9-resolutions-for-8_4_2_170j-4_11c_d</a:t>
            </a:r>
          </a:p>
          <a:p>
            <a:pPr lvl="1"/>
            <a:r>
              <a:rPr lang="en-US" dirty="0"/>
              <a:t>11-13-1142-00-00ah-CC9-resolutions-for-9_32k</a:t>
            </a:r>
          </a:p>
          <a:p>
            <a:pPr lvl="1"/>
            <a:r>
              <a:rPr lang="en-US" dirty="0"/>
              <a:t>11-13-1143-00-00ah-CC9-resolutions-for-9_32f</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2033448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13/1127 CCA channelization and levels</a:t>
            </a:r>
          </a:p>
          <a:p>
            <a:pPr lvl="1"/>
            <a:r>
              <a:rPr lang="en-US" dirty="0"/>
              <a:t>Eugene </a:t>
            </a:r>
            <a:r>
              <a:rPr lang="en-US" dirty="0" err="1"/>
              <a:t>Baik</a:t>
            </a:r>
            <a:r>
              <a:rPr lang="en-US" dirty="0"/>
              <a:t> (Qualcomm)</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777922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26</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1800" dirty="0" smtClean="0"/>
              <a:t>Template - Text</a:t>
            </a:r>
          </a:p>
          <a:p>
            <a:endParaRPr lang="en-US" sz="1800" dirty="0"/>
          </a:p>
          <a:p>
            <a:r>
              <a:rPr lang="en-US" sz="1800" dirty="0" smtClean="0"/>
              <a:t>Y:</a:t>
            </a:r>
          </a:p>
          <a:p>
            <a:r>
              <a:rPr lang="en-US" sz="1800" dirty="0" smtClean="0"/>
              <a:t>N:</a:t>
            </a:r>
          </a:p>
          <a:p>
            <a:r>
              <a:rPr lang="en-US" sz="1800" dirty="0" smtClean="0"/>
              <a:t>A:</a:t>
            </a:r>
          </a:p>
          <a:p>
            <a:endParaRPr lang="en-US" sz="1800" dirty="0"/>
          </a:p>
          <a:p>
            <a:endParaRPr lang="en-US" sz="1800" dirty="0" smtClean="0"/>
          </a:p>
          <a:p>
            <a:endParaRPr lang="en-US" sz="1800" dirty="0" smtClean="0"/>
          </a:p>
          <a:p>
            <a:endParaRPr lang="en-US" sz="1800" dirty="0" smtClean="0"/>
          </a:p>
          <a:p>
            <a:endParaRPr lang="en-US" sz="1800" dirty="0"/>
          </a:p>
          <a:p>
            <a:endParaRPr lang="en-US" sz="1800" dirty="0" smtClean="0"/>
          </a:p>
          <a:p>
            <a:r>
              <a:rPr lang="en-US" sz="1800" dirty="0" smtClean="0"/>
              <a:t>(Session: AM/PM N)</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pPr lvl="0"/>
            <a:r>
              <a:rPr lang="en-US" dirty="0" smtClean="0"/>
              <a:t>Do you agree with</a:t>
            </a:r>
            <a:endParaRPr lang="en-US" dirty="0"/>
          </a:p>
          <a:p>
            <a:pPr lvl="1"/>
            <a:endParaRPr lang="en-US" sz="2400" dirty="0"/>
          </a:p>
          <a:p>
            <a:pPr lvl="1"/>
            <a:endParaRPr lang="en-US" sz="2400" dirty="0" smtClean="0"/>
          </a:p>
          <a:p>
            <a:endParaRPr lang="en-US" sz="2800" dirty="0" smtClean="0"/>
          </a:p>
          <a:p>
            <a:r>
              <a:rPr lang="en-US" sz="1800" dirty="0"/>
              <a:t>(Session</a:t>
            </a:r>
            <a:r>
              <a:rPr lang="en-US" sz="1800" dirty="0" smtClean="0"/>
              <a:t>:)</a:t>
            </a:r>
            <a:endParaRPr lang="en-US" sz="18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Tree>
    <p:extLst>
      <p:ext uri="{BB962C8B-B14F-4D97-AF65-F5344CB8AC3E}">
        <p14:creationId xmlns:p14="http://schemas.microsoft.com/office/powerpoint/2010/main" val="3884181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3</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30</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37</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38</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39</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4</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40</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41</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B050"/>
                </a:solidFill>
              </a:rPr>
              <a:t>13/1027 CC9-Resolution-CID 3</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p>
          <a:p>
            <a:r>
              <a:rPr lang="en-US" sz="2000" dirty="0" smtClean="0">
                <a:solidFill>
                  <a:srgbClr val="00B050"/>
                </a:solidFill>
              </a:rPr>
              <a:t>13/1062 CIDs </a:t>
            </a:r>
            <a:r>
              <a:rPr lang="en-US" sz="2000" dirty="0">
                <a:solidFill>
                  <a:srgbClr val="00B050"/>
                </a:solidFill>
              </a:rPr>
              <a:t>for Speed Frame Exchange</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endParaRPr lang="en-US" sz="1800" dirty="0">
              <a:solidFill>
                <a:srgbClr val="00B050"/>
              </a:solidFill>
            </a:endParaRPr>
          </a:p>
          <a:p>
            <a:r>
              <a:rPr lang="en-US" sz="2000" dirty="0">
                <a:solidFill>
                  <a:srgbClr val="00B050"/>
                </a:solidFill>
              </a:rPr>
              <a:t>13/1064 CC9-Resolution-CIDs 808+838+839+840</a:t>
            </a:r>
          </a:p>
          <a:p>
            <a:pPr lvl="1"/>
            <a:r>
              <a:rPr lang="en-US" sz="1800" dirty="0">
                <a:solidFill>
                  <a:srgbClr val="00B050"/>
                </a:solidFill>
              </a:rPr>
              <a:t>Alfred </a:t>
            </a:r>
            <a:r>
              <a:rPr lang="en-US" sz="1800" dirty="0" err="1" smtClean="0">
                <a:solidFill>
                  <a:srgbClr val="00B050"/>
                </a:solidFill>
              </a:rPr>
              <a:t>Asterjadhi</a:t>
            </a:r>
            <a:r>
              <a:rPr lang="en-US" sz="1800" dirty="0" smtClean="0">
                <a:solidFill>
                  <a:srgbClr val="00B050"/>
                </a:solidFill>
              </a:rPr>
              <a:t> </a:t>
            </a:r>
            <a:r>
              <a:rPr lang="en-US" sz="1800" dirty="0">
                <a:solidFill>
                  <a:srgbClr val="00B050"/>
                </a:solidFill>
              </a:rPr>
              <a:t>(Qualcomm Inc</a:t>
            </a:r>
            <a:r>
              <a:rPr lang="en-US" sz="1800" dirty="0" smtClean="0">
                <a:solidFill>
                  <a:srgbClr val="00B050"/>
                </a:solidFill>
              </a:rPr>
              <a:t>.)</a:t>
            </a:r>
          </a:p>
          <a:p>
            <a:pPr lvl="1"/>
            <a:r>
              <a:rPr lang="en-US" sz="1800" dirty="0" smtClean="0">
                <a:solidFill>
                  <a:srgbClr val="00B050"/>
                </a:solidFill>
              </a:rPr>
              <a:t>No objection. Motion on Wednesday 13/1064r1</a:t>
            </a:r>
          </a:p>
          <a:p>
            <a:r>
              <a:rPr lang="en-US" sz="2000" dirty="0">
                <a:solidFill>
                  <a:srgbClr val="00B050"/>
                </a:solidFill>
              </a:rPr>
              <a:t>13/1106 CC9-Resolution-CIDs </a:t>
            </a:r>
            <a:r>
              <a:rPr lang="en-US" sz="2000" dirty="0" smtClean="0">
                <a:solidFill>
                  <a:srgbClr val="00B050"/>
                </a:solidFill>
              </a:rPr>
              <a:t>112+497+544+545+550+605+606+628+657+846+858</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 13/1106r1</a:t>
            </a:r>
            <a:endParaRPr lang="en-US" dirty="0">
              <a:solidFill>
                <a:srgbClr val="00B050"/>
              </a:solidFill>
            </a:endParaRP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24622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13/1033 </a:t>
            </a:r>
            <a:r>
              <a:rPr lang="en-US" dirty="0" smtClean="0">
                <a:solidFill>
                  <a:srgbClr val="00B050"/>
                </a:solidFill>
              </a:rPr>
              <a:t>CIDs </a:t>
            </a:r>
            <a:r>
              <a:rPr lang="en-US" dirty="0">
                <a:solidFill>
                  <a:srgbClr val="00B050"/>
                </a:solidFill>
              </a:rPr>
              <a:t>835,836,687,686,779,781,131</a:t>
            </a:r>
          </a:p>
          <a:p>
            <a:pPr lvl="1"/>
            <a:r>
              <a:rPr lang="en-US" dirty="0">
                <a:solidFill>
                  <a:srgbClr val="00B050"/>
                </a:solidFill>
              </a:rPr>
              <a:t>George Calcev </a:t>
            </a:r>
            <a:r>
              <a:rPr lang="en-US" dirty="0" smtClean="0">
                <a:solidFill>
                  <a:srgbClr val="00B050"/>
                </a:solidFill>
              </a:rPr>
              <a:t>(</a:t>
            </a:r>
            <a:r>
              <a:rPr lang="en-US" dirty="0">
                <a:solidFill>
                  <a:srgbClr val="00B050"/>
                </a:solidFill>
              </a:rPr>
              <a:t>Huawei</a:t>
            </a:r>
            <a:r>
              <a:rPr lang="en-US" dirty="0" smtClean="0">
                <a:solidFill>
                  <a:srgbClr val="00B050"/>
                </a:solidFill>
              </a:rPr>
              <a:t>)</a:t>
            </a:r>
          </a:p>
          <a:p>
            <a:pPr lvl="1"/>
            <a:r>
              <a:rPr lang="en-US" dirty="0" smtClean="0">
                <a:solidFill>
                  <a:srgbClr val="00B050"/>
                </a:solidFill>
              </a:rPr>
              <a:t>Small edits.</a:t>
            </a:r>
          </a:p>
          <a:p>
            <a:pPr lvl="1"/>
            <a:r>
              <a:rPr lang="en-US" dirty="0" smtClean="0">
                <a:solidFill>
                  <a:srgbClr val="00B050"/>
                </a:solidFill>
              </a:rPr>
              <a:t>No objection. Will have motion on 13/1033r1 on Wednesday.</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986612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solidFill>
                  <a:srgbClr val="00B050"/>
                </a:solidFill>
              </a:rPr>
              <a:t>13/1048 clause-9-19-4a-4-comment-resolution</a:t>
            </a:r>
          </a:p>
          <a:p>
            <a:pPr lvl="2"/>
            <a:r>
              <a:rPr lang="en-US" sz="1800" dirty="0" smtClean="0">
                <a:solidFill>
                  <a:srgbClr val="00B050"/>
                </a:solidFill>
              </a:rPr>
              <a:t>No Objection. Motion on Wednesday</a:t>
            </a:r>
          </a:p>
          <a:p>
            <a:pPr lvl="1"/>
            <a:r>
              <a:rPr lang="en-US" dirty="0" smtClean="0">
                <a:solidFill>
                  <a:srgbClr val="00B050"/>
                </a:solidFill>
              </a:rPr>
              <a:t>11-13-1084-00-00ah-CC9-clause-10-43d-comment-resolution</a:t>
            </a:r>
          </a:p>
          <a:p>
            <a:pPr lvl="2"/>
            <a:r>
              <a:rPr lang="en-US" sz="1800" dirty="0" smtClean="0">
                <a:solidFill>
                  <a:srgbClr val="00B050"/>
                </a:solidFill>
              </a:rPr>
              <a:t>No objection. Motion on Wednesday</a:t>
            </a:r>
            <a:endParaRPr lang="en-US" sz="2000" dirty="0">
              <a:solidFill>
                <a:srgbClr val="00B050"/>
              </a:solidFill>
            </a:endParaRPr>
          </a:p>
          <a:p>
            <a:pPr lvl="1"/>
            <a:r>
              <a:rPr lang="en-US" dirty="0" smtClean="0">
                <a:solidFill>
                  <a:srgbClr val="00B050"/>
                </a:solidFill>
              </a:rPr>
              <a:t>11-13-1085-00-00ah-CC9-clause-8_4_2_170k-comment-resolution</a:t>
            </a:r>
          </a:p>
          <a:p>
            <a:pPr lvl="2"/>
            <a:r>
              <a:rPr lang="en-US" sz="1800" dirty="0" smtClean="0">
                <a:solidFill>
                  <a:srgbClr val="00B050"/>
                </a:solidFill>
              </a:rPr>
              <a:t>No objection. Motion on Wednesday.</a:t>
            </a:r>
            <a:endParaRPr lang="en-US" sz="1800" dirty="0">
              <a:solidFill>
                <a:srgbClr val="00B050"/>
              </a:solidFill>
            </a:endParaRPr>
          </a:p>
          <a:p>
            <a:pPr lvl="1"/>
            <a:r>
              <a:rPr lang="en-US" dirty="0" smtClean="0">
                <a:solidFill>
                  <a:srgbClr val="00B050"/>
                </a:solidFill>
              </a:rPr>
              <a:t>11-13-1086-00-00ah-CC9-CID-813-816-825-826-886-comment-resolution</a:t>
            </a:r>
          </a:p>
          <a:p>
            <a:pPr lvl="2"/>
            <a:r>
              <a:rPr lang="en-US" sz="1800" dirty="0" smtClean="0">
                <a:solidFill>
                  <a:srgbClr val="00B050"/>
                </a:solidFill>
              </a:rPr>
              <a:t>Will add more detail on rejection.</a:t>
            </a:r>
          </a:p>
          <a:p>
            <a:pPr lvl="2"/>
            <a:r>
              <a:rPr lang="en-US" sz="1800" dirty="0" smtClean="0">
                <a:solidFill>
                  <a:srgbClr val="00B050"/>
                </a:solidFill>
              </a:rPr>
              <a:t>No objection. Motion on Wednesday to 13/1086r1</a:t>
            </a:r>
            <a:endParaRPr lang="en-US" sz="1800" dirty="0">
              <a:solidFill>
                <a:srgbClr val="00B050"/>
              </a:solidFill>
            </a:endParaRPr>
          </a:p>
          <a:p>
            <a:pPr lvl="1"/>
            <a:r>
              <a:rPr lang="en-US" dirty="0"/>
              <a:t>11-13-1087-00-00ah-CC9-miscellaneous-comment-resolution</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340348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13/828 MAC-CID 163</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No objection. Motion on Wednesday</a:t>
            </a:r>
          </a:p>
          <a:p>
            <a:r>
              <a:rPr lang="en-US" dirty="0">
                <a:solidFill>
                  <a:srgbClr val="00B050"/>
                </a:solidFill>
              </a:rPr>
              <a:t>13/881 </a:t>
            </a:r>
            <a:r>
              <a:rPr lang="en-US" dirty="0" smtClean="0">
                <a:solidFill>
                  <a:srgbClr val="00B050"/>
                </a:solidFill>
              </a:rPr>
              <a:t>CC9-GEN-comment-resolutions-CID729+568</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Edits for rejection reasons will come in.</a:t>
            </a:r>
          </a:p>
          <a:p>
            <a:pPr lvl="1"/>
            <a:r>
              <a:rPr lang="en-US" dirty="0" smtClean="0">
                <a:solidFill>
                  <a:srgbClr val="00B050"/>
                </a:solidFill>
              </a:rPr>
              <a:t>No objection. Motion on Wednesday on 13/881r2</a:t>
            </a:r>
          </a:p>
          <a:p>
            <a:r>
              <a:rPr lang="en-US" dirty="0"/>
              <a:t>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52789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13/1068 CC09 Comment Resolution CID 265</a:t>
            </a:r>
          </a:p>
          <a:p>
            <a:pPr lvl="1"/>
            <a:r>
              <a:rPr lang="en-US" dirty="0"/>
              <a:t>Betty Zhao (Huawei</a:t>
            </a:r>
            <a:r>
              <a:rPr lang="en-US" dirty="0" smtClean="0"/>
              <a:t>)</a:t>
            </a:r>
          </a:p>
          <a:p>
            <a:r>
              <a:rPr lang="en-US" dirty="0"/>
              <a:t>13/1069 </a:t>
            </a:r>
            <a:r>
              <a:rPr lang="en-US" dirty="0" smtClean="0"/>
              <a:t>CID </a:t>
            </a:r>
            <a:r>
              <a:rPr lang="en-US" dirty="0"/>
              <a:t>265, 534, 535, 716 and 834</a:t>
            </a:r>
          </a:p>
          <a:p>
            <a:pPr lvl="1"/>
            <a:r>
              <a:rPr lang="en-US" dirty="0"/>
              <a:t>Betty Zhao (Huawei</a:t>
            </a:r>
            <a:r>
              <a:rPr lang="en-US" dirty="0" smtClean="0"/>
              <a:t>)</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2418631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25868</TotalTime>
  <Words>2231</Words>
  <Application>Microsoft Office PowerPoint</Application>
  <PresentationFormat>On-screen Show (4:3)</PresentationFormat>
  <Paragraphs>430</Paragraphs>
  <Slides>41</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802-11-Submission</vt:lpstr>
      <vt:lpstr>Document</vt:lpstr>
      <vt:lpstr>TGah MAC Ad Hoc Agenda and Report</vt:lpstr>
      <vt:lpstr>PowerPoint Presentation</vt:lpstr>
      <vt:lpstr>Submissions and notes</vt:lpstr>
      <vt:lpstr>Interpretive guide</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MAC ad hoc Straw Polls</vt:lpstr>
      <vt:lpstr>Straw Poll 1</vt:lpstr>
      <vt:lpstr>MAC ad hoc Pre-Motions to be brought for vote in TGah task group</vt:lpstr>
      <vt:lpstr>Pre-Motion 1</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737</cp:revision>
  <cp:lastPrinted>1998-02-10T13:28:06Z</cp:lastPrinted>
  <dcterms:created xsi:type="dcterms:W3CDTF">2008-05-05T19:43:32Z</dcterms:created>
  <dcterms:modified xsi:type="dcterms:W3CDTF">2013-09-16T11:27:50Z</dcterms:modified>
</cp:coreProperties>
</file>