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7" r:id="rId5"/>
    <p:sldId id="274" r:id="rId6"/>
    <p:sldId id="266" r:id="rId7"/>
    <p:sldId id="272" r:id="rId8"/>
    <p:sldId id="273" r:id="rId9"/>
    <p:sldId id="271" r:id="rId10"/>
    <p:sldId id="275"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p:scale>
          <a:sx n="100" d="100"/>
          <a:sy n="100" d="100"/>
        </p:scale>
        <p:origin x="-936" y="-2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16.09.2013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4276715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7413987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28272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407132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2013</a:t>
            </a:r>
            <a:endParaRPr lang="en-GB"/>
          </a:p>
        </p:txBody>
      </p:sp>
      <p:sp>
        <p:nvSpPr>
          <p:cNvPr id="6" name="Footer Placeholder 5"/>
          <p:cNvSpPr>
            <a:spLocks noGrp="1"/>
          </p:cNvSpPr>
          <p:nvPr>
            <p:ph type="ftr" idx="11"/>
          </p:nvPr>
        </p:nvSpPr>
        <p:spPr/>
        <p:txBody>
          <a:bodyPr/>
          <a:lstStyle>
            <a:lvl1pPr>
              <a:defRPr/>
            </a:lvl1pPr>
          </a:lstStyle>
          <a:p>
            <a:r>
              <a:rPr lang="en-GB" smtClean="0"/>
              <a:t>Jarkko Kneckt (Nokia)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2013</a:t>
            </a:r>
            <a:endParaRPr lang="en-GB"/>
          </a:p>
        </p:txBody>
      </p:sp>
      <p:sp>
        <p:nvSpPr>
          <p:cNvPr id="4" name="Footer Placeholder 3"/>
          <p:cNvSpPr>
            <a:spLocks noGrp="1"/>
          </p:cNvSpPr>
          <p:nvPr>
            <p:ph type="ftr" idx="11"/>
          </p:nvPr>
        </p:nvSpPr>
        <p:spPr/>
        <p:txBody>
          <a:bodyPr/>
          <a:lstStyle>
            <a:lvl1pPr>
              <a:defRPr/>
            </a:lvl1pPr>
          </a:lstStyle>
          <a:p>
            <a:r>
              <a:rPr lang="en-GB" smtClean="0"/>
              <a:t>Jarkko Kneckt (Nokia)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2013</a:t>
            </a:r>
            <a:endParaRPr lang="en-GB"/>
          </a:p>
        </p:txBody>
      </p:sp>
      <p:sp>
        <p:nvSpPr>
          <p:cNvPr id="3" name="Footer Placeholder 2"/>
          <p:cNvSpPr>
            <a:spLocks noGrp="1"/>
          </p:cNvSpPr>
          <p:nvPr>
            <p:ph type="ftr" idx="11"/>
          </p:nvPr>
        </p:nvSpPr>
        <p:spPr/>
        <p:txBody>
          <a:bodyPr/>
          <a:lstStyle>
            <a:lvl1pPr>
              <a:defRPr/>
            </a:lvl1pPr>
          </a:lstStyle>
          <a:p>
            <a:r>
              <a:rPr lang="en-GB" smtClean="0"/>
              <a:t>Jarkko Kneckt (Nokia)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11-13/1165r1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 of the comments related to FILS Request Parameter</a:t>
            </a:r>
            <a:endParaRPr lang="en-GB" dirty="0"/>
          </a:p>
        </p:txBody>
      </p:sp>
      <p:sp>
        <p:nvSpPr>
          <p:cNvPr id="3074" name="Rectangle 2"/>
          <p:cNvSpPr>
            <a:spLocks noGrp="1" noChangeArrowheads="1"/>
          </p:cNvSpPr>
          <p:nvPr>
            <p:ph type="body" idx="1"/>
          </p:nvPr>
        </p:nvSpPr>
        <p:spPr>
          <a:xfrm>
            <a:off x="755576" y="175323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09967120"/>
              </p:ext>
            </p:extLst>
          </p:nvPr>
        </p:nvGraphicFramePr>
        <p:xfrm>
          <a:off x="517525" y="2278063"/>
          <a:ext cx="8077200" cy="2690812"/>
        </p:xfrm>
        <a:graphic>
          <a:graphicData uri="http://schemas.openxmlformats.org/presentationml/2006/ole">
            <mc:AlternateContent xmlns:mc="http://schemas.openxmlformats.org/markup-compatibility/2006">
              <mc:Choice xmlns:v="urn:schemas-microsoft-com:vml" Requires="v">
                <p:oleObj spid="_x0000_s3089" name="Document" r:id="rId4" imgW="8237952" imgH="2754204" progId="Word.Document.8">
                  <p:embed/>
                </p:oleObj>
              </mc:Choice>
              <mc:Fallback>
                <p:oleObj name="Document" r:id="rId4" imgW="8237952" imgH="2754204"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690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Strawpoll</a:t>
            </a:r>
            <a:endParaRPr lang="en-US" dirty="0"/>
          </a:p>
        </p:txBody>
      </p:sp>
      <p:sp>
        <p:nvSpPr>
          <p:cNvPr id="3" name="Content Placeholder 2"/>
          <p:cNvSpPr>
            <a:spLocks noGrp="1"/>
          </p:cNvSpPr>
          <p:nvPr>
            <p:ph idx="1"/>
          </p:nvPr>
        </p:nvSpPr>
        <p:spPr/>
        <p:txBody>
          <a:bodyPr/>
          <a:lstStyle/>
          <a:p>
            <a:r>
              <a:rPr lang="fi-FI" dirty="0" smtClean="0"/>
              <a:t>Is the current definition as specified below acceptable for you?</a:t>
            </a:r>
          </a:p>
          <a:p>
            <a:r>
              <a:rPr lang="en-US" sz="1800" dirty="0"/>
              <a:t>"The Minimum Data Rate field is 3 octets long and contains an unsigned integer in units of kilobits per second that specifies the lowest total data rate specified at the MAC_SAP for transport of MSDUs or AMSDUs that the STA is going to transmit. The minimum MAC_SAP data rate does not include the MAC and PHY overheads incurred in transferring the MSDUs or A-MSDUs</a:t>
            </a:r>
            <a:r>
              <a:rPr lang="en-US" sz="1800" dirty="0" smtClean="0"/>
              <a:t>."</a:t>
            </a:r>
            <a:endParaRPr lang="fi-FI" sz="1800" dirty="0"/>
          </a:p>
          <a:p>
            <a:r>
              <a:rPr lang="fi-FI" dirty="0" smtClean="0"/>
              <a:t>Yes: 3</a:t>
            </a:r>
          </a:p>
          <a:p>
            <a:r>
              <a:rPr lang="fi-FI" dirty="0" smtClean="0"/>
              <a:t>No: 2</a:t>
            </a:r>
          </a:p>
          <a:p>
            <a:r>
              <a:rPr lang="fi-FI" dirty="0" smtClean="0"/>
              <a:t>Don’t care: 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3936640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presentation contains a set of clarification questions for FILS Request Parameters. FILS Request Parameters is transmitted in Probe Request frame and it sets criteria to Probe Response transmission.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discussion is related to definitions and </a:t>
            </a:r>
            <a:r>
              <a:rPr lang="en-GB" dirty="0"/>
              <a:t>the formats </a:t>
            </a:r>
            <a:r>
              <a:rPr lang="en-GB" dirty="0" smtClean="0"/>
              <a:t>of the fields.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8.4.2.177 FILS Request Parameters element</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pitchFamily="34" charset="0"/>
              <a:buChar char="•"/>
            </a:pPr>
            <a:r>
              <a:rPr lang="fi-FI" sz="2400" b="1" dirty="0">
                <a:cs typeface="+mn-cs"/>
              </a:rPr>
              <a:t>CIDs 2763, 3129, 3130, 3312, 3313, 3350, 3351, 3372 and 3373.</a:t>
            </a:r>
          </a:p>
          <a:p>
            <a:pPr>
              <a:buFont typeface="Arial" pitchFamily="34" charset="0"/>
              <a:buChar char="•"/>
            </a:pPr>
            <a:r>
              <a:rPr lang="en-US" dirty="0" smtClean="0"/>
              <a:t>Define (transmission) resource </a:t>
            </a:r>
            <a:r>
              <a:rPr lang="en-US" dirty="0"/>
              <a:t>requirement </a:t>
            </a:r>
            <a:r>
              <a:rPr lang="en-US" dirty="0" smtClean="0"/>
              <a:t>instead </a:t>
            </a:r>
            <a:r>
              <a:rPr lang="en-US" dirty="0"/>
              <a:t>of PHY layer type</a:t>
            </a:r>
            <a:r>
              <a:rPr lang="en-US" dirty="0" smtClean="0"/>
              <a:t>.</a:t>
            </a:r>
          </a:p>
          <a:p>
            <a:pPr>
              <a:buFont typeface="Arial" pitchFamily="34" charset="0"/>
              <a:buChar char="•"/>
            </a:pPr>
            <a:r>
              <a:rPr lang="fi-FI" dirty="0" smtClean="0"/>
              <a:t>Discussion:</a:t>
            </a:r>
          </a:p>
          <a:p>
            <a:pPr lvl="1">
              <a:buFont typeface="Arial" pitchFamily="34" charset="0"/>
              <a:buChar char="•"/>
            </a:pPr>
            <a:r>
              <a:rPr lang="fi-FI" dirty="0" smtClean="0"/>
              <a:t>The HT and VHT capabilities are simple criteria for responder. Tesource requirement is hard to estimate. </a:t>
            </a:r>
          </a:p>
        </p:txBody>
      </p:sp>
      <p:sp>
        <p:nvSpPr>
          <p:cNvPr id="4" name="Slide Number Placeholder 3"/>
          <p:cNvSpPr>
            <a:spLocks noGrp="1"/>
          </p:cNvSpPr>
          <p:nvPr>
            <p:ph type="sldNum" idx="12"/>
          </p:nvPr>
        </p:nvSpPr>
        <p:spPr>
          <a:xfrm>
            <a:off x="4076507" y="6494463"/>
            <a:ext cx="528637" cy="363537"/>
          </a:xfrm>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80500890"/>
              </p:ext>
            </p:extLst>
          </p:nvPr>
        </p:nvGraphicFramePr>
        <p:xfrm>
          <a:off x="2627784" y="5085184"/>
          <a:ext cx="3657600" cy="1097280"/>
        </p:xfrm>
        <a:graphic>
          <a:graphicData uri="http://schemas.openxmlformats.org/drawingml/2006/table">
            <a:tbl>
              <a:tblPr>
                <a:tableStyleId>{5C22544A-7EE6-4342-B048-85BDC9FD1C3A}</a:tableStyleId>
              </a:tblPr>
              <a:tblGrid>
                <a:gridCol w="609600"/>
                <a:gridCol w="609600"/>
                <a:gridCol w="609600"/>
                <a:gridCol w="609600"/>
                <a:gridCol w="609600"/>
                <a:gridCol w="609600"/>
              </a:tblGrid>
              <a:tr h="18288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B0</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B1 – B3</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B4</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B5</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B6</a:t>
                      </a:r>
                      <a:r>
                        <a:rPr lang="en-US" sz="1100" u="none" strike="noStrike" baseline="0" dirty="0" smtClean="0">
                          <a:effectLst/>
                        </a:rPr>
                        <a:t> </a:t>
                      </a:r>
                      <a:r>
                        <a:rPr lang="en-US" sz="1100" u="none" strike="noStrike" dirty="0" smtClean="0">
                          <a:effectLst/>
                        </a:rPr>
                        <a:t>– </a:t>
                      </a:r>
                      <a:r>
                        <a:rPr lang="en-US" sz="1100" u="none" strike="noStrike" dirty="0" smtClean="0">
                          <a:effectLst/>
                        </a:rPr>
                        <a:t>B7</a:t>
                      </a:r>
                      <a:endParaRPr lang="en-US" sz="1100" b="0" i="0" u="none" strike="noStrike" dirty="0">
                        <a:solidFill>
                          <a:srgbClr val="000000"/>
                        </a:solidFill>
                        <a:effectLst/>
                        <a:latin typeface="Calibri"/>
                      </a:endParaRPr>
                    </a:p>
                  </a:txBody>
                  <a:tcPr marL="7620" marR="7620" marT="7620" marB="0" anchor="ctr"/>
                </a:tc>
              </a:tr>
              <a:tr h="731520">
                <a:tc>
                  <a:txBody>
                    <a:bodyPr/>
                    <a:lstStyle/>
                    <a:p>
                      <a:pPr algn="l" fontAlgn="b"/>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dirty="0">
                          <a:effectLst/>
                        </a:rPr>
                        <a:t>Reduced </a:t>
                      </a:r>
                      <a:r>
                        <a:rPr lang="en-US" sz="1100" u="none" strike="noStrike" dirty="0" smtClean="0">
                          <a:effectLst/>
                        </a:rPr>
                        <a:t>Neighbor </a:t>
                      </a:r>
                      <a:r>
                        <a:rPr lang="en-US" sz="1100" u="none" strike="noStrike" dirty="0">
                          <a:effectLst/>
                        </a:rPr>
                        <a:t>Report Request</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BSS Delay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VHT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Reserved</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r h="182880">
                <a:tc>
                  <a:txBody>
                    <a:bodyPr/>
                    <a:lstStyle/>
                    <a:p>
                      <a:pPr algn="l" fontAlgn="b"/>
                      <a:r>
                        <a:rPr lang="en-US" sz="1100" u="none" strike="noStrike">
                          <a:effectLst/>
                        </a:rPr>
                        <a:t>Bits:</a:t>
                      </a:r>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a:effectLst/>
                        </a:rPr>
                        <a:t>1</a:t>
                      </a:r>
                      <a:endParaRPr lang="en-US" sz="1100" b="0" i="0" u="none" strike="noStrike">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3</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2</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bl>
          </a:graphicData>
        </a:graphic>
      </p:graphicFrame>
      <p:sp>
        <p:nvSpPr>
          <p:cNvPr id="8" name="Oval 7"/>
          <p:cNvSpPr/>
          <p:nvPr/>
        </p:nvSpPr>
        <p:spPr bwMode="auto">
          <a:xfrm>
            <a:off x="4427984" y="5229200"/>
            <a:ext cx="1296144" cy="79208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a:xfrm>
            <a:off x="2286000" y="6165304"/>
            <a:ext cx="4302224" cy="307777"/>
          </a:xfrm>
          <a:prstGeom prst="rect">
            <a:avLst/>
          </a:prstGeom>
        </p:spPr>
        <p:txBody>
          <a:bodyPr wrap="square">
            <a:spAutoFit/>
          </a:bodyPr>
          <a:lstStyle/>
          <a:p>
            <a:r>
              <a:rPr lang="en-US" sz="1400" b="1" dirty="0">
                <a:solidFill>
                  <a:schemeClr val="tx1"/>
                </a:solidFill>
              </a:rPr>
              <a:t>Figure 8-401cu—Parameter Control Bitmap field</a:t>
            </a:r>
            <a:endParaRPr lang="en-US" sz="1400" dirty="0">
              <a:solidFill>
                <a:schemeClr val="tx1"/>
              </a:solidFill>
            </a:endParaRPr>
          </a:p>
        </p:txBody>
      </p:sp>
    </p:spTree>
    <p:extLst>
      <p:ext uri="{BB962C8B-B14F-4D97-AF65-F5344CB8AC3E}">
        <p14:creationId xmlns:p14="http://schemas.microsoft.com/office/powerpoint/2010/main" val="229931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HT </a:t>
            </a:r>
            <a:r>
              <a:rPr lang="fi-FI" dirty="0" smtClean="0"/>
              <a:t>and </a:t>
            </a:r>
            <a:r>
              <a:rPr lang="fi-FI" dirty="0"/>
              <a:t>VHT support </a:t>
            </a:r>
            <a:r>
              <a:rPr lang="fi-FI" dirty="0" smtClean="0"/>
              <a:t>FILS Criteria</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pitchFamily="34" charset="0"/>
              <a:buChar char="•"/>
            </a:pPr>
            <a:r>
              <a:rPr lang="en-US" dirty="0" smtClean="0"/>
              <a:t>If </a:t>
            </a:r>
            <a:r>
              <a:rPr lang="en-US" dirty="0"/>
              <a:t>a STA wants to receive a Probe Response frame from only a HT capable STA, the STA can transmit a Probe Request frame in HT PPDU format. Similarly VHT PPDU may be used for VHT AP </a:t>
            </a:r>
            <a:r>
              <a:rPr lang="en-US" dirty="0" smtClean="0"/>
              <a:t>responses</a:t>
            </a:r>
            <a:endParaRPr lang="fi-FI" dirty="0" smtClean="0"/>
          </a:p>
          <a:p>
            <a:pPr>
              <a:buFont typeface="Arial" pitchFamily="34" charset="0"/>
              <a:buChar char="•"/>
            </a:pPr>
            <a:r>
              <a:rPr lang="fi-FI" dirty="0" smtClean="0"/>
              <a:t>Discussion:</a:t>
            </a:r>
          </a:p>
          <a:p>
            <a:pPr lvl="1">
              <a:buFont typeface="Arial" pitchFamily="34" charset="0"/>
              <a:buChar char="•"/>
            </a:pPr>
            <a:r>
              <a:rPr lang="fi-FI" dirty="0" smtClean="0"/>
              <a:t>If the HT or VHT PPDU is transmitted, the transmission time of Probe Request will be longer:</a:t>
            </a:r>
          </a:p>
          <a:p>
            <a:pPr lvl="2">
              <a:buFont typeface="Arial" pitchFamily="34" charset="0"/>
              <a:buChar char="•"/>
            </a:pPr>
            <a:r>
              <a:rPr lang="fi-FI" dirty="0" smtClean="0"/>
              <a:t>PLCP header of the HT PPDU adds at minimum 8 microseconds</a:t>
            </a:r>
          </a:p>
          <a:p>
            <a:pPr lvl="2">
              <a:buFont typeface="Arial" pitchFamily="34" charset="0"/>
              <a:buChar char="•"/>
            </a:pPr>
            <a:r>
              <a:rPr lang="fi-FI" dirty="0" smtClean="0"/>
              <a:t>PLCP header of the VHT frame adds at minimum 12 microseconds</a:t>
            </a:r>
          </a:p>
          <a:p>
            <a:pPr lvl="1">
              <a:buFont typeface="Arial" pitchFamily="34" charset="0"/>
              <a:buChar char="•"/>
            </a:pPr>
            <a:endParaRPr lang="fi-FI" dirty="0" smtClean="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379249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Strawpoll</a:t>
            </a:r>
            <a:endParaRPr lang="en-US" dirty="0"/>
          </a:p>
        </p:txBody>
      </p:sp>
      <p:sp>
        <p:nvSpPr>
          <p:cNvPr id="3" name="Content Placeholder 2"/>
          <p:cNvSpPr>
            <a:spLocks noGrp="1"/>
          </p:cNvSpPr>
          <p:nvPr>
            <p:ph idx="1"/>
          </p:nvPr>
        </p:nvSpPr>
        <p:spPr/>
        <p:txBody>
          <a:bodyPr/>
          <a:lstStyle/>
          <a:p>
            <a:r>
              <a:rPr lang="fi-FI" dirty="0" smtClean="0"/>
              <a:t>Are you in favour of having of option 1 or option2?</a:t>
            </a:r>
          </a:p>
          <a:p>
            <a:r>
              <a:rPr lang="fi-FI" dirty="0" smtClean="0"/>
              <a:t>Option 1: use 2 bits to specify that the responder </a:t>
            </a:r>
            <a:r>
              <a:rPr lang="fi-FI" dirty="0"/>
              <a:t>shall </a:t>
            </a:r>
            <a:r>
              <a:rPr lang="fi-FI" dirty="0" smtClean="0"/>
              <a:t>be HT or VHT capable as in 802.11ai draft 1.0.</a:t>
            </a:r>
          </a:p>
          <a:p>
            <a:r>
              <a:rPr lang="fi-FI" dirty="0" smtClean="0"/>
              <a:t>Option 2: use HT PPDU or VHT PPDU to identify the capabilities of the responding AP as proposed by comments.</a:t>
            </a:r>
          </a:p>
          <a:p>
            <a:r>
              <a:rPr lang="fi-FI" dirty="0" smtClean="0"/>
              <a:t>Results:</a:t>
            </a:r>
          </a:p>
          <a:p>
            <a:r>
              <a:rPr lang="fi-FI" dirty="0" smtClean="0"/>
              <a:t>Option 1: 6	</a:t>
            </a:r>
          </a:p>
          <a:p>
            <a:r>
              <a:rPr lang="fi-FI" dirty="0" smtClean="0"/>
              <a:t>Option 2: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101317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Reduced Neighbor Report Request</a:t>
            </a:r>
            <a:endParaRPr lang="en-US" dirty="0"/>
          </a:p>
        </p:txBody>
      </p:sp>
      <p:sp>
        <p:nvSpPr>
          <p:cNvPr id="3" name="Content Placeholder 2"/>
          <p:cNvSpPr>
            <a:spLocks noGrp="1"/>
          </p:cNvSpPr>
          <p:nvPr>
            <p:ph idx="1"/>
          </p:nvPr>
        </p:nvSpPr>
        <p:spPr/>
        <p:txBody>
          <a:bodyPr/>
          <a:lstStyle/>
          <a:p>
            <a:pPr>
              <a:buFont typeface="Arial" pitchFamily="34" charset="0"/>
              <a:buChar char="•"/>
            </a:pPr>
            <a:r>
              <a:rPr lang="fi-FI" dirty="0" smtClean="0"/>
              <a:t>Reduced Neighbor Report Request: CIDs 3349, 3371 </a:t>
            </a:r>
          </a:p>
          <a:p>
            <a:pPr lvl="1">
              <a:buFont typeface="Arial" pitchFamily="34" charset="0"/>
              <a:buChar char="•"/>
            </a:pPr>
            <a:r>
              <a:rPr lang="en-US" dirty="0"/>
              <a:t>Request element (sub-clause 8.4.2.10) can be placed in a Probe Request frame to request that the responding STA include the </a:t>
            </a:r>
            <a:r>
              <a:rPr lang="en-US" dirty="0" smtClean="0"/>
              <a:t>requested information </a:t>
            </a:r>
            <a:r>
              <a:rPr lang="en-US" dirty="0"/>
              <a:t>in the Probe Response frame. What is the difference with the Request element</a:t>
            </a:r>
            <a:r>
              <a:rPr lang="en-US" dirty="0" smtClean="0"/>
              <a:t>?</a:t>
            </a:r>
          </a:p>
          <a:p>
            <a:pPr>
              <a:buFont typeface="Arial" pitchFamily="34" charset="0"/>
              <a:buChar char="•"/>
            </a:pPr>
            <a:r>
              <a:rPr lang="fi-FI" dirty="0" smtClean="0"/>
              <a:t>Discussion:</a:t>
            </a:r>
          </a:p>
          <a:p>
            <a:pPr lvl="1">
              <a:buFont typeface="Arial" pitchFamily="34" charset="0"/>
              <a:buChar char="•"/>
            </a:pPr>
            <a:r>
              <a:rPr lang="fi-FI" dirty="0" smtClean="0"/>
              <a:t>The proposed mode is default operation to request all other elements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6036746"/>
              </p:ext>
            </p:extLst>
          </p:nvPr>
        </p:nvGraphicFramePr>
        <p:xfrm>
          <a:off x="2195736" y="5157192"/>
          <a:ext cx="3657600" cy="1097280"/>
        </p:xfrm>
        <a:graphic>
          <a:graphicData uri="http://schemas.openxmlformats.org/drawingml/2006/table">
            <a:tbl>
              <a:tblPr>
                <a:tableStyleId>{5C22544A-7EE6-4342-B048-85BDC9FD1C3A}</a:tableStyleId>
              </a:tblPr>
              <a:tblGrid>
                <a:gridCol w="609600"/>
                <a:gridCol w="609600"/>
                <a:gridCol w="609600"/>
                <a:gridCol w="609600"/>
                <a:gridCol w="609600"/>
                <a:gridCol w="609600"/>
              </a:tblGrid>
              <a:tr h="18288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B0</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B1 – B3</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B4</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B5</a:t>
                      </a:r>
                      <a:endParaRPr lang="en-US" sz="1100" b="0" i="0" u="none" strike="noStrike" dirty="0">
                        <a:solidFill>
                          <a:srgbClr val="000000"/>
                        </a:solidFill>
                        <a:effectLst/>
                        <a:latin typeface="Calibri"/>
                      </a:endParaRPr>
                    </a:p>
                  </a:txBody>
                  <a:tcPr marL="7620" marR="7620" marT="7620" marB="0" anchor="ctr"/>
                </a:tc>
                <a:tc>
                  <a:txBody>
                    <a:bodyPr/>
                    <a:lstStyle/>
                    <a:p>
                      <a:pPr algn="ctr" fontAlgn="ctr"/>
                      <a:r>
                        <a:rPr lang="en-US" sz="1100" u="none" strike="noStrike" dirty="0" smtClean="0">
                          <a:effectLst/>
                        </a:rPr>
                        <a:t>B6</a:t>
                      </a:r>
                      <a:r>
                        <a:rPr lang="en-US" sz="1100" u="none" strike="noStrike" baseline="0" dirty="0" smtClean="0">
                          <a:effectLst/>
                        </a:rPr>
                        <a:t> </a:t>
                      </a:r>
                      <a:r>
                        <a:rPr lang="en-US" sz="1100" u="none" strike="noStrike" dirty="0" smtClean="0">
                          <a:effectLst/>
                        </a:rPr>
                        <a:t>– </a:t>
                      </a:r>
                      <a:r>
                        <a:rPr lang="en-US" sz="1100" u="none" strike="noStrike" dirty="0" smtClean="0">
                          <a:effectLst/>
                        </a:rPr>
                        <a:t>B7 </a:t>
                      </a:r>
                      <a:endParaRPr lang="en-US" sz="1100" b="0" i="0" u="none" strike="noStrike" dirty="0">
                        <a:solidFill>
                          <a:srgbClr val="000000"/>
                        </a:solidFill>
                        <a:effectLst/>
                        <a:latin typeface="Calibri"/>
                      </a:endParaRPr>
                    </a:p>
                  </a:txBody>
                  <a:tcPr marL="7620" marR="7620" marT="7620" marB="0" anchor="ctr"/>
                </a:tc>
              </a:tr>
              <a:tr h="731520">
                <a:tc>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ctr"/>
                      <a:r>
                        <a:rPr lang="en-US" sz="1100" u="none" strike="noStrike" dirty="0">
                          <a:effectLst/>
                        </a:rPr>
                        <a:t>Reduced </a:t>
                      </a:r>
                      <a:r>
                        <a:rPr lang="en-US" sz="1100" u="none" strike="noStrike" dirty="0" smtClean="0">
                          <a:effectLst/>
                        </a:rPr>
                        <a:t>Neighbor </a:t>
                      </a:r>
                      <a:r>
                        <a:rPr lang="en-US" sz="1100" u="none" strike="noStrike" dirty="0">
                          <a:effectLst/>
                        </a:rPr>
                        <a:t>Report Request</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BSS Delay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VHT Support Criteria</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Reserved</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r h="182880">
                <a:tc>
                  <a:txBody>
                    <a:bodyPr/>
                    <a:lstStyle/>
                    <a:p>
                      <a:pPr algn="l" fontAlgn="b"/>
                      <a:r>
                        <a:rPr lang="en-US" sz="1100" u="none" strike="noStrike">
                          <a:effectLst/>
                        </a:rPr>
                        <a:t>Bits:</a:t>
                      </a:r>
                      <a:endParaRPr lang="en-US" sz="1100" b="0" i="0" u="none" strike="noStrike">
                        <a:solidFill>
                          <a:srgbClr val="000000"/>
                        </a:solidFill>
                        <a:effectLst/>
                        <a:latin typeface="Calibri"/>
                      </a:endParaRPr>
                    </a:p>
                  </a:txBody>
                  <a:tcPr marL="7620" marR="7620" marT="7620" marB="0" anchor="b"/>
                </a:tc>
                <a:tc>
                  <a:txBody>
                    <a:bodyPr/>
                    <a:lstStyle/>
                    <a:p>
                      <a:pPr algn="ctr" fontAlgn="ctr"/>
                      <a:r>
                        <a:rPr lang="en-US" sz="1100" u="none" strike="noStrike">
                          <a:effectLst/>
                        </a:rPr>
                        <a:t>1</a:t>
                      </a:r>
                      <a:endParaRPr lang="en-US" sz="1100" b="0" i="0" u="none" strike="noStrike">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3</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c>
                  <a:txBody>
                    <a:bodyPr/>
                    <a:lstStyle/>
                    <a:p>
                      <a:pPr algn="ctr" fontAlgn="ctr"/>
                      <a:r>
                        <a:rPr lang="fi-FI" sz="1100" b="0" i="0" u="none" strike="noStrike" dirty="0" smtClean="0">
                          <a:solidFill>
                            <a:schemeClr val="dk1"/>
                          </a:solidFill>
                          <a:effectLst/>
                          <a:latin typeface="+mn-lt"/>
                        </a:rPr>
                        <a:t>2</a:t>
                      </a:r>
                      <a:endParaRPr lang="en-US" sz="1100" b="0" i="0" u="none" strike="noStrike" dirty="0">
                        <a:solidFill>
                          <a:srgbClr val="000000"/>
                        </a:solidFill>
                        <a:effectLst/>
                        <a:latin typeface="Calibri"/>
                      </a:endParaRPr>
                    </a:p>
                  </a:txBody>
                  <a:tcPr marL="7620" marR="7620" marT="7620" marB="0" anchor="ctr">
                    <a:solidFill>
                      <a:schemeClr val="accent1">
                        <a:tint val="20000"/>
                      </a:schemeClr>
                    </a:solidFill>
                  </a:tcPr>
                </a:tc>
              </a:tr>
            </a:tbl>
          </a:graphicData>
        </a:graphic>
      </p:graphicFrame>
      <p:sp>
        <p:nvSpPr>
          <p:cNvPr id="8" name="Oval 7"/>
          <p:cNvSpPr/>
          <p:nvPr/>
        </p:nvSpPr>
        <p:spPr bwMode="auto">
          <a:xfrm>
            <a:off x="2771800" y="5301208"/>
            <a:ext cx="648072" cy="792088"/>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63954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Delay Criteria</a:t>
            </a:r>
            <a:endParaRPr lang="en-US" dirty="0"/>
          </a:p>
        </p:txBody>
      </p:sp>
      <p:sp>
        <p:nvSpPr>
          <p:cNvPr id="3" name="Content Placeholder 2"/>
          <p:cNvSpPr>
            <a:spLocks noGrp="1"/>
          </p:cNvSpPr>
          <p:nvPr>
            <p:ph idx="1"/>
          </p:nvPr>
        </p:nvSpPr>
        <p:spPr/>
        <p:txBody>
          <a:bodyPr/>
          <a:lstStyle/>
          <a:p>
            <a:r>
              <a:rPr lang="fi-FI" dirty="0" smtClean="0"/>
              <a:t>CIDs 3293</a:t>
            </a:r>
          </a:p>
          <a:p>
            <a:r>
              <a:rPr lang="en-US" dirty="0" smtClean="0"/>
              <a:t>The  </a:t>
            </a:r>
            <a:r>
              <a:rPr lang="en-US" dirty="0"/>
              <a:t>maximum value </a:t>
            </a:r>
            <a:r>
              <a:rPr lang="en-US" dirty="0" smtClean="0"/>
              <a:t>(of access delay) is </a:t>
            </a:r>
            <a:r>
              <a:rPr lang="en-US" dirty="0"/>
              <a:t>therefore </a:t>
            </a:r>
            <a:r>
              <a:rPr lang="en-US" dirty="0" smtClean="0"/>
              <a:t>200us </a:t>
            </a:r>
            <a:r>
              <a:rPr lang="en-US" dirty="0"/>
              <a:t>x </a:t>
            </a:r>
            <a:r>
              <a:rPr lang="en-US" dirty="0" smtClean="0"/>
              <a:t>255 </a:t>
            </a:r>
            <a:r>
              <a:rPr lang="en-US" dirty="0"/>
              <a:t>= 51ms.  Is this a concern</a:t>
            </a:r>
            <a:r>
              <a:rPr lang="en-US" dirty="0" smtClean="0"/>
              <a:t>?</a:t>
            </a:r>
          </a:p>
          <a:p>
            <a:r>
              <a:rPr lang="fi-FI" dirty="0" smtClean="0"/>
              <a:t>Discussion:</a:t>
            </a:r>
          </a:p>
          <a:p>
            <a:r>
              <a:rPr lang="fi-FI" dirty="0" smtClean="0"/>
              <a:t>The delay increases exponentially as a function of traffic load and congestion. In small delays the preciseness of the delay value is more important than in large delays. </a:t>
            </a:r>
          </a:p>
          <a:p>
            <a:r>
              <a:rPr lang="fi-FI" dirty="0" smtClean="0"/>
              <a:t>Recovering from the delay requires transmission resources and time to transmit the buffered frames.</a:t>
            </a:r>
          </a:p>
          <a:p>
            <a:r>
              <a:rPr lang="fi-FI" dirty="0" smtClean="0"/>
              <a:t>The APs with large delay values are not good candidates.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232373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Example resolutions:</a:t>
            </a:r>
            <a:endParaRPr lang="en-US" dirty="0"/>
          </a:p>
        </p:txBody>
      </p:sp>
      <p:sp>
        <p:nvSpPr>
          <p:cNvPr id="3" name="Content Placeholder 2"/>
          <p:cNvSpPr>
            <a:spLocks noGrp="1"/>
          </p:cNvSpPr>
          <p:nvPr>
            <p:ph idx="1"/>
          </p:nvPr>
        </p:nvSpPr>
        <p:spPr/>
        <p:txBody>
          <a:bodyPr/>
          <a:lstStyle/>
          <a:p>
            <a:pPr marL="0" indent="0"/>
            <a:r>
              <a:rPr lang="fi-FI" dirty="0" smtClean="0"/>
              <a:t>What the group feels on the correct granularity of the access delay criteria? </a:t>
            </a:r>
          </a:p>
          <a:p>
            <a:pPr marL="457200" indent="-457200">
              <a:buAutoNum type="arabicPeriod"/>
            </a:pPr>
            <a:r>
              <a:rPr lang="fi-FI" dirty="0" smtClean="0"/>
              <a:t>Keep the value as it is: </a:t>
            </a:r>
            <a:r>
              <a:rPr lang="en-US" dirty="0"/>
              <a:t>200us x 255 = </a:t>
            </a:r>
            <a:r>
              <a:rPr lang="en-US" dirty="0" smtClean="0"/>
              <a:t>51ms</a:t>
            </a:r>
          </a:p>
          <a:p>
            <a:pPr marL="457200" indent="-457200">
              <a:buAutoNum type="arabicPeriod"/>
            </a:pPr>
            <a:r>
              <a:rPr lang="en-US" dirty="0" smtClean="0"/>
              <a:t>Increase the value to 400us: 400us x 255 = 102ms</a:t>
            </a:r>
          </a:p>
          <a:p>
            <a:pPr marL="457200" indent="-457200">
              <a:buAutoNum type="arabicPeriod"/>
            </a:pPr>
            <a:r>
              <a:rPr lang="en-US" dirty="0" smtClean="0"/>
              <a:t>Use value 200us to 0-127 values and 400 us to 128-255, 200us x 127 + 400us x 128 = 77ms</a:t>
            </a:r>
          </a:p>
          <a:p>
            <a:pPr marL="457200" indent="-457200">
              <a:buAutoNum type="arabicPeriod"/>
            </a:pPr>
            <a:r>
              <a:rPr lang="en-US" dirty="0" smtClean="0"/>
              <a:t>Some other value / formula?</a:t>
            </a:r>
            <a:r>
              <a:rPr lang="fi-FI"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751272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Minimum Data Rate </a:t>
            </a:r>
            <a:endParaRPr lang="en-US" dirty="0"/>
          </a:p>
        </p:txBody>
      </p:sp>
      <p:sp>
        <p:nvSpPr>
          <p:cNvPr id="3" name="Content Placeholder 2"/>
          <p:cNvSpPr>
            <a:spLocks noGrp="1"/>
          </p:cNvSpPr>
          <p:nvPr>
            <p:ph idx="1"/>
          </p:nvPr>
        </p:nvSpPr>
        <p:spPr>
          <a:xfrm>
            <a:off x="685800" y="1981200"/>
            <a:ext cx="7770813" cy="3824063"/>
          </a:xfrm>
        </p:spPr>
        <p:txBody>
          <a:bodyPr/>
          <a:lstStyle/>
          <a:p>
            <a:r>
              <a:rPr lang="fi-FI" sz="1800" dirty="0" smtClean="0"/>
              <a:t>CIDs 3352, 3374</a:t>
            </a:r>
            <a:endParaRPr lang="en-US" sz="1800" dirty="0" smtClean="0"/>
          </a:p>
          <a:p>
            <a:r>
              <a:rPr lang="en-US" sz="1800" dirty="0" smtClean="0"/>
              <a:t>Comment: "The </a:t>
            </a:r>
            <a:r>
              <a:rPr lang="en-US" sz="1800" dirty="0"/>
              <a:t>Minimum Data Rate field is 3 octets long and contains an unsigned integer in units of kilobits per </a:t>
            </a:r>
            <a:r>
              <a:rPr lang="en-US" sz="1800" dirty="0" smtClean="0"/>
              <a:t>second that </a:t>
            </a:r>
            <a:r>
              <a:rPr lang="en-US" sz="1800" dirty="0"/>
              <a:t>specifies the lowest total data rate specified at the MAC_SAP for transport of MSDUs or </a:t>
            </a:r>
            <a:r>
              <a:rPr lang="en-US" sz="1800" dirty="0" smtClean="0"/>
              <a:t>AMSDUs that </a:t>
            </a:r>
            <a:r>
              <a:rPr lang="en-US" sz="1800" dirty="0"/>
              <a:t>the STA is going to transmit. The minimum MAC_SAP data rate does not include the </a:t>
            </a:r>
            <a:r>
              <a:rPr lang="en-US" sz="1800" dirty="0" smtClean="0"/>
              <a:t>MAC and </a:t>
            </a:r>
            <a:r>
              <a:rPr lang="en-US" sz="1800" dirty="0"/>
              <a:t>PHY overheads incurred in transferring the MSDUs or A-MSDUs."</a:t>
            </a:r>
          </a:p>
          <a:p>
            <a:r>
              <a:rPr lang="en-US" sz="1800" dirty="0"/>
              <a:t>What is the definition of the lowest total data rate? Is it a </a:t>
            </a:r>
            <a:r>
              <a:rPr lang="en-US" sz="1800" dirty="0" smtClean="0"/>
              <a:t>long-term throughput</a:t>
            </a:r>
            <a:r>
              <a:rPr lang="en-US" sz="1800" dirty="0"/>
              <a:t>? Is it a singly linked throughput</a:t>
            </a:r>
            <a:r>
              <a:rPr lang="en-US" sz="1800" dirty="0" smtClean="0"/>
              <a:t>?</a:t>
            </a:r>
          </a:p>
          <a:p>
            <a:r>
              <a:rPr lang="fi-FI" sz="1800" dirty="0" smtClean="0"/>
              <a:t>Discussion: </a:t>
            </a:r>
          </a:p>
          <a:p>
            <a:r>
              <a:rPr lang="fi-FI" sz="1800" dirty="0"/>
              <a:t>	</a:t>
            </a:r>
            <a:r>
              <a:rPr lang="fi-FI" sz="1800" dirty="0" smtClean="0"/>
              <a:t>- The lowest total data rate is an estimation of the data amount that will be transmitted in future. Is it better to say that it is average or peak value of throughput in future?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September 2013</a:t>
            </a:r>
            <a:endParaRPr lang="en-GB" dirty="0"/>
          </a:p>
        </p:txBody>
      </p:sp>
    </p:spTree>
    <p:extLst>
      <p:ext uri="{BB962C8B-B14F-4D97-AF65-F5344CB8AC3E}">
        <p14:creationId xmlns:p14="http://schemas.microsoft.com/office/powerpoint/2010/main" val="1212674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2048</TotalTime>
  <Words>905</Words>
  <Application>Microsoft Office PowerPoint</Application>
  <PresentationFormat>On-screen Show (4:3)</PresentationFormat>
  <Paragraphs>140</Paragraphs>
  <Slides>10</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Microsoft Word 97 - 2003 Document</vt:lpstr>
      <vt:lpstr>Discussion of the comments related to FILS Request Parameter</vt:lpstr>
      <vt:lpstr>Abstract</vt:lpstr>
      <vt:lpstr>8.4.2.177 FILS Request Parameters element</vt:lpstr>
      <vt:lpstr>HT and VHT support FILS Criteria</vt:lpstr>
      <vt:lpstr>Strawpoll</vt:lpstr>
      <vt:lpstr>Reduced Neighbor Report Request</vt:lpstr>
      <vt:lpstr>Delay Criteria</vt:lpstr>
      <vt:lpstr>Example resolutions:</vt:lpstr>
      <vt:lpstr>Minimum Data Rate </vt:lpstr>
      <vt:lpstr>Strawpoll</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the active scanning comments</dc:title>
  <dc:creator>Kneckt Jarkko (Nokia-NRC/Helsinki)</dc:creator>
  <cp:lastModifiedBy>Kneckt Jarkko (Nokia-NRC/Helsinki)</cp:lastModifiedBy>
  <cp:revision>34</cp:revision>
  <cp:lastPrinted>1601-01-01T00:00:00Z</cp:lastPrinted>
  <dcterms:created xsi:type="dcterms:W3CDTF">2013-09-16T03:24:18Z</dcterms:created>
  <dcterms:modified xsi:type="dcterms:W3CDTF">2013-09-17T13:32:28Z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33f62cb5-25b0-4708-be87-c158eba67dbd</vt:lpwstr>
  </property>
  <property fmtid="{D5CDD505-2E9C-101B-9397-08002B2CF9AE}" pid="3" name="NokiaConfidentiality">
    <vt:lpwstr>Public</vt:lpwstr>
  </property>
</Properties>
</file>