
<file path=[Content_Types].xml><?xml version="1.0" encoding="utf-8"?>
<Types xmlns="http://schemas.openxmlformats.org/package/2006/content-types">
  <Default Extension="xml" ContentType="application/xml"/>
  <Default Extension="doc" ContentType="application/msword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embeddings/oleObject1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9" r:id="rId2"/>
    <p:sldId id="321" r:id="rId3"/>
    <p:sldId id="336" r:id="rId4"/>
    <p:sldId id="335" r:id="rId5"/>
    <p:sldId id="332" r:id="rId6"/>
    <p:sldId id="327" r:id="rId7"/>
    <p:sldId id="333" r:id="rId8"/>
    <p:sldId id="337" r:id="rId9"/>
    <p:sldId id="328" r:id="rId10"/>
    <p:sldId id="330" r:id="rId11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6D6D6"/>
    <a:srgbClr val="00FF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525" autoAdjust="0"/>
    <p:restoredTop sz="94714" autoAdjust="0"/>
  </p:normalViewPr>
  <p:slideViewPr>
    <p:cSldViewPr>
      <p:cViewPr varScale="1">
        <p:scale>
          <a:sx n="62" d="100"/>
          <a:sy n="62" d="100"/>
        </p:scale>
        <p:origin x="-1408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022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handoutMaster" Target="handoutMasters/handoutMaster1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802.11-12/0455r0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7331469-CC73-4F6F-814E-517B0B11AA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64951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802.11-12/0455r0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7797EB75-BD9E-45DB-A35F-6C321BEA61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45534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802.11-12/0455r0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David Halasz, Motorola Mobility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EAA737DE-91F0-4B7D-8A18-ED5F5E01B10B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45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45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141297" y="6475413"/>
            <a:ext cx="1402628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Paul Lambert, Marvell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A27BAEC-4E92-428C-ACCA-21570D1D19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4294967295"/>
          </p:nvPr>
        </p:nvSpPr>
        <p:spPr>
          <a:xfrm>
            <a:off x="696913" y="268323"/>
            <a:ext cx="2122487" cy="405555"/>
          </a:xfrm>
          <a:noFill/>
        </p:spPr>
        <p:txBody>
          <a:bodyPr/>
          <a:lstStyle/>
          <a:p>
            <a:r>
              <a:rPr lang="en-US" smtClean="0"/>
              <a:t>September 2013</a:t>
            </a:r>
            <a:endParaRPr lang="en-US" dirty="0" smtClean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86473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Paul Lambert, Marvell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0B8A76E-7BA7-4C9B-837C-355FCD7B16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86473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Paul Lambert, Marvell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A5FCF3-553F-4D02-B98B-995DD4F30E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Calibri" pitchFamily="34" charset="0"/>
              </a:defRPr>
            </a:lvl1pPr>
            <a:lvl2pPr>
              <a:defRPr>
                <a:latin typeface="Calibri" pitchFamily="34" charset="0"/>
                <a:cs typeface="Calibri" pitchFamily="34" charset="0"/>
              </a:defRPr>
            </a:lvl2pPr>
            <a:lvl3pPr>
              <a:defRPr>
                <a:latin typeface="Calibri" pitchFamily="34" charset="0"/>
                <a:cs typeface="Calibri" pitchFamily="34" charset="0"/>
              </a:defRPr>
            </a:lvl3pPr>
            <a:lvl4pPr>
              <a:defRPr>
                <a:latin typeface="Calibri" pitchFamily="34" charset="0"/>
                <a:cs typeface="Calibri" pitchFamily="34" charset="0"/>
              </a:defRPr>
            </a:lvl4pPr>
            <a:lvl5pPr>
              <a:defRPr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Paul Lambert, Marvell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F280238-5E03-4A90-BACD-D800220B26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4294967295"/>
          </p:nvPr>
        </p:nvSpPr>
        <p:spPr>
          <a:xfrm>
            <a:off x="696913" y="286757"/>
            <a:ext cx="2122487" cy="368686"/>
          </a:xfrm>
          <a:noFill/>
        </p:spPr>
        <p:txBody>
          <a:bodyPr/>
          <a:lstStyle/>
          <a:p>
            <a:r>
              <a:rPr lang="en-US" dirty="0" smtClean="0"/>
              <a:t>September 2013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Paul Lambert, Marvell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757BC58-BACD-405D-B618-E32E80D6B6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86473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2012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Paul Lambert, Marvell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438A36A-A85A-4993-AA9A-DAE717E40F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86473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2012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Paul Lambert, Marvell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6762A5E-7C72-410F-BAC3-6E6D273799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86473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2012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Paul Lambert, Marvell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818DF38-7C2F-431A-BC51-6973307295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86473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2012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Paul Lambert, Marvell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5721EC0-9E3F-4D94-B125-3AEE1BE749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86473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2012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Paul Lambert, Marvell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0909BE1-62D5-4B97-94AD-A28DFF66D9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86473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2012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Paul Lambert, Marvell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D5D6F34-4A63-4A43-9856-E699E8924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41297" y="6475413"/>
            <a:ext cx="140262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Calibri" pitchFamily="34" charset="0"/>
                <a:cs typeface="Calibri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Paul Lambert, Marvell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52017" y="6475413"/>
            <a:ext cx="51616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latin typeface="Calibri" pitchFamily="34" charset="0"/>
                <a:cs typeface="Calibri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5FCE21BC-3A2D-4A13-9E57-C304A74846A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330220" y="304800"/>
            <a:ext cx="296464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>
                <a:latin typeface="Calibri" pitchFamily="34" charset="0"/>
                <a:cs typeface="Calibri" pitchFamily="34" charset="0"/>
              </a:rPr>
              <a:t>doc.: IEEE </a:t>
            </a:r>
            <a:r>
              <a:rPr lang="en-US" sz="1800" b="1" dirty="0" smtClean="0">
                <a:latin typeface="Calibri" pitchFamily="34" charset="0"/>
                <a:cs typeface="Calibri" pitchFamily="34" charset="0"/>
              </a:rPr>
              <a:t>802.11-13/1164   r00</a:t>
            </a:r>
            <a:endParaRPr lang="en-US" sz="18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0852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>
                <a:latin typeface="Calibri" pitchFamily="34" charset="0"/>
                <a:cs typeface="Calibri" pitchFamily="34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1" name="Date Placeholder 3"/>
          <p:cNvSpPr>
            <a:spLocks noGrp="1"/>
          </p:cNvSpPr>
          <p:nvPr>
            <p:ph type="dt" sz="quarter" idx="2"/>
          </p:nvPr>
        </p:nvSpPr>
        <p:spPr>
          <a:xfrm>
            <a:off x="696913" y="286757"/>
            <a:ext cx="2198687" cy="368686"/>
          </a:xfrm>
          <a:prstGeom prst="rect">
            <a:avLst/>
          </a:prstGeom>
          <a:noFill/>
        </p:spPr>
        <p:txBody>
          <a:bodyPr/>
          <a:lstStyle>
            <a:lvl1pPr>
              <a:defRPr sz="1800">
                <a:latin typeface="Calibri"/>
                <a:cs typeface="Calibri"/>
              </a:defRPr>
            </a:lvl1pPr>
          </a:lstStyle>
          <a:p>
            <a:r>
              <a:rPr lang="en-US" dirty="0" smtClean="0"/>
              <a:t>September 2013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1" r:id="rId1"/>
    <p:sldLayoutId id="2147484052" r:id="rId2"/>
    <p:sldLayoutId id="2147484053" r:id="rId3"/>
    <p:sldLayoutId id="2147484054" r:id="rId4"/>
    <p:sldLayoutId id="2147484055" r:id="rId5"/>
    <p:sldLayoutId id="2147484056" r:id="rId6"/>
    <p:sldLayoutId id="2147484057" r:id="rId7"/>
    <p:sldLayoutId id="2147484058" r:id="rId8"/>
    <p:sldLayoutId id="2147484059" r:id="rId9"/>
    <p:sldLayoutId id="2147484060" r:id="rId10"/>
    <p:sldLayoutId id="2147484061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alibri" pitchFamily="34" charset="0"/>
          <a:ea typeface="+mj-ea"/>
          <a:cs typeface="Calibri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  <a:cs typeface="Calibri" pitchFamily="34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Calibri" pitchFamily="34" charset="0"/>
          <a:cs typeface="Calibri" pitchFamily="34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Calibri" pitchFamily="34" charset="0"/>
          <a:cs typeface="Calibri" pitchFamily="34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Calibri" pitchFamily="34" charset="0"/>
          <a:cs typeface="Calibri" pitchFamily="34" charset="0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oleObject1.bin"/><Relationship Id="rId5" Type="http://schemas.openxmlformats.org/officeDocument/2006/relationships/oleObject" Target="../embeddings/Microsoft_Word_97_-_2004_Document1.doc"/><Relationship Id="rId6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mentor.ieee.org/etools_documentation/dcn/11/etools_documentation-11-0008-MYPR-nescom-par-submittal.pdf" TargetMode="External"/><Relationship Id="rId3" Type="http://schemas.openxmlformats.org/officeDocument/2006/relationships/hyperlink" Target="http://standards.ieee.org/faqs/pars.html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dangerousprototypes.com/2013/08/10/creepydol-wifi-surveillance-project-debuts-at-blackhatdefcon/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4294967295"/>
          </p:nvPr>
        </p:nvSpPr>
        <p:spPr>
          <a:xfrm>
            <a:off x="696913" y="268323"/>
            <a:ext cx="2122487" cy="405555"/>
          </a:xfrm>
          <a:noFill/>
        </p:spPr>
        <p:txBody>
          <a:bodyPr/>
          <a:lstStyle/>
          <a:p>
            <a:r>
              <a:rPr lang="en-US" dirty="0" smtClean="0"/>
              <a:t>September 2013</a:t>
            </a:r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994894" y="6475413"/>
            <a:ext cx="2549031" cy="184666"/>
          </a:xfrm>
          <a:noFill/>
        </p:spPr>
        <p:txBody>
          <a:bodyPr/>
          <a:lstStyle/>
          <a:p>
            <a:r>
              <a:rPr lang="en-US" smtClean="0"/>
              <a:t>Paul A. Lambert, Marvell Semiconductor</a:t>
            </a:r>
            <a:endParaRPr lang="en-US" dirty="0" smtClean="0"/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404114" y="6475413"/>
            <a:ext cx="411972" cy="184666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0AAC8984-FAF7-4BDC-8A43-79AF6F406068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dirty="0"/>
              <a:t>Some Par and 5C Requirements</a:t>
            </a:r>
            <a:endParaRPr lang="en-US" dirty="0" smtClean="0"/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2013-9-17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33408383"/>
              </p:ext>
            </p:extLst>
          </p:nvPr>
        </p:nvGraphicFramePr>
        <p:xfrm>
          <a:off x="533400" y="3316288"/>
          <a:ext cx="8018463" cy="1679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3" name="Document" r:id="rId5" imgW="9042400" imgH="1905000" progId="Word.Document.8">
                  <p:embed/>
                </p:oleObj>
              </mc:Choice>
              <mc:Fallback>
                <p:oleObj name="Document" r:id="rId5" imgW="9042400" imgH="1905000" progId="Word.Document.8">
                  <p:embed/>
                  <p:pic>
                    <p:nvPicPr>
                      <p:cNvPr id="0" name="Picture 6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3316288"/>
                        <a:ext cx="8018463" cy="1679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>
                <a:latin typeface="Calibri" pitchFamily="34" charset="0"/>
                <a:cs typeface="Calibri" pitchFamily="34" charset="0"/>
              </a:rPr>
              <a:t>Authors:</a:t>
            </a:r>
            <a:endParaRPr lang="en-US" sz="2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Rectangle 6"/>
          <p:cNvSpPr txBox="1">
            <a:spLocks noChangeArrowheads="1"/>
          </p:cNvSpPr>
          <p:nvPr/>
        </p:nvSpPr>
        <p:spPr bwMode="auto">
          <a:xfrm>
            <a:off x="685800" y="57912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 eaLnBrk="1" hangingPunct="1">
              <a:buFontTx/>
              <a:buNone/>
            </a:pPr>
            <a:endParaRPr lang="en-US" sz="2000" b="0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 smtClean="0">
                <a:solidFill>
                  <a:schemeClr val="tx2"/>
                </a:solidFill>
                <a:latin typeface="Calibri" pitchFamily="34" charset="0"/>
                <a:ea typeface="+mj-ea"/>
                <a:cs typeface="Calibri" pitchFamily="34" charset="0"/>
              </a:rPr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The HEW PAR and 5C should include “security and privacy” in the scope and 5C.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Possible phrases for inclusion might look like:</a:t>
            </a:r>
          </a:p>
          <a:p>
            <a:pPr marL="857250" lvl="1" indent="-457200"/>
            <a:r>
              <a:rPr lang="en-US" dirty="0"/>
              <a:t>This amendment defines standardized modifications to </a:t>
            </a:r>
            <a:r>
              <a:rPr lang="en-US" dirty="0" smtClean="0"/>
              <a:t>.... supporting:</a:t>
            </a:r>
            <a:br>
              <a:rPr lang="en-US" dirty="0" smtClean="0"/>
            </a:br>
            <a:r>
              <a:rPr lang="en-US" dirty="0" smtClean="0"/>
              <a:t>...</a:t>
            </a:r>
            <a:br>
              <a:rPr lang="en-US" dirty="0" smtClean="0"/>
            </a:br>
            <a:r>
              <a:rPr lang="en-US" dirty="0" smtClean="0"/>
              <a:t>- Enhancements to improve security and privacy</a:t>
            </a:r>
            <a:br>
              <a:rPr lang="en-US" dirty="0" smtClean="0"/>
            </a:br>
            <a:r>
              <a:rPr lang="en-US" dirty="0" smtClean="0"/>
              <a:t>...</a:t>
            </a:r>
            <a:br>
              <a:rPr lang="en-US" dirty="0" smtClean="0"/>
            </a:br>
            <a:r>
              <a:rPr lang="en-US" dirty="0" smtClean="0"/>
              <a:t>”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Paul Lambert, Marvell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quarter" idx="4294967295"/>
          </p:nvPr>
        </p:nvSpPr>
        <p:spPr/>
        <p:txBody>
          <a:bodyPr/>
          <a:lstStyle/>
          <a:p>
            <a:r>
              <a:rPr lang="en-US" smtClean="0"/>
              <a:t>September 2013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844556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001000" cy="1066800"/>
          </a:xfrm>
        </p:spPr>
        <p:txBody>
          <a:bodyPr/>
          <a:lstStyle/>
          <a:p>
            <a:pPr algn="l"/>
            <a:r>
              <a:rPr lang="en-US" dirty="0" smtClean="0"/>
              <a:t>PAR Background – Defining the Scope of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419600"/>
          </a:xfrm>
        </p:spPr>
        <p:txBody>
          <a:bodyPr/>
          <a:lstStyle/>
          <a:p>
            <a:pPr marL="0" indent="0">
              <a:buNone/>
            </a:pPr>
            <a:r>
              <a:rPr lang="en-GB" sz="2000" dirty="0"/>
              <a:t>What is a </a:t>
            </a:r>
            <a:r>
              <a:rPr lang="en-GB" sz="2000" dirty="0">
                <a:hlinkClick r:id="rId2"/>
              </a:rPr>
              <a:t>PAR</a:t>
            </a:r>
            <a:r>
              <a:rPr lang="en-GB" sz="2000" dirty="0"/>
              <a:t>:</a:t>
            </a:r>
            <a:r>
              <a:rPr lang="en-GB" sz="1600" dirty="0"/>
              <a:t> </a:t>
            </a:r>
            <a:r>
              <a:rPr lang="en-GB" sz="1400" dirty="0">
                <a:hlinkClick r:id="rId3"/>
              </a:rPr>
              <a:t>http://standards.ieee.org/faqs/</a:t>
            </a:r>
            <a:r>
              <a:rPr lang="en-GB" sz="1400" dirty="0" smtClean="0">
                <a:hlinkClick r:id="rId3"/>
              </a:rPr>
              <a:t>pars.html</a:t>
            </a:r>
            <a:r>
              <a:rPr lang="en-GB" sz="1400" dirty="0" smtClean="0"/>
              <a:t> </a:t>
            </a:r>
          </a:p>
          <a:p>
            <a:pPr marL="0" indent="0">
              <a:buNone/>
            </a:pPr>
            <a:r>
              <a:rPr lang="en-GB" sz="1400" dirty="0"/>
              <a:t>		</a:t>
            </a:r>
            <a:endParaRPr lang="en-GB" sz="1800" dirty="0"/>
          </a:p>
          <a:p>
            <a:pPr marL="0" indent="0">
              <a:buNone/>
            </a:pPr>
            <a:r>
              <a:rPr lang="en-GB" sz="2000" dirty="0" smtClean="0"/>
              <a:t>The PAR defines a IEEE-SA project and includes sections for:</a:t>
            </a:r>
          </a:p>
          <a:p>
            <a:r>
              <a:rPr lang="en-GB" sz="1800" b="0" dirty="0" smtClean="0"/>
              <a:t>5.2</a:t>
            </a:r>
            <a:r>
              <a:rPr lang="en-GB" sz="1800" b="0" dirty="0"/>
              <a:t>.a. Scope of the complete standard: </a:t>
            </a:r>
            <a:endParaRPr lang="en-GB" sz="1800" b="0" dirty="0" smtClean="0"/>
          </a:p>
          <a:p>
            <a:pPr lvl="1"/>
            <a:r>
              <a:rPr lang="en-US" sz="1400" b="0" dirty="0" smtClean="0"/>
              <a:t>The scope includes phrases to focus the groups work, like: </a:t>
            </a:r>
            <a:br>
              <a:rPr lang="en-US" sz="1400" b="0" dirty="0" smtClean="0"/>
            </a:br>
            <a:r>
              <a:rPr lang="en-US" sz="1400" dirty="0" smtClean="0"/>
              <a:t>” ... Improve performance in dense environments ...”</a:t>
            </a:r>
          </a:p>
          <a:p>
            <a:r>
              <a:rPr lang="en-GB" sz="1800" b="0" dirty="0" smtClean="0"/>
              <a:t>5.2</a:t>
            </a:r>
            <a:r>
              <a:rPr lang="en-GB" sz="1800" b="0" dirty="0"/>
              <a:t>.b. Scope of the project</a:t>
            </a:r>
            <a:r>
              <a:rPr lang="en-GB" sz="1800" b="0" dirty="0" smtClean="0"/>
              <a:t>:</a:t>
            </a:r>
            <a:endParaRPr lang="en-GB" sz="1800" b="0" dirty="0"/>
          </a:p>
          <a:p>
            <a:r>
              <a:rPr lang="en-GB" sz="1800" b="0" dirty="0" smtClean="0"/>
              <a:t>5.4 </a:t>
            </a:r>
            <a:r>
              <a:rPr lang="en-GB" sz="1800" b="0" dirty="0"/>
              <a:t>Purpose</a:t>
            </a:r>
            <a:r>
              <a:rPr lang="en-GB" sz="1800" b="0" dirty="0" smtClean="0"/>
              <a:t>:</a:t>
            </a:r>
          </a:p>
          <a:p>
            <a:r>
              <a:rPr lang="en-GB" sz="1800" b="0" dirty="0"/>
              <a:t>5.5 Need for the Project: </a:t>
            </a:r>
            <a:endParaRPr lang="en-GB" sz="1800" b="0" dirty="0" smtClean="0"/>
          </a:p>
          <a:p>
            <a:pPr marL="0" indent="0">
              <a:buNone/>
            </a:pPr>
            <a:r>
              <a:rPr lang="en-US" sz="2000" dirty="0" smtClean="0"/>
              <a:t>So how much technical detail do we need in the PAR</a:t>
            </a:r>
          </a:p>
          <a:p>
            <a:r>
              <a:rPr lang="en-US" sz="1800" b="0" dirty="0" smtClean="0"/>
              <a:t>Very little, just enough to scope the project</a:t>
            </a:r>
          </a:p>
          <a:p>
            <a:r>
              <a:rPr lang="en-US" sz="1800" b="0" dirty="0" smtClean="0"/>
              <a:t>However, we all really do want to know we are about to create</a:t>
            </a:r>
          </a:p>
          <a:p>
            <a:pPr lvl="1"/>
            <a:r>
              <a:rPr lang="en-US" sz="1400" dirty="0" smtClean="0"/>
              <a:t>Use cases discussions and the 5C targets are very valuable</a:t>
            </a:r>
            <a:endParaRPr lang="en-US" sz="1400" b="0" dirty="0" smtClean="0"/>
          </a:p>
          <a:p>
            <a:pPr marL="0" indent="0">
              <a:buNone/>
            </a:pPr>
            <a:endParaRPr lang="en-US" sz="20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Paul Lambert, Marvell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quarter" idx="4294967295"/>
          </p:nvPr>
        </p:nvSpPr>
        <p:spPr/>
        <p:txBody>
          <a:bodyPr/>
          <a:lstStyle/>
          <a:p>
            <a:r>
              <a:rPr lang="en-US" smtClean="0"/>
              <a:t>September 2013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9008533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r>
              <a:rPr lang="en-US" dirty="0" smtClean="0"/>
              <a:t>HEW Study Group Current Discussions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4196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/>
              <a:t>Topics of discussion have included ...</a:t>
            </a:r>
          </a:p>
          <a:p>
            <a:r>
              <a:rPr lang="en-US" sz="2000" b="0" dirty="0" smtClean="0"/>
              <a:t>Carrier offload, Efficiency, Dense Environments ,Improved performance, modeling, use cases, etc.</a:t>
            </a:r>
          </a:p>
          <a:p>
            <a:r>
              <a:rPr lang="en-US" sz="2000" b="0" dirty="0" smtClean="0"/>
              <a:t>This background requirements will map into the PAR scope phrases as that might include:</a:t>
            </a:r>
          </a:p>
          <a:p>
            <a:pPr lvl="1"/>
            <a:r>
              <a:rPr lang="en-US" sz="1600" dirty="0" smtClean="0"/>
              <a:t>... Improving the efficiency and performance of ...</a:t>
            </a:r>
          </a:p>
          <a:p>
            <a:pPr lvl="1"/>
            <a:r>
              <a:rPr lang="en-US" sz="1600" b="0" dirty="0" smtClean="0"/>
              <a:t>... Include XYZ feature ...</a:t>
            </a:r>
          </a:p>
          <a:p>
            <a:pPr lvl="1"/>
            <a:r>
              <a:rPr lang="en-US" sz="1600" dirty="0"/>
              <a:t>e</a:t>
            </a:r>
            <a:r>
              <a:rPr lang="en-US" sz="1600" dirty="0" smtClean="0"/>
              <a:t>tc.   </a:t>
            </a:r>
          </a:p>
          <a:p>
            <a:pPr marL="457200" lvl="1" indent="0">
              <a:buNone/>
            </a:pPr>
            <a:endParaRPr lang="en-US" sz="1600" b="0" dirty="0"/>
          </a:p>
          <a:p>
            <a:pPr marL="0" indent="0">
              <a:buNone/>
            </a:pPr>
            <a:r>
              <a:rPr lang="en-US" sz="1800" dirty="0" smtClean="0"/>
              <a:t>What has been missing in the current scope discussions?  </a:t>
            </a:r>
          </a:p>
          <a:p>
            <a:pPr marL="0" indent="0">
              <a:buNone/>
            </a:pPr>
            <a:r>
              <a:rPr lang="en-US" sz="1800" dirty="0" smtClean="0"/>
              <a:t> </a:t>
            </a:r>
            <a:r>
              <a:rPr lang="en-US" sz="2000" dirty="0" smtClean="0">
                <a:solidFill>
                  <a:srgbClr val="FF0000"/>
                </a:solidFill>
              </a:rPr>
              <a:t>Security</a:t>
            </a:r>
            <a:endParaRPr lang="en-US" sz="2000" dirty="0">
              <a:solidFill>
                <a:srgbClr val="FF0000"/>
              </a:solidFill>
            </a:endParaRPr>
          </a:p>
          <a:p>
            <a:pPr lvl="1"/>
            <a:r>
              <a:rPr lang="en-US" sz="1600" b="0" dirty="0" smtClean="0"/>
              <a:t>Security is usually an afterthought in 802.11</a:t>
            </a:r>
          </a:p>
          <a:p>
            <a:pPr lvl="1"/>
            <a:r>
              <a:rPr lang="en-US" sz="1600" dirty="0" smtClean="0"/>
              <a:t>Proactively addressing security results in less hacks to put it in later</a:t>
            </a:r>
            <a:endParaRPr lang="en-US" sz="1600" b="0" dirty="0" smtClean="0"/>
          </a:p>
          <a:p>
            <a:pPr lvl="1"/>
            <a:r>
              <a:rPr lang="en-US" sz="1600" dirty="0" smtClean="0"/>
              <a:t>Adding security work to the scope can do more than improve security</a:t>
            </a:r>
            <a:endParaRPr lang="en-US" sz="1600" b="0" dirty="0" smtClean="0"/>
          </a:p>
          <a:p>
            <a:endParaRPr lang="en-US" sz="2000" b="0" dirty="0"/>
          </a:p>
          <a:p>
            <a:pPr marL="0" indent="0">
              <a:buNone/>
            </a:pPr>
            <a:endParaRPr lang="en-US" sz="2000" b="0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Paul Lambert, Marvell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quarter" idx="4294967295"/>
          </p:nvPr>
        </p:nvSpPr>
        <p:spPr/>
        <p:txBody>
          <a:bodyPr/>
          <a:lstStyle/>
          <a:p>
            <a:r>
              <a:rPr lang="en-US" smtClean="0"/>
              <a:t>September 2013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605092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8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80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40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441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40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932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40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423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40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371600"/>
          </a:xfrm>
        </p:spPr>
        <p:txBody>
          <a:bodyPr/>
          <a:lstStyle/>
          <a:p>
            <a:pPr algn="l"/>
            <a:r>
              <a:rPr lang="en-US" dirty="0" smtClean="0"/>
              <a:t>Improving Security in HEW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Paul Lambert, Marvell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quarter" idx="4294967295"/>
          </p:nvPr>
        </p:nvSpPr>
        <p:spPr/>
        <p:txBody>
          <a:bodyPr/>
          <a:lstStyle/>
          <a:p>
            <a:r>
              <a:rPr lang="en-US" smtClean="0"/>
              <a:t>September 2013</a:t>
            </a:r>
            <a:endParaRPr lang="en-US" dirty="0" smtClean="0"/>
          </a:p>
        </p:txBody>
      </p:sp>
      <p:pic>
        <p:nvPicPr>
          <p:cNvPr id="42" name="Picture 4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91000" y="2895600"/>
            <a:ext cx="4773400" cy="2895600"/>
          </a:xfrm>
          <a:prstGeom prst="rect">
            <a:avLst/>
          </a:prstGeom>
        </p:spPr>
      </p:pic>
      <p:sp>
        <p:nvSpPr>
          <p:cNvPr id="4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077200" cy="44958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Security is typically viewed as preventing</a:t>
            </a:r>
            <a:r>
              <a:rPr lang="en-US" dirty="0"/>
              <a:t> </a:t>
            </a:r>
            <a:r>
              <a:rPr lang="en-US" dirty="0" smtClean="0"/>
              <a:t>potential attacks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Security work in HEW could also:</a:t>
            </a:r>
          </a:p>
          <a:p>
            <a:r>
              <a:rPr lang="en-US" b="0" dirty="0" smtClean="0"/>
              <a:t>Improve efficiency</a:t>
            </a:r>
          </a:p>
          <a:p>
            <a:r>
              <a:rPr lang="en-US" b="0" dirty="0" smtClean="0"/>
              <a:t>Support new use cases</a:t>
            </a:r>
          </a:p>
          <a:p>
            <a:r>
              <a:rPr lang="en-US" b="0" dirty="0" smtClean="0"/>
              <a:t>Increase throughput</a:t>
            </a:r>
          </a:p>
          <a:p>
            <a:r>
              <a:rPr lang="en-US" b="0" dirty="0" smtClean="0"/>
              <a:t>Enable new operational</a:t>
            </a:r>
            <a:br>
              <a:rPr lang="en-US" b="0" dirty="0" smtClean="0"/>
            </a:br>
            <a:r>
              <a:rPr lang="en-US" b="0" dirty="0" smtClean="0"/>
              <a:t>models (e.g. OBSS)</a:t>
            </a:r>
          </a:p>
          <a:p>
            <a:r>
              <a:rPr lang="en-US" b="0" dirty="0" smtClean="0">
                <a:solidFill>
                  <a:srgbClr val="000000"/>
                </a:solidFill>
              </a:rPr>
              <a:t>Increased robustness </a:t>
            </a:r>
          </a:p>
          <a:p>
            <a:r>
              <a:rPr lang="en-US" b="0" dirty="0" smtClean="0">
                <a:solidFill>
                  <a:srgbClr val="000000"/>
                </a:solidFill>
              </a:rPr>
              <a:t>Provide for ease-of-use</a:t>
            </a:r>
          </a:p>
          <a:p>
            <a:endParaRPr lang="en-US" b="0" dirty="0"/>
          </a:p>
        </p:txBody>
      </p:sp>
      <p:sp>
        <p:nvSpPr>
          <p:cNvPr id="44" name="Rectangle 43"/>
          <p:cNvSpPr/>
          <p:nvPr/>
        </p:nvSpPr>
        <p:spPr>
          <a:xfrm>
            <a:off x="6324600" y="5562600"/>
            <a:ext cx="263132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lvl="4"/>
            <a:r>
              <a:rPr lang="en-US" dirty="0" smtClean="0"/>
              <a:t>Wi-Fi Attack Vectors (2011)</a:t>
            </a:r>
            <a:br>
              <a:rPr lang="en-US" dirty="0" smtClean="0"/>
            </a:br>
            <a:r>
              <a:rPr lang="en-US" b="1" dirty="0">
                <a:latin typeface="Antique Olive Roman" pitchFamily="34" charset="0"/>
              </a:rPr>
              <a:t>doc.: IEEE 802.11-11-1250-00-00ai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72150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Security Related Areas for </a:t>
            </a:r>
            <a:br>
              <a:rPr lang="en-US" dirty="0" smtClean="0"/>
            </a:br>
            <a:r>
              <a:rPr lang="en-US" dirty="0" smtClean="0"/>
              <a:t>Possible HEW Technical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solidFill>
                  <a:schemeClr val="tx2"/>
                </a:solidFill>
              </a:rPr>
              <a:t>Security Improvements  </a:t>
            </a:r>
            <a:r>
              <a:rPr lang="en-US" dirty="0" smtClean="0">
                <a:solidFill>
                  <a:srgbClr val="000000"/>
                </a:solidFill>
              </a:rPr>
              <a:t>t</a:t>
            </a:r>
            <a:r>
              <a:rPr lang="en-US" dirty="0" smtClean="0">
                <a:solidFill>
                  <a:schemeClr val="tx2"/>
                </a:solidFill>
              </a:rPr>
              <a:t>opics </a:t>
            </a:r>
            <a:r>
              <a:rPr lang="en-US" dirty="0">
                <a:solidFill>
                  <a:schemeClr val="tx2"/>
                </a:solidFill>
              </a:rPr>
              <a:t>that could be </a:t>
            </a:r>
            <a:r>
              <a:rPr lang="en-US" dirty="0" smtClean="0">
                <a:solidFill>
                  <a:schemeClr val="tx2"/>
                </a:solidFill>
              </a:rPr>
              <a:t>considered:</a:t>
            </a:r>
          </a:p>
          <a:p>
            <a:pPr lvl="1"/>
            <a:r>
              <a:rPr lang="en-US" b="0" dirty="0" smtClean="0">
                <a:solidFill>
                  <a:schemeClr val="tx2"/>
                </a:solidFill>
              </a:rPr>
              <a:t>Group key and OBSS security</a:t>
            </a:r>
          </a:p>
          <a:p>
            <a:pPr lvl="1"/>
            <a:r>
              <a:rPr lang="en-US" b="0" dirty="0" smtClean="0">
                <a:solidFill>
                  <a:schemeClr val="tx2"/>
                </a:solidFill>
              </a:rPr>
              <a:t>Encapsulation algorithms</a:t>
            </a:r>
          </a:p>
          <a:p>
            <a:pPr lvl="1"/>
            <a:r>
              <a:rPr lang="en-US" b="0" dirty="0" smtClean="0">
                <a:solidFill>
                  <a:schemeClr val="tx2"/>
                </a:solidFill>
              </a:rPr>
              <a:t>Algorithm </a:t>
            </a:r>
            <a:r>
              <a:rPr lang="en-US" b="0" dirty="0">
                <a:solidFill>
                  <a:schemeClr val="tx2"/>
                </a:solidFill>
              </a:rPr>
              <a:t>initialization (PN.IV, Sequence </a:t>
            </a:r>
            <a:r>
              <a:rPr lang="en-US" b="0" dirty="0" err="1">
                <a:solidFill>
                  <a:schemeClr val="tx2"/>
                </a:solidFill>
              </a:rPr>
              <a:t>Num</a:t>
            </a:r>
            <a:r>
              <a:rPr lang="en-US" b="0" dirty="0" smtClean="0">
                <a:solidFill>
                  <a:schemeClr val="tx2"/>
                </a:solidFill>
              </a:rPr>
              <a:t>)</a:t>
            </a:r>
          </a:p>
          <a:p>
            <a:pPr lvl="1"/>
            <a:r>
              <a:rPr lang="en-US" b="0" dirty="0" smtClean="0">
                <a:solidFill>
                  <a:schemeClr val="tx2"/>
                </a:solidFill>
              </a:rPr>
              <a:t>Device </a:t>
            </a:r>
            <a:r>
              <a:rPr lang="en-US" b="0" dirty="0">
                <a:solidFill>
                  <a:schemeClr val="tx2"/>
                </a:solidFill>
              </a:rPr>
              <a:t>to device </a:t>
            </a:r>
            <a:r>
              <a:rPr lang="en-US" b="0" dirty="0" smtClean="0">
                <a:solidFill>
                  <a:schemeClr val="tx2"/>
                </a:solidFill>
              </a:rPr>
              <a:t>authentication</a:t>
            </a:r>
          </a:p>
          <a:p>
            <a:pPr lvl="1"/>
            <a:r>
              <a:rPr lang="en-US" b="0" dirty="0" smtClean="0">
                <a:solidFill>
                  <a:schemeClr val="tx2"/>
                </a:solidFill>
              </a:rPr>
              <a:t>Privacy</a:t>
            </a:r>
            <a:endParaRPr lang="en-US" b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Paul Lambert, Marvell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quarter" idx="4294967295"/>
          </p:nvPr>
        </p:nvSpPr>
        <p:spPr/>
        <p:txBody>
          <a:bodyPr/>
          <a:lstStyle/>
          <a:p>
            <a:r>
              <a:rPr lang="en-US" smtClean="0"/>
              <a:t>September 2013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3308139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3200" b="1" dirty="0" smtClean="0">
                <a:solidFill>
                  <a:schemeClr val="tx2"/>
                </a:solidFill>
                <a:latin typeface="Calibri" pitchFamily="34" charset="0"/>
                <a:ea typeface="+mj-ea"/>
                <a:cs typeface="Calibri" pitchFamily="34" charset="0"/>
              </a:rPr>
              <a:t>Group Keys and </a:t>
            </a:r>
            <a:r>
              <a:rPr lang="en-US" dirty="0" smtClean="0"/>
              <a:t>Broadcast S</a:t>
            </a:r>
            <a:r>
              <a:rPr lang="en-US" sz="3200" b="1" dirty="0" smtClean="0">
                <a:solidFill>
                  <a:schemeClr val="tx2"/>
                </a:solidFill>
                <a:latin typeface="Calibri" pitchFamily="34" charset="0"/>
                <a:ea typeface="+mj-ea"/>
                <a:cs typeface="Calibri" pitchFamily="34" charset="0"/>
              </a:rPr>
              <a:t>ecurity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981200"/>
            <a:ext cx="8305800" cy="41148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The AES-CCM Algorithm requires a unique key/nonce pair</a:t>
            </a:r>
          </a:p>
          <a:p>
            <a:pPr lvl="1"/>
            <a:r>
              <a:rPr lang="en-US" dirty="0" smtClean="0"/>
              <a:t>Stream cipher uses XOR, so stream must be unique</a:t>
            </a:r>
          </a:p>
          <a:p>
            <a:pPr lvl="1"/>
            <a:r>
              <a:rPr lang="en-US" dirty="0" smtClean="0"/>
              <a:t>In a non-star topology every device must have it’s own unique broadcast key</a:t>
            </a:r>
          </a:p>
          <a:p>
            <a:pPr lvl="1"/>
            <a:r>
              <a:rPr lang="en-US" dirty="0" smtClean="0"/>
              <a:t>Every device must then give every other device it’s key</a:t>
            </a:r>
          </a:p>
          <a:p>
            <a:pPr lvl="1"/>
            <a:r>
              <a:rPr lang="en-US" dirty="0" smtClean="0"/>
              <a:t>For N devices, this is N^2 protocol exchanges!!!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0000"/>
                </a:solidFill>
              </a:rPr>
              <a:t>Other encryption modes would not have this problem!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AES would still be used, but a new mode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Benefits: scalable P2P security, OBSS security, efficiency, </a:t>
            </a:r>
            <a:r>
              <a:rPr lang="en-US" dirty="0" err="1" smtClean="0">
                <a:solidFill>
                  <a:srgbClr val="000000"/>
                </a:solidFill>
              </a:rPr>
              <a:t>etc</a:t>
            </a:r>
            <a:endParaRPr lang="en-US" dirty="0" smtClean="0">
              <a:solidFill>
                <a:srgbClr val="000000"/>
              </a:solidFill>
            </a:endParaRP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This would be a new encapsulation algorithm/mode</a:t>
            </a:r>
          </a:p>
          <a:p>
            <a:pPr lvl="1"/>
            <a:endParaRPr lang="en-US" dirty="0" smtClean="0">
              <a:solidFill>
                <a:srgbClr val="000000"/>
              </a:solidFill>
            </a:endParaRPr>
          </a:p>
          <a:p>
            <a:pPr marL="400050" lvl="1" indent="0">
              <a:buNone/>
            </a:pPr>
            <a:endParaRPr lang="en-US" dirty="0" smtClean="0">
              <a:solidFill>
                <a:srgbClr val="000000"/>
              </a:solidFill>
            </a:endParaRPr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Paul Lambert, Marvell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quarter" idx="4294967295"/>
          </p:nvPr>
        </p:nvSpPr>
        <p:spPr/>
        <p:txBody>
          <a:bodyPr/>
          <a:lstStyle/>
          <a:p>
            <a:r>
              <a:rPr lang="en-US" smtClean="0"/>
              <a:t>September 2013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5587568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Algorithm Initialization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802.11 use of the PN is odd and inefficient</a:t>
            </a:r>
            <a:endParaRPr lang="en-US" dirty="0"/>
          </a:p>
          <a:p>
            <a:pPr lvl="1" indent="-342900"/>
            <a:r>
              <a:rPr lang="en-US" dirty="0" smtClean="0"/>
              <a:t>Issues and with multiple traffic queues</a:t>
            </a:r>
          </a:p>
          <a:p>
            <a:pPr marL="0" indent="0">
              <a:buNone/>
            </a:pPr>
            <a:r>
              <a:rPr lang="en-US" dirty="0" smtClean="0"/>
              <a:t>Possible solutions and work</a:t>
            </a:r>
            <a:endParaRPr lang="en-US" dirty="0"/>
          </a:p>
          <a:p>
            <a:pPr lvl="1" indent="-342900"/>
            <a:r>
              <a:rPr lang="en-US" dirty="0" smtClean="0"/>
              <a:t>802.11ah has some proposed improvements that could be used and extended</a:t>
            </a:r>
          </a:p>
          <a:p>
            <a:pPr lvl="1" indent="-342900"/>
            <a:r>
              <a:rPr lang="en-US" dirty="0" smtClean="0"/>
              <a:t>New modes of operation may have less stringent requirements</a:t>
            </a:r>
          </a:p>
          <a:p>
            <a:pPr marL="0" indent="0">
              <a:buNone/>
            </a:pPr>
            <a:r>
              <a:rPr lang="en-US" dirty="0" smtClean="0"/>
              <a:t>Benefits:</a:t>
            </a:r>
          </a:p>
          <a:p>
            <a:pPr lvl="1" indent="-342900"/>
            <a:r>
              <a:rPr lang="en-US" dirty="0" smtClean="0"/>
              <a:t>Improved efficiency</a:t>
            </a:r>
          </a:p>
          <a:p>
            <a:pPr lvl="1" indent="-342900"/>
            <a:r>
              <a:rPr lang="en-US" dirty="0" smtClean="0"/>
              <a:t>Faster initialization / authentication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Paul Lambert, Marvell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quarter" idx="4294967295"/>
          </p:nvPr>
        </p:nvSpPr>
        <p:spPr/>
        <p:txBody>
          <a:bodyPr/>
          <a:lstStyle/>
          <a:p>
            <a:r>
              <a:rPr lang="en-US" smtClean="0"/>
              <a:t>September 2013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9056427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Privacy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Privacy is important </a:t>
            </a:r>
          </a:p>
          <a:p>
            <a:pPr lvl="1" indent="-342900"/>
            <a:r>
              <a:rPr lang="en-US" dirty="0" smtClean="0"/>
              <a:t>New services in dense environments will expose mobile </a:t>
            </a:r>
            <a:r>
              <a:rPr lang="en-US" dirty="0"/>
              <a:t>users </a:t>
            </a:r>
            <a:endParaRPr lang="en-US" dirty="0" smtClean="0"/>
          </a:p>
          <a:p>
            <a:pPr lvl="1" indent="-342900"/>
            <a:r>
              <a:rPr lang="en-US" dirty="0" smtClean="0"/>
              <a:t>Very strong public concern for consumer privacy</a:t>
            </a:r>
          </a:p>
          <a:p>
            <a:pPr lvl="1" indent="-342900"/>
            <a:r>
              <a:rPr lang="en-US" dirty="0"/>
              <a:t>Demonstrated DIY tools: </a:t>
            </a:r>
            <a:r>
              <a:rPr lang="en-US" dirty="0" smtClean="0">
                <a:hlinkClick r:id="rId2"/>
              </a:rPr>
              <a:t>creepydol-wifi-surveillance-project-debuts-at-blackhatdefcon</a:t>
            </a:r>
            <a:r>
              <a:rPr lang="en-US" dirty="0" smtClean="0"/>
              <a:t> 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Possible mechanisms:</a:t>
            </a:r>
            <a:endParaRPr lang="en-US" dirty="0"/>
          </a:p>
          <a:p>
            <a:pPr lvl="1" indent="-342900"/>
            <a:r>
              <a:rPr lang="en-US" dirty="0" smtClean="0"/>
              <a:t>Local MAC addresses integrated with authentication protocol</a:t>
            </a:r>
          </a:p>
          <a:p>
            <a:pPr lvl="1" indent="-342900"/>
            <a:r>
              <a:rPr lang="en-US" dirty="0" smtClean="0"/>
              <a:t>Privacy and authentication are possible at the same time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Paul Lambert, Marvell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quarter" idx="4294967295"/>
          </p:nvPr>
        </p:nvSpPr>
        <p:spPr/>
        <p:txBody>
          <a:bodyPr/>
          <a:lstStyle/>
          <a:p>
            <a:r>
              <a:rPr lang="en-US" smtClean="0"/>
              <a:t>September 2013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114671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3200" b="1" dirty="0" smtClean="0">
                <a:solidFill>
                  <a:schemeClr val="tx2"/>
                </a:solidFill>
                <a:latin typeface="Calibri" pitchFamily="34" charset="0"/>
                <a:ea typeface="+mj-ea"/>
                <a:cs typeface="Calibri" pitchFamily="34" charset="0"/>
              </a:rPr>
              <a:t>Device to device authentication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IEEE 802.11 does NOT have a have a </a:t>
            </a:r>
            <a:br>
              <a:rPr lang="en-US" dirty="0" smtClean="0"/>
            </a:br>
            <a:r>
              <a:rPr lang="en-US" dirty="0" smtClean="0"/>
              <a:t>good peer-to-peer authentication mechanism!</a:t>
            </a:r>
          </a:p>
          <a:p>
            <a:pPr lvl="1" indent="-342900"/>
            <a:r>
              <a:rPr lang="en-US" dirty="0" smtClean="0"/>
              <a:t>This could be AP-to-AP (OBSS)</a:t>
            </a:r>
          </a:p>
          <a:p>
            <a:pPr lvl="1" indent="-342900"/>
            <a:r>
              <a:rPr lang="en-US" dirty="0" smtClean="0"/>
              <a:t>Mobile-to-mobile </a:t>
            </a:r>
          </a:p>
          <a:p>
            <a:pPr lvl="1" indent="-342900"/>
            <a:endParaRPr lang="en-US" dirty="0"/>
          </a:p>
          <a:p>
            <a:pPr marL="0" indent="0">
              <a:buNone/>
            </a:pPr>
            <a:r>
              <a:rPr lang="en-US" dirty="0" smtClean="0"/>
              <a:t>Benefits would include</a:t>
            </a:r>
          </a:p>
          <a:p>
            <a:pPr lvl="1" indent="-342900"/>
            <a:r>
              <a:rPr lang="en-US" dirty="0" smtClean="0"/>
              <a:t>Very interesting new use cases with strong security</a:t>
            </a:r>
          </a:p>
          <a:p>
            <a:pPr lvl="1" indent="-342900"/>
            <a:r>
              <a:rPr lang="en-US" dirty="0" smtClean="0"/>
              <a:t>Trust in OBSS communications</a:t>
            </a:r>
          </a:p>
          <a:p>
            <a:pPr lvl="1" indent="-342900"/>
            <a:r>
              <a:rPr lang="en-US" dirty="0" smtClean="0"/>
              <a:t>Greatly improved ease of use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Paul Lambert, Marvell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quarter" idx="4294967295"/>
          </p:nvPr>
        </p:nvSpPr>
        <p:spPr/>
        <p:txBody>
          <a:bodyPr/>
          <a:lstStyle/>
          <a:p>
            <a:r>
              <a:rPr lang="en-US" smtClean="0"/>
              <a:t>September 2013</a:t>
            </a:r>
            <a:endParaRPr lang="en-US" dirty="0" smtClean="0"/>
          </a:p>
        </p:txBody>
      </p:sp>
      <p:grpSp>
        <p:nvGrpSpPr>
          <p:cNvPr id="8" name="Group 25"/>
          <p:cNvGrpSpPr>
            <a:grpSpLocks/>
          </p:cNvGrpSpPr>
          <p:nvPr/>
        </p:nvGrpSpPr>
        <p:grpSpPr bwMode="auto">
          <a:xfrm>
            <a:off x="5791200" y="1676400"/>
            <a:ext cx="2508250" cy="1150938"/>
            <a:chOff x="6518378" y="5335566"/>
            <a:chExt cx="1596093" cy="583373"/>
          </a:xfrm>
        </p:grpSpPr>
        <p:pic>
          <p:nvPicPr>
            <p:cNvPr id="9" name="Picture 63" descr="PDA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EFEFE"/>
                </a:clrFrom>
                <a:clrTo>
                  <a:srgbClr val="FEFEFE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518378" y="5335566"/>
              <a:ext cx="369636" cy="576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" name="Picture 63" descr="PDA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EFEFE"/>
                </a:clrFrom>
                <a:clrTo>
                  <a:srgbClr val="FEFEFE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44835" y="5342824"/>
              <a:ext cx="369636" cy="576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" name="Line 25"/>
            <p:cNvSpPr>
              <a:spLocks noChangeShapeType="1"/>
            </p:cNvSpPr>
            <p:nvPr/>
          </p:nvSpPr>
          <p:spPr bwMode="auto">
            <a:xfrm flipV="1">
              <a:off x="6872515" y="5667829"/>
              <a:ext cx="870857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8345012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PathProtec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802-11-PathProtection</Template>
  <TotalTime>10229</TotalTime>
  <Words>581</Words>
  <Application>Microsoft Macintosh PowerPoint</Application>
  <PresentationFormat>On-screen Show (4:3)</PresentationFormat>
  <Paragraphs>126</Paragraphs>
  <Slides>10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802-11-PathProtection</vt:lpstr>
      <vt:lpstr>Document</vt:lpstr>
      <vt:lpstr>Some Par and 5C Requirements</vt:lpstr>
      <vt:lpstr>PAR Background – Defining the Scope of Work</vt:lpstr>
      <vt:lpstr>HEW Study Group Current Discussions</vt:lpstr>
      <vt:lpstr>Improving Security in HEW</vt:lpstr>
      <vt:lpstr>Security Related Areas for  Possible HEW Technical Work</vt:lpstr>
      <vt:lpstr>Group Keys and Broadcast Security</vt:lpstr>
      <vt:lpstr>Algorithm Initialization</vt:lpstr>
      <vt:lpstr>Privacy</vt:lpstr>
      <vt:lpstr>Device to device authentication</vt:lpstr>
      <vt:lpstr>Summary</vt:lpstr>
    </vt:vector>
  </TitlesOfParts>
  <Manager/>
  <Company>Marvell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Some Par and 5C Requirements</dc:title>
  <dc:subject/>
  <dc:creator>Paul A. Lambert</dc:creator>
  <cp:keywords>HEW PAR 5C Requirements Security</cp:keywords>
  <dc:description>11-13-1164-00-0hew</dc:description>
  <cp:lastModifiedBy>Paul Lambert</cp:lastModifiedBy>
  <cp:revision>327</cp:revision>
  <cp:lastPrinted>1998-02-10T13:28:06Z</cp:lastPrinted>
  <dcterms:created xsi:type="dcterms:W3CDTF">2009-11-09T00:32:22Z</dcterms:created>
  <dcterms:modified xsi:type="dcterms:W3CDTF">2013-09-17T07:01:04Z</dcterms:modified>
  <cp:category/>
</cp:coreProperties>
</file>