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5" r:id="rId1"/>
  </p:sldMasterIdLst>
  <p:notesMasterIdLst>
    <p:notesMasterId r:id="rId18"/>
  </p:notesMasterIdLst>
  <p:handoutMasterIdLst>
    <p:handoutMasterId r:id="rId19"/>
  </p:handoutMasterIdLst>
  <p:sldIdLst>
    <p:sldId id="306" r:id="rId2"/>
    <p:sldId id="416" r:id="rId3"/>
    <p:sldId id="359" r:id="rId4"/>
    <p:sldId id="370" r:id="rId5"/>
    <p:sldId id="396" r:id="rId6"/>
    <p:sldId id="413" r:id="rId7"/>
    <p:sldId id="329" r:id="rId8"/>
    <p:sldId id="373" r:id="rId9"/>
    <p:sldId id="382" r:id="rId10"/>
    <p:sldId id="376" r:id="rId11"/>
    <p:sldId id="374" r:id="rId12"/>
    <p:sldId id="383" r:id="rId13"/>
    <p:sldId id="375" r:id="rId14"/>
    <p:sldId id="408" r:id="rId15"/>
    <p:sldId id="417" r:id="rId16"/>
    <p:sldId id="406" r:id="rId17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CCFF"/>
    <a:srgbClr val="00FF00"/>
    <a:srgbClr val="FF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73" autoAdjust="0"/>
    <p:restoredTop sz="88054" autoAdjust="0"/>
  </p:normalViewPr>
  <p:slideViewPr>
    <p:cSldViewPr>
      <p:cViewPr>
        <p:scale>
          <a:sx n="50" d="100"/>
          <a:sy n="50" d="100"/>
        </p:scale>
        <p:origin x="-141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38" y="-78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cli\Documents\work\IEEE%20HEW\2013_Sept_Nanjing\video%20bit%20r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Bit rate (Mbps)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codec profile 1</c:v>
          </c:tx>
          <c:invertIfNegative val="0"/>
          <c:cat>
            <c:strRef>
              <c:f>Sheet1!$F$7:$F$11</c:f>
              <c:strCache>
                <c:ptCount val="5"/>
                <c:pt idx="0">
                  <c:v>Seq. 1</c:v>
                </c:pt>
                <c:pt idx="1">
                  <c:v>Seq. 2</c:v>
                </c:pt>
                <c:pt idx="2">
                  <c:v>Seq. 3</c:v>
                </c:pt>
                <c:pt idx="3">
                  <c:v>Seq. 4</c:v>
                </c:pt>
                <c:pt idx="4">
                  <c:v>Seq. 5</c:v>
                </c:pt>
              </c:strCache>
            </c:strRef>
          </c:cat>
          <c:val>
            <c:numRef>
              <c:f>Sheet1!$G$7:$G$11</c:f>
              <c:numCache>
                <c:formatCode>General</c:formatCode>
                <c:ptCount val="5"/>
                <c:pt idx="0">
                  <c:v>348.37</c:v>
                </c:pt>
                <c:pt idx="1">
                  <c:v>98.42</c:v>
                </c:pt>
                <c:pt idx="2">
                  <c:v>144.38</c:v>
                </c:pt>
                <c:pt idx="3">
                  <c:v>300.83</c:v>
                </c:pt>
                <c:pt idx="4">
                  <c:v>282.04000000000002</c:v>
                </c:pt>
              </c:numCache>
            </c:numRef>
          </c:val>
        </c:ser>
        <c:ser>
          <c:idx val="1"/>
          <c:order val="1"/>
          <c:tx>
            <c:v>codec profile 2</c:v>
          </c:tx>
          <c:invertIfNegative val="0"/>
          <c:cat>
            <c:strRef>
              <c:f>Sheet1!$F$7:$F$11</c:f>
              <c:strCache>
                <c:ptCount val="5"/>
                <c:pt idx="0">
                  <c:v>Seq. 1</c:v>
                </c:pt>
                <c:pt idx="1">
                  <c:v>Seq. 2</c:v>
                </c:pt>
                <c:pt idx="2">
                  <c:v>Seq. 3</c:v>
                </c:pt>
                <c:pt idx="3">
                  <c:v>Seq. 4</c:v>
                </c:pt>
                <c:pt idx="4">
                  <c:v>Seq. 5</c:v>
                </c:pt>
              </c:strCache>
            </c:strRef>
          </c:cat>
          <c:val>
            <c:numRef>
              <c:f>Sheet1!$H$7:$H$11</c:f>
              <c:numCache>
                <c:formatCode>General</c:formatCode>
                <c:ptCount val="5"/>
                <c:pt idx="0">
                  <c:v>10.34</c:v>
                </c:pt>
                <c:pt idx="1">
                  <c:v>29.88</c:v>
                </c:pt>
                <c:pt idx="2">
                  <c:v>8.49</c:v>
                </c:pt>
                <c:pt idx="3">
                  <c:v>91.5</c:v>
                </c:pt>
                <c:pt idx="4">
                  <c:v>73.39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278656"/>
        <c:axId val="172622592"/>
      </c:barChart>
      <c:catAx>
        <c:axId val="168278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video sequence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72622592"/>
        <c:crosses val="autoZero"/>
        <c:auto val="1"/>
        <c:lblAlgn val="ctr"/>
        <c:lblOffset val="100"/>
        <c:noMultiLvlLbl val="0"/>
      </c:catAx>
      <c:valAx>
        <c:axId val="17262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278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</cdr:x>
      <cdr:y>0.08195</cdr:y>
    </cdr:from>
    <cdr:to>
      <cdr:x>0.72833</cdr:x>
      <cdr:y>0.16645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8780" y="243840"/>
          <a:ext cx="166116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43017" y="175081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/>
              <a:t>doc.: IEEE </a:t>
            </a:r>
            <a:r>
              <a:rPr lang="en-US" altLang="ko-KR" dirty="0" smtClean="0"/>
              <a:t>802.11-13/xxxxr0</a:t>
            </a:r>
            <a:endParaRPr lang="en-US" altLang="ko-K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July 2013</a:t>
            </a:r>
            <a:endParaRPr lang="en-US" altLang="ko-KR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633639" y="8982075"/>
            <a:ext cx="6846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Wu </a:t>
            </a:r>
            <a:r>
              <a:rPr lang="en-US" altLang="ko-KR" dirty="0" err="1" smtClean="0"/>
              <a:t>Tianyu</a:t>
            </a:r>
            <a:endParaRPr lang="en-US" altLang="ko-K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Page </a:t>
            </a:r>
            <a:fld id="{D78EA437-FC61-47EA-BA49-9762C85F74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6445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doc.: IEEE 802.11-13/0787r0</a:t>
            </a:r>
            <a:endParaRPr lang="en-US" altLang="ko-K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July 2013</a:t>
            </a:r>
            <a:endParaRPr lang="en-US" altLang="ko-KR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35462" y="8985250"/>
            <a:ext cx="11462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ea typeface="굴림" charset="-127"/>
              </a:defRPr>
            </a:lvl5pPr>
          </a:lstStyle>
          <a:p>
            <a:pPr lvl="4">
              <a:defRPr/>
            </a:pPr>
            <a:r>
              <a:rPr lang="en-US" altLang="ko-KR" dirty="0" smtClean="0"/>
              <a:t>Wu </a:t>
            </a:r>
            <a:r>
              <a:rPr lang="en-US" altLang="ko-KR" dirty="0" err="1" smtClean="0"/>
              <a:t>Tianyu</a:t>
            </a:r>
            <a:endParaRPr lang="en-US" altLang="ko-K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Page </a:t>
            </a:r>
            <a:fld id="{BFE52EA4-3055-4938-A5E3-369C60EA756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6905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1143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2286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3429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4572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CBA724C8-E5A7-4639-BAE9-F1E5F0880C97}" type="slidenum">
              <a:rPr lang="en-US" altLang="ko-KR" smtClean="0">
                <a:ea typeface="굴림" pitchFamily="34" charset="-127"/>
              </a:rPr>
              <a:pPr/>
              <a:t>1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3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7BA2D049-57D4-4E25-BAA5-B5AC83149BF7}" type="slidenum">
              <a:rPr lang="en-US" altLang="ko-KR" smtClean="0">
                <a:ea typeface="굴림" pitchFamily="34" charset="-127"/>
              </a:rPr>
              <a:pPr/>
              <a:t>3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482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482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482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482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88A39CC0-09D7-4CFC-8936-4D49D9232FBB}" type="slidenum">
              <a:rPr lang="en-US" altLang="ko-KR">
                <a:ea typeface="ＭＳ Ｐゴシック" pitchFamily="34" charset="-128"/>
              </a:rPr>
              <a:pPr algn="r" defTabSz="933450"/>
              <a:t>3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4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4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doc.: IEEE 802.11-13/0787r0</a:t>
            </a:r>
            <a:endParaRPr lang="en-US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2013</a:t>
            </a: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ko-KR" smtClean="0"/>
              <a:t>Wu Tianyu</a:t>
            </a: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BFE52EA4-3055-4938-A5E3-369C60EA7563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6950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doc.: IEEE 802.11-13/0787r0</a:t>
            </a:r>
            <a:endParaRPr lang="en-US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2013</a:t>
            </a: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ko-KR" smtClean="0"/>
              <a:t>Wu Tianyu</a:t>
            </a: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BFE52EA4-3055-4938-A5E3-369C60EA7563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860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7BA2D049-57D4-4E25-BAA5-B5AC83149BF7}" type="slidenum">
              <a:rPr lang="en-US" altLang="ko-KR" smtClean="0">
                <a:ea typeface="굴림" pitchFamily="34" charset="-127"/>
              </a:rPr>
              <a:pPr/>
              <a:t>6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482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482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482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482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88A39CC0-09D7-4CFC-8936-4D49D9232FBB}" type="slidenum">
              <a:rPr lang="en-US" altLang="ko-KR">
                <a:ea typeface="ＭＳ Ｐゴシック" pitchFamily="34" charset="-128"/>
              </a:rPr>
              <a:pPr algn="r" defTabSz="933450"/>
              <a:t>6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4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4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F7621CA8-5745-45D6-9A62-DF9382E9E39C}" type="slidenum">
              <a:rPr lang="en-US" altLang="ko-KR" smtClean="0">
                <a:ea typeface="굴림" pitchFamily="34" charset="-127"/>
              </a:rPr>
              <a:pPr/>
              <a:t>7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5846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584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5848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5849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DABB6845-6E4A-4560-BD7B-B24E372166AD}" type="slidenum">
              <a:rPr lang="en-US" altLang="ko-KR">
                <a:ea typeface="ＭＳ Ｐゴシック" pitchFamily="34" charset="-128"/>
              </a:rPr>
              <a:pPr algn="r" defTabSz="933450"/>
              <a:t>7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5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5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날짜 개체 틀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Sept 2013</a:t>
            </a:r>
            <a:endParaRPr lang="en-US" altLang="ko-KR" dirty="0"/>
          </a:p>
        </p:txBody>
      </p:sp>
      <p:sp>
        <p:nvSpPr>
          <p:cNvPr id="7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8279243" y="6477000"/>
            <a:ext cx="283732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Intel</a:t>
            </a:r>
            <a:endParaRPr lang="en-US" altLang="ko-KR" dirty="0"/>
          </a:p>
        </p:txBody>
      </p:sp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78CBCF7A-1E0D-49A7-8A4E-07EEBC7D2F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143000" indent="-228600">
              <a:buClrTx/>
              <a:buFont typeface="Wingdings" pitchFamily="2" charset="2"/>
              <a:buChar char="Ø"/>
              <a:defRPr baseline="0"/>
            </a:lvl4pPr>
            <a:lvl5pPr marL="2057400" indent="-228600">
              <a:buClr>
                <a:srgbClr val="0070C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1755" y="6520934"/>
            <a:ext cx="4890846" cy="184666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Neo Sans Intel" pitchFamily="34" charset="0"/>
              </a:rPr>
              <a:t>Copyright@2012, Intel Corporation. All rights reserved. </a:t>
            </a:r>
            <a:endParaRPr lang="en-US" sz="1200" dirty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79" y="6482728"/>
            <a:ext cx="484973" cy="299072"/>
          </a:xfrm>
          <a:prstGeom prst="rect">
            <a:avLst/>
          </a:prstGeom>
          <a:noFill/>
        </p:spPr>
        <p:txBody>
          <a:bodyPr wrap="none" lIns="98060" tIns="49030" rIns="98060" bIns="49030" rtlCol="0">
            <a:spAutoFit/>
          </a:bodyPr>
          <a:lstStyle/>
          <a:p>
            <a:pPr marL="0" marR="0" lvl="0" indent="0" defTabSz="9806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EC5FB-0C8E-4818-A81D-78796ABB4840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defTabSz="98060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6400800"/>
            <a:ext cx="1342132" cy="328296"/>
          </a:xfrm>
          <a:prstGeom prst="rect">
            <a:avLst/>
          </a:prstGeom>
          <a:noFill/>
        </p:spPr>
        <p:txBody>
          <a:bodyPr wrap="square" lIns="98060" tIns="49030" rIns="98060" bIns="49030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Neo Sans Intel" pitchFamily="34" charset="0"/>
              </a:rPr>
              <a:t>Intel</a:t>
            </a:r>
            <a:r>
              <a:rPr lang="en-US" sz="1500" b="1" baseline="0" dirty="0" smtClean="0">
                <a:solidFill>
                  <a:schemeClr val="bg1"/>
                </a:solidFill>
                <a:latin typeface="Neo Sans Intel" pitchFamily="34" charset="0"/>
              </a:rPr>
              <a:t> Labs</a:t>
            </a:r>
            <a:endParaRPr lang="en-US" sz="1500" b="1" dirty="0" smtClean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1755" y="6520934"/>
            <a:ext cx="4890846" cy="184666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Neo Sans Intel" pitchFamily="34" charset="0"/>
              </a:rPr>
              <a:t>Wireless Communication Lab, Intel Labs</a:t>
            </a:r>
            <a:endParaRPr lang="en-US" sz="1200" dirty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79" y="6482728"/>
            <a:ext cx="484973" cy="299072"/>
          </a:xfrm>
          <a:prstGeom prst="rect">
            <a:avLst/>
          </a:prstGeom>
          <a:noFill/>
        </p:spPr>
        <p:txBody>
          <a:bodyPr wrap="none" lIns="98060" tIns="49030" rIns="98060" bIns="49030" rtlCol="0">
            <a:spAutoFit/>
          </a:bodyPr>
          <a:lstStyle/>
          <a:p>
            <a:pPr marL="0" marR="0" lvl="0" indent="0" defTabSz="9806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EC5FB-0C8E-4818-A81D-78796ABB4840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defTabSz="98060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6498116"/>
            <a:ext cx="1447800" cy="283684"/>
          </a:xfrm>
          <a:prstGeom prst="rect">
            <a:avLst/>
          </a:prstGeom>
          <a:noFill/>
        </p:spPr>
        <p:txBody>
          <a:bodyPr wrap="square" lIns="98060" tIns="49030" rIns="98060" bIns="49030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Neo Sans Intel" pitchFamily="34" charset="0"/>
              </a:rPr>
              <a:t>Intel Confidential</a:t>
            </a: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5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8279243" y="6477000"/>
            <a:ext cx="283732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Intel</a:t>
            </a:r>
            <a:endParaRPr lang="en-US" altLang="ko-KR" dirty="0"/>
          </a:p>
        </p:txBody>
      </p:sp>
      <p:sp>
        <p:nvSpPr>
          <p:cNvPr id="1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78CBCF7A-1E0D-49A7-8A4E-07EEBC7D2F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5175246" y="152400"/>
            <a:ext cx="3270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altLang="ko-KR" sz="1800" b="1" dirty="0">
                <a:ea typeface="굴림" pitchFamily="34" charset="-127"/>
              </a:rPr>
              <a:t>doc.: </a:t>
            </a:r>
            <a:r>
              <a:rPr lang="en-US" altLang="ko-KR" sz="1800" b="1" dirty="0" smtClean="0">
                <a:ea typeface="굴림" pitchFamily="34" charset="-127"/>
              </a:rPr>
              <a:t>IEEE </a:t>
            </a:r>
            <a:r>
              <a:rPr lang="en-US" altLang="ko-KR" sz="1800" b="1" dirty="0" smtClean="0">
                <a:ea typeface="굴림" pitchFamily="34" charset="-127"/>
              </a:rPr>
              <a:t>802.11-13/1162r0</a:t>
            </a:r>
            <a:endParaRPr lang="en-US" altLang="ko-KR" sz="1800" b="1" dirty="0">
              <a:ea typeface="굴림" pitchFamily="34" charset="-127"/>
            </a:endParaRPr>
          </a:p>
        </p:txBody>
      </p:sp>
      <p:sp>
        <p:nvSpPr>
          <p:cNvPr id="18" name="Line 8"/>
          <p:cNvSpPr>
            <a:spLocks noChangeShapeType="1"/>
          </p:cNvSpPr>
          <p:nvPr userDrawn="1"/>
        </p:nvSpPr>
        <p:spPr bwMode="auto">
          <a:xfrm>
            <a:off x="685800" y="429399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9" name="날짜 개체 틀 1"/>
          <p:cNvSpPr>
            <a:spLocks noGrp="1"/>
          </p:cNvSpPr>
          <p:nvPr>
            <p:ph type="dt" sz="half" idx="10"/>
          </p:nvPr>
        </p:nvSpPr>
        <p:spPr>
          <a:xfrm>
            <a:off x="696913" y="152400"/>
            <a:ext cx="95539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Sept 2013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138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1" name="날짜 개체 틀 1"/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55390" cy="27699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Sept 2013</a:t>
            </a:r>
            <a:endParaRPr lang="en-US" altLang="ko-KR" dirty="0"/>
          </a:p>
        </p:txBody>
      </p:sp>
      <p:sp>
        <p:nvSpPr>
          <p:cNvPr id="12" name="바닥글 개체 틀 2"/>
          <p:cNvSpPr>
            <a:spLocks noGrp="1"/>
          </p:cNvSpPr>
          <p:nvPr>
            <p:ph type="ftr" sz="quarter" idx="3"/>
          </p:nvPr>
        </p:nvSpPr>
        <p:spPr bwMode="auto">
          <a:xfrm>
            <a:off x="8279243" y="6477000"/>
            <a:ext cx="283732" cy="18466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굴림" pitchFamily="34" charset="-127"/>
              </a:defRPr>
            </a:lvl1pPr>
          </a:lstStyle>
          <a:p>
            <a:r>
              <a:rPr lang="en-US" altLang="ko-KR" dirty="0" smtClean="0"/>
              <a:t>Intel</a:t>
            </a:r>
            <a:endParaRPr lang="en-US" altLang="ko-KR" dirty="0"/>
          </a:p>
        </p:txBody>
      </p:sp>
      <p:sp>
        <p:nvSpPr>
          <p:cNvPr id="13" name="슬라이드 번호 개체 틀 3"/>
          <p:cNvSpPr>
            <a:spLocks noGrp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Slide </a:t>
            </a:r>
            <a:fld id="{60050092-9108-44CD-920C-9A015721E6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175246" y="332601"/>
            <a:ext cx="3270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altLang="ko-KR" sz="1800" b="1" dirty="0">
                <a:ea typeface="굴림" pitchFamily="34" charset="-127"/>
              </a:rPr>
              <a:t>doc.: </a:t>
            </a:r>
            <a:r>
              <a:rPr lang="en-US" altLang="ko-KR" sz="1800" b="1" dirty="0" smtClean="0">
                <a:ea typeface="굴림" pitchFamily="34" charset="-127"/>
              </a:rPr>
              <a:t>IEEE </a:t>
            </a:r>
            <a:r>
              <a:rPr lang="en-US" altLang="ko-KR" sz="1800" b="1" dirty="0" smtClean="0">
                <a:ea typeface="굴림" pitchFamily="34" charset="-127"/>
              </a:rPr>
              <a:t>802.11-13/1162r0</a:t>
            </a:r>
            <a:endParaRPr lang="en-US" altLang="ko-KR" sz="1800" b="1" dirty="0">
              <a:ea typeface="굴림" pitchFamily="34" charset="-127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5.wmf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4.e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날짜 개체 틀 4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2013</a:t>
            </a:r>
          </a:p>
        </p:txBody>
      </p:sp>
      <p:sp>
        <p:nvSpPr>
          <p:cNvPr id="102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1029" name="슬라이드 번호 개체 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4883C6A0-A99F-4D4B-BED4-FEEACDB547CE}" type="slidenum">
              <a:rPr lang="en-US" altLang="ko-KR" smtClean="0">
                <a:ea typeface="굴림" pitchFamily="34" charset="-127"/>
              </a:rPr>
              <a:pPr/>
              <a:t>1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Video Application Categories and Characteristics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67000" y="2057400"/>
            <a:ext cx="396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ko-KR" sz="1800" dirty="0" smtClean="0">
                <a:latin typeface="Times New Roman" pitchFamily="18" charset="0"/>
                <a:ea typeface="굴림" pitchFamily="34" charset="-127"/>
              </a:rPr>
              <a:t>Date:</a:t>
            </a:r>
            <a:r>
              <a:rPr lang="en-US" altLang="ko-KR" sz="1800" b="0" dirty="0" smtClean="0">
                <a:latin typeface="Times New Roman" pitchFamily="18" charset="0"/>
                <a:ea typeface="굴림" pitchFamily="34" charset="-127"/>
              </a:rPr>
              <a:t> 2013-09-15</a:t>
            </a: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533400" y="2514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altLang="ko-KR" sz="2000" b="1" dirty="0">
                <a:ea typeface="굴림" pitchFamily="34" charset="-127"/>
              </a:rPr>
              <a:t>Authors</a:t>
            </a:r>
            <a:r>
              <a:rPr lang="en-US" altLang="ko-KR" sz="2000" b="1" dirty="0" smtClean="0">
                <a:ea typeface="굴림" pitchFamily="34" charset="-127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endParaRPr lang="en-US" altLang="ko-KR" sz="2000" dirty="0">
              <a:ea typeface="굴림" pitchFamily="34" charset="-127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152305"/>
              </p:ext>
            </p:extLst>
          </p:nvPr>
        </p:nvGraphicFramePr>
        <p:xfrm>
          <a:off x="914400" y="3200400"/>
          <a:ext cx="7772400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076"/>
                <a:gridCol w="989215"/>
                <a:gridCol w="2056938"/>
                <a:gridCol w="1374371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Affiliations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Address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Email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Guoqing Li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2111 NE</a:t>
                      </a:r>
                      <a:r>
                        <a:rPr lang="en-US" sz="1200" baseline="0" dirty="0" smtClean="0"/>
                        <a:t> 25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ave</a:t>
                      </a:r>
                      <a:r>
                        <a:rPr lang="en-US" sz="1200" baseline="0" dirty="0" smtClean="0"/>
                        <a:t>, Hillsboro, OR 97124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1-503-712-2089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Guoqing.c.il@intel.com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Yiting Liao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2111 NE</a:t>
                      </a:r>
                      <a:r>
                        <a:rPr lang="en-US" sz="1200" baseline="0" dirty="0" smtClean="0"/>
                        <a:t> 25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ave</a:t>
                      </a:r>
                      <a:r>
                        <a:rPr lang="en-US" sz="1200" baseline="0" dirty="0" smtClean="0"/>
                        <a:t>, Hillsboro, OR 97124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1-503-264-6789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Yitingl.liao@intel.com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066800"/>
          </a:xfrm>
        </p:spPr>
        <p:txBody>
          <a:bodyPr/>
          <a:lstStyle/>
          <a:p>
            <a:r>
              <a:rPr lang="en-US" dirty="0" smtClean="0"/>
              <a:t>2. Video 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953000" cy="3451225"/>
          </a:xfrm>
        </p:spPr>
        <p:txBody>
          <a:bodyPr/>
          <a:lstStyle/>
          <a:p>
            <a:r>
              <a:rPr lang="en-US" dirty="0" smtClean="0"/>
              <a:t>Two-way traffic</a:t>
            </a:r>
          </a:p>
          <a:p>
            <a:endParaRPr lang="en-US" sz="1200" dirty="0" smtClean="0"/>
          </a:p>
          <a:p>
            <a:r>
              <a:rPr lang="en-US" dirty="0" smtClean="0"/>
              <a:t>Multi-hop, multi-network domain</a:t>
            </a:r>
          </a:p>
          <a:p>
            <a:endParaRPr lang="en-US" sz="1200" dirty="0"/>
          </a:p>
          <a:p>
            <a:r>
              <a:rPr lang="en-US" dirty="0"/>
              <a:t>Typically </a:t>
            </a:r>
            <a:r>
              <a:rPr lang="en-US" dirty="0" smtClean="0"/>
              <a:t>traffics: natural video, but more static scenes</a:t>
            </a:r>
          </a:p>
          <a:p>
            <a:pPr lvl="1"/>
            <a:r>
              <a:rPr lang="en-US" dirty="0" smtClean="0"/>
              <a:t>Less traffic load compared to video streaming</a:t>
            </a:r>
          </a:p>
          <a:p>
            <a:pPr lvl="1"/>
            <a:endParaRPr lang="en-US" dirty="0"/>
          </a:p>
        </p:txBody>
      </p:sp>
      <p:pic>
        <p:nvPicPr>
          <p:cNvPr id="8194" name="Picture 2" descr="http://www.radvision.com/NR/rdonlyres/F874C63C-A128-48FD-A022-DCB912E21ED2/0/SCOPIAAlcatelLucentMyTeamworkConnectorr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58089"/>
            <a:ext cx="3684092" cy="269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4191000" y="6475413"/>
            <a:ext cx="6842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4953000"/>
            <a:ext cx="6858000" cy="14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Typical protocol: UDP/IP</a:t>
            </a:r>
          </a:p>
          <a:p>
            <a:pPr lvl="1"/>
            <a:r>
              <a:rPr lang="en-US" dirty="0" smtClean="0"/>
              <a:t>Require lower packet loss ratio at MAC since UDP does not provide additional reliability</a:t>
            </a:r>
            <a:endParaRPr lang="en-US" dirty="0"/>
          </a:p>
        </p:txBody>
      </p:sp>
      <p:sp>
        <p:nvSpPr>
          <p:cNvPr id="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110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news.idealo.co.uk/wp-content/uploads/2010/02/intel-wireless-display-laptop-pc-streaming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21" y="990600"/>
            <a:ext cx="39909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066800"/>
          </a:xfrm>
        </p:spPr>
        <p:txBody>
          <a:bodyPr/>
          <a:lstStyle/>
          <a:p>
            <a:r>
              <a:rPr lang="en-US" dirty="0" smtClean="0"/>
              <a:t>3. Wireless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61" y="1159518"/>
            <a:ext cx="8322696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Entertainment wireless display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sAcgMBIgACEQEDEQH/xAAcAAEAAgIDAQAAAAAAAAAAAAAABgcEBQECAwj/xABDEAABAwMCAgcFBAcFCQAAAAABAgMEAAUREiEGMQcTIkFRgZEUMmFxoSNCgrEVUmJykqLBY3Oy8PEWJCUzQ2Sjs9L/xAAZAQEAAwEBAAAAAAAAAAAAAAAAAQMEBQL/xAAnEQACAgICAgAFBQAAAAAAAAAAAQIDESEEEjFBBRNRYZEUIjJxgf/aAAwDAQACEQMRAD8AvGlKUApSlAKUrGuEsQ4i38aiMBKc41KOwHrQHupaUDKiEgd52rhLravdWk/I1DJbgfWXJZEh3xWMpH7qeQH18c1rH1R0kkMtA+KUAUBZNcZqqXLgplWG3nGvih1xI/lrp/tJcWsBq9ITjuckpT/7BmgLapVKq6UbjFWQt8Lxv220qGOXMY/Os1rpdfbUEvxY61HuwUk/U0BbtKr+09KdqlO9VPaVE/tQrWjz7xU+QtLiErQoKSoZCknIIoDtSlKAUpSgFKUoBUX4tuAZW23kYZT1hBUB2lZSnf5avUVJyQBvVUcUy5F1n+zQk63JClO41Y7A2Tz+AHnRLIbwedwv7Ud0tuAEgDJacSsbjxG1aiRxJCOcuLSfimtXcLNems5t7yv7vCvyqLyxISjWph5KSMhRbUAR88V6cZLyjypRfhk6XxVbOqShaYp0gDUtWknnzyPj+VaGbdYcwktJSU8k6HPrtUBuMrOUJO597etdjwqD0Tt1aSTjYE7CsZR7RUfeIxmtFYLnGt07rrnAVcY+gj2cyVs79x1J32r3/SsRyZIWW5MeMtYLTSHOs6tPeNStzUAkNljqmXFtkfeOn12/rV+9GwWng+E2oqKWlOttajk6EuKCfQbeVUtwS0tqPJuIStxbTalMpIGpSlHS2nwzlWfmn4V9CWaAi12qJBb5MNBGfE958zmgM2lKUApSlAKUpQGq4ll+yWl0g4W6OrT58z5DJ8qr3hHEy6TbkoAt6ww3yxpTurGfKtn0qXj2VnqUK3bb2A/XVt9B+dQyCibAhtNRrjIZwkFTeEKTqPPYjx+NR86FLTmU3/xwiW8RSert60Rln2iQQy2rGMKWcAgfAb+VbIWyNHs7K0PhKQkIQ3sQByA8hzqvn5t5XJjvOSIckR1FbaHGCjtEFOSQrwJ7u+uz3Fs6M0t6baW1ttAqUpiT3DnsoCtcOdx5NYngwut4wlk2Ua1RL5fZ65MSM6xFQGE9a0FBSzhSyNtzugeRrC4l4TsEK3SZDlqjEoQS2GCU61kDSMjHMkCvCw8Ts263oRLjz2H1qU48pLJUFKUoqJ7JO2+3wrvc+J7VdJ9tim4IDQeL7xfSW/c3QntAc1kH8JrRGyqS00yMTUsb0YrfRfZ1w44fefZfUhKVLDmy143OMEAE554qG8XcJRbDPhRY8p55yQSVIcSBpSPl47+lXQiZBlpPUPJkoOkpQFA4IAHvBXfgZ29OdVZJdc4h4/lPNdtLKxHZ+JBx/iOfOscu2Jd4pb0aKJSlPyT/AIBtQW/a4ZA06zNdGOaG+ygfxkmreHKojwDBQlM6c2nDalpixz4stDTnzVq9Kl1Um0UpSgFKUoBXVxSUIUtZwlIyT4Cu1aDja4CBYXtwFPfZj5c1fQEedAVJxTPVeOKGmjugLVIcT4D7o/IVvonDtwn2725rqwhTgQ2hxWkuHONvPaoXYlqlPTbkvm+4UNn9hP8An6VOGeNbjGXHSyhluIwlKeoCdikfE75rnXzhKxqXhGecouWzTXS2zIMp+M80SthIU4W+0EpIznNaC4/aKjxh/wBVzK/3E7n+g86kdy4giXeXcbhG1KVK7CfdIbQMDmN8kAgjluahsl2Su5vPRnm2wwAyOsb1A8lK7x34HlVdHHlbd1r+5X1/cTBcEtNPamUFDTCHFvajkLWnUgeHwx4ZqKRkGdPkOhIWFrDDQPgnY+qifSvJy53JhhWpiM6DsktOKTlR2HZI8T41mW5TUBEVi62m4pbbKQ64yEua9+1yPfvXS4PEnTY5WRxomOja8acL2zhfhluRPtObk8jX7SHAENLz7gCfeOO/PfWp6OYjkaK7P0lTqEFaR3qcV2ED1UT+GsPpEvzPEN1CIan+rfez1TrZR1aE4CRg/AfSrD6PbVqetcYpBTrVMd25ob7DfqsqV8q0WPZpiWhZYCLXaokFvkw0lBPie8+ZyazaUqo9ClKUApSlAKqLppvBBEFg6lpAaQkcyteM/TT9atiS8iOw486cIbQVqPgAMmqCccVxH0iMl45ZiKVKeHMBRPZHkTXqMezweZy6xbPWJbb1Z7exEesjMltpIGph8ajtue1prxiy4olpF3YkwGkHWfaYqigkHkSAR9e6rDKspynu5BLmfoa8njpxlvUnvKk4/KrpfCqZvKymcxclxfZog3EdytKp78yBKgONpZBUIahpOCojOPvYIB+VbDo6n8P2uMU3ttaZzhK1vqb1p3OcJ5lO+cnHhg91badarXPP+822M5462wfrWod4Ms5B9mEmKe7qZCsD8JJH0qyj4f8AKcm3nP8AhZ+sg5NtGDxc9bXuM/aLZITIjBv2xR5DrEjCUnb9bSfI143Lq/aozj6y051PXIbSvOcgZCk47PvZ9fCvRXBUqPIU/BvCipQAIkMA7A7YKcY9K1nEEO8W5mRcrgxDdbbbCQ6y8QpHcnZQ8Tyyee1RbG+L14NFdnHn72aeMhy78XulsBXUqDDWBsVZwP5iPWr74AhNttzZjY+zK0xI58WmRpB81aqpjo5hrjRnbhpKnG0FaUge84rsNj+JRP4a+iLJb02y0Q4KTnqGkpKv1lY3PmcnzrNJuTyzQlhYM6lKV5JFKUoBSlDyoCK9I10TbuHnE6sLf7P4Ruf6DzqsejVlxMOZeVbPT3joURuG0nA5/HNZPTleusk/o5tYGMMg9wKt1H6/y1tOH1Wo2yLFtlwjOoYaS32Vg8hzOPOtfEinPL9GPmSarwvZnb5znNdtStOnUrHhmup25keVK6px8ilKVIFQTpTmkx4Foa96U71jg/ZTyHmT9KnfOqsnOrv3HshbPaTHUmMxtsVA4/xn61k5c+tePqbOFX2sz9Cwej205ftcbT2dZlvbfca7Lf8A5CpXyq3xUQ6P4Lbbc2WjdvUmGwo97bI0581as/KpfXJOwKUpQClKUArwnSkQob8p3/lstqWr5AZr3qE9K14Ft4dLQUAp8kqz3ITufrpoCq7eV8Q9IDkp4624KVOqPd1iuX9T5VuuIbVbJUmEyuGwl953Up9DYStLad1dob/DzqM8CXmTbIU2QmNEf9pJecL6TqSB2U9oEbb8qlMVU6UY9yUlr2l+OW2W0pOlKs5B5k4xv3+daFbGNLiltlHyJzvU29GJeIYtMVuXZLrcUtFQSG1Pdc2Bjc4WCR3bZ5msCz8TcQSZ4giJEmudWVlWSwQBjv3HfXhOVJjti3SFZ6kKKnAdwpSskAHBHd61tui6D7Y9JnyldWh132dtSu5tB3x81E+leePOx2Yzo88iEFBvGzOHES44/wCKWe4w/FSWw+geaM/lWbbr/ZLilIi3SOp0n3VK0nzB3+lbPjGQ1a7W47FZCJKEHQgHmsnCBzO5JFYlt4NYmWqLFXAjS22k9UVvISSCBuc89/GuirZYzn8nPdUfGN/Y78UXNm18PTZoLZWzHAbP7e+MHbv0jzquujqKtlt24rBW4hCnR4qcPZbHzKl5/DXn0i26HbTBt1uEhpUlZLjAfWWwlOMdgnHP8jU56OrOFuW1kIGlbpkvHH3GCUtjzdUs1h5En2w/R0OLFKGV7LTsUAWuzw4PMsspStX6ysdo+Zyaz6UrMaRSlKAUpSgOCcVRHTJcnLvxC1Z4pJK3URUY33PvH1JHlV5TXxGiPyDuGm1Lx8hmvmG5TnnbkuV1ig/r1BwHBCu8g+ZqV5IfgnUjhG0qZ6hDTsfCAgllwpyB8OX0rtPivWy3lyC++Q2gJ0FRJV3AJ8OYFQ+PxrfI6UoekJlNjcB9AJ9Rg163DjMz24yFxvZ+rd1ulCtQUADj8/pWyU+POD1sxwjyYTWZZRjypBbjz25SW27m6k4RJxqVjcBJ7ydthnc1K7daL1Z7cxFgTojzbaMFmWwRueYC0fHPMGopYo8Cde4DsiX18gPKecLqyEoCRkAZxklRTt+yfhVnZr1w6luRHxC3aj6IxcZV0VIg/pCzupjMPdc6uGsPBRAOkY2VgEg8u4VIrZxxC6pUKLNjMOq95LqC07nHgrG/xxXrWq4oejxrDNkzGWn0tMqKUOpCgVHYDf44rVOvCbe/7MMLMtRSx60V/dH3L7x3KdaPWJYUGGNXIrBAHqs/Wrv6P4SWnJ8hsksthqEyT3hoEKPmonPyql+jiGphKpxRqLDapCQO9Y7LY+epQP4a+iOG7cbVZIkJZBcbQOsUO9Z3UfUmuRKXZtnajHqkkbOlKV5PQpSlAKUpQHnIaS+w4yv3XElKvkRivnHibhK42m5OxdGog/Z+K09xT4j5cuRr6SrGnQIlwZLE6O1IaP3HUBQoD5QkMvtK0PNrSR4iukcKKiUe+OXj5V9FXTo9tclBEN16MeYQr7ZHovJA/dIqE3norlpJUzGZkJ/XiuaVfwL/APupBX1zjwWY0Mh1Lz7xcU6AofZITgDIABCtlHB7sVr4N2uUAARJr7O3upVlP8JyK3t04VmQiWnXnI++A1MSpjUfBOrCT5E1pZlmuEPd+M4B3K0nB+XjUpteCHFPyjfQuP7mzgTI7EoeI+zV9Mj6V5cY8To4htbEGGw80VPBT4XjBA5AEHfc/DkKjK9SQEqSUkeIr3gYTIS5jJQcp8NXd9atd9jj1bKlx6lLskWt0c2lLi4LGNSXH+vX/dsHA9XSf8irkFQvo0hgQVzwk9UW0Ro5PehHvK81Z9KmtUFwpSlAKUpQClKUApSvNRV3bUBytRHIZrwXIdTyZz513IUfvK9cV1LQPNOfmc0BgzJuWy3IhIcQRulwgg+RqJT7XZ1EqjWh+Iv/ALF0tpPzQOwfMVOuq8EpH4a56tXjj5bUBSlysEsrPs9qXKR/aMdUr1bIB/hrW2fgaVPvLX6TjyY8MKyWGE4J+Go8vnufD4X2WM/612DX6wBxyoBAYajRGWI7IZZbQEobHJIA2FZNdU5xvXagFKUoBSlKAUpSgFcYrmlAcYpiuaUBximK5pQHGKYrmlAKUpQClKUApSlAKUpQH//Z"/>
          <p:cNvSpPr>
            <a:spLocks noChangeAspect="1" noChangeArrowheads="1"/>
          </p:cNvSpPr>
          <p:nvPr/>
        </p:nvSpPr>
        <p:spPr bwMode="auto">
          <a:xfrm>
            <a:off x="0" y="-12700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7461" y="4583711"/>
            <a:ext cx="1355609" cy="913339"/>
            <a:chOff x="1020432" y="3613000"/>
            <a:chExt cx="2193809" cy="14009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32" y="3613000"/>
              <a:ext cx="1915829" cy="1400972"/>
            </a:xfrm>
            <a:prstGeom prst="rect">
              <a:avLst/>
            </a:prstGeom>
            <a:effectLst>
              <a:outerShdw blurRad="266700" dist="152400" dir="7020000" algn="t" rotWithShape="0">
                <a:prstClr val="black">
                  <a:alpha val="51000"/>
                </a:prstClr>
              </a:outerShdw>
            </a:effectLst>
          </p:spPr>
        </p:pic>
        <p:grpSp>
          <p:nvGrpSpPr>
            <p:cNvPr id="12" name="Group 16"/>
            <p:cNvGrpSpPr>
              <a:grpSpLocks/>
            </p:cNvGrpSpPr>
            <p:nvPr/>
          </p:nvGrpSpPr>
          <p:grpSpPr bwMode="auto">
            <a:xfrm rot="2526471" flipH="1">
              <a:off x="2888099" y="4350717"/>
              <a:ext cx="326142" cy="330454"/>
              <a:chOff x="6168" y="4253"/>
              <a:chExt cx="480" cy="480"/>
            </a:xfrm>
          </p:grpSpPr>
          <p:sp>
            <p:nvSpPr>
              <p:cNvPr id="13" name="Arc 17"/>
              <p:cNvSpPr>
                <a:spLocks/>
              </p:cNvSpPr>
              <p:nvPr/>
            </p:nvSpPr>
            <p:spPr bwMode="auto">
              <a:xfrm flipH="1">
                <a:off x="6288" y="4373"/>
                <a:ext cx="360" cy="3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" name="Arc 18"/>
              <p:cNvSpPr>
                <a:spLocks/>
              </p:cNvSpPr>
              <p:nvPr/>
            </p:nvSpPr>
            <p:spPr bwMode="auto">
              <a:xfrm flipH="1">
                <a:off x="6168" y="4253"/>
                <a:ext cx="480" cy="4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" name="Arc 19"/>
              <p:cNvSpPr>
                <a:spLocks/>
              </p:cNvSpPr>
              <p:nvPr/>
            </p:nvSpPr>
            <p:spPr bwMode="auto">
              <a:xfrm flipH="1">
                <a:off x="6408" y="4493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889289" y="3962400"/>
            <a:ext cx="3093922" cy="1745455"/>
            <a:chOff x="4786759" y="2774800"/>
            <a:chExt cx="4887703" cy="2538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2774800"/>
              <a:ext cx="4569062" cy="2538368"/>
            </a:xfrm>
            <a:prstGeom prst="rect">
              <a:avLst/>
            </a:prstGeom>
            <a:effectLst>
              <a:outerShdw blurRad="266700" dist="152400" dir="7020000" algn="t" rotWithShape="0">
                <a:prstClr val="black">
                  <a:alpha val="51000"/>
                </a:prstClr>
              </a:outerShdw>
            </a:effectLst>
          </p:spPr>
        </p:pic>
        <p:grpSp>
          <p:nvGrpSpPr>
            <p:cNvPr id="16" name="Group 6"/>
            <p:cNvGrpSpPr>
              <a:grpSpLocks/>
            </p:cNvGrpSpPr>
            <p:nvPr/>
          </p:nvGrpSpPr>
          <p:grpSpPr bwMode="auto">
            <a:xfrm rot="19073529">
              <a:off x="4786759" y="4285691"/>
              <a:ext cx="326142" cy="330454"/>
              <a:chOff x="6168" y="4253"/>
              <a:chExt cx="480" cy="480"/>
            </a:xfrm>
          </p:grpSpPr>
          <p:sp>
            <p:nvSpPr>
              <p:cNvPr id="17" name="Arc 7"/>
              <p:cNvSpPr>
                <a:spLocks/>
              </p:cNvSpPr>
              <p:nvPr/>
            </p:nvSpPr>
            <p:spPr bwMode="auto">
              <a:xfrm flipH="1">
                <a:off x="6288" y="4373"/>
                <a:ext cx="360" cy="3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8" name="Arc 8"/>
              <p:cNvSpPr>
                <a:spLocks/>
              </p:cNvSpPr>
              <p:nvPr/>
            </p:nvSpPr>
            <p:spPr bwMode="auto">
              <a:xfrm flipH="1">
                <a:off x="6168" y="4253"/>
                <a:ext cx="480" cy="4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9" name="Arc 9"/>
              <p:cNvSpPr>
                <a:spLocks/>
              </p:cNvSpPr>
              <p:nvPr/>
            </p:nvSpPr>
            <p:spPr bwMode="auto">
              <a:xfrm flipH="1">
                <a:off x="6408" y="4493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371018" y="4206331"/>
            <a:ext cx="3060196" cy="227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000" b="0" dirty="0" smtClean="0">
                <a:ea typeface="굴림" pitchFamily="34" charset="-127"/>
              </a:rPr>
              <a:t>Productivity synthetic </a:t>
            </a:r>
            <a:r>
              <a:rPr lang="en-US" altLang="ko-KR" sz="2000" b="0" dirty="0">
                <a:ea typeface="굴림" pitchFamily="34" charset="-127"/>
              </a:rPr>
              <a:t>video: Text, Graphics</a:t>
            </a:r>
          </a:p>
          <a:p>
            <a:r>
              <a:rPr lang="en-US" altLang="ko-KR" sz="2000" b="0" dirty="0" smtClean="0">
                <a:ea typeface="굴림" pitchFamily="34" charset="-127"/>
              </a:rPr>
              <a:t>More static </a:t>
            </a:r>
            <a:r>
              <a:rPr lang="en-US" altLang="ko-KR" sz="2000" b="0" dirty="0">
                <a:ea typeface="굴림" pitchFamily="34" charset="-127"/>
              </a:rPr>
              <a:t>scenes</a:t>
            </a:r>
          </a:p>
          <a:p>
            <a:r>
              <a:rPr lang="en-US" altLang="ko-KR" sz="2000" b="0" dirty="0">
                <a:ea typeface="굴림" pitchFamily="34" charset="-127"/>
              </a:rPr>
              <a:t>Highly attentive</a:t>
            </a:r>
          </a:p>
          <a:p>
            <a:r>
              <a:rPr lang="en-US" altLang="ko-KR" sz="2000" b="0" dirty="0">
                <a:ea typeface="굴림" pitchFamily="34" charset="-127"/>
              </a:rPr>
              <a:t>Close </a:t>
            </a:r>
            <a:r>
              <a:rPr lang="en-US" altLang="ko-KR" sz="2000" b="0" dirty="0" smtClean="0">
                <a:ea typeface="굴림" pitchFamily="34" charset="-127"/>
              </a:rPr>
              <a:t>distance ~2 feet</a:t>
            </a:r>
            <a:endParaRPr lang="en-US" altLang="ko-KR" sz="2000" b="0" dirty="0">
              <a:ea typeface="굴림" pitchFamily="34" charset="-127"/>
            </a:endParaRPr>
          </a:p>
          <a:p>
            <a:r>
              <a:rPr lang="en-US" altLang="ko-KR" sz="2000" b="0" dirty="0" smtClean="0">
                <a:ea typeface="굴림" pitchFamily="34" charset="-127"/>
              </a:rPr>
              <a:t>Highly </a:t>
            </a:r>
            <a:r>
              <a:rPr lang="en-US" altLang="ko-KR" sz="2000" b="0" dirty="0">
                <a:ea typeface="굴림" pitchFamily="34" charset="-127"/>
              </a:rPr>
              <a:t>interactive</a:t>
            </a:r>
          </a:p>
          <a:p>
            <a:endParaRPr lang="en-US" altLang="ko-KR" sz="1100" b="0" dirty="0" smtClean="0">
              <a:latin typeface="+mj-lt"/>
              <a:ea typeface="굴림" pitchFamily="34" charset="-127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85800" y="1579880"/>
            <a:ext cx="3276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000" b="0" dirty="0" smtClean="0">
                <a:latin typeface="+mj-lt"/>
                <a:ea typeface="굴림" pitchFamily="34" charset="-127"/>
              </a:rPr>
              <a:t>Movie, pictures</a:t>
            </a:r>
          </a:p>
          <a:p>
            <a:r>
              <a:rPr lang="en-US" altLang="ko-KR" sz="2000" b="0" dirty="0" smtClean="0">
                <a:latin typeface="+mj-lt"/>
                <a:ea typeface="굴림" pitchFamily="34" charset="-127"/>
              </a:rPr>
              <a:t>Relaxed viewing experience</a:t>
            </a:r>
          </a:p>
          <a:p>
            <a:r>
              <a:rPr lang="en-US" altLang="ko-KR" sz="2000" b="0" dirty="0" smtClean="0">
                <a:latin typeface="+mj-lt"/>
                <a:ea typeface="굴림" pitchFamily="34" charset="-127"/>
              </a:rPr>
              <a:t>Distance ~10 feet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3733023"/>
            <a:ext cx="2420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Wireless docking</a:t>
            </a: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4191000" y="6475413"/>
            <a:ext cx="6842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5510" y="990600"/>
            <a:ext cx="8243486" cy="2514600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43314" y="3733023"/>
            <a:ext cx="8243486" cy="2646762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011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066800"/>
          </a:xfrm>
        </p:spPr>
        <p:txBody>
          <a:bodyPr/>
          <a:lstStyle/>
          <a:p>
            <a:r>
              <a:rPr lang="en-US" dirty="0" smtClean="0"/>
              <a:t>3. Wireless Display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848600" cy="4800600"/>
          </a:xfrm>
        </p:spPr>
        <p:txBody>
          <a:bodyPr/>
          <a:lstStyle/>
          <a:p>
            <a:r>
              <a:rPr lang="en-US" dirty="0" smtClean="0"/>
              <a:t>One way traffic, one hop, single network domain</a:t>
            </a:r>
          </a:p>
          <a:p>
            <a:endParaRPr lang="en-US" dirty="0"/>
          </a:p>
          <a:p>
            <a:r>
              <a:rPr lang="en-US" dirty="0" smtClean="0"/>
              <a:t>High resolutions, fine images, high user engagement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Requires very high video quality, visually lossless, high data rate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Human interaction, hand-eye coordination involved</a:t>
            </a:r>
          </a:p>
          <a:p>
            <a:pPr lvl="1"/>
            <a:r>
              <a:rPr lang="en-US" dirty="0" smtClean="0"/>
              <a:t>Requires ultra low latency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0056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Characteristics of </a:t>
            </a:r>
            <a:r>
              <a:rPr lang="en-US" dirty="0"/>
              <a:t>V</a:t>
            </a:r>
            <a:r>
              <a:rPr lang="en-US" dirty="0" smtClean="0"/>
              <a:t>arious </a:t>
            </a:r>
            <a:r>
              <a:rPr lang="en-US" dirty="0"/>
              <a:t>V</a:t>
            </a:r>
            <a:r>
              <a:rPr lang="en-US" dirty="0" smtClean="0"/>
              <a:t>ideo </a:t>
            </a:r>
            <a:r>
              <a:rPr lang="en-US" dirty="0"/>
              <a:t>A</a:t>
            </a:r>
            <a:r>
              <a:rPr lang="en-US" dirty="0" smtClean="0"/>
              <a:t>pplications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54457"/>
              </p:ext>
            </p:extLst>
          </p:nvPr>
        </p:nvGraphicFramePr>
        <p:xfrm>
          <a:off x="270164" y="1676400"/>
          <a:ext cx="8492835" cy="343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436"/>
                <a:gridCol w="1219200"/>
                <a:gridCol w="1905000"/>
                <a:gridCol w="1371600"/>
                <a:gridCol w="1295400"/>
                <a:gridCol w="1219199"/>
              </a:tblGrid>
              <a:tr h="5158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Typical content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network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engagement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interactivity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Buffered Streaming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</a:t>
                      </a:r>
                      <a:r>
                        <a:rPr lang="en-US" sz="1400" baseline="0" dirty="0" smtClean="0"/>
                        <a:t> video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Multi-hop, multiple network</a:t>
                      </a:r>
                      <a:r>
                        <a:rPr lang="en-US" sz="1400" baseline="0" dirty="0" smtClean="0"/>
                        <a:t> domain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Low, 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Relaxed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Video conferencing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Natural</a:t>
                      </a:r>
                      <a:r>
                        <a:rPr lang="en-US" sz="1400" baseline="0" dirty="0" smtClean="0"/>
                        <a:t> video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Multi-hop, multiple network</a:t>
                      </a:r>
                      <a:r>
                        <a:rPr lang="en-US" sz="1400" baseline="0" dirty="0" smtClean="0"/>
                        <a:t> domain,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Low, high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Relaxed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Wireless display-entertainment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 video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Single-hop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Relaxed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Wireless</a:t>
                      </a:r>
                      <a:r>
                        <a:rPr lang="en-US" sz="1400" baseline="0" dirty="0" smtClean="0"/>
                        <a:t> display--docking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Productivity video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Single-hop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Intense attentive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512070"/>
            <a:ext cx="858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Performance requirements can be very different for different type of video applications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917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903161"/>
              </p:ext>
            </p:extLst>
          </p:nvPr>
        </p:nvGraphicFramePr>
        <p:xfrm>
          <a:off x="1980406" y="3951316"/>
          <a:ext cx="4953000" cy="2645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295400"/>
          </a:xfrm>
        </p:spPr>
        <p:txBody>
          <a:bodyPr/>
          <a:lstStyle/>
          <a:p>
            <a:r>
              <a:rPr lang="en-US" dirty="0" smtClean="0"/>
              <a:t>Video Bit Rate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43000"/>
            <a:ext cx="8382000" cy="2971800"/>
          </a:xfrm>
        </p:spPr>
        <p:txBody>
          <a:bodyPr/>
          <a:lstStyle/>
          <a:p>
            <a:r>
              <a:rPr lang="en-US" sz="2000" dirty="0" smtClean="0"/>
              <a:t>Compressed bit </a:t>
            </a:r>
            <a:r>
              <a:rPr lang="en-US" sz="2000" dirty="0"/>
              <a:t>rate is highly related </a:t>
            </a:r>
            <a:r>
              <a:rPr lang="en-US" sz="2000" dirty="0" smtClean="0"/>
              <a:t>to</a:t>
            </a:r>
            <a:endParaRPr lang="en-US" sz="2000" dirty="0"/>
          </a:p>
          <a:p>
            <a:pPr lvl="1" indent="-342900"/>
            <a:r>
              <a:rPr lang="en-US" sz="1800" dirty="0"/>
              <a:t>Video format: resolution, frame rate, progress/interlaced</a:t>
            </a:r>
          </a:p>
          <a:p>
            <a:pPr lvl="1"/>
            <a:r>
              <a:rPr lang="en-US" sz="1800" dirty="0"/>
              <a:t>Coding </a:t>
            </a:r>
            <a:r>
              <a:rPr lang="en-US" sz="1800" dirty="0" smtClean="0"/>
              <a:t>profile/parameters</a:t>
            </a:r>
            <a:r>
              <a:rPr lang="en-US" sz="1800" dirty="0"/>
              <a:t>, e.g., I-only, I+P, I+P+B</a:t>
            </a:r>
          </a:p>
          <a:p>
            <a:pPr lvl="1"/>
            <a:r>
              <a:rPr lang="en-US" sz="1800" dirty="0"/>
              <a:t>Video Content itself </a:t>
            </a:r>
            <a:endParaRPr lang="en-US" sz="1800" dirty="0" smtClean="0"/>
          </a:p>
          <a:p>
            <a:endParaRPr lang="en-US" sz="500" dirty="0" smtClean="0"/>
          </a:p>
          <a:p>
            <a:r>
              <a:rPr lang="en-US" sz="2000" dirty="0" smtClean="0"/>
              <a:t>Different video </a:t>
            </a:r>
            <a:r>
              <a:rPr lang="en-US" sz="2000" dirty="0"/>
              <a:t>applications </a:t>
            </a:r>
            <a:r>
              <a:rPr lang="en-US" sz="2000" dirty="0" smtClean="0"/>
              <a:t>can have very different video formats, coding parameters and content characteristics</a:t>
            </a:r>
          </a:p>
          <a:p>
            <a:endParaRPr lang="en-US" sz="500" dirty="0" smtClean="0"/>
          </a:p>
          <a:p>
            <a:r>
              <a:rPr lang="en-US" sz="2000" dirty="0" smtClean="0"/>
              <a:t>Therefore, </a:t>
            </a:r>
            <a:r>
              <a:rPr lang="en-US" sz="2000" dirty="0"/>
              <a:t>video </a:t>
            </a:r>
            <a:r>
              <a:rPr lang="en-US" sz="2000" dirty="0" smtClean="0"/>
              <a:t>bit rate can vary significantly and cannot be the only metric for video performance indication</a:t>
            </a:r>
            <a:endParaRPr lang="en-US" sz="16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8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082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Video applications will consume the majority of future traffic. However, user are not satisfied with the </a:t>
            </a:r>
            <a:r>
              <a:rPr lang="en-US" sz="2000" dirty="0" err="1"/>
              <a:t>QoE</a:t>
            </a:r>
            <a:r>
              <a:rPr lang="en-US" sz="2000" dirty="0"/>
              <a:t> today </a:t>
            </a:r>
          </a:p>
          <a:p>
            <a:endParaRPr lang="en-US" sz="500" dirty="0"/>
          </a:p>
          <a:p>
            <a:r>
              <a:rPr lang="en-US" sz="2000" dirty="0"/>
              <a:t>It is critical for HEW to deliver satisfying </a:t>
            </a:r>
            <a:r>
              <a:rPr lang="en-US" sz="2000" dirty="0" err="1"/>
              <a:t>QoE</a:t>
            </a:r>
            <a:r>
              <a:rPr lang="en-US" sz="2000" dirty="0"/>
              <a:t> for video in order to meet such future demand</a:t>
            </a:r>
          </a:p>
          <a:p>
            <a:endParaRPr lang="en-US" sz="500" dirty="0"/>
          </a:p>
          <a:p>
            <a:r>
              <a:rPr lang="en-US" sz="2000" dirty="0"/>
              <a:t>There are different types of video applications today, and they have very different characteristics</a:t>
            </a:r>
          </a:p>
          <a:p>
            <a:endParaRPr lang="en-US" sz="500" dirty="0"/>
          </a:p>
          <a:p>
            <a:r>
              <a:rPr lang="en-US" sz="2000" dirty="0"/>
              <a:t>As a result, performance requirements as well as video simulation modeling should be set accordingly for different </a:t>
            </a:r>
            <a:r>
              <a:rPr lang="en-US" sz="2000" dirty="0" smtClean="0"/>
              <a:t>applications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Intel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 2013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4881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5180013"/>
          </a:xfrm>
        </p:spPr>
        <p:txBody>
          <a:bodyPr/>
          <a:lstStyle/>
          <a:p>
            <a:r>
              <a:rPr lang="en-US" sz="1600" dirty="0" smtClean="0"/>
              <a:t>[1] </a:t>
            </a:r>
            <a:r>
              <a:rPr lang="en-US" sz="1600" dirty="0" err="1" smtClean="0"/>
              <a:t>Conviva</a:t>
            </a:r>
            <a:r>
              <a:rPr lang="en-US" sz="1600" dirty="0" smtClean="0"/>
              <a:t>, H1 2013 Viewer Experience report</a:t>
            </a:r>
          </a:p>
          <a:p>
            <a:r>
              <a:rPr lang="en-US" sz="1600" dirty="0" smtClean="0"/>
              <a:t>[2] Cisco report, Quality of service design overview</a:t>
            </a:r>
          </a:p>
          <a:p>
            <a:r>
              <a:rPr lang="en-US" sz="1600" dirty="0" smtClean="0"/>
              <a:t>[3] 3GPP 23.203, Technical Specification Group services and System aspects; policy and charging control architecture </a:t>
            </a:r>
          </a:p>
          <a:p>
            <a:r>
              <a:rPr lang="en-US" sz="1600" dirty="0" smtClean="0"/>
              <a:t>[4] ITU-T Y.1542, Framework to achieve E2E performance</a:t>
            </a:r>
          </a:p>
          <a:p>
            <a:r>
              <a:rPr lang="en-US" sz="1600" dirty="0" smtClean="0"/>
              <a:t>[5] WiGig Display Market Requirement Document 1.0</a:t>
            </a:r>
          </a:p>
          <a:p>
            <a:r>
              <a:rPr lang="en-US" sz="1600" dirty="0" smtClean="0"/>
              <a:t>[6</a:t>
            </a:r>
            <a:r>
              <a:rPr lang="en-US" sz="1600" dirty="0"/>
              <a:t>] </a:t>
            </a:r>
            <a:r>
              <a:rPr lang="en-US" sz="1600" dirty="0" smtClean="0"/>
              <a:t>11-13-0787-00-0hew-followup-on-functional-requirements</a:t>
            </a:r>
          </a:p>
          <a:p>
            <a:r>
              <a:rPr lang="en-US" sz="1600" dirty="0" smtClean="0"/>
              <a:t>[7] Lync report, network bandwidth requirement for multimedia traffic</a:t>
            </a:r>
          </a:p>
          <a:p>
            <a:r>
              <a:rPr lang="en-US" sz="1600" dirty="0" smtClean="0"/>
              <a:t>[8] Skype report, how much bandwidth does </a:t>
            </a:r>
            <a:r>
              <a:rPr lang="en-US" sz="1600" dirty="0"/>
              <a:t>S</a:t>
            </a:r>
            <a:r>
              <a:rPr lang="en-US" sz="1600" dirty="0" smtClean="0"/>
              <a:t>kype need</a:t>
            </a:r>
          </a:p>
          <a:p>
            <a:r>
              <a:rPr lang="en-US" sz="1600" dirty="0" smtClean="0"/>
              <a:t>[9] WiGig contribution, H.264 intra quality evaluation</a:t>
            </a:r>
          </a:p>
          <a:p>
            <a:r>
              <a:rPr lang="en-US" sz="1600" dirty="0" smtClean="0"/>
              <a:t>[10] </a:t>
            </a:r>
            <a:r>
              <a:rPr lang="en-US" sz="1600" dirty="0" err="1" smtClean="0"/>
              <a:t>Netflex</a:t>
            </a:r>
            <a:r>
              <a:rPr lang="en-US" sz="1600" dirty="0" smtClean="0"/>
              <a:t> article, Internet connection recommendation</a:t>
            </a:r>
          </a:p>
          <a:p>
            <a:r>
              <a:rPr lang="en-US" sz="1600" dirty="0" smtClean="0"/>
              <a:t>[11] </a:t>
            </a:r>
            <a:r>
              <a:rPr lang="en-US" sz="1600" dirty="0" err="1" smtClean="0"/>
              <a:t>Youtube</a:t>
            </a:r>
            <a:r>
              <a:rPr lang="en-US" sz="1600" dirty="0" smtClean="0"/>
              <a:t> article, advanced encoding setting</a:t>
            </a:r>
          </a:p>
          <a:p>
            <a:r>
              <a:rPr lang="en-US" sz="1600" dirty="0" smtClean="0"/>
              <a:t>[</a:t>
            </a:r>
            <a:r>
              <a:rPr lang="en-US" sz="1600" dirty="0"/>
              <a:t>12] </a:t>
            </a:r>
            <a:r>
              <a:rPr lang="en-US" sz="1600" dirty="0" smtClean="0"/>
              <a:t>11-13-0722-00-0hew-hew-evaluation-methodology</a:t>
            </a:r>
          </a:p>
          <a:p>
            <a:r>
              <a:rPr lang="en-US" sz="1600" dirty="0" smtClean="0"/>
              <a:t>[13] </a:t>
            </a:r>
            <a:r>
              <a:rPr lang="en-US" sz="1600" dirty="0"/>
              <a:t>Cisco Visual Networking Index: Forecast and Methodology, </a:t>
            </a:r>
            <a:r>
              <a:rPr lang="en-US" sz="1600" dirty="0" smtClean="0"/>
              <a:t>2012–2017</a:t>
            </a:r>
          </a:p>
          <a:p>
            <a:r>
              <a:rPr lang="en-US" sz="1600" dirty="0" smtClean="0"/>
              <a:t>[14] </a:t>
            </a:r>
            <a:r>
              <a:rPr lang="en-US" sz="1600" dirty="0" err="1"/>
              <a:t>Baek</a:t>
            </a:r>
            <a:r>
              <a:rPr lang="en-US" sz="1600" dirty="0"/>
              <a:t>-Young Choi et al., Analysis of Point-to-point packet delay in an </a:t>
            </a:r>
            <a:r>
              <a:rPr lang="en-US" sz="1600" dirty="0" err="1"/>
              <a:t>operatorational</a:t>
            </a:r>
            <a:r>
              <a:rPr lang="en-US" sz="1600" dirty="0"/>
              <a:t> network, </a:t>
            </a:r>
            <a:r>
              <a:rPr lang="en-US" sz="1600" dirty="0" err="1" smtClean="0"/>
              <a:t>Infocom</a:t>
            </a:r>
            <a:r>
              <a:rPr lang="en-US" sz="1600" dirty="0" smtClean="0"/>
              <a:t> 2004</a:t>
            </a:r>
          </a:p>
          <a:p>
            <a:r>
              <a:rPr lang="en-US" sz="1600" dirty="0" smtClean="0"/>
              <a:t>[15] Verizon report, IP latency Statistics 2012-2013</a:t>
            </a:r>
          </a:p>
          <a:p>
            <a:r>
              <a:rPr lang="en-US" sz="1600" dirty="0" smtClean="0"/>
              <a:t>[16] Cisco white paper, The </a:t>
            </a:r>
            <a:r>
              <a:rPr lang="en-US" sz="1600" dirty="0" err="1" smtClean="0"/>
              <a:t>Zettabyte</a:t>
            </a:r>
            <a:r>
              <a:rPr lang="en-US" sz="1600" dirty="0" smtClean="0"/>
              <a:t> Era—Trends and Analysis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11327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contribution, we will identify a few video </a:t>
            </a:r>
            <a:r>
              <a:rPr lang="en-US" dirty="0" smtClean="0"/>
              <a:t>application categories and describe </a:t>
            </a:r>
            <a:r>
              <a:rPr lang="en-US" dirty="0" smtClean="0"/>
              <a:t>their </a:t>
            </a:r>
            <a:r>
              <a:rPr lang="en-US" dirty="0" smtClean="0"/>
              <a:t>associated characteristics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Based on </a:t>
            </a:r>
            <a:r>
              <a:rPr lang="en-US" dirty="0" smtClean="0"/>
              <a:t>the categories </a:t>
            </a:r>
            <a:r>
              <a:rPr lang="en-US" dirty="0" smtClean="0"/>
              <a:t>identified in this contribution, #1159 will discuss the performance requirements and simulation parameters for these video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Intel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 2013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896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E41A4EFE-BD4D-4532-9C86-DC8035121772}" type="slidenum">
              <a:rPr lang="en-US" altLang="ko-KR" smtClean="0">
                <a:ea typeface="굴림" pitchFamily="34" charset="-127"/>
              </a:rPr>
              <a:pPr/>
              <a:t>3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458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ko-KR">
                <a:ea typeface="ＭＳ Ｐゴシック" pitchFamily="34" charset="-128"/>
              </a:rPr>
              <a:t>Slide </a:t>
            </a:r>
            <a:fld id="{D6E84AE7-BA1E-4306-9E10-906F977C0E83}" type="slidenum">
              <a:rPr lang="en-US" altLang="ko-KR">
                <a:ea typeface="ＭＳ Ｐゴシック" pitchFamily="34" charset="-128"/>
              </a:rPr>
              <a:pPr algn="ctr"/>
              <a:t>3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Outline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777240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altLang="ko-KR" sz="2400" b="1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b="1" dirty="0" smtClean="0">
                <a:ea typeface="굴림" pitchFamily="34" charset="-127"/>
              </a:rPr>
              <a:t>Video traffic growth and </a:t>
            </a:r>
            <a:r>
              <a:rPr lang="en-US" altLang="ko-KR" sz="2400" b="1" dirty="0" err="1" smtClean="0">
                <a:ea typeface="굴림" pitchFamily="34" charset="-127"/>
              </a:rPr>
              <a:t>QoE</a:t>
            </a:r>
            <a:r>
              <a:rPr lang="en-US" altLang="ko-KR" sz="2400" b="1" dirty="0" smtClean="0">
                <a:ea typeface="굴림" pitchFamily="34" charset="-127"/>
              </a:rPr>
              <a:t> today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b="1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b="1" dirty="0" smtClean="0">
                <a:ea typeface="굴림" pitchFamily="34" charset="-127"/>
              </a:rPr>
              <a:t>Categories and characteristics of video applications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538495" y="5421630"/>
            <a:ext cx="85779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In 2017, 73% of global IP traffic will be video</a:t>
            </a:r>
          </a:p>
          <a:p>
            <a:r>
              <a:rPr lang="en-US" sz="2000" b="1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002060"/>
                </a:solidFill>
              </a:rPr>
              <a:t>It is difficult to overstate the importance of video traffic demand for HEW networks</a:t>
            </a:r>
          </a:p>
        </p:txBody>
      </p:sp>
      <p:pic>
        <p:nvPicPr>
          <p:cNvPr id="3074" name="Picture 2" descr="http://www.cisco.com/en/US/solutions/collateral/ns341/ns525/ns537/ns705/ns827/images/VNI_Hyperconnectivity_WP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6" y="1676400"/>
            <a:ext cx="650828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32857" y="762000"/>
            <a:ext cx="51511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ko-KR" sz="2800" dirty="0" smtClean="0">
                <a:solidFill>
                  <a:schemeClr val="tx1"/>
                </a:solidFill>
                <a:ea typeface="굴림" pitchFamily="34" charset="-127"/>
              </a:rPr>
              <a:t>Video Traffic Growth</a:t>
            </a:r>
          </a:p>
        </p:txBody>
      </p:sp>
      <p:sp>
        <p:nvSpPr>
          <p:cNvPr id="8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319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228600"/>
            <a:ext cx="8304212" cy="1066800"/>
          </a:xfrm>
        </p:spPr>
        <p:txBody>
          <a:bodyPr/>
          <a:lstStyle/>
          <a:p>
            <a:r>
              <a:rPr lang="en-US" sz="2800" dirty="0" smtClean="0"/>
              <a:t>Poor Video Quality of Experience is Pervasive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295400"/>
            <a:ext cx="8124825" cy="2133600"/>
          </a:xfrm>
        </p:spPr>
        <p:txBody>
          <a:bodyPr/>
          <a:lstStyle/>
          <a:p>
            <a:r>
              <a:rPr lang="en-US" sz="2000" dirty="0" smtClean="0"/>
              <a:t>In 2012, global premium content brands lost $2.16 billion of revenue due to poor quality video streams and are expected to miss out an astounding $20 billion through 2017 [1]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rapid video traffic growth will only make the problem worse, if not addressed properly</a:t>
            </a:r>
          </a:p>
          <a:p>
            <a:endParaRPr lang="en-US" sz="2000" dirty="0" smtClean="0"/>
          </a:p>
          <a:p>
            <a:endParaRPr lang="en-US" sz="2000" dirty="0" smtClean="0">
              <a:solidFill>
                <a:srgbClr val="C00000"/>
              </a:solidFill>
              <a:sym typeface="Wingdings" pitchFamily="2" charset="2"/>
            </a:endParaRPr>
          </a:p>
          <a:p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" y="2590800"/>
            <a:ext cx="86296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6515" y="5181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Future </a:t>
            </a:r>
            <a:r>
              <a:rPr lang="en-US" sz="2400" b="1" dirty="0">
                <a:solidFill>
                  <a:srgbClr val="C00000"/>
                </a:solidFill>
                <a:latin typeface="+mn-lt"/>
                <a:sym typeface="Wingdings" pitchFamily="2" charset="2"/>
              </a:rPr>
              <a:t>wireless networks including HEW have to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deliver satisfying video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QoE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in order to meet future demands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4344988" y="6475413"/>
            <a:ext cx="684212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096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382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E41A4EFE-BD4D-4532-9C86-DC8035121772}" type="slidenum">
              <a:rPr lang="en-US" altLang="ko-KR" smtClean="0">
                <a:ea typeface="굴림" pitchFamily="34" charset="-127"/>
              </a:rPr>
              <a:pPr/>
              <a:t>6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458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ko-KR">
                <a:ea typeface="ＭＳ Ｐゴシック" pitchFamily="34" charset="-128"/>
              </a:rPr>
              <a:t>Slide </a:t>
            </a:r>
            <a:fld id="{D6E84AE7-BA1E-4306-9E10-906F977C0E83}" type="slidenum">
              <a:rPr lang="en-US" altLang="ko-KR">
                <a:ea typeface="ＭＳ Ｐゴシック" pitchFamily="34" charset="-128"/>
              </a:rPr>
              <a:pPr algn="ctr"/>
              <a:t>6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Outline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77724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altLang="ko-KR" sz="2400" b="1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>
                <a:ea typeface="굴림" pitchFamily="34" charset="-127"/>
              </a:rPr>
              <a:t>Video traffic growth and </a:t>
            </a:r>
            <a:r>
              <a:rPr lang="en-US" altLang="ko-KR" sz="2400" dirty="0" err="1">
                <a:ea typeface="굴림" pitchFamily="34" charset="-127"/>
              </a:rPr>
              <a:t>QoE</a:t>
            </a:r>
            <a:r>
              <a:rPr lang="en-US" altLang="ko-KR" sz="2400" dirty="0">
                <a:ea typeface="굴림" pitchFamily="34" charset="-127"/>
              </a:rPr>
              <a:t> today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b="1" dirty="0">
                <a:solidFill>
                  <a:srgbClr val="FF0000"/>
                </a:solidFill>
                <a:ea typeface="굴림" pitchFamily="34" charset="-127"/>
              </a:rPr>
              <a:t>Categories and characteristics of video applications</a:t>
            </a:r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191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442BE90E-4EAC-4E0B-B621-EEAA2AA4940D}" type="slidenum">
              <a:rPr lang="en-US" altLang="ko-KR" smtClean="0">
                <a:ea typeface="굴림" pitchFamily="34" charset="-127"/>
              </a:rPr>
              <a:pPr/>
              <a:t>7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762000"/>
          </a:xfrm>
          <a:noFill/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Video Applications Considered</a:t>
            </a:r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4539092" cy="4495800"/>
          </a:xfrm>
          <a:noFill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Buffered video streaming</a:t>
            </a:r>
          </a:p>
          <a:p>
            <a:pPr marL="0" indent="0">
              <a:buNone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	</a:t>
            </a:r>
          </a:p>
          <a:p>
            <a:pPr marL="0" indent="0">
              <a:buNone/>
            </a:pPr>
            <a:endParaRPr lang="en-US" altLang="ko-KR" dirty="0" smtClean="0">
              <a:latin typeface="Times New Roman" pitchFamily="18" charset="0"/>
              <a:ea typeface="굴림" pitchFamily="34" charset="-127"/>
            </a:endParaRPr>
          </a:p>
          <a:p>
            <a:pPr marL="0" indent="0">
              <a:buNone/>
            </a:pPr>
            <a:endParaRPr lang="en-US" altLang="ko-KR" sz="1200" dirty="0" smtClean="0">
              <a:latin typeface="Times New Roman" pitchFamily="18" charset="0"/>
              <a:ea typeface="굴림" pitchFamily="34" charset="-127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Video Conferencing</a:t>
            </a:r>
          </a:p>
          <a:p>
            <a:endParaRPr lang="en-US" altLang="ko-KR" dirty="0" smtClean="0">
              <a:solidFill>
                <a:srgbClr val="FF0000"/>
              </a:solidFill>
              <a:latin typeface="Times New Roman" pitchFamily="18" charset="0"/>
              <a:ea typeface="굴림" pitchFamily="34" charset="-127"/>
            </a:endParaRPr>
          </a:p>
          <a:p>
            <a:endParaRPr lang="en-US" altLang="ko-KR" dirty="0" smtClean="0">
              <a:latin typeface="Times New Roman" pitchFamily="18" charset="0"/>
              <a:ea typeface="굴림" pitchFamily="34" charset="-127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Wireless display</a:t>
            </a:r>
          </a:p>
        </p:txBody>
      </p:sp>
      <p:pic>
        <p:nvPicPr>
          <p:cNvPr id="3074" name="Picture 2" descr="http://rack.1.mshcdn.com/media/ZgkyMDEyLzEyLzA0Lzg1L2hhcHB5NXRoYmlyLmJLYy5qcGcKcAl0aHVtYgk5NTB4NTM0IwplCWpwZw/eb8329a5/d20/happy-5th-birthday-youtube--501ecffe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73" y="1863109"/>
            <a:ext cx="1121357" cy="62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pageplus.com/logo/netfle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209" y="1905000"/>
            <a:ext cx="1176846" cy="5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HERUSEhQVFhUXFhUSGBgYGBgdGBkaFxgXFxgXHhUYHCggGhooGxQXITEhJSkrMS4uFx8zRDMsNygtLisBCgoKDg0OGxAQGzQkICQ4Lzc3MC0uLCw4LDQsLzQsMTQyLyw0LDQsLyw0NCw3NCw0LDQsLCwsLDQsLC8sLCwsLP/AABEIAK0BIwMBEQACEQEDEQH/xAAbAAEAAgMBAQAAAAAAAAAAAAAABQYDBAcCAf/EAEEQAAIBAgMFBQIKCQQDAAAAAAABAgMRBAUhBhIxQVETYXGBkSKhBxUyM0JSYpKxwhQjcnOissHR8BZTguE04vH/xAAbAQEAAwEBAQEAAAAAAAAAAAAABAUGAgMBB//EADcRAAEDAgIGCQMEAwADAAAAAAABAgMEEQUhEhMxQVGhIjJhcYGRsdHwM8HhBhRCUhUj8RYkNP/aAAwDAQACEQMRAD8A7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DisVDCR3qkoxj1k0l7zpjHPWzUupxJKyNuk9bJ2kbDajCTdu2jfvUkvvNWJK0NQiX0SGmKUirbTTn6ktTqKqlKLTT1TTun5oiqiotlJzXI5Lot0PR8PoAAAAAAAAAAAAAAAAAAAAAAAAAAAAAAAAAAAAAAAAAAAAAAABixWIWFhKpL5MYuT8ErnTGK9yNTapxJIkbFe7YmZyPOM0nm1R1Kj/Zjyiui/vzNTBA2Fmi3/pgqurkqZNN/gnA8TyytThvulUUbX3nCVrdb24d50k8au0Ucl+85WknRumrFtxspJbJ55LKqsYt/qptKS5K+m+ulufVeRGraVJWKqdZPlibhdc6nlRqr0V29nb83HUjNm1AAAABXsz2ww+BbjFupJcoWsv+T09Lk6HD5pEuuSdpVVGMU8K2RdJez3IeXwgO+lBW/ef+hLTCU/vy/JXr+oV3R8/wbuB26o1narCVPv8AlR9Uk/ceMmFyN6i35fPMkw49C/KRFbzT54Fow9eOJipwkpRfBp3RXOa5q2cllLlj2vbpNW6GQ5OwAAAAAAAAAAAAAAAAAAAAAAAAAAAAADHiMRHCxc5yUYrVt8DprHPXRal1OHyNjarnLZEKti9vKNN2p05zXV2in4Xu/VIsmYVIqdJUTmUsuPQtWzGqvI94XbqhUT34zg0r8FJPuTXPxRy/C5U6qop1HjtO5OkipzNLFbf6/q6OnWcvypf1PdmE/wBneRGk/UCX6DPNft+SMzLbGpmFKdKVOCUla6butU+fgSIsOZG9Houwh1GNSTROjVqJcjNmqSrYuipK6307eGq96JFW5WwuVOBDw5iOqmIvE641cyxvDjGYU1Sq1IrRKc4rwUmka6JVVjVXgh+d1DUbK5E2Iq+puY/P8RjvlVZJfVi92PouPnc8o6SGPY3zzJE2I1M3WdZOCZGjDEzpu6nJPqpNP1PZWNXJUIyTSNW6OXzLBk22NbBNKq3Vhzv8td6lz8/VEGow6N6XZkvItaTGpoltL0k5+e/xPe1e1DzH9VRbVK2r1Tn3dVHu5nNFQ6vpydb0OsTxVZv9cS9H1/BVyzKMAAAk8hzupk096LvBv2ocpL+ku8jVNMydtl27lJ1DXSUr7ps3p83nTPjqgqcajqwjGa3o3aTflxunoZ39tLpK1GrdDZfvYNBHq9EReJlweZ0cdpTqQk+iav6cTmSCSPrNVDuKphlyY5F8TzmObUcsV6s1HouMn4RWrPsUEkq9BLnyerhgS8jrfOBAV9vKMX7NOpLv9lL8Sc3CpV2qiFW/HoEXotVfI+UdvKMn7VOpHvW6/wCodhUqbFQ+Mx+BV6TVTyLBlubUczV6VRS6rhJeMXqQZaeSLrpYtaerhnS8br/OB4zDOqGXO1WrGL6auX3Yps+xU0subG3OZ62CDKRyJz5Ie8vzajmXzVSMnxtwf3XqfJYJIuuljqCrhn+m5F+cDdPEkAAAAAAAAAAAAAAAAAAHNduc2eNrukn7FJ2t1l9Jvw4eT6mhw6BGR6a7V9DH41VrLNqk6rfX5kVosSlJHKskrZt81C8eDk9IrzfHwVyPNUxw9dfAmU1DPU/TTLjuJ2nsDVa9qrTT7lJ+/QhLise5qlo39Py26T05/g18XsRiKKvFwn3J2fpJJe87ZicLtt0PKXAqhubVReXr7mns7QlhsdShOLjJT1TVnwZ7VT2vp3K1boR8PjfHWsa9LLf7HVTMm3ONZr8/V/eVP5ma2H6be5PQ/Par67+9fU3ci2eq51dwtGC0cpXtfokuLPGpq2QZLmvAkUWHS1V1bkib1N//AETiO13Lw3bX7S73fC3He7veeP8Ak4tDS38CV/g6jWaF0tx+b/lzTz7ZurkqUpNSg3bejfR9GnwPWmrWTrZMlI9bhktKmkq3TihCkwrSZyDZ2pne9KLUYRdnJ348bJLjxXqQ6msZBZFzUsaHDZKtFci2RN5vR2Hruo4OUFFK+/rZ91rXv/lzxXE4tC9lvwJaYFPrNFVS3H8cSPzvZ2rlEoRdpqbtFxvq9PZt11PenrI5kVdluJErMNlpnIm2+yxJYPYavWV5yhT7ndvztp7yPJikTVs1FUlxYDO5LvVG8/nmY8fsTiMMnKG7UXSLal6Pj6nUeJxOWzsjmbA6hiXbZ3dt+eJXYylh5XV4yi+9NNe9MnqiOTiilQiujddMlTke0qmPqfSqVJPvcmz50I28EQ6/2TP3ucvjcsOE2HxFZXm4U+5tuXpFW95AficLcm3UtosCqHJdyo3n6e5mrbBVor2alNvo95f0Zw3FY97VPR/6flROi9F809yBxuX18lmnOMoSTvGSenlNE6OWKdvRW6cPwVc1PPSPRXIqLuVPczwyWeJUKna0m6s1FXlLec5ON0/Z4rfTfnxPNalrVVuiuXYmzzPZKB8jUfpoukvFb3Xw255j4pr5cqlZNRdCooNpu+87ax01VpLjyY/cRSqke3SQfs54EdKi20Ft/wA8zpWRY/4zw9Orzktf2k3GXldMz1RFqpVZwNhR1GvgbJx9dim+eJJAAAAAAAAAAAAAAAABx7PqbpYqsnx7Wb8nJte5o1dMqLC1U4IYCuaramRF4rzUxZXhP06tTpcN+UYt9E3q/S51NJq41fwPOmh10zY+KnYsPQjhoqEEoxirJLkjKOcrl0nbT9BYxrGo1qWRCrZntxDB1JU4UnPdk4tuW6rp2dtHzLKHDHPajlda/iUlTjjInqxrL27be5JZFtNSzh7qvCp9WVtf2Xz/ABI9TRSQ5rmnEmUWJw1K6KZO4L9j1nkIdthW7dp2to9d3dlveV7edj5Tq7VyImy33OqtGa2JV618u6y38CZIhPOX4LJJZ1i6sVdQVWbnLot56L7TNHJUtggau+yWTwMZFQuqqp6bGoq3Xx9TpWDwscFCNOmlGMVZL/OfeZ973PcrnLmpr4omRMRjEsiEfgM+p5hiJ0IO+5FPe5Sd7SS7leOvO78/aWlfHGkjt5Ggr45pnRM3b+PHyyMm0mE/TsLVhz3XJeMfaXvR8pJNXM13zPI6r4dbTvZ2emZyI1RgDrGymE/Q8JSjzcd9+M/a/BpeRl62TTncvh5G8w2LVUrE7L+eZKqaba5q1/Ph+BGstrk26XsY8RCGlSdvY3pJvhHSzlflpf1Z01XdVu84ejOu7+PIrVfbuhCVowqSj9ZWV+9Ju/rYsG4XKqXVUQp349To6yIqpxLBlmYU8zpqpSd48O9PmmuTIMsL4naL0LWnqI52aca3Qq+3+TKcf0mC9pNRnb6SekX4p2Xn3FlhlSqO1Ttm4pcbokVuvame/t3ITGy2RxyekrpdrJXm+nPdXcveyJWVSzPy6qbPcsMOoW00efWXav28DHtDtTTyZ7ii6lS13FOyjfheWuvO1vTQ6paF86aV7IcV2Kx0q6FtJ3Dh3kXgNvI1ZJVae5F/SjK9vFWWnh6EiXCnI27HXXgQoMfY51pG2Tje5a8VhoZhTcJpShJf/Gn+DRWMe6N2k3JULySJkzNFyXRTnGYylkFWFFx3lRrdvF3tvqW7ZcNPkWv1uaCJEqGLJfrJbuMjUOdRyNitdGu0kXimXsYMZtBPGUnScFrGELp6txknvcNW1GMf+J3HSNY/TRePP4p5y4i6WJYlbtRE8l2+NkTwOhbM4J5fhadOXyrOTXRyblbyvbyKKrlSSZzk2exqsPgWGmax233zJQjE0AAAAAAAAAAAAAAAAFJ+EHKFZYmLs7qE19blF+PLwt0LjDKhb6pfAzmOUaW/cN27F7eBT8sxX6DWp1eO5KMmuqT1XpctZo9ZGrOJn6abUytk4Kdhw2Iji4KcGpRkrpoyj2OY7RcmZ+gRyNkajmLdFInM9lsPmMnOUXGT1coO131s7q/fYlQ100SWRbp2kGowqmnVXKllXeny3IgcZsFKGtGtqtUpq38cf7E1mKouUjfL2/JVy4AqZxP8/dPYjMrwlbB4+isQpb29o5O90k+EuaJM0kT6Zyx7CJTQzxVzEmvftz5nTDOmwMGEwsMHFxgrJylN97k7tt9Tt73PW7jzjibGlmp2+KkDt3ia2Hw/6rSDe7UkvlJPRLuT4N+C5k3DmRul6e3cVmMyzMg/17F2r84lG2ex3xdiadTlvbsv2ZaP0vfyLqqi1sTmmYoKjUVDX7t/cp14ypvjkmIyprGvDLS9XcXdGTun913NQ2f/ANfW9nP/AKYSSkX94sCceS/g60koq3JGX2m62IQOyuO+MZYmpyda0f2YxSj7lfzJ1ZFqkY3s+5W4dPr1lfu0su5Eshj29xDoYRpfTnGHlrJ/yn3DWI6e67szjGpFZSqib1RPv9jmZozFlu+DjEuNapT5Shv+cWl+En6FVirEWNruC+poMAlVJXR7lS/l/wBL/UpqqrSV1p7ndfgUaKqLdDUuajksp6Ph9KnjNiY4ypOpKtO8pOT9lc3w48ORZx4mrGo1GpkUc2CMler3PW6mH/QEP96X3V/c7/yzv6oef/j8f915FnyvB/F9GFLect1WTfG13ZeS08iumk1j1fa1y6p4dTEkd72KZ8JMEqlF83CSfgmrfiy3wlV0HIZ39QNTTYu+ynr4PMDSxG/UlFOcJR3W+CunqlwvdcT5ikr22ai5KfcBgifpPcl3IpfCkNOAAAAAAAAAAAAAAAAAAQG3FHtcHO30XCX8ST9zJuHOtOnbcrMYYrqR1t1vU5jSputJRirttRSXNvRI0aqjUupimtVzka3apZFlmO2dg6sHaPGSi1JLvlBqz8VexX6+lqXaDtvblzLn9rX0LNY1ct6Jn5p9zYwm3lWn85ThPwbi/wCq9xw/Co16rlTn7HpFj8qddqL3Ze5ach2ip53dQUoyiruMrcOqa4orKmjfBZVzRS8osRiqro3JU3KSWIw0cRuuS1jJTi+aa/6bXmR2vVt7byY+Nr7Ku7MzHJ2VintfCWL7BxtC7p77476duHKN9PQsVw9yQay+e23Z7lO3F2LVam1k2X7fYslakq8XGSTi000+DT4or2uVq3TaWzmo5qtcl0U5RtJkzyaq48YSu4Pquj71/Z8zT0lSk7L702mGxCiWllt/FdnzsOibLY74wwtOTd5JbkvGOl/NWfmUNZFq5nJu9zW4dPrqdrt+xfA1auU72ZQr207Ju/217H8sl6HolRakWPt5bfU8XUl69Jt1uez0XkbG1uP+L8LUkn7Ul2cfGWnqld+RxRRayZE3Jn5HridRqaZzk2rkniRHwb/M1f3n5USsV+o3uIGAfRd3/YkNuMI8VhJWV3Bqp5K6l6Jt+R4YfIjJ0vvyJWMQrJSrbdn5beRy80hiS4/BxhHKpUrclHs13uTUn6KK+8VGKyJotZ4miwCFdN0u61vv87y91qyoLek7K6V/FpL3tFK1quWyGmc5GpdT2fDo5lnGcYvL69Sm601aTtw+S3eL4dLGigp6eSNHI1DG1dbWQzOYr1yXluNL/UmK/wB+fu/se37KD+pH/wApV/3XkSmAnmWPh2lOU3Hk24K/hfiRpEoo3aLkS/iToXYnMzTYq28EuV7HYipiZt1pSc17L3r3VuVnw1voT42Ma2zEy7Cnnllkeqyqqr2l2+DalalVn1mo/dV/zlPizum1Ow0n6fZaJ7uK+ifkuJUmgAAAAAAAAAAAAAAAAAAMWKoLFQlTlwlFxfg1Y6Y9WORybjiSNJGKx2xcjk9JSyHFrfV3SqK66pc14p3XijTraoh6P8kMK3So6pNJOqvzkdVweLhj4KdOSlF/5Zrk+5mZkjdG7RcllNxFKyZiPYt0UgMfsRQxMnKDlTvraNnHyT4etidHicrUsuZVzYHTyO0m3b3bCQyLZ+lkt3DelKWjlK17dEktEeFTVvntpbEJdFh8VLfQzVd6mTMM4hhatKgmnUqSSt9WPG78eC8TmKnc9jpNyHc1YyOVsV+k5fIkyOSzjOaPer1f3lT+Zmth+m3uT0Pz2q+u/vX1Og7FZ78ZU+ym/wBbBeco8FLxXB+T5lFiFLqnabdi8lNVhFfr49W9ek3mnH3N/arBQxmFq7/0IyqRfSUU2v7eZ40cjmTNtvy8yViULJaZ+luRVTvQrHwcY7cnUoP6S7SPitJeqa+6WOKxXakibsimwCeznRLvzT7/ADsL6UhpygfCLju0qQop6QW/Lxlw9Ev4i8wqKzVkXf8APncZbH57vbEm7NfH5zJD4N/mav7z8qPDFfqN7iXgH0Xd/wBi1160aCW80k2oq/C70S83oVjWq7YXj3tb1iEr7H4WtLe3HG+toyaj6cvImNxGdqWuVr8HpXO0tG3cpM4PCQwUFCnFRiuCX+avvIj5HPdpOW6lhFEyJqMYlkQpm32dqov0am76p1Gu7hDxvq+ll3lthtMqLrXeHuZ7G65FTUMXv9iY2U2hjmsFCbSrRVmn9K30l170RK2kWF2k3qryLDDMRbUMRrl6ac+0ks0yejmqXawTa4NXUl5rl3HhDUSQ9RSZU0cNQn+xtyOw2x2FoS3tyUrcpSbXouPme78Rnclr27iJHg9Kxb6N+9SaxFeGCg5TahCK4vRLu/6IjWue6yZqpYPeyJuk5bIhyTN8V8Z4idSEX7c/ZXN8lp1enqaiBmqiRqrsMHVS/uKhz2ptXI6hs/l3xXh4Un8pK8v2nq/S9vIzdTNrZVebWhp/28DY9+/vUkTwJYAAAAAAAAAAAAAAAAAAAK9tXs6s4jvwsqsVZdJL6r/oydRViwrou6q8iqxPDkqm6TesnPsOeU61bKKjSc6U1o1qvVcGi+VsczbrZUMm189K9URVavzzJejtpiqas5Ql3yivy2IrsNgXYip4k9mN1TUsqoventYxYva7FYlW7RQX2El79WvJnTMPgbuv3nnLjFU9LaVu5CF7WW9v3e9fe3r6343v1JmiltG2RXabtLSvnxJ2ttfi5Q3HJK6+Uo2k1wunw66pEJuH0+le3hctH4xV6Giq2vvtn88Cvk8qDNhMVPBzVSnJxlHVNf5qcPY17dFyXQ9YpXxPR7FsqEnme0+IzKHZzklF8VFW3vFkaGhiidpNTPtJtRitROzQctk7N562ZwdeGKoyhTnpJNtxajuvSTva3yWz5VyRLC5FVPzuPuHQTtqWOa1dvDdv5HUpyUE29EldvuRm0S62Q2yqiJdTjmaYx5hWqVX9KTa7lwivJJI1kMerjRnA/PqqZZpnSLvX/hdvg3+Zq/vPyop8V+o3uNJgH0Xd/wBje28/8OX7UP5keOG/XTxJONf/ACO8PUpuB2sxODW7vqaWi31e3/Li/NltJQQPW9rdxnocXqokte6dp8x21eKxi3XPdT4qCt/Fx94joIGLe1+8+TYvVSpbSsnZl+SEJpWHrWk+aafg01+DPmSodZtXgqEzhNrMVhVbtN5fbSf8XF+pDfQQPztbuLGLF6qNLaV+/PntM9XbXFTVk4R71HX+JtHCYbAnFfE9XY5VKmVk8Pe5D4zHVcyku0nKbvou99IrReRLZFHEnRSxXy1E1Q7puVV+bi67H7LvBtV669v6EPq/af2u7l48Keurkemrj2b14mjwrCliXXTbdycO1e3079lwKovwAAAAAAAAAAAAAAAAAAAAAAaWZ5TRzRWqwUrcHwkvCS18j2hnkiW7FI9RSQ1CWkbf5xKxitgIyf6utJLpKKl701+BYsxZ38m+XxSlk/T7FXoPt3pf2MEPg/k+NeK8IN/mR2uLJuZzPJP087fJy/JMZbsbh8G05J1X9v5P3Vo/O5ElxGZ+SZd3uWNPg1NEt3JpL2+3ubmf5BTzmCT9mcV7EkuHc1zj3HlTVb4HXTNF2oe9bQR1TLLkqbF+bjnGaZHXytvtIPd+vHWHry87GghqopU6K58N5kamgnp16bcuKZoRxIIRI7OVadDFUpVbbilrfgnZ7rfcpWfkRqtr3QuRm0m4e+NlSx0mz5bmdcjNTV001xuuHqZdUtkbxFRUuhUdtNooQpvD0pKUpezNp3UY81fq+Fuly0w+jcrkkelkTZ2lDi+IsbGsMa3VdttyfkoBemULz8HGLio1KTaUnJTS6q1nbra3vKXFY3Xa/cafAJWaLo753ub3wgYuNPDdm2t+co2XOyd27dNPeeOGRuWXS3ISscla2n0FXNbFCyzAyzKrGlC15X1fBWTbbt4F3NKkTFe7cZamp3VEiRt2qWOjsFWb9qpTS7t5v0aRXuxWPc1eX5Ldn6fmVek5E7rr7FjyXZOjljU3epNcJS4J9VHgvO7IFRXySpbYnYW9JhMFOul1ncV+yG7muRUM11qQW99ZaS9Vx87njDVSw9VcuBJqaGCo+o3PjsUr1fYCEn7FaSX2oqXvTRPbizv5N529ypf+n2L1Hqnel/Y+UNgIp+3Wk19mKj722HYs7+Led/YM/T7EXpvVe5Le5YcqyGhlWtOC3vrPWXq+HlYgTVUs3WXLgWtNQQU/0258dqkmRyYAAAAAAAAAAAAAAAAAAAAAAAAAAAAAAAAARmcZNTzKlOG7FSa0lZXTWqd+NrkiCofE9HXy4ESqo454nMsiKu85TjMLPBTdOpFxlF2af4967zTxyNe1HNXIws0L4nqx6WVDDfS3I6PO62sfacHUajFNtuySV230SCqiJdT61quWyJdS+Udi1PCKEmo179pvck2kuzbX0bL111KR2JKk+knV2fn5uNQ3BUWl0Fyftvw7O77lNzDLKuXO1WEo99vZfhJaMtop45UuxbmenpZoFtI23p5mPC4SpjpWpwlNvom/V8vM6fIyNLuWxxHDLM6zEVVOi7I7OfE6dSpZ1ZK2nCC6J831fd60NdWa5dFvVTma3C8N/bIr39ZeXzf8vYyvLcAAAAAAAAAAAAAAAAAAAAAAAAAAAAAAAAAAAAAAAAAAAGjmmUUc1VqsE7cHwkvCS18j2hqJIVuxSNUUkNQlpG3IF7BUG/nKtul4/juk7/Ky8E5lWuAQX6y8vYmMpyChlOtOHtcN+WsvXl5WIk9XLNk5cuBYUtBBTZsTPiu0lCMTQAfErAH0AAAAAAAAAAAAAAAAAAAAAAAAAAAAAAAAAAAAAAAAAAAAAAAAAAAAAAAAAAAAAAAAAAAAAAAAAAAAAAAA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2400" y="-641350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blog.100tb.com/wp-content/uploads/2013/04/sky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321" y="3188321"/>
            <a:ext cx="1431735" cy="85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jonarcher.info/wp-content/uploads/2013/03/Lyn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42" y="3261548"/>
            <a:ext cx="1556376" cy="9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data:image/jpeg;base64,/9j/4AAQSkZJRgABAQAAAQABAAD/2wCEAAkGBxQTEhUSEhQWFhUXGBgYFhgXFRcXGBYVGBgWFxoaFhcYHCggGBolHhYUIjEhJSkrLi4uFx8zODMsNygtLisBCgoKDg0OGxAQGywkICQsLC0tLCwsLCwsLC8sNCwsLCwsLCwsLCwsLCwvLCwsLCwsLCwsLCwsLCwsLCwsLCwsLP/AABEIAIIBggMBEQACEQEDEQH/xAAbAAEAAwEBAQEAAAAAAAAAAAAABAUGAwIBB//EAEMQAAEDAQMICAQEBQMDBQAAAAEAAgMRBCExBQYSQVFhcYETIjJykaGxwUJSYtEjM4KSFGOissJDU/Bzg/EVFiST4f/EABoBAQACAwEAAAAAAAAAAAAAAAAEBQIDBgH/xAA2EQACAgEBBQUHBAMAAwEBAAAAAQIDBBEFEiExQRNRsdHwIjJhcYGRoRQjweFCUvEVM2JyQ//aAAwDAQACEQMRAD8A/b0AQBAEAQBAEAQBAEAQBAEAQBAEAQBAcLXa2Rt0nmmzaeA1rRfk10R3rHp4v5GcK5TekUZufLE1oJZZ2kDAurSnefq4C9Uc83Ky3u0rdj39fq+n04kxVV1cZ8WMiyPhtJhkdXSANRWhrgb94ITD38XL7Kb1Ul+ej8ULdLat5dDVroyAEAQBAEAQFBnbbS1gjZXSdqGvUBzJ8lS7Yvkoxpg+MvDu+rJeLBaub6EFtptNl7fXjGJFSBx1s44KKpZmF13o+vqvA2ftXfBl/k3Kkcw6pv8AlOPLaFb4mdVkr2eD7nz/ALIttMq+fLvJymmoIAgCAIAgCAIAgCAIAgCAIAgCAIAgCAIAgCAIAgCAIAgCAIAgCAIAgCAIAgK/K+VGwNqb3UuHudgUDNzoY0e+T5L+X8DdTS7H8ChsuT5LS7pZyQw4NwLhv+Vu7Eqqpw7MmXbZD+nrkvXzkztjWtys0EUQaA1oAAwAFAFcxiorSK0REbb4sps54SAyZuLDQn6XG48nU8VWbVqbgrY84v1+STjS0e6+pobHOJGNeNYrwOseNVcY9yuqjYuqItkNyTidluMAgCAIAgMmx38RbNLFsfW8Oqzzq5c3U/1WbKzpHl9OX54k+X7dKj1ZoVdEQo8oZEoeks/VeL9GtGuP0/K7yVZlbPUn2lPCS+n27vAkV3tezLiiZkPLfSfhydWQXXilTsI1O9VuwNoub7G7hPx/v0jG6jRb0OXgXatyKEAQBAEAQBAEAQBAEAQBAEAQBAEAQBAEAQBAEAQBAEAQBAEAQBAEAQBAcLdaOjjc+laCtFoybuxqlZprojOuG/JRMxkmyG0PNolOkA46LdrhdVw2DUFR4OO75PIu4t+vx0RMunuLs4mjVyRAgONrgEjHMODgR461hZBTg4vqexej1K/NG0nRdC7tMJ8QaO8xX9SgbHscd+iXOL18/wA+Jvyo66TXU0KvCGEAQBAQctWro4XO1kUHE6+QqeShbQv7HHlJc3wXzflzN1EN+aRVZs2fRi0zjIdL9IuaPC/moWzKezpT7+Pkbcie9P5FwrA0BAVGW8l6Y6SO6VvLTA1E7dhUDOw1dHejwkvX/DfTbuPR8ibm7lEzRVOIoCdu/it+zMuWRV7fNcNe/wCPmYZFShLhyZaqyI4QBAEAQBAEAQBAEAQBAEAQBAEAQBAEAQBAEAQBAEAQBAEAQBAEAQBAeZGBwLTgQQeBWM4qcXF8meptPVGWyG4xTS2d2urm94XO8Rolc/s1uqyePLo/X3WjJuQt6KmjQK4IoQBAZ+0noLY2TBsmPEdV3lonkqfIf6bMjd0fPwf8MlV/uVOHcatdEQQgCAIDL50yGSSOztOJAO7SxPJtfFc/tOTvyIY66c/m/JeJOx1uVubLtjAAALgBQDYArZJJaIinpAEBV5xWrQhIHaf1BzxPIVUPaF3ZUN9Xw9fQ20w3pon5CsnRQtbShN55/YUCkbOo7HHSfN8X9fLkYZE9+bLBTjSEAQBAEAQBAEAQBAEAQBAEAQBAEAQBAEAQBAEAQBAEAQBAEAQBAEAQBAZjOmIxyR2huoiu+mI5tqOSoNpxdN8MhfJ/TzXD6E3He/BwZdRvDgHC8EAg7QbwrRNNaojPgel6AgKrOOzacJcO1GdMcB2h4V8FC2hT2tD71x8/wbqJ7s0WOQ7V0kLTWpHVPLDxFDzUnZt/bY8W+a4P6ea4mu+G7N/cnqcaQgPMjw0FxwAJPALGclCLk+SPUm3ojK5DaZZ5J3auqO868+AoOa57Zqdts8iXX+fJaInZD3YqCNCrkiBAEBQTt6e2NjxZEL+Nxd/i3mqi9fqcyNPSPF+L/hEqD7Opz6s1S6EghAEAQBAEAQBAEAQBAEAQBAEAQBAEAQBAEAQHOWdje05o4uA9VjKcY83oepN8jm23xHCRh/W37rFXVvlJfdHu5LuO4NcFs1MT6gCAIAgCAIAgPhNMUb0BwdbohjIwcXt+61u6tc5L7oy3Jdx0itDHdlzTwcD6LKM4y5NM8aa5nDK1l6SJzddKjiMPtzUbOo7eiUOvNfNGyme5NMps2LRWMxnGM0/Qb2+45Kv2Zf2lO6+cfDp5fQ3ZEN2eveXKsTQEB8IQFJm27oZpLOcK9Xh2m/0nyVTs9/p8qdD5Pl9P68CTct+pT7jTroCEEBTZ1Wzo4SNbvQXn2HNVG2L9yjcXOXD6dfL6krFhrPe7hkaydFCxp7VNJ3edeftyW3Ep7KpR69fmzCyW9JsnKQYBAcLbaRHG6Q4NBPE6hzNAsLbFXBzfQ9it5pELNGykMdK7tPJv51J8fRQtj1PdlfLnJ+Hm9TdlS4qC6F7JIG9ogcSB6q5ckubIiWpw/wDUIv8Adj/e37rX29X+y+6MtyXcd2PBvBB4Gq2Jp8jHQ9L0BAEAQBAEAQBAcZLZG3tSMHFzR7rW7YLnJfcyUW+SEdrjd2ZGHg4H3Xqtg+TX3PHFrmjsszwIAgCAIAgBKAz+UM5gCWwNEh+c3MHDW7l4qly9s11ezX7T/H9+uJLqxZS4y4FHabXNJ+ZK4j5W9Rvg3HmqG7aWRbzlp8uBNhjwj0IkVnDjoxxl7tei3SpxOrmtFVN1z9hNmUpwhzJZyLNSv8Ndxjr4VUz/AMVl6e7+V5mv9TV3kXQMTqUkhd+pleGoqO/1OM+sfujNdnYu8trJl+ePt0lbvo144EXHmFYY227Y8LOK/Pr1qaLMOL93gaTJuU45xVhvHaabnN4j3wXR4+VVfHWD+nVECdcoPRkxSDAIAgImUcpRwtrIccGi9zuA1rRkZNdEd6b8zOFcpvRGatmcE0lzKRN5OeeZuC5/I2zbPhWtF9369ak6vEive4lTaKHrSuc7e9xPkqqd1lj9ptklQjHkjrBkyR4qyzuI2kNYDw0qKRXs/JsWqg/Dx0Ncr6482J8lSNvfZ3AbWgOp+wr2eBk18XF+PhqFfXLqerHb5GXxTOp8rjpt4UdgvKs7IpfCT+T4+IlRXPoe8nZQLLQHvAa19WvI7IreDfhQ7dRW7DylC9yfBS59y9Mxurbhp3GwB1hdIV59QBAUGcDTHLFaG7dF3EdZv+Q5qo2lF1yhkR5p/wBr+USsdqScH1NPFIHNDhgQCOBV9XNTipR5PiQmmnoz2szwymUD09sbHi1hqeDLz4uoOS5y1/qs/T/GH8c/zw+hPj+3T8WaBXJECAICgzotFdCEa+u7ut7I5n+1VG1rtIKtdeL9euRKxYaveK11vmLQzpCxoFA2Pq+LsSVWvaF24q4vRJacPPmSFRHXefFkMxNLqaJe86qF7jyvKipWWy4at/dmx7sUS25GmIqLMabzG0+BKmLZmU1rueHmankVrqR5rIYjV8b4j81CB+5potU8fIx+LTXx/tGSnXPgTrJlieOlH9I3ZJf4PF/jVSKNq318JPeXx8+fiYTxYS5cDR5Ky7HMdG9knyO1904O/wCXK/xNoVZHBcH3P+O8g2UShz5Fop5pCAIDlabQ2Npe9wa0Yk/8xWFlka4703oj1RbeiM1bc5nuugbot+d4qT3WaufgqHJ20+VK+r8vXyJteJ1mU9okc++WR7+LqN/aKAKntyrrffk367uRLjVCPJHmzWIv/KhLxtDQG/udcsqsS+3jCLZ5K2EebOsuRpQKusxpu0HHwaarbLZuVFa7ng/5MFkVvqcrNO5hpHJJG4YtqRTix1y1QyMih6JtfD+n5GbhXMu7FnM9t07dIfOwXjvM18vBW2Ntp66XL6ry8vsRbMTrE0lmtDZGh7HBzTgQr6uyNkd6D1RCcWnozqszwID440FTcBivG9OLBjMsZWNoJa0kQjkZN5+ncuU2ltR2t11+74/16ZZY+Oo+1LmQgFSEwlZKyY60ON5bE00c4YuPyt9yrfZuznkPfn7qIuRfucFzNlZrO2NoYxoa0YAf8vK62uuNcd2C0RWOTk9WdVmeHO0QNe0te0OacQRULCcIzW7Jao9TaeqMhlnJJs50m1MJNL7zGTgCdbd65baezOx/cr93wLLHyN72ZcyAKhwewlrxg4eh2jcqmm+dMlKD0ZJnBTWjNdkLKwnaQ4aMje03V3m7j5Ls8DOjkw15SXNFTdS638C0U80lblvKwgaKDSkdcxvufpChZuZHGhr1fJeuhtqqdj0Me8uc4vedJ5xJ9ANQ3LkLrp2y3pvVlrCCgtEfHupgKkmgAxJOACwjFyaiuZk2ktWajImQhHSSWjpfFrNzd+9dXg7OhQt6XGXh8vMq7shz4LkXatCOEBVZXyGybrDqSanjXuePiHmoGXgV5C15S7/PvN1V0oP4GSc0guY8Uc25w9xtBXJXVSqm4S5otITU1qiTkzKJgNDUwnEYmPe36doU7Bz3U92fu+Hru+xpuoUuK5msa4EAg1BvBGsLpE01qivPSAi5UsvSxPZrIu3OF48wFpyKu1rcO8yhLdkmcc07Zpw6Jxb6H7HSHJaNj3b1LrfOL/D5fyvobMqGkt5dSzt9o6ONz9gu44Dzop+VeqaZWdy/PT8miuG/JRKDNeDqvmOLzRp+lt1eZr4Kp2VU41ux8368SVky1luroXitCMEB8QGLntHSSPl1ONG9xtw8cea5LMu7W5y6dPkWlMN2KR9stmfK8RR44uccGN2nadgTFxZ5E92P1fcLbVWtWbPJmTY4G6LBf8Tj2nHaT7Lr8fFrojuwX16sqp2Sm9WTFIMD44VFDeF41qDM5byDoAywC4XvjGBGssGo7tfrRbQ2XHR2Ur5ry8ibRktPdkUJAcAeYIxG8HUVzqbi9UT2kzSZv5aLiIZj1/gf84Go/V6+vT7N2j2v7dnvdH3/ANlbkUbvtR5GhVyRSPb7Y2Fhkebh4k6gNpK1XXRpg5y5IyhByeiMTbbU+d2nJq7LPhYPd29cfl5lmRLWXLou4taqVWjk51LyoZuLnIWQ+kpNMOriyM6xqc/buC6HZ2zE0rLV8l5+RAyMh67sTVAUuC6AghAQ8o5NjmbR7b9Thc5vAqPkY1d8dJr69UZwslB6ox1tsj4ZOjffrY7U9vs4awuSzMSWNPdfLoy0ptViPlitb4Hacevts+F49nb0xM2zHlquXVC2lWI21gtjZWCRhuPiDrBGohdhTdG6CnDkyqnFxejJC2mJnM7LdhZ2ntDSk7lbhzPkN6o9tZfZw7KPN8/l/ZMxKt57z6FCAuULI+FjnFrGdp5DRurr4AVK3Y9LusUF1MbJ7sWzd2KytiY2NmDRTjtJ3k3rvaao1QUI8kUspOT1Z3WwxCAIDnaIQ9pY4Va4EEbisZwU4uMuTPU2nqjA9EWF0bsWOLa7QMDzFFwOVS6bZQfRl1XPeimeo53RvbKztM1fM34mnkssTIlRapo8trU46M3LbW0x9LXqaOnX6aVXdK2Lr7TXhpr9Cn3Xru9TDTWkyvdM7F3ZHys+Ee/Eri8rIlfa5v6fItqq1COh5UY2lxmrYtN7p3C5nVZ3vid6DxXQbGxU9bpfJfy/XxIGXZ/ijVLoSCEAQBAZvO+yUDJxiCGP3tdgTwP9yo9s46cFaua4P5f98SZiT0lulCuaLEt82bXQmB2AGlH3dbeRv5q/2VkuSdUunLyIGTXo95GgVwRQgKGzO6C2luDJbx+rH+oeaqIv9NnJ/wCM/wCf78SV/wCyn4o7Z3WkkMhZ2nEeJOi33PJbNsWOcoUR5vi/BGOLHRObLOywBjGsbg0ADkrGuChFRXQ0N6vVnVZHgQFZnDatCEgdp/UbzxPIVUPPu7Kl974G2mG9NGYcQ1u4D0XKlmbHN3J/RRDS7b+s/icG8hd4rstn43YUpPm+L8voVN9m/ItFONIQBAEBh8sWTop3NFzXDTbuqaOHj6rkNqY6pvenJ8fMtMazehx6EORtcDQi8EYgjAhV8ZOLTRIa1WjNrkO39NEHHtDqvGxwx8bjzXaYWSr6lPr1+friU9sNyWhmsvW3ppiB2IiWt3v+J3LALn9rZTtt3Fyj49fIn4tW7HV9SCqklErJNi6aYMPYb1377+q3mfIKy2Zi9vdx5LiyPk2bkeHNm4XXlUEAQBAVecdi6WB1O2zrs4tvpzFQoW0MdXUNdVxXr4m2ie5NGQY6oBGu9cWXBPyDbehmAPYlIadgf8LueB5K22TlOq3cfKXj08iLlVb0d5dDaLqysMFa5tOaWTa8gd1nVHouG2jb2mRJ/HT7cC4x47sEc1BNxZZsQ6VoLtUbLu8809A7xV7sKretc30Xj6ZDzJaRSNeuqK0IAgCAIDG5xR6Nqd9bGu5irfYLkduQUcjXvS8v4LPDesNCAqYlkgWwixmD+b0f/bP4n3CvY5T/APH7vx0+nP8AohOr9/UjKoJh5lfRpOwFenht8i2bo4I2aw0E943nzJXcYlXZUxj8Pz1KayW9NsmqQYBAEAQEHLsOnZ5W/Q4jiBpDzAUbMhv0Tj8GbKnpNMxMbqgHaAVw5cnuOXQfHJ8rhXunqu8ipOJZ2d0ZfE12x3oNG2XXFUEBS50QVjbKMYzU9x1x9jyVbtSnfp3lzj68iRjz0lp3kbJhM9pMrvgAO7SI0R5AnmouDvZOQ759P+Gy7SuCgjRq8IYQBAZXLto059EYRin63XnwFAud2rdvW7i6eJPxYaR3u8jWODpJoozgX1PdZ1iPJRsCrtMiEX3+HE2Xy3YNm+XalQEAQBAEBm88Y/yX/U5n7m1/xVHtyHsRl8dPv/wmYb9pooVzRYk3I9v6Ez74i8d9vV89IeCuNmZLqjYv/nX6r/pEya95x+ZXwso0Dx461UN6slI9rw9NJmfDSJ8mt7z+1vVHnpeK6vY1W7Rvd78OHmVeVLWencXytiMEAQBAEB+eCPRL2fI97fBxXCZENy2Ue5tF1W9YpnmZtWkeHHUtSej1Rk+Rs7Fldjo2Ocby1pPEgErtqcmMq4yfVIp5VtNoxdlPVHOvGpXDWtubbLmPI6rWel7mc388/UweDf8A9XU7BX7Un8SuzfeRpFfEIIAgCAIDI50n/wCS3dF6vP2K5bbz/divh5ljhe6ysVCTSNXr01aQPPQcpcG+x0+Pma375IWozOVpHVI2kDxICzgtZJGMuR+jrvikCAIAgCAj5QNIpD9Dv7Stdz0rk/gzKHvIwNn7DeA9FwRdHm2dh3BeoPkbtuAXbIpz0gPE0Yc0tdg4EHgbl5KKknF9Qno9SFkTJ3QR6JILiSXEa9Qx3AeajYmN2Fe7zZstnvy1LBSjWEBwtloEcbpDg0E8dg5mgWFtirg5voexjvPQxsQNKu7RJc7vG8rjZycpOT6ltFaLQsc3BW1N3Mef7R7q02Mtcj6P+CNl+4bNdWVoQBAEAQGfzyP4cQ/mjyY9U+2n+wv/ANfwyVie/wDQzq5YsyNbCdWtpB4aTFvpbSlp3fyjXPoSVoNgKA1+bTaWWLu18ST7rtsBaY0PkU93/sZZqWaggCAIAgMBaTWWb/qv9aLiM165E/m/EuKf/WjwoptK1s7wKDDVwU6NliSSI7jEtJItB8jPle4ciajyIUXOr7O+UfizbTLegmfFFNhdZnv68zdug4eBB9Aum2DP2Zx+T8SvzVxTNOuhIIQBAEAQGIyzNp2mU6m6LB+kVPmSuN2xbv5LXdwLXFjpWRVVEk9fwx/hzP8AzwP0BuhX9xVvHHf6Df8A/r8cvEiuf72nwPCriScrV2Duv8L/AGWUXo9TxrVH6JDIHNDhgQCOYqu9i9UmUjWj0PayPAgCAICrzmn0LNJtcNAcXGnpXwULaNm5jSfetPvwNtEdbEZECly4suDxI3SLWfO5rfEhbaYb9kY97RhN6RbN0uyKkIAgCAIAgKDOi0V0IRr67u63Acz/AGqo2tduwVa68fXroSsWGst4p1z5PJuQZNG1R/UHt8tIf2q02RPdyUu9Nfz/AARspa1m1XWlWEAQBAEBls7pqyRR/KHPPPqj/Jc9tyz3YfXy/knYcebKZc+TzrYrGZTMBfowup3yQWj+kqy2fQ7VZp/q/v08CNfPdcfmcI31AO0KtJB6Q9NZmrJWyxj5dJp5OI9KLs9mz3saP2+xUZC0sZbKcaQgCAIDxNIGtLjg0EngBVYykopyfQ9S1eh+ewEkaRxcS48XEn3XB2Tc5OT6suorRaH2V9ATsCwMjSWDN5vRR6Vx0G140FV19GFHs4689EVM7vaehFzqsmhI2cdl9GP3OHZJ4i7kFW7cxeKuj8n/AB6+RIw7P8GVC5wnkjJdq6Kdjz2T1H8HYHk6is9lZHY3rXk+Hr66EfJhvQNyu0KkIAgCAh5WtwhidIcRc0bXHAePuo+VeqKnN9PHoZ1w35JGHiaQLzUm8na43lcFObnJyfUuorRaH19TRrRVzjotG8+2tZU1StmoR5s8nJRWrNozJbRZ/wCH+HQ0Sd5+LjW9d0sWKo7Hppp/f8lO7Hv75iw1zSWPuew6LuI18DiuMuqlVNwlzRbQkpR1R9IWozNRmnatKHoyetEdE93Fp4Uu5Lr9lX9pQl1jw8vXwKrJhuz+ZdKyI4QBAEBks6LZpytiHZjvd/1CLhyHqua2zkqUlUunP5/0vEsMSvRbzKpUZNAsDpWPlHZjo0b3HEjh1fFS68abolcuSa9fQ0ysW+oGsyVa+liY/WRR25wuPmCumxre1qU/WvUr5x3ZNEtbjAIAgCAIDHytfP01oZeGkUG2NppdvoHOXOW1zy52Wx5R9eHEsISVSjF9SO11RUKrJJ8e8to9vaY4OH6TWi202OuamujMJx3otH6BZpw9jXtNWuAI4FdzCanFSjyZTNNPRnRZngQBAeZHhoLiaAAknYBeSvJSUU2wuJgrRaTLI+U/EeqNjBc3781xOZkdvc5/b5FxTDcgkc3vABJwCim01mbNhMcWk4UfIdJw2D4W8h6ldjs3G7Gla83xZU5Fm/MzeUbJ0Mzo/hPWj7pN45Go8Fzu0MZ0XNLk+K9fAn49m/A4KAby5zRtOi+SE/F+Izjg4f2nxXQbEvXtVP5r+f4IGZDlI1K6EghAEAQFBnbbaMEIPWkx3RjE88PFVG18ns6uzXOXh64ErFr3pb3cZxcqWZ3ydY+mmbH8Io+TujAczcp+zsZ33JdFxfr4mjIs3IG7XZFScrVZ2yMcx4q1woQsLK42RcJcmexbT1RiLdY3QP0H3g9h+pw2HY4Li8/BnjT710ZbU3KxfE4vaCCDgVXo3l/kDLgoIZzRwuY84PGoE6neq6zZu042RVdj49H3/wB+JWZGO4vejyNGrsiBAc7RO1jS95DWjEnUsZzjCLlJ6I9SbeiMXlTKBtDw68Rt/Ladf1u37Ni47aWe8iekfdXrUtMejs1q+ZEkeAKn/wAnYN6rIxcnoiS3oaTNzJBZ+NKKPIo1vyNO36j5YLrtl7O7BdpP3n+P7KvIv33ouRfq4IpRZx5IMn4sQ/EaKEfO3Z3hq8FU7TwO3W/D3l+f7JOPfuPR8jMMeD7jWDsI1Fcq009GWaep2slqdDIJWX6nN+duziNRUrDy5Y9m8uXVGu6pWR0Nrk+3smbpRmu0a2nY4aiuwoyK7o70GVU4Sg9GSVuMAgKfL2WREOjjoZSLhqYPmd7DWq7Pz448dI+94fFm+mh2PV8jJsbTXUm8k4knElcjKTk9WWqWi0O1isjp39HHcPjfqYPd2wKVh4c8iei5dWarrVWjaw2FjYuhaKM0S2m44133krr1jwVXZJezpoVW+97e6mdyC4xzSQO1kubxFzvEaJVHs2TqnPHlzXr88GTMhKSU0aBXBFCAIAgKzOG1aEJA7T+o3nieQqoefd2VD73w9fQ20w3pom5BsnRwtFLz1jzwHhRb9m0djjrXm+L+vktEY5E96b+HAzuXMlGBxewfguOr/TJ/xPkqbaWz3U+0rXs+H9ErHv3vZlzIAKpiYWGQ8rdAdB/5RNQf9snGv0nyV1szaKp/bs93o+7+iHkUb3tR5mwY8EAggg3gg1BG4rpk01qiu00PS9AJQGRzgyuJvwoz+GD13D4yPhb9O06/Xm9qbQU12Vb4dX3/AA+RPxqNPakVZNFRE4s8gZKMrhK8UiaasB/1HDAkfKPNXmzNnubVtnLou/8ArxIWTfp7MTXrpSvK/LWTBOylaPbex2w79x1qJmYkcivdfPozbVY65amNcHNcWPGi9uI9xtG9cddTOqbhNaMtoTU1qj5UghzTRzTVp2H7FeVWyrmpx5oSipLRmwyNlls4oerIO0w+rdrV2GHnV5EeHCXVeuhVW0ut/As1NNIQEPKmUmQM0nXk9lo7TjsH3UfJyq8eG9P6LvM663N6IxUkrnvdJJe92Oxo1NG4Ljci+V9jnItq4KEdEfGhznBjBpPdgPc7BvWNNM7ZKMFqz2c1Fas2WRcmCBmjWr3XvdtO7cNS7HDxI41e6ufVlTbY7JalgpZrCA42uzMkaWPaHNOIPtsO9a7ao2RcZrVHsZOL1Rl7fm/LHfF+KzYbnt9neq5vL2LOLcqeK7uv9lhVlp8JFO97TVrhQ62uFD4FUkq51vRrRkxSjJcCXZLdNEKRyHR+Vw0xyreBwKm0bUyKVonqu58TTPGhIlnOC04fhDeGOr5uUp7dv05L7PzNf6KHxK61zuedKaQupgDQNHBouqq+/MuyH7b1N0KoQ5HuyWeSb8phI+Y9Vg5nHkssfZ99/urh39PXyPLL4Q5s0uSMgNiIe86cmo06re4PfHgunwtmV4/tPjLv8ivtyJWcOhcqzI4QBAVGV8gslOm06EnzAXO7418cVXZmzq8j2uUu/wAzfVfKvh0MxbLLLD+awgfO3rMPMYc1zeRg3Ue8uHeuXr56FhXfCfI4Ruv043FrvmYaHnTEcVHrtnU96DaZslGMloyyiy7aW3aTH73Mof6SFZQ2zkRWj0fzXloR3iQfI8WjLNoeKGQMH8ttD+4kkclhZtfImtE0vl6Z7HFgiuY5oNBVzjqFXOcd9LyVASnZLq2b9YxRb2DIEsl8n4TNn+ofZvqrbF2PZPjbwXd1/oi2ZaXCJqrHZGRNDI2hrRqHqTrO9dHVVCqO7BaIgSk5PVnZbDEzmcNieJWTxNqRQmgJvF19L6Ft3JUW0KLK745FUW+/T4ea4fQmUTjKDrk/kcW5x0ufC4H6XA+RoVrW14LhOLT9d+hk8WXRnZuccWtsg4sPsVvW1Md9X9jB48z6c4odkh/7Z90e08fvf2H6ezuOL85G/DE88dFvuVpltilcEm/sZLFl1OUcMtqmjdJHoRtrdeRfjUkCpIAFy1bt2dbFSg1Fc+7889eRn7NMXo9Wa1dKV58c0EUIqDiDrC8aTWjBmso5tEEus5FNcbjd+h2rgblR5ex1L2qeHw8iZVlacJFFMSw6MjSw7HCleBwIVDbRZU9JponRsjLkz3ZJ3x3wyFg2Cjmn9Ju8FsozLqPclp8OhjOqE+aJ4zhtOH4R36DvZynLbV/cvs/M0/o4fEh222yyiksh0flb1G86XnmVEv2hfctJPh3LgbIUQhxSONnaXnRiYXn6RcOLsAtFOPba9IJszlZGPNl/k3Nq8PtBDtkY7I7x+LhhxXQYeyIw9q7i+7p/fgQrcpy4RNIArshhAEBBypkqOcUeKOHZeLnN56xuUXJxK8iOk/v1NldsoPVGWtuSpocW9I352Cp/UzEcqhc1k7Lup4pby715f9LCvJjLnwK8Oa6lDeMCDRwO7WFXpyi9USODLGDLFoZcJA8fzG1P7hQnmrGva2RBaN6/P0iPLFgzpJl60uFNKNu9rCT/AFEhZy2zkSWi0X089TFYkCrllGlpPeXPOtxq7gNg3BV1lk7Zb0nqyRGMYrgT7FkmabBvRt+d4of0sxPOgU7G2Xdbxkt1fHy/4abMmMeXE1OS8lRwCjBVx7Tje53E7Ny6XGxK8eOkF831ZX2WSm+JOUk1hAEAQBAcrRZWSCj2NcPqAPqsJ1QmtJpP5nqk1yZWyZtWY4MLe6948q0UKey8WX+P5ZtWRYup4GbEGsPPGR33WK2Tir/H8sy/U2d5Ks2RLOy9sTa7SNI+LqqRXhY9fuwXj4muVs5c2WClGsIAgCAIAgCAgWnIsD73RNrtA0T4toVFswqLOMoLw8DZG2ceTIhzYs+oPHCR33Ud7Jxf9fyzP9TZ3ntmbVnGLC7vPefKtFnHZmNF67v5Z48ix9Sxs1kZGKRsa0fS0DxpipddUK1pBJfI1OTlzZ2Ww8CAIAgPL2A4gHiKrGUYy5rU9Ta5HB2T4jjGz9g+y0PCxnzrj9kZ9rZ/s/ufBk6L/aZ+0LxYOMv/AOcfsh21n+z+53jha3stA4AD0W+NcI+6kvoYOTfNntZngQBAEB5kjDhRwBGwgEeBXkoqS0a1PU9ORWzZu2Z1/RAH6S5vk00UOezsaXOH24eBtV9i6nH/ANrwfX/9jvutX/icX/X8sy/U2d52hzeszb+iBP1Ev8nEhbYbOxocoL68fEwd9j6lkxgAoAANgFB4KYkktEam9T0vQEAQBAEAQEW1ZNik/MjY47SBXxxWmzGqs9+Kf0MozlHkyA7Niz6muHCR/uVEeysV/wCP5fmbf1NneG5sWfW1x4yP9ii2Vir/AB/LDybO8n2XJsUf5cbGnaAK+OKl141VfuRSNcpylzZKW4w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0" name="Picture 18" descr="http://suzanemoreira.files.wordpress.com/2011/10/oovoo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98" y="3547114"/>
            <a:ext cx="1097059" cy="3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0" descr="data:image/jpeg;base64,/9j/4AAQSkZJRgABAQAAAQABAAD/2wCEAAkGBhQSEBUUExAWFRQVGRYXFRgWFxgWFBYXGBUVFxcTGBYXHCceGBojGRQXIC8gJCcqLSwsFR4xNTAqNScrLSkBCQoKDgwOGg8PGiwlHyQpLCkqLCkqLiosMCwsLCw0LSksLC0qLCksLC0pKSksKiksKSosLikpLCosKSkpLCkqKf/AABEIAOEA4QMBIgACEQEDEQH/xAAcAAEAAwADAQEAAAAAAAAAAAAABQYHAgMEAQj/xABCEAABAwIDBQYDBgMHAwUAAAABAAIDBBESITEFBkFRYQcTIjJxgUJSoRQjYnKRscHR8CQzQ4KS4fEVU2OTorLC0v/EABkBAQADAQEAAAAAAAAAAAAAAAABAgMEBf/EACsRAQACAQQBAgYBBQEAAAAAAAABAhEDEiExBEFREyJhgZHwcWKhsdHhQv/aAAwDAQACEQMRAD8A3FERAREQEREBERAREQEREBERAREQEREBERAREQEREBERAREQEREBERAREQEREBERAREQEREBERAREQEREBERAREQEREBERAREQEREBERAREQEREBEUdtjeKnpW4qidkY4Yj4j6NGZ9ggkVxklDQS4gAakmwHuVk+8fbiBdtFDf8A8koIHq1gzPvb0Wa7b3oqas3qJ3PHBt7MHowZfRW2j9GP3vowbGtgB5d6z+akqasZIMUcjXjm1wcP1C/Jtl69l7WlppBJBK6Nw4tNr9CNCOhU7R+rUWZ7mdsUc1oqy0UmgkGUTz1+Q/RaUx4IBBuDmCMweqrjA5IiKAREQEREBERAREQEREBERAREQEREBF5q7aUULC+WVsbRxe4NH1Wdbw9t0Ed20sRmd87vBF6j4nfRTjI00lVTeHtNoqS4MveyD4IrON+Rd5W+5WJbf38rKy4lnIZ/24/Az3AzPuSq+rRVC/7w9stXPdsFqdh+XxS26vOQ9gqJU1LpHF8j3PcdXOJc4+5XWB/XFfb8v91eIQFpABINjp19F8S69ENC53Qcyg8676eie82a1SMNExuZzPX+Sse6u7prZu7bKyPCMRLtbX+Bo8x/ZRlCEj3ZaIi98zQ7RrBcvvxuAPD7qS3b37q9muDbmWC+cbibAfhOrT9Fa6aGlglfGylZO9jixz6mQAuI1LY7Wa3LU5rwbS3djnhdPTs7m18cTjePLUsfwHQ5KDLTd199KavZeGQY7eKN2UjfUcR1Cnl+XGwujeJIXljxm0tNiPQjRaPuh2zEERV7bcO+At/6jf4hVmPZbLXEXVTVTJGB7HhzXZhzTcH0IXaqpEREBERAREQEREBERAREQFQe0ztCNCwRwAGZ9/Ec2sAtc24nMK/FZRtTddm1IXFsobOx7zHfQm5EkbuPmb6j3SOxk+0trS1D8c0r5Hc3km3oNB7Lyr07S2ZJTyuimYWPbqD9CDxB5ryrZD6i+taT/WS9dPs/xND3BgdeznXDcuv/ABqhl4w2+ma9dPs8kjE4Nvz4evJcazC15EcmJo0cBhv7aqx7nbtNq83TPJBt3UTcUhGWbnHJjTfXpqFWbYTWk3nEPCyCKL8bwTcfBxF8V7nnl1U5u1sZtdM4OlZCGhvhaLOcNPCCbZcSb6hWqipImNwwRMDQ4smwXkkYAD45Xta52EkWBYHDqobbewIZKaSrp/7JJT27xjn4onktxNMUoOUhHw88iAoi2ezUpFYxWeVq/wCnUtDhbHSOlLtXkCR3pcizfoFDbwbqsc4zU7xA8DHbysFrkuLhlHproqzRdqErIw18Ecj23wvcXC1+LmNycRzyXymq6vaMmCGKSUA6vIEMV874Mo2e9yubT09Sl9175j9/H2VnFo4riffLuZvy4t++gilkAykcLOP5rDxH9F8ZWT1jsEbHSkcCA2Fg4HCPCPVxKkoNxYmOLZ5ZJZr2LYQGAOzuG4mlzz/laF07R2NWbJxPjPeU7iC4jQWyHeAeRwvbEMl1xjMZ9VbxaInb2kYOzfwl08xMjs8MWEAX6uGf6AKm7a2E6Mm4xMBtjAsR68v2Vu2f2gsLLunAdxBb4/QWGfqovbm9I8TbCIWsRk+ZwN7ki+GPLibnop062ru+Ntx/52zMz98uOdW97x8KJ/q3RiPtj/qE3d3tqtnuvDJijv4o3ZsPt8J6hbTuf2jU9eA0Hu5uMbjmerD8QWNUe59XK3vGQFrNWmRwYSOFsVr+tlCVNM6OSzg6KRpvyz4EW09RkqzES7ol+rEWJ7o9sMsFoq0GVmgkH940dfnHXVbBsva0VTGJIZGyMOhab+x5HoqTGFnsREUAiIgIiICIiAiIgFZZvhu3VUFRJXUQMkDyZKiAatd8UrAOepIzGdwRpqa+WQZm2Si23TjGcMoybILCRjj8Lhpny0PBZbvLurNQS4JmXBvgeL4HjmDz5grWdt9mYjqxV0j3QtOLv4mAWde5uxpytfMs9SLFez7RHURfZqyMPY4eF2unxNOuX+pvUZqa2xxKZjLERtFjGtEcd3gG735628sejbWyOuZ9rvsDcFkxY+pqe9JaHYWuIjawAHxP1IAys23qoXfbs8loT3jLy0x8sgzLb6B9v/loVD7E3ikpnDC44Qb2BILTzaeBVrxOPlc+rvivyNjl3epu5cxkYbAAQ5+BjYuWWLxSet78lllTTy0MjaimlMedhnnn8Njk9mWh/wB16tp9oMkoY04y1vF5Di2/yt0v1PJRkOzZ654EUT3ni95v+3hAHIBZVic5nhz6dNWbxbqPWO8/6WWftXMgjJpIo542lomBeW2tYt7ptrtPyuJaFFRGrr33iY6QN/xJcLYo+PhaB3cfsC5ems7MZI4sXfMMnyaA9A7muvYW9slLhpqhpayMkaWc25JLXDiCTr14rfS2XtiZw6dab0pmkZlJM7No+7cZKh8kp1MYAYCc/iF3fReDZG26nZDywjvaZ7gXBpsHGwza+12PtbI5G3urDLtCIMDnysDXEEBhxFxt8IBLic1Xtv7xB0b4w0RscLXkbilcObYwbMz4uN12eRoaGyaz+/y8vxfJ8m+pnHHr6Y/j1XuDtBpMHeirY1hz7tzLTMyzZYXLiTxVa3m7RnPY5keGJj2kXcRJM9rgRYMacLLj5iTms+i2dI4XDCRw0F/QHX2UtunSxyTNjOBsrnWa6Y4Yx0t89+BXmV066Ucde3s9ubTaeUbBseV7cQZZvNxDb+l9VObnV1PTTO+1QfeZGN8g8LMsrtOl9Q+x9tVrmx9yIIiHyffSDi8eBp/CzT3N/ZeHtGh2e+K1UQJrHue7zqb8A1ozLb8HZLKPJibYiCax6I6s27JISGMkLMIzYy5ubEkvsR6AZEKrVz4HxvbUtkdNe0bALStFs3mws25sPFYWzsVT6fbE8bMDZntaL+EE2B42HA5cFwn2k5zcIs1pzLW3AceLnEklxPUrrZuuRpYSx1jbUXBAPQhSOwd4qijf3lNKW/M05td+Zuh9QohAUS33c3tXgq7RzWgn5E/dvP4XH9ir0CvyYSDrkef8x/FXndDtVqKPDHPeeDQZ3e0fhd8Q6FRNfZOW9oorYG8sFZH3kEocOI0c08nN1ClVRIiIgIiICIiAiIgKq74bqOnp5fs5DZXC7bnCBI0hzXtcPI6416+qtSIMo3O37difR10JbKzKRrm2a7gTbRpN9PK6+RUNvx2XYAaihBfEbl0QzcznhGpH4dQta2xsFkxLw1olw4cVh4ma927m2/PRVqlq5KR5BBwDzNNyWjnzczk4Zt6jREzVPbBI34XA2Bsb2OhsdCFrG629YqIxHAxrJAPFHcAmw8zPmGWmq9e+XZ1HXNNTRYWzWu+PINk65ZB3XQrIJoZIZC1wdHIw2Iza5pH1CtasX5hHXDYKushbGJaioa1pJAAIc8kZENjGao++u1xUWswRtjuIzJYVDmgABhDL3HHE4qvUtbK59g4F7yAHusXjhk92YGavm6HZwyUufM/Hh1yyJ1IAzJyOpB10VYpicyjrpnDbizhcciLj9CrHsGhpzZ8khuQLutfC8g3bnoRzIN9Ray1aXcymmjcxjZgLWLpG2YDwGBwGIjk23qFiVXC6mnkYHAuje6N1s2uwuIOR1abaFX7R0uMTpGswOAbA8271zLutric3V35j+y8O9OxadoxMnxHDm48SBcNNhZ1zYAeYdQo5m8rntwOdhGvjc57L5A2ba7stATw4rls2nnqpC2kifI7jK+3gHr5Ih01VNk7onK+6NuMO2m7Qq+CLuBMQALAvaDKwEZAPdnocr3XZu5sSr2i9wgAaMu/mc43JN83PcS5xOfhH0Vpo+yWJkZdVTvfI75HBjGn1cCXnqbBVlklVsipL4Hl0eVwR93I3gJGjL0cPY8FpGliJmsMt8dTK27F3cpKW5bTGskGRklHgv+GOxAHU3Kr22dg01ZPI2lZ9mqG3JhJBhkt5hG8eRw+Ui3ou2m2hFUPM0NcaR+roZbFovrgdcY2cr5hdFIW02KSJ2NxB/tEvgiaCczG3zSEnirfLj6o+bPPSl1NK6N5Y9pa5psQdQV1qX2jL9ok+7xyPPnkfYYjzAA8I4KWodzXMAdMw56XaQ366+6qsg9k7AmqXBsbCb9Cf0HH10V0d2bOii+8aDfzYXXc087afpdXfYm0KeKINiZhNvFl47/Mfm/Ze97e9b5i4ZePTDfUEHgOOI+i4Nby9szFe493dp+LmN1umLOoKmgkE1PI4YfibwHJ7eIWl7m9sUU1oqu0Umgf/AITj1+Q/RK6BjXEBwJBs4jy25m+np9Fn++WzqZpxsIY8/CNH9Q34R10XRoa0a9ItjH7/AHj6ufVp8O23OX6JZICLg3B0IzB91yX5y3O7RqigIbcywcY3E5dWH4T9Ft+7G+tNXsvDJ4x5o3ZSN9uI6hazXCieREVQREQEREBERAXh2nswTNGdnDyuGo/mF7kQUV0MtNLdgsc7sFsL/wAUd8gTxacj0OvDeHdmn2vFiFo6loIa+2dxq1w1IvqDmFd6qjbI0teLg/1cclnG/RqNnhlTEwyNa+0rhxjtljI8rmmwD+tjlkkTMcp7ZLt3d+akmMU7MLhofhcPmaeIXv2BvzVUjrxy3GQLZBiabXseYIvk4Fa7R19HtulwSWJ4HJskb/8A6u+hWT747jTUElnjFE4+CUDI/hd8rui0iYsrMJis7Wa2ob3YfFACM3NDg7S2Tnk2OfAX1VTio++cIoI3zSk3xAG552by/E5R7QLi97XF7a2vnbrZbZuvtiiZFakaxoI8ukjnC3heSbl1r5E5kZK0VTWu5Q5+yyqZDjc+LHa/d3Jd6Y7Yb/TquW6m/j6Nn2eRnga4kG1nNJN3B44i/HULTaqpfM0YQ6M2yuDkQQDjDssJF1nu/dDStx2I73MxtZm4C/xAaM11V4jHK1tKJqt3/XTLHdsmEOOLFYl2H5QRcZG3iFr2Vb2rvJGfBA0SmNpBJLWxi7iXOcdLXJ8Iv+pWewVrm2GIll7lmJwY4cQQDoVJ0uz56ssY1gay9mNa2w9hxOWpW0+RiMUjDyZ8Kb2mdW2Y9o4/PP8AjCNqImhwDHYzxwts299GcSPYKW2fu8+SxkJDeX8+Svu724UUJGNveSH4Bn/qcNfaw6qc2xu24NxCNgta4bYYRrmOIAOdtFhsmXfNoh49jbEgpg0RhrnZeL14tHD1zK75KNznvxvcG2BH4hic03zOHMKObSOYeOdxloRxsva+oDGizbWyu7QC5OQGbjcnJdFLUrHPGPRy6k6k5isZz6+zpfs0x2OIZmw63uclxrNpYGnFJYDW1m/6ncFGbY3lhgF3vL5CPCxhGM3GWJwyibf4Rnks62nteSc+I2bwaPKP5nqVxa2jp61t01jh2aFtXTptmyzbY38s3BTtF/EDIRdoB/7bDle3xHmqbJKXEucSSdScyfdfF8WsRhIV2UtW+J4fG8se3MOabELrK+Ilr25fbNe0VdkdBMBl/nbw9QtZhmDmhzSC0i4IzBHMFfkha52Ob0vDRTyOuwvwRk/C4sxBvobEfos7V9RryLjdFmlyREQEREBERAXGSMOBBAIIsQRcEHUEHULkiDJN8OzmWjkNbsu4tnJABcYdTgb8TObOGreSl90N+oNpQmCoa3ERZ8b88vmBPmb11HHmtDIWfb99mInd9qoj3NW3xeE4Wykcbjyv/FoePNR9YTlSt/ezF9JeanBkp9SNXRevzN68FR6OsfC8OYfXiCORHELXNx+0hxeaStZ3cwOGzhhDjywnyv8Aw6HUcl1b9dljXtNRQgXzL4Ro7mWcj+Fa1vnvtHSjzb/SuAaGiNvxFhJeRyaXeX2z6qKjqJJCWwswh3mN7vdnq+Q58dF00lKzvMMl2i9iNM+R5LTN1u4gBOBuLLA7LCOduR6qb2mIzKt7zjMond7s1Ng+c4RqLjM+jOA6n9FLSUPcPGB/5TofSynanasErABK6OT4i5pcw+hbmFGVwg7sYXPfLfxPN2RgXOQac+S8+3lTWcxhwW8mc/Lj8/vL27D2vM2SwDXB3DQk24G+R6KZ2jWOGUrsHKNnie48z/M2AVVgkDW3f/lB8zuttbeqgdt72tju1gBdxAOQ/O4a+i9OutNoi2OW/wALfHc49ll2ntLCwyOwtY3S58IJHM/3jrDQLPttb3vkJEZLR8x8xHQfCPqorae1pah2KWQvIyaD5Wjk0cF4ZBkk5nmW9aRWMQ4ulF87k8f+V6KZ8Zye1w6tI/YhKCkbI7NxtYkBoBe/MeBoJtiz48jkTku8VETjhdCGN+FzLmRp/ESfvL8QbdLaK0TCzrq6INGJj8bfSzm9CP4heQr31NOYnlhINraX0IBGRzBscwcwbqPaclHGQRfQ2+QFzwtqeivW6/Z0X2kqgWt1EehP5zwHRMKzMRzKubu7rTVbvAMMYPikI8I6D5j0WjbK2JHTVdFBFn48ZufE4jxOeeuFh9gF0bY3rbCW01HF3szvCxkYuB0AH9furVuDuNJTvdVVcneVUgsAM2wtOZa08XHK56Wz1VL2jpWM2nPoulkXOyLFq+oiICIiAiIgIiICWREFU357Podosufu52j7uUDPo14+Jv1HBUfd/fWp2ZUfZNpAgZYJTm0t0BLvib+PUfEFsaiN5d14K6ExTsuNWuGT2O+ZruB+h4qJhOVZ3u3Ag2iwzQFsc9r4h5X5aPA+jgssp6yaimMM7CMJs5p1HUcx/XRWaOprNgTBk15qJxtHI0eUcgD5TzYctS0q9bQ2XSbYpg4EYrXjkb5m+nMX1afor1v6SiYU+kjbKwPjcLHnouM1bBCC6SS1tDhuSeUbL2v1Kqu2dj1WzJcD/KfI4ZxP6jkctFAVNS6R2J7i4nif2HIJHj6cW3xHLGujStt0Qmtub3vmBZGO7jOvGV/Vz+HoMlXrLlZfFvEYavi+LkvhCkdD4OLXYT+oPsu9u05xnaMu07zSS35ufXXqvi4lUmsJdZLjrYX1tqfcr37I2NLUyd3Ey54nRrRzceCnd2NxJKmz5Lxxf+9/5RwHU+yuNftml2bFgja2/BozJPMnVx/olWisRzLK2pjiO3HYu6tPQM72VwdIBm93DowcPXVeOOvqtrSGGiHdwNylndcNA5DmeQH01Xs2HuNVbTeJ68uhp9WQ6SPHDF8jfa/IDVars/Z0cEbY4o2xsbkGtFgP9+qytqZ4grp55shd0dxqfZ7D3TcUjv7yV+cj+Yv8Lb8B9VY0RZtRERAREQEREBERAREQEREBERB5do7NjnidFLGHxvFnNcLg/wAj14LItrbuVew5TUUrnTURN3sJ8TOrradJB6OWzri9gIIIuDkQcwQdQQoFS2Vtuk2xS4XgOByc12T2O6/K7kRkeCy3fXs7loSXtvJT3yfxZ0eP46Kz71dnE1FKa3ZdxbN8Az8OpDB8TPwajhyU/uX2hQ18fdSgNltZ8bs7jQkX8zfqOPNWraapYWi0zffsmcwmaibiYczF8TfyfMOizWWItJa4FrhqCLEexXRE5VcFxXIqY2DupNVHwtws4vcDb/L8x+ikmcImlpHyvDI2FzjoALn/AI6rRN3dwY4AJaotc4Zhpzjb/wDp30UrT0dLsyInLEQMRJGN3K54DkP0uoajp6zbMlobw0oNnTEEDq2MauP9EjRJmK9sd834q7tq72yTS/ZaCMySuy8PAcS46NA9fUjRWnczswbA8VFY4T1WovnFEeTAdSPmI9BxVj3V3Qp6CLBCzM2xvdnI8ji48uQGQU4ue1pt20rSK9PgC+oiquIiICIiAiIgIiICIiAiIgIiICIiAiIgLOt/Oy/v3mqoj3VU04rA4WyOHxA/BJ10PHmtFRBlm6na42P+z7RY6GZhwl+E4b/jaM2H0uPRXd8NDXNxfcTg8QWOP6jNcd5dyaWuH38Qx2sJG+GVvo7iOhuFndd2BuDrwVot/wCRhDv9TDn+iRx0lc590KGI4hTwttxIb/FVvebfqmp24IXtkl0DY7OA9xlfp9FFw9g85P3tcy3Rr3n9HOAV63S7NKWgIe1plmH+JJYlv5GjJn79VrGrMRhhbS3TzKo7udms1a8VG0rtZ5mU4JDj1kOrfTU8baLVqambGxrGNDWtFmtaAGgDQADRdtkWXbWIiOIERESIiICIiAiIgIiICIiAi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2" descr="data:image/jpeg;base64,/9j/4AAQSkZJRgABAQAAAQABAAD/2wCEAAkGBhQSEBUUExAWFRQVGRYXFRgWFxgWFBYXGBUVFxcTGBYXHCceGBojGRQXIC8gJCcqLSwsFR4xNTAqNScrLSkBCQoKDgwOGg8PGiwlHyQpLCkqLCkqLiosMCwsLCw0LSksLC0qLCksLC0pKSksKiksKSosLikpLCosKSkpLCkqKf/AABEIAOEA4QMBIgACEQEDEQH/xAAcAAEAAwADAQEAAAAAAAAAAAAABQYHAgMEAQj/xABCEAABAwIDBQYDBgMHAwUAAAABAAIDBBESITEFBkFRYQcTIjJxgUJSoRQjYnKRscHR8CQzQ4KS4fEVU2OTorLC0v/EABkBAQADAQEAAAAAAAAAAAAAAAABAgMEBf/EACsRAQACAQQBAgYBBQEAAAAAAAABAhEDEiExBEFREyJhgZHwcWKhsdHhQv/aAAwDAQACEQMRAD8A3FERAREQEREBERAREQEREBERAREQEREBERAREQEREBERAREQEREBERAREQEREBERAREQEREBERAREQEREBERAREQEREBERAREQEREBERAREQEREBEUdtjeKnpW4qidkY4Yj4j6NGZ9ggkVxklDQS4gAakmwHuVk+8fbiBdtFDf8A8koIHq1gzPvb0Wa7b3oqas3qJ3PHBt7MHowZfRW2j9GP3vowbGtgB5d6z+akqasZIMUcjXjm1wcP1C/Jtl69l7WlppBJBK6Nw4tNr9CNCOhU7R+rUWZ7mdsUc1oqy0UmgkGUTz1+Q/RaUx4IBBuDmCMweqrjA5IiKAREQEREBERAREQEREBERAREQEREBF5q7aUULC+WVsbRxe4NH1Wdbw9t0Ed20sRmd87vBF6j4nfRTjI00lVTeHtNoqS4MveyD4IrON+Rd5W+5WJbf38rKy4lnIZ/24/Az3AzPuSq+rRVC/7w9stXPdsFqdh+XxS26vOQ9gqJU1LpHF8j3PcdXOJc4+5XWB/XFfb8v91eIQFpABINjp19F8S69ENC53Qcyg8676eie82a1SMNExuZzPX+Sse6u7prZu7bKyPCMRLtbX+Bo8x/ZRlCEj3ZaIi98zQ7RrBcvvxuAPD7qS3b37q9muDbmWC+cbibAfhOrT9Fa6aGlglfGylZO9jixz6mQAuI1LY7Wa3LU5rwbS3djnhdPTs7m18cTjePLUsfwHQ5KDLTd199KavZeGQY7eKN2UjfUcR1Cnl+XGwujeJIXljxm0tNiPQjRaPuh2zEERV7bcO+At/6jf4hVmPZbLXEXVTVTJGB7HhzXZhzTcH0IXaqpEREBERAREQEREBERAREQFQe0ztCNCwRwAGZ9/Ec2sAtc24nMK/FZRtTddm1IXFsobOx7zHfQm5EkbuPmb6j3SOxk+0trS1D8c0r5Hc3km3oNB7Lyr07S2ZJTyuimYWPbqD9CDxB5ryrZD6i+taT/WS9dPs/xND3BgdeznXDcuv/ABqhl4w2+ma9dPs8kjE4Nvz4evJcazC15EcmJo0cBhv7aqx7nbtNq83TPJBt3UTcUhGWbnHJjTfXpqFWbYTWk3nEPCyCKL8bwTcfBxF8V7nnl1U5u1sZtdM4OlZCGhvhaLOcNPCCbZcSb6hWqipImNwwRMDQ4smwXkkYAD45Xta52EkWBYHDqobbewIZKaSrp/7JJT27xjn4onktxNMUoOUhHw88iAoi2ezUpFYxWeVq/wCnUtDhbHSOlLtXkCR3pcizfoFDbwbqsc4zU7xA8DHbysFrkuLhlHproqzRdqErIw18Ecj23wvcXC1+LmNycRzyXymq6vaMmCGKSUA6vIEMV874Mo2e9yubT09Sl9175j9/H2VnFo4riffLuZvy4t++gilkAykcLOP5rDxH9F8ZWT1jsEbHSkcCA2Fg4HCPCPVxKkoNxYmOLZ5ZJZr2LYQGAOzuG4mlzz/laF07R2NWbJxPjPeU7iC4jQWyHeAeRwvbEMl1xjMZ9VbxaInb2kYOzfwl08xMjs8MWEAX6uGf6AKm7a2E6Mm4xMBtjAsR68v2Vu2f2gsLLunAdxBb4/QWGfqovbm9I8TbCIWsRk+ZwN7ki+GPLibnop062ru+Ntx/52zMz98uOdW97x8KJ/q3RiPtj/qE3d3tqtnuvDJijv4o3ZsPt8J6hbTuf2jU9eA0Hu5uMbjmerD8QWNUe59XK3vGQFrNWmRwYSOFsVr+tlCVNM6OSzg6KRpvyz4EW09RkqzES7ol+rEWJ7o9sMsFoq0GVmgkH940dfnHXVbBsva0VTGJIZGyMOhab+x5HoqTGFnsREUAiIgIiICIiAiIgFZZvhu3VUFRJXUQMkDyZKiAatd8UrAOepIzGdwRpqa+WQZm2Si23TjGcMoybILCRjj8Lhpny0PBZbvLurNQS4JmXBvgeL4HjmDz5grWdt9mYjqxV0j3QtOLv4mAWde5uxpytfMs9SLFez7RHURfZqyMPY4eF2unxNOuX+pvUZqa2xxKZjLERtFjGtEcd3gG735628sejbWyOuZ9rvsDcFkxY+pqe9JaHYWuIjawAHxP1IAys23qoXfbs8loT3jLy0x8sgzLb6B9v/loVD7E3ikpnDC44Qb2BILTzaeBVrxOPlc+rvivyNjl3epu5cxkYbAAQ5+BjYuWWLxSet78lllTTy0MjaimlMedhnnn8Njk9mWh/wB16tp9oMkoY04y1vF5Di2/yt0v1PJRkOzZ654EUT3ni95v+3hAHIBZVic5nhz6dNWbxbqPWO8/6WWftXMgjJpIo542lomBeW2tYt7ptrtPyuJaFFRGrr33iY6QN/xJcLYo+PhaB3cfsC5ems7MZI4sXfMMnyaA9A7muvYW9slLhpqhpayMkaWc25JLXDiCTr14rfS2XtiZw6dab0pmkZlJM7No+7cZKh8kp1MYAYCc/iF3fReDZG26nZDywjvaZ7gXBpsHGwza+12PtbI5G3urDLtCIMDnysDXEEBhxFxt8IBLic1Xtv7xB0b4w0RscLXkbilcObYwbMz4uN12eRoaGyaz+/y8vxfJ8m+pnHHr6Y/j1XuDtBpMHeirY1hz7tzLTMyzZYXLiTxVa3m7RnPY5keGJj2kXcRJM9rgRYMacLLj5iTms+i2dI4XDCRw0F/QHX2UtunSxyTNjOBsrnWa6Y4Yx0t89+BXmV066Ucde3s9ubTaeUbBseV7cQZZvNxDb+l9VObnV1PTTO+1QfeZGN8g8LMsrtOl9Q+x9tVrmx9yIIiHyffSDi8eBp/CzT3N/ZeHtGh2e+K1UQJrHue7zqb8A1ozLb8HZLKPJibYiCax6I6s27JISGMkLMIzYy5ubEkvsR6AZEKrVz4HxvbUtkdNe0bALStFs3mws25sPFYWzsVT6fbE8bMDZntaL+EE2B42HA5cFwn2k5zcIs1pzLW3AceLnEklxPUrrZuuRpYSx1jbUXBAPQhSOwd4qijf3lNKW/M05td+Zuh9QohAUS33c3tXgq7RzWgn5E/dvP4XH9ir0CvyYSDrkef8x/FXndDtVqKPDHPeeDQZ3e0fhd8Q6FRNfZOW9oorYG8sFZH3kEocOI0c08nN1ClVRIiIgIiICIiAiIgKq74bqOnp5fs5DZXC7bnCBI0hzXtcPI6416+qtSIMo3O37difR10JbKzKRrm2a7gTbRpN9PK6+RUNvx2XYAaihBfEbl0QzcznhGpH4dQta2xsFkxLw1olw4cVh4ma927m2/PRVqlq5KR5BBwDzNNyWjnzczk4Zt6jREzVPbBI34XA2Bsb2OhsdCFrG629YqIxHAxrJAPFHcAmw8zPmGWmq9e+XZ1HXNNTRYWzWu+PINk65ZB3XQrIJoZIZC1wdHIw2Iza5pH1CtasX5hHXDYKushbGJaioa1pJAAIc8kZENjGao++u1xUWswRtjuIzJYVDmgABhDL3HHE4qvUtbK59g4F7yAHusXjhk92YGavm6HZwyUufM/Hh1yyJ1IAzJyOpB10VYpicyjrpnDbizhcciLj9CrHsGhpzZ8khuQLutfC8g3bnoRzIN9Ray1aXcymmjcxjZgLWLpG2YDwGBwGIjk23qFiVXC6mnkYHAuje6N1s2uwuIOR1abaFX7R0uMTpGswOAbA8271zLutric3V35j+y8O9OxadoxMnxHDm48SBcNNhZ1zYAeYdQo5m8rntwOdhGvjc57L5A2ba7stATw4rls2nnqpC2kifI7jK+3gHr5Ih01VNk7onK+6NuMO2m7Qq+CLuBMQALAvaDKwEZAPdnocr3XZu5sSr2i9wgAaMu/mc43JN83PcS5xOfhH0Vpo+yWJkZdVTvfI75HBjGn1cCXnqbBVlklVsipL4Hl0eVwR93I3gJGjL0cPY8FpGliJmsMt8dTK27F3cpKW5bTGskGRklHgv+GOxAHU3Kr22dg01ZPI2lZ9mqG3JhJBhkt5hG8eRw+Ui3ou2m2hFUPM0NcaR+roZbFovrgdcY2cr5hdFIW02KSJ2NxB/tEvgiaCczG3zSEnirfLj6o+bPPSl1NK6N5Y9pa5psQdQV1qX2jL9ok+7xyPPnkfYYjzAA8I4KWodzXMAdMw56XaQ366+6qsg9k7AmqXBsbCb9Cf0HH10V0d2bOii+8aDfzYXXc087afpdXfYm0KeKINiZhNvFl47/Mfm/Ze97e9b5i4ZePTDfUEHgOOI+i4Nby9szFe493dp+LmN1umLOoKmgkE1PI4YfibwHJ7eIWl7m9sUU1oqu0Umgf/AITj1+Q/RK6BjXEBwJBs4jy25m+np9Fn++WzqZpxsIY8/CNH9Q34R10XRoa0a9ItjH7/AHj6ufVp8O23OX6JZICLg3B0IzB91yX5y3O7RqigIbcywcY3E5dWH4T9Ft+7G+tNXsvDJ4x5o3ZSN9uI6hazXCieREVQREQEREBERAXh2nswTNGdnDyuGo/mF7kQUV0MtNLdgsc7sFsL/wAUd8gTxacj0OvDeHdmn2vFiFo6loIa+2dxq1w1IvqDmFd6qjbI0teLg/1cclnG/RqNnhlTEwyNa+0rhxjtljI8rmmwD+tjlkkTMcp7ZLt3d+akmMU7MLhofhcPmaeIXv2BvzVUjrxy3GQLZBiabXseYIvk4Fa7R19HtulwSWJ4HJskb/8A6u+hWT747jTUElnjFE4+CUDI/hd8rui0iYsrMJis7Wa2ob3YfFACM3NDg7S2Tnk2OfAX1VTio++cIoI3zSk3xAG552by/E5R7QLi97XF7a2vnbrZbZuvtiiZFakaxoI8ukjnC3heSbl1r5E5kZK0VTWu5Q5+yyqZDjc+LHa/d3Jd6Y7Yb/TquW6m/j6Nn2eRnga4kG1nNJN3B44i/HULTaqpfM0YQ6M2yuDkQQDjDssJF1nu/dDStx2I73MxtZm4C/xAaM11V4jHK1tKJqt3/XTLHdsmEOOLFYl2H5QRcZG3iFr2Vb2rvJGfBA0SmNpBJLWxi7iXOcdLXJ8Iv+pWewVrm2GIll7lmJwY4cQQDoVJ0uz56ssY1gay9mNa2w9hxOWpW0+RiMUjDyZ8Kb2mdW2Y9o4/PP8AjCNqImhwDHYzxwts299GcSPYKW2fu8+SxkJDeX8+Svu724UUJGNveSH4Bn/qcNfaw6qc2xu24NxCNgta4bYYRrmOIAOdtFhsmXfNoh49jbEgpg0RhrnZeL14tHD1zK75KNznvxvcG2BH4hic03zOHMKObSOYeOdxloRxsva+oDGizbWyu7QC5OQGbjcnJdFLUrHPGPRy6k6k5isZz6+zpfs0x2OIZmw63uclxrNpYGnFJYDW1m/6ncFGbY3lhgF3vL5CPCxhGM3GWJwyibf4Rnks62nteSc+I2bwaPKP5nqVxa2jp61t01jh2aFtXTptmyzbY38s3BTtF/EDIRdoB/7bDle3xHmqbJKXEucSSdScyfdfF8WsRhIV2UtW+J4fG8se3MOabELrK+Ilr25fbNe0VdkdBMBl/nbw9QtZhmDmhzSC0i4IzBHMFfkha52Ob0vDRTyOuwvwRk/C4sxBvobEfos7V9RryLjdFmlyREQEREBERAXGSMOBBAIIsQRcEHUEHULkiDJN8OzmWjkNbsu4tnJABcYdTgb8TObOGreSl90N+oNpQmCoa3ERZ8b88vmBPmb11HHmtDIWfb99mInd9qoj3NW3xeE4Wykcbjyv/FoePNR9YTlSt/ezF9JeanBkp9SNXRevzN68FR6OsfC8OYfXiCORHELXNx+0hxeaStZ3cwOGzhhDjywnyv8Aw6HUcl1b9dljXtNRQgXzL4Ro7mWcj+Fa1vnvtHSjzb/SuAaGiNvxFhJeRyaXeX2z6qKjqJJCWwswh3mN7vdnq+Q58dF00lKzvMMl2i9iNM+R5LTN1u4gBOBuLLA7LCOduR6qb2mIzKt7zjMond7s1Ng+c4RqLjM+jOA6n9FLSUPcPGB/5TofSynanasErABK6OT4i5pcw+hbmFGVwg7sYXPfLfxPN2RgXOQac+S8+3lTWcxhwW8mc/Lj8/vL27D2vM2SwDXB3DQk24G+R6KZ2jWOGUrsHKNnie48z/M2AVVgkDW3f/lB8zuttbeqgdt72tju1gBdxAOQ/O4a+i9OutNoi2OW/wALfHc49ll2ntLCwyOwtY3S58IJHM/3jrDQLPttb3vkJEZLR8x8xHQfCPqorae1pah2KWQvIyaD5Wjk0cF4ZBkk5nmW9aRWMQ4ulF87k8f+V6KZ8Zye1w6tI/YhKCkbI7NxtYkBoBe/MeBoJtiz48jkTku8VETjhdCGN+FzLmRp/ESfvL8QbdLaK0TCzrq6INGJj8bfSzm9CP4heQr31NOYnlhINraX0IBGRzBscwcwbqPaclHGQRfQ2+QFzwtqeivW6/Z0X2kqgWt1EehP5zwHRMKzMRzKubu7rTVbvAMMYPikI8I6D5j0WjbK2JHTVdFBFn48ZufE4jxOeeuFh9gF0bY3rbCW01HF3szvCxkYuB0AH9furVuDuNJTvdVVcneVUgsAM2wtOZa08XHK56Wz1VL2jpWM2nPoulkXOyLFq+oiICIiAiIgIiICWREFU357Podosufu52j7uUDPo14+Jv1HBUfd/fWp2ZUfZNpAgZYJTm0t0BLvib+PUfEFsaiN5d14K6ExTsuNWuGT2O+ZruB+h4qJhOVZ3u3Ag2iwzQFsc9r4h5X5aPA+jgssp6yaimMM7CMJs5p1HUcx/XRWaOprNgTBk15qJxtHI0eUcgD5TzYctS0q9bQ2XSbYpg4EYrXjkb5m+nMX1afor1v6SiYU+kjbKwPjcLHnouM1bBCC6SS1tDhuSeUbL2v1Kqu2dj1WzJcD/KfI4ZxP6jkctFAVNS6R2J7i4nif2HIJHj6cW3xHLGujStt0Qmtub3vmBZGO7jOvGV/Vz+HoMlXrLlZfFvEYavi+LkvhCkdD4OLXYT+oPsu9u05xnaMu07zSS35ufXXqvi4lUmsJdZLjrYX1tqfcr37I2NLUyd3Ey54nRrRzceCnd2NxJKmz5Lxxf+9/5RwHU+yuNftml2bFgja2/BozJPMnVx/olWisRzLK2pjiO3HYu6tPQM72VwdIBm93DowcPXVeOOvqtrSGGiHdwNylndcNA5DmeQH01Xs2HuNVbTeJ68uhp9WQ6SPHDF8jfa/IDVars/Z0cEbY4o2xsbkGtFgP9+qytqZ4grp55shd0dxqfZ7D3TcUjv7yV+cj+Yv8Lb8B9VY0RZtRERAREQEREBERAREQEREBERB5do7NjnidFLGHxvFnNcLg/wAj14LItrbuVew5TUUrnTURN3sJ8TOrradJB6OWzri9gIIIuDkQcwQdQQoFS2Vtuk2xS4XgOByc12T2O6/K7kRkeCy3fXs7loSXtvJT3yfxZ0eP46Kz71dnE1FKa3ZdxbN8Az8OpDB8TPwajhyU/uX2hQ18fdSgNltZ8bs7jQkX8zfqOPNWraapYWi0zffsmcwmaibiYczF8TfyfMOizWWItJa4FrhqCLEexXRE5VcFxXIqY2DupNVHwtws4vcDb/L8x+ikmcImlpHyvDI2FzjoALn/AI6rRN3dwY4AJaotc4Zhpzjb/wDp30UrT0dLsyInLEQMRJGN3K54DkP0uoajp6zbMlobw0oNnTEEDq2MauP9EjRJmK9sd834q7tq72yTS/ZaCMySuy8PAcS46NA9fUjRWnczswbA8VFY4T1WovnFEeTAdSPmI9BxVj3V3Qp6CLBCzM2xvdnI8ji48uQGQU4ue1pt20rSK9PgC+oiquIiICIiAiIgIiICIiAiIgIiICIiAiIgLOt/Oy/v3mqoj3VU04rA4WyOHxA/BJ10PHmtFRBlm6na42P+z7RY6GZhwl+E4b/jaM2H0uPRXd8NDXNxfcTg8QWOP6jNcd5dyaWuH38Qx2sJG+GVvo7iOhuFndd2BuDrwVot/wCRhDv9TDn+iRx0lc590KGI4hTwttxIb/FVvebfqmp24IXtkl0DY7OA9xlfp9FFw9g85P3tcy3Rr3n9HOAV63S7NKWgIe1plmH+JJYlv5GjJn79VrGrMRhhbS3TzKo7udms1a8VG0rtZ5mU4JDj1kOrfTU8baLVqambGxrGNDWtFmtaAGgDQADRdtkWXbWIiOIERESIiICIiAiIgIiICIiAi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2400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79546" y="4451250"/>
            <a:ext cx="3186095" cy="1888248"/>
            <a:chOff x="5691015" y="4587166"/>
            <a:chExt cx="3186095" cy="1888248"/>
          </a:xfrm>
        </p:grpSpPr>
        <p:pic>
          <p:nvPicPr>
            <p:cNvPr id="3096" name="Picture 24" descr="http://www.scientificamerican.com/media/inline/touch-screens-redefine-the-market_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454" y="5976498"/>
              <a:ext cx="498916" cy="49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data projecto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015" y="4655885"/>
              <a:ext cx="706562" cy="35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6162056" y="4999481"/>
              <a:ext cx="78507" cy="481035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" name="Picture 6" descr="setto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406" r="2057"/>
            <a:stretch>
              <a:fillRect/>
            </a:stretch>
          </p:blipFill>
          <p:spPr bwMode="auto">
            <a:xfrm>
              <a:off x="7878914" y="5755393"/>
              <a:ext cx="942083" cy="245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7496674" y="5343077"/>
              <a:ext cx="737958" cy="481021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" name="Picture 8" descr="ptb_200(1)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536" y="5503422"/>
              <a:ext cx="863576" cy="510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>
              <a:off x="6620763" y="5274358"/>
              <a:ext cx="640390" cy="438493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8240877" y="5622031"/>
              <a:ext cx="636233" cy="20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900" b="1" dirty="0" smtClean="0">
                  <a:solidFill>
                    <a:srgbClr val="0860A8"/>
                  </a:solidFill>
                  <a:latin typeface="Verdana" pitchFamily="34" charset="0"/>
                </a:rPr>
                <a:t>STB</a:t>
              </a:r>
              <a:endParaRPr lang="en-US" dirty="0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025632" y="4999481"/>
              <a:ext cx="942083" cy="82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6868619" y="4587166"/>
              <a:ext cx="1066386" cy="680648"/>
              <a:chOff x="6336" y="2016"/>
              <a:chExt cx="652" cy="475"/>
            </a:xfrm>
          </p:grpSpPr>
          <p:pic>
            <p:nvPicPr>
              <p:cNvPr id="35" name="Picture 13" descr="flat-screen-TV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6" y="2016"/>
                <a:ext cx="652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14" descr="frog_pic"/>
              <p:cNvPicPr>
                <a:picLocks noChangeAspect="1" noChangeArrowheads="1"/>
              </p:cNvPicPr>
              <p:nvPr/>
            </p:nvPicPr>
            <p:blipFill>
              <a:blip r:embed="rId13" cstate="print">
                <a:lum bright="12000"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75" r="-751" b="21094"/>
              <a:stretch>
                <a:fillRect/>
              </a:stretch>
            </p:blipFill>
            <p:spPr bwMode="auto">
              <a:xfrm>
                <a:off x="6384" y="2064"/>
                <a:ext cx="564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7325718" y="5411796"/>
              <a:ext cx="170954" cy="602111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6665290" y="5956598"/>
              <a:ext cx="660428" cy="152400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32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7" name="AutoShape 4" descr="data:image/jpeg;base64,/9j/4AAQSkZJRgABAQAAAQABAAD/2wCEAAkGBhQSERUUExQWFBUVFiEXGBgXGB4dGRwcGhscGBkcGiEYGyYfHBslHBsYIC8gJScpLSwsHR4xNTAqNSYrLCkBCQoKDgwOGg8PGiokHyQtLyksKSwpLCw0KSksLCwsLCwsLCwsLCwsLCwsLCwsLCwsLCwsLCwsLCksLCwsKSwsLP/AABEIAKwBJQMBIgACEQEDEQH/xAAcAAACAwEBAQEAAAAAAAAAAAAABgQFBwMCAQj/xABKEAACAQMCAwQHAwcJCAEFAAABAgMABBESIQUxQQYTIlEHMmFxgZGhQrHBFCMzUmJyshU0Q3OCksLh8BYkJVOi0dLxRBc1Y7PT/8QAGQEAAwEBAQAAAAAAAAAAAAAAAAIDAQQF/8QALxEAAgIBAwIEBAYDAQAAAAAAAAECEQMSITEEQRMiUYEykaGxYXHB4fDxFELRBf/aAAwDAQACEQMRAD8A3CiiigAooooAKKKKACiiigAooooAKKKKACiiigAooooAKKKh8V4xDbRmSeVIkH2nYAe4Z5n2DegCZUbiHEooIzJNIsaLzZyAB8T19lZr2p9Lk/5O03D7SR4QdP5VMpWLc4BRdmcZwNRwAeYrE+L9ori8dnuZnmbQ2NR8I2GyKPCo9wFCMbNs456aC5KcNgM3Tv5QUhH7oOGb46fjSLxCB7mRXv7iS5cnITlEuTjwovTJxkCusV2FVcDoPaR7hyFcJVRpkllLKqK2shuaZBK433O4AGcnpWRlboZqlZKPE4IlOCAq5BCjSBjAOcjPMgYAOTXyLjaSLmM/BRg/HO/1xVd2Y4tbG4M11G0kEe7jSGwWIAZlPrRhsZ5nOnY71E4lxW3S4YwRsq94wwFQBo9ZdMHT4WJ2OxwMDfGA+TCoulKxIzfNEjikaMuXCjTvq31DfOQVBOc9Mb+zmFWa9aaSV23PcEe3w6QM+3FX6XCzqwwVHUHY7+W+duWevlVJLEBNOBnAgOM+5aWKo1jB2K41DDGDMThd8DrvmrHh/pKkmjihbLaGLNtlmy50jA54BGw6Cs0Lk4G+3t2qTw/hE07YhjeQ/sKSB7zyHxr0V10lppcI8+X/AJ+OTk5d3f3LXtn2sa8nMgOF06AMYJHm2OeSTzzyqgEhJ/D7qeOFeiS5fBlZIR5eu/yB0/8AVTbZ+jixthqmOvH2pmCr8hgfPNcknObtnXCEMUVFcIyiLgM7nAQs2fUXd9/NRkge04pl4T6KLqTeTRAP2jqb+6ufqRTYvbayszIFmMwZspFDGqxxgD1QRgE+bE9KgS+ke8uP5nZtj9bS0n3AKPnS6UviY2v0RbcJ9E1rHgyl5z+0dKfJd/mTV3Lxzh9iunXDFj7EYGr5IM/Os4vLDiVxvczmNf1S2B/dTA+ZqLF2UhXmXl/6V+n/AHpHlxrjcRzfdjVxT0yxgkQRM/kW8I/E/SlfifbziEyk57pBv4Vxt733+QFd47SNPVCr+6Mn6f8AeofF5R3LgZ9Xr/l/3o8aT2RPWm+PmLkvEJHYszuxPUuxP30VHQ18pjpo/bVFFFIMFFFFABRRRQAUUUUAFFFFABRRRQAUUVXca7Q29omu4lSJemo7sfJVGWY+wAmgCxqFxbjUFqmueVIl5AscZPko5sfYMms47R+leZgy2sf5Ov8Azp1zJ5eCLpv1c+9axDi3GJJ7sNNK8zd4AXdtR2OMDoF57KAKSM4y4Y88cofEqNk496a5JXEPDogC+wnnGBgZyyp0UYPicjHMjFLcxXvO8un/AC65ZTiSXxRJ5d2mNIA54x05Dkai24EyQpNgaJIgSQOgcagdupKfEn3VawcEYR98+cYQKcNuMsrYGOeQBg898da5c2WnS7FMaj7jjacSZ7ZYS+uMx4LAt4jqfoOaDBU9CFxWGtZsssyORrVJFIB6rsQOnPNbT2dtYVaTdJGyWSTUGKhAZHVcbbbtzxnY+VZp2j4eselliaNXjlbXIxaWU4XJY7KACdgB1OSxOargYmVpjHw/guqNWaVVBA2UFjy+A+pqRd9noSoEmt8b4LBB13Lc/gFPvpfm7TBUUGUJgDZRvuB5ZP3UW1tdXJXubdyuPXl8K79d+fwzVYqV7mtwXYX7eVlYlEI3KadySu+xxhsYJBPI+XkSwIue9kVdvVByw+C9feadrTsASCLqYoEKs3d+GM5BOFZgAcdfCcbb12HEODWO6aJXH6oMr5/ebwj4GrKDOdyQrcI4TcSDFrbu2ftyeEHy3OB8M0ycJ9FczF5LmZFMiGPEalsZxvk4GQByHzrjxL0wu383iCDzk3PyG31pXu+1l1PrE07Y0Fio2XG2MafxNalFdzG36D0vZvhFjvM6SOP+a+tv7iDH0rnc+leBfzdpbvLjYADQnwVQT9BSjwThFv3KSOut2GTqJxzPQbfOr6G4VBhAFHkoA+6pPNXwolLJWx5m49xa59UJaqfLAPzbU3yAqH/sQXOq6uXkb2En6vn7hVk1+elSouytzfW8phdE0nGXbGTz08jgcsk+7fep6ss3V0JGTk6RwsuEWduAyxI7EbM/j0+3xZGr7vfiup46yDEZK48iR9xrv2R4RHwzvRchLiZtBKgBkiDsEyQ3nqGW0jAxjOaq7+PErjGnDsNPludvhWSw7W3YZVJdzpL2iuT/AE8v99sfLNVk8rMcsxJ9pzXRq5PWpUQuyFfXixrlj7h1NUtxxsSKy6SMjnn/ACq24pZ94u3rA5H4/Slye4Zic45dBiqQjZ04Yxat8nFBRXuBc5opzpP2tRRRSmhRRRQAUUUUAFFFFABRRUDifHYYMB28berGgLSN+6igsRnrjA6kUAT6r+LcegtgDK4Ut6qAFnc+SIoLMfcKTrztlPcwCWIi0gkBKMQGuHAJGcHKRDI/bPu6J/o+nD8XkaRtxbMGdmJZszR41M5JJ6D4Uyj6k3NXSH+44ze3O0KfkUX68gD3BH7KAmOP3uWP7IrEfSFb9xxdAzySBDEzNK5duSMxJPIc9hgDoBWy9kuKMq3b3bqqrdyRR5LYIjfQSobJClywxkgYxsFrGvSrxJJuKmSPJXwKOmdKIpxWSlGmkPBPUmxn4hwg3d7oYaI8jGMHJZgikdN93wCdtOcHIqy456LLGysZ5I1d5UTKvI+SDkDIVcJ18qT+H8UKbQvqcaVCoHdxzwyhRtgqDpOn1h7cPXFuJ3l7C0Qt1tYHAVpLh/zhXIJwkeQp25M3n5Vw9LCavbbsep1ksW2+/crLC3d7W1gG5miydvVVpFC7/Z3jxk+ex2ArrxW9trdO6a5Erx7rHHGjuCGG2UBce4t7PZVBOtlCndXHEJrlQSRbwE6OewIjJ1Y6ZYezFfYOPFABY8OEIByHlOjOxHiC+JhgnYsenlVpdHqdt7eiPM11VDBacZv3lL2dsY4ypVTelQFzsDHHGAU22K7g1C4vwKMnvOKX+tgjKEQLGqq3rBQAWPIdOfPNL3EZ+Jzghp2UH7EQ0j3ZXBPxNKnEeCSwbyg5dH3J3OkDz3610xwxhTr3EbbHIdsuF2f80tTK4+2Rj/qky/yAqn4l6VruU4iCQg8tC6m+b5+gFQrPhZ0DTEHOc50lvv2FWnBeyVwxwkQjJOxGGY/EZx8qaErdcI2UVXqLd0biZgZ2lkJP2ycn3A8vgKepuw9vDDLPPFKwjI0Rx+HVrXVgkAsdOADvsc5xyqZD2Oks5Ue5kkLMQwTrjUFAYgkKCTzOnkdxTFeCRk0QzfnHlyJGXWULEanRckIdsKOgXOdziWV1JU7L4vhaaRkzcDXURpdHABaEAs6ls+FjgaTgAkHcZGah8QsxHNKoUriHkee4U1o9re2ttIbaPSZQfFqJ1s3VmI5sRvjUaSe1Mmq9uCf+R0/dSqPd2S1eWi17PQwvbxhi0Laca86o23PrL6y+9dQ/Zr2Y8EjIOOo5H2jIBrx2e4R3tqjQtrdVJeLGHGCfEg/pFxjluOo619WoNHDkTs7CrXs9etHPHjUVZwrKD62fCNsgEjO1VKimXsfbohkuZF1LbgFQeWtjsd+eACceeK1ciwTcthg492c0v3vqaVK5JAGCQWPInJwCSc8tsUh8VuNU0hyDlzuOvQGrztB24S9EscCTt3Sd42VC5XI3VSdbZyAAB1ycCqzs9w5JkMlwJYAGwEddLMMZDAt058gTt7apLdUjpywlPZITr/ikuToB0rzOATt577D2+VXFpZzSRLJ3T4YZ2VsfDIpnvbO3WFltoTI6+J3Ctr33OXbGWI6DO32agXT3bssuVQqoBVmYA4BydOnABB5c8jNJXY6JdNGUb4F9hSlfyhpXxgDf49KZuNcVBcCRWDKnj0YGpj7f1QNvOlowhu8fIU58KDyPl7q1bcEYYdO7Z5tBz+H40V04euS3w/GimKM/Z9FFFYaFFFFABRRVPxztbbWm0sg14yI13kI88dB+02B7aALiqTtJ2ztLBc3EqqcZCDxSN7lG/wAeXtrP+Leka4up4oLdhbxyvhnTDy6QGJ0tyVvDjCg4yPFSHxjj1qHfcsWjK6lGX5uWZix3JOASTnSSOldGPDrWpukc+TNplpSt8ms8e7WTSW87RObfTZm5jKqGY6o3eMM7eFW8IJRVJ3GHpR7LcR74GRF8e7OWbLSYODlmJ1sAC2Oey4G9V13emeDuYFeVjbCNjHuARG0aq7ZCgKR1PVuZ2ELgMUkarB3satp04t1a5nBJLNgQnSpOc75Hh6745oNyvY6NlyfY+JP+SQ4JCRqVJxtkltK8tuecVTWt2zygxpJLhO7/ADILbli+OXh5Z/7UxcE4SJ1RYYDIgHha9m8AHXEMAIJ5+tg+07Yk3qzi7W1e7XQIe8aO0CwhG1hQh0lnwRltyp36VXTq8pLTpeplYeHXIT/eJorJCSSZnDSHUc7BSAT/AGugqItvw7UAqXHEJQNRJxHHvjBOdJx5c6abTgVtGSyRAyDcsy626b63JbPLy6VTxDVxGf8Aqk+5atjwR1JMlmzOMHJH1Ly62WGO3s1A2Eah3Gfa2lMkezrmqrjXDmeJ3mmmmdR/SOcKcjkowB/6NNjRZOT92PuqB2hGbZ9twuM+fiGPkNvlXb4MYxd+h576p5JJK1uvf1PHZTsTGbeKUetIuo/M8qvruSG1aGNyNczhEXO5ycFvLAyKn9kii8PgYnlGc/Bj5UvW3CTd35vQoCKMRLjLOQMd6+BtsSFG52HLrw6qWx7CQxsF6D/XSkH0oIPzOP8AlTfdHWgnhc5Gy6ffgfxEedIHpRtHjaEOQfzM3L3Jz2pZSsyi5tLxAiYUk6RzOOg8t/8AqqYO0MwGEbux+wAufeR4j8TS5DxCNEXU6L4RzYDoPbXKbtXbJzlUn9nJ+4YqZpZ3LNIM6jnPPO+xwW55J5+74V0mvmiilbDlljKM2HbwgnDEJ9oDPiJHTPPIXh2sGMxRvICcjSgJBPsDZ+a12/lPiEq6Y7S50no7Mq/IgD60slew0ZOO6FzhMa3F1AFZsRDDTSDGQvq5CasEDwjcnGPKvfaDBvLnB1AQHfGPsp51eWvZPiR9W3hhz+sy/gx+6pcHouu2aV5ZYdTxlPDq64AJ8A2AFMkYym7NW791GynSRuCCcggncY3BpuUwz/zpxHJ/zlGkN/Wg7H98AHzzVfbeiObSFe9IUfZRWwOvVx91S4fQ9bDeSWZz71X/AAk/WpLFNsLxJblde3NpCSGmjbH6smsn3d3t86+y9vbIW0USd4u+uRdAyXO362kgADG56VdDsBw2L1lU/wBZKf8AyA+le0/kmHkbNSP3Cfrk06wPvZnjQXFCzP280NriiYPp0DEq6wuchRpZn05yccs1F4p2k4newmFYZ+7b1sK51DyJKjb2ZprtO2djA0hN53iu2VRYyFjAGNK6F395on9K9kvLvX9yf+RFPHEo9/qDzX2+n7C5a2fGiSUTu9WAcmMcth6xOMDblXU+j/ik36W5Rc8/zjH6IoH1qfL6ZoB6sEje8qPxNRW9MzttHaA/2yfuWtUEu4utvsz7D6GGO8t3/dQn6s1Wdt6GbUetLM/uKqPopNVI9IfE5f0Vmd/KKVvuxXK+7RcaWNpXgeKNRlmMOAB5+Mk1umK/ozXL0+v9jna+i6xUYEb58zI2a+Vlqeke/wB8Tn+4n4LXys8pvm9F8/2P1pRRVVxbtNBbg63BYfYXdt9hsOWfbipFC1qq4v2lgt8B2y5YKEXdstyB6Ln9ojkfKs07UekmedGWANAhyNSnSQuNmMjDO/PCDOBz3pcljY29sss3PQVIbJkZmUah4SRjrlcnTg+Jqo4USWS+Bk7X9ur6ZriG3K2q20gSZlbMmkmNMqxHMtIPVAwFPiORVDxG3yiSH85oDIzagg8R1eJ2OjZtXXO65rnJw5tTtkq7zhHYgs5LSohYmXUQeR2AxheozXbj3BLYaGnDZ1FT3kviIGdOdeSuQM4xtnHSleCSabfsOssZbR7bP8xXNpG5QS3RZ9iot1ycKunHePpQDCjlr5VKNvDapqjhiVgM65VMz48wXCxj4IamXUfePGIYmKLtqijkbHgdcHSpyB4c8ySSc+XvjHDZJogoidSsWgGQpGmTzLd44ORnbb1QNsnIx6m6EknexXdo+IK0XjmklcwnIdjpVu73wgwg8e4wBgYPOtU4IBASqxiOMxoylVwC+Qjaiu2d0Izg4B8iazhki/OjvLVS8LJ3jXStjUjRsSsSsSRqJA6DTvtVvddvAyqpu7VFXB/MwyzMNOwOTpHXqnxNNjckm37GzSk0lx3K22sLhreHuZu5BVstjJILNsDz9+/MDrUG0sDa3USCfRqjw0pzsC5z5nGR9TV7wjh7vEq27cRmhA8DxWkaKQeZDSjLZ8xio19w+MSrHJY3zzGMyKs9yqEoG0k7SeEaidhzojF2NJqty8uOL8NhDLmaYMwZiq6AGyGLgOwBOc7BRzO9Lx49aDiE8omTumjUKxBUFho1ADnsak2nB8DMfC7UEH+mnEhB9pCE/M1GvO1F1BcdwltZRMqgnSjEDVg81Cnkd9uldEYzi1IhPTNOLLD/AGmhb9Gs039VC7fEZAyPdXK9a4uIykdlOA+Bqk0oAMg5IZs/CrThnD+IXMLSflcUekZA/JhnH2ihZuQ5ZxSlx/it7CSpvZTjkVVUB3HVQDiqOWWSaIRw4otNfcb+D3PEYYUhjsbcaFK95NKG1eInOlASPd9a6PPxZvXuYIVbY91EWCbE5Yyn1dsc+opN4fatKiyTT3jMw3IlJXmei+Me7Ddd6lw9jLRiT4pD1zIxPxAIYfEVFY77nS8tF1cWTn+c8akAOxCPHEp/unA+VV0nDuEDJlvHnbSQS05chTz9UV9h7I2fJYFJAyc6j1/aNLfbjhccPd92iplJc6QByCY5e+mlh0rUKsmp0i1W+4BHyTvCPNZW/iOk12Xt5w2PHc2bH3Qxj65NL/aHt5LeL3MaRwQgjSkahSQoO7Eczz+eKidnrN/yqFCDgOrEDoM5Oa5ZZVHsjpjicu7HePt3KGZouHXbagPWLBRpBxpUIVHM5I5/CuX+31+3qWCrk7FmP1yRT60MMyYlX3HJ/A1DNsgCqsQ0NsDqwQByIHMnr/3rn/ypdkdX+HHu2Kg4nxuTlFbxZ65H/wDRvupc472r4lBNJDLOA6x6z3YXG4DDfTnrWpWMbHJ9uP8A17KyX0h//crj+oH8C10xySb5OOWOK7F1wfs3f3cCTNxF1WRdWMuSNyN8Mo6dKIvRu0yOxu55lUErpGoOQCcJ+cbPIfMU19h4FfhkCsMq0RUjzBLAj5U5cGiEcQRBhUGlR5ADAHny+NdWRKMVL9TmxPVKUf0MCTsDKHjWSCbLYJQ6UcgnfTqBH4jfIxvWhQeiKxXmJW98mP4QKveJceufypY44EkgHryM4XSeXhbfxc/CAT7s0u8T9JvcXJiaFXRSoLq56qGOMrg4z9OlSxZIb6i2aE9tF/MtYPRhw9f/AI4P7zuf8eKsIOw1ivK0h+KA/wAWat7W4WRQyMGU9R9xzuD7DUlVrrqPY4tUr3bINvwG3T1IIV90aj7hVhHEByAHu2r0q17ArHQchilf0oTqnC7gMwBddKgndjkHA8zjJqz452iW3KxopmuZB+bgU+I/tOeSRjqx+GaVO3XZ1l4bdXN04mujGFBH6KFS65SFTy8i58TVDJkS2L4sTe5hSHnRQoornOo/UPFO0s7syqRGqnSSCA3Lc+IHbPlik/ikgGsEFzqUlQSGIK+SnUw2znOw5dK0bi3Y5JSzK2ljkkHcb/h7OVKvFeBTxq6MCUdhkDHIDGRnrgAADkOldMNMtkcWTVF3IWv5EjkhkLSAK2o42B2LYGCcjOSQcct+dHBbJ7iyR+85GFI0QkaAWhVQWVw2QrhvV5qefX5aXhhidBHE6nX4WGlhkncafG2MbbHANVBmZY4VhLOWRDIQzEN6uTqJJAbnnYZGdqlKkXxki5tMLOmcPFdLFho1KlWZQT41IL+LJIxjbzFeO1MclpAjLIUEj6dSsRgbtqUR6BnwkYORgn2ET+GwW7xpqAMpn0agsRAP5RHGCSIjvoYnVrzkLzzU3tnwYRWyOMzK0pVknDZUx6gSNEi46/CtWRZPLHkNOjzPg4R2kM80I0PJGzMfFKz6l7l3Ay7bbjkcEfWmHhfCrdI8PawJIr92pMSnOAGDgsuWGkjJz62RmkTsjOZrpIYYRE5DOrrPKoyIyDgNrx4NuVN/8kXbjOqSUDK6o7iJ8EHcYlt13zz+FZBOMa7jTanO+wq8Qswtm5x/8c9B0jNFpwu2hicl5CJIwr5RdlDxtgHfJOkDcY5DB5V6nOYH7w3iwtEct3ds4ClfKMh8BevPzqA17CUGq8ZF2I7yykAOCCPVY9QDnPMfGq5pa6rsR6eDx3Zo/Y6Z47LhjAssSxlZPCCp1ltJJJ5ApuRyLKd84qH28spJOKRpG2hmsWXXz0Az7sB1PT456VU8C7ctb28UEd3w6VY10oZFlRickjUS+Acnyrtc8auJ7lblRYyusBhMcV1tgvr1ZaPY52xv7654Ralb4OmUtthgg4bHF4IzkKAOmrlzbHU889cg9azXtXedxxZnMayAInhfOD4F/VIP3+48qeYON3Sr/MA3T83cqfqyDNIXbThF7cXX5QtlKoZQukMjkaVVdzGeuDXVLIlFUQ0uU233ND4Rxn8ogEoXRnKkA5G2xxsNqWe2tqrRO4Gk7FgPVO45Dofp7KgDjdzBYRwpbXMc6Ekt3AKkF3Ygcz9odOlQpu0Estu6XEUqyMQFPcuqkEjGcjY8/pV3mi41e9EFikpcbWNvYzhDT20SgqvgO5OPtH5n/OuzcKUj84oYjI3AzkHBwcZ+IpXh41aNbQRNem2miJB8D7bnKnAAPTfPnTJadp7LSqi7iIUYyz4PsJzzz8OdQjO3Tqikos6x8OHeqvIaA/MnJOwySST169BSj6T4cGH+qm+6OnReO2jSLpuYTlQP0i+ZHPPsH0pO9KU6M0PdyI47ibOhg2PU56TRKS0UjYReoQuGKBknHl8SQf8AXxph4L2g0ZYAEsoD55gbEFflvVT/ALO3MNuJpYJFSbOhmGAQBkHfffO2efzrjPbd2GKk42I8xnnXlzV8np424q0bB2f4sswGG+dQZOzFwl5r/KC0DNrKMu4C+IKpAwB7fD8az7svdP3mVYqRgnHUcvdz++muf0gSprgYKyn82XLbjUu+BjpnHvqCg4ukdXiJq2W3o+4q7LLGTkrITzzjUTn65+dJfpD34nc/1A/gSmvsNMonOwBcY2zuRvvvjOM77ZpW9IG/FLv2W4//AFx12Qds86aaNE9HY/4bbfuH+Nqtb2O61/mmUoRgqx0kEeRCnI+oqu9G4/4Zbfun+NqaFWvU0qcEmeYpuE20UsPZ0vvO5P7CEqvxOzH6fGqDiXYYQPJJEsLQMNTLKAWQj9VmGDHy2JyN+dPqrXt4QwKsAwIwQRkEHYgjqKnLDBxpIos09VtmVdnu2kUV6VBkaA+A6gGKnzVsa2jyNgxJ6itXt3DKGGcEZGQQfiCAR7jVFw3sBZwTrPFFoZRhQCSoP6wDZ8ftzTGxABJIAAySdgAOZPkPbSYouCpjZZrJKwC0t8a7TuXa3sgsk42kkb9FBn9b9eT9gcuvlVfxLtHJekxWrNFb8nuQCGkHIiDPJfOTn5edfLFUgVY41CL0Ax8+eWJ5/Go5c9bR+ZfF097y+RZcD4fHb6iGaSWU6pJnOXkYeZ6AdFGwqH6Tp88JuQf1V/jWu8UxPIY8ydt/9cqp/STcD+TJxnPqj46xXJF7nW1sYXEOdFdLQc/h+NFXIH7Try6AjBAI8jXqisNF3jfYmC4ByoB/1yPMfUeys/432Bli7ldAkjjKDVgawibY2GGypHLGccvPYq+MudjvTuWpVIl4dO4/sfnuNSVnJBLwzhULg6sF00thz3ikaxjSV5Dnir6SW7m0oWaTGXG6tywrAiQqx2wN5jy5dK0fjvYq3uR4kAIwQd8gg5BUjxKQd9jSVxnsjdQDwuZFB5kL3mDz8WVRz7GCn2mqYqj8Lv7iZJN/Eq+wmTd/FcxypIiyREqq5EL+IHIHeAI3M7B22NMPBvSJ+Qxd3Nasmp3kZmDKC0jtITk5Xm3TpilcoWuVSaOQsFbKOCCQI239u/UHHtqxtPyYqv5JeNavjDRPrCE5wQQwwOnrKdqlPzStt2Pj2itvY8PcI/D5dVxGH/J5V7oqwOFRsYYDQWIA5nyA35sMlnFLIYWjVogiZbHORs6gNsbLpzgn1hyrPrjiK9wstzBDMZQchAYJPXZCcxHST4cbr7Kboe0jrjXIyqACPyuBJU88Ca1C6Qf1j06bZp4zc+B3HRsxb4czpDAPDpOVQNjSxLYVc8lOx5/iK+2FtbPxD/eIwYzGAFCDZi6qMgEAn1s78vdgD8FujDoiKzxg6g9tIrjbJHhJDLz5ffUXhFkiu6XDNF+Z0gyhoyWWVWVRrxnYdM7e7FQnaVse1ZbcV4Bb4VowIQOYUuFyTg7xnfTkZI38LVN7C8Fe5vLiF7u7QRRhoysxznUFOQ+rI8gQDyziqq67OFi+hhp1yMvUgEa48AeekY9j5qz7IB7Tik+oh2Cg8yBhijY8+R5UizqKbYTimNl72LlidFXisitK2hBLBHKS2ktgEY07A8+ew5kVH43w3illbSTm6tplhXUwMLK7DO/I4zvXTj0C3UqMSV7rMgOr7epAgA0EnfTuCMYHLORM7ScU7zhl1GOSwY+TAZ391Uj1EZPZiOGxR8LPFLmKOcWdnNHImoYk0tzwAdecH2VFu4LoYM3BHODnEXdSAjBGGwjHG+enIVoXo9T/AIZaf1X+Jqj8G7eJPdywYbSH0xSFCqNsAVJJzqLatJwARgc+bvJXJqhfBmtzf2K/zjhM0XmWtQqj4qR91cY77gThsR91lSCQsg2PPkT91b3msX9PVhGhtiiKpdJyxUYyQIQM464plL8BXF1yVC8E4JIPDdsgPQzFfpIua9j0eWD/AKO9Y56CWNj8sZqiHAUYAlBuPL2VXfyFETIqjvGCFhjOFxuSSDjPQD2129V0cunjrmlX5/oc0OpUnSHOH0Y4YrFcSxacYcAHVnJIwJRyOM+EdMVwn9EcxbIvAT+3Gc78+TGkfhvDXYtpdkC7nDEHGQOnXfrU23vblFJW8nj0nGC5/wDLBrz9WNnRrlwPFl2N4nbrphubbAJYaohqBOMkExMwzgdfKq7iHYTiEss08xhlkkhKeBguThVXYqoGwFLMXby/QA/lLHfHiCn71qwtPSnfYbLIxClt08vcwFOljfAOUvT6jBwa/wCL2cCQLZI6xggHOTuS32Zfb5VMHpC4mnr8MJ/dEn4aqjWPbPizRJKLATRuMho1Y5HLPhLEcuor63pQmj/T8PmTHXLD+KMffVU32l/PkTcYv/X7f9JI9Ls6fpOGyj+04++Kva+nGMevZyr/AG1/FRUWL0xWp9aKZD7NJ/xCp0XpMsG5yOv70bY+gNGqXqZph6fcmf8A1qtVGXhmAzjKtE/8MlLnFfSfBeORMZEtlPhhVc94RyaYg7jP9GNvMmraw4/YM8jPdwyq7ZRZERdAx6oLKCR76sBacNl5LaNnyEefoKWSnNVY0Xji7KqP0j2RABkKgbAd2wwPIYGK6x9tLFhvOg6bhh/hqyPYewf/AOPF/ZyP4WrjL6L7Bv6Ej92R/wDyNQ8BousyfDR5Ha+0PhFxER+8B8snmPhVJ274pHLYyCOZHJ05CuCT4h0BJ9vwqzl9EVkeXfL7pP8AyU1Dl9DFt9maZf7h/wAIrFipj+JaMqsF9b4fjRWpRehtVzouTvz1Rjp7m9tFPRKzfqKKKUYKKKKACvhFfaKAKTjPZKC4UhlHs8gfMY3U+1SDWf8AHvRvKhDromVeXe+sMeUgBPwcH3jnWt0U2q+SeivhdH5sXg0Qguob1DHKkUssBYlctGHkTS2dLg5bw78zsMbONnYBjmNtS5AYYI8WAGGOhD59+AfOtM4p2YgnUhkXxDBBUFT7wdjShddj7i1ObeTMex7uXVImxzgNnvIx8WA8qpgSg9mZnm51qVV3Mm4Rw9WVT6jBS2pc94dJJIBRgRkZ5nYjl0FhwzjF1JMbcypMgj16blBIOYXGrZhsTvv8c5rrDE1mui4R4Wwyd6FDxFXPiw2dti2M4O52FHZm0X8vlVM4W3z4mBPrKeYABOD09u+xrjzTlCEpLlD4sVzV8P8AE+o8UZPeWs9qc7yWMpKdMnQMYHPYqeXWvdrbLJN31rewzyMulo7le7c40gAaAu42GdPzq24lD9rBwx59M9fxOPpSbPJCl3L38IlQovPO2AMkY3zjNcnS9T48tOSK45R15cCgrixuveLToQZbJ1I21RMJV9XBICkMNwCdjsKor7tBDLHKgcK+nAVtSkjIOnS32uZ3z0q8tOCMqCS0upoVK6lRyJY8eHIAk9nkRtjlXriN/cRx67u2tbyJEEhePZ1UtpDFJRz1A5CnbmcDFdssEHJU9zluVW0aH2GjJ4VbBTpJhIBIyASWwcdcc8VWdoODraMk0ekxkd1NFK2EZCAo57cwpLb4O/LOM84fxWyyDbXl1w52JOlnYRkk5Oz5QjPtFNVr2h4rEARNbX8bbDVHoY7E7tEdA8snbkOtPkw6+fmNDLp2TNE4TeRyxB4idPq4JOVI2KsGJII+vPfOayv0/De1/qrj7oavbX0nrBgXXD7i26a4gJYh8UxgezB5daSvS12rtr4wNayiUJBNqwCCpOjGQwBGcH5Uy2FZzuuDNJGqg6QVBJ+FU3FsWkbRqMmTr1O33f5052F4pjQOjAFByGeg8q+HhsM0pZjnYAAjlj47c2Pxr3et6aHUU1z6njYcmhuzN+HByJIh4WYDf4jI9+31xXK44VMp0EAFTg+RLbLn39D7/KtHk7PQflLBJEz3RJAPLcYIB8iM++usPD1mQOQDlSjgcievw6j2GoY+hxT2b37NFpdU1+RklzZ49+SCvlg8vlk1zhXBfbH5kn54p47RcH7sIAxMhbOeQx6n4j34NJa41y4OcRNueu43+NeblxPFPSzrxZNas/Q/o1t88KtD/wDi/wATUzfk9K3ok43A1ha2wkUzLCWKdQNbdeWcYOM5xvTna3kUpZY5EdkOGCsCR78HatWVUO4Oynv+EQMrNNHEwAyzSIpAA5klhsAOtLHD+y/CL9C8MELgHDaVKEE8sgaSM8wetXXpM4DcXFoBbaW7txJJC5wsyLvoJBHUZxkZ8xgVlfDvS6Rc3FwYAhmgVVVNwkkSkRtvgmMggFd+nlR4m5qhsOlz6GuHtyjkT92Rv8WaqLr0EWx9SeZfeEb8BTF6KuKXtzbvLeENGzfmXIXUeYfOgY0ZwASAcginhremTi+wr1IxOT0Gyr+ivce+Mr9Veo7ejPi0X6K7DD2TSD6MuK3BrauTW9NUTLb5MR/kbj8Xm/uaJvvwa43PabjNqpaaAhBzZojpHvaNsCtwaClT0lx44Xdf1f8AiWh/mxVGLfwozm09NE4B1wo37rMP4tVFZzHRUtbK6F/Gz9s0UUVIqFFFFABRRRQAUUUUAFFFFAFdxDgUUoOVAzzwNj7xyNI156N/yaQz2emGTGDhNcTDqGjJGnfByhXGK0qimbtVLdCaKdx2Mi4j2mkijZbi0ERBGJoNTw+ZLDGtMkDmCPM+eVdopQ10DGwIcAAq2xyqjmDX6lvOExybkYPmOf8AnSB2n9E8UjCSMd3Ip1CSIAb7HLoRhuQ9vtqEelhGeuD9injS06Zr3FjgKaGiVzqCRRlw3qoclPdvtnOM4Irr2ngeG1nhZcjSdDZyCmlGGCOobfl091RI4buyeRZl76CVVBMC6nVozkOEY6gMF9SqWG+2OVfe0/amC4haOJxJpiLAg8tTBWVgQGBGxwR1+dtPm83oa5LRs+5EsoFNjGGVWyulVYAguSQi4PUn/Qon7HCFz3TSWsg5905Az7skY3qw4LZq9nGxGSsbDfkMk6iPI42zU68uMS6SpVmQPg774Ooe/IycDrXdqjaT4o82nTr1KeHi/Erf7UV2vk47t/mMD55rxcdqbKbK31m0DspBcpnI+1h0AY9PnV9JYhVGkswwMlgMgkZ+ySCPIjnSL6Q4/wBF+5KfolZKMdOtDxlLVoZcW/Y+3mweH8RdSNwmvWB8Mqy9a9PwziduMGOC7UdQdL/9WPuNM1x6JbadFcJ3bFRvGdJyRz22+lV8vYnilsf91uzMo/o7gZ8/tHP+GpQyOLuLorKCnykxT4xxKMFXnt5rWTIDHfBGfECdjyzuAR0zXheObFobsqHYh/GC4yPA3iAbbcE8xt0ApgftTcWrMb7h7rrADyRHXGQuQNslRsfPPv6eI14Lff8ALjc++FvphSfnW623a+mwnhxX4FLxZLwgtLhwBuWXSSB4gTkDIzv15mlJVOubIwTAzYxjnpYfDBrTbj0ayqhFpfzohHqM7FCD+4Rt/ZNKk3o8vYBKzoJF7hlBjbV5aQF2b4AVF3e9++5WEUlsyb2H4m1skUqKpcK2nmDk6hnbnz5cthmrHs72lmtZ2lG7Ps4f7XiBPt3x9aTOG8cMKrGxZCuxDKfP5/Sr234+rjcK/uIP0O4rz5Kab2OnUu5qPbvt3HLw2RbWTE0wEYBBDAN+k93hyM+ZrDeEdkrie4jgVCGkYKGPqjzJK52AyfhTHf3aOgCjB1cuXQ+deuzd8yuDr0lHyGHTBqsJugpPg3fsd2Xj4faJboxfSSzM32mbdjjoPIeXnUrg1hLErrLKJcyMyYUrpQ+qpyxyRvvsPIUg2/becKQrI5xsc/gedXNp2+IUd6hB64G3wplOQulMcmjrk0VL3/1Btwms6vLSB4t9vP8AGre043FKoZHBBGee/wAfI+ymWVoXQdmipO9K6Y4TdH9kfxrTmJgetJ/pdP8Awi69y/xrTrLexnh0fmVaK9xjnRTGn7XooopTQooooAKKKKACiiigAooooAKKKKACiiigCJecLjk9Yb+Y2P8AnSX2k9GUM51tHqYb94nhk288esPYc0/0U6m+GI4LlbGBXfBL+yDLGBdW51AqBiRQ2cjSx359DXTgXau3dlDFkmjUqC+xG4IBB64A+I9tbhd8OST1l38xzpM7UejdLgbqH8yBiTGDsGG/PB68uVavWL9mTcfVe6KMMXGokEtzKnY7ezmKRfSQmDF/VTfclXN72PvbQubWYzKP6KQ6XHubYN8cfGlDtLxWSZgsyNFJHDJlXXSfEBv5Y25iqPK60NE44/Nqs1W2443dphjso6+wV1HHHPNjgbc+dKC37qgDIVIQfdz5cutQ+IX8pjbum0sBkHbHTffbOM7GkCUnwPZ4l8jSn2h4NbyZZoY2zzIGlvmuD881D4TxE9ygLs+SSGf1jkk7+RByMDbYY2rvJe6lOeXKtSRJzlFlTYcFKn/c7yW3b9SUhoz/AGl2HuZfjXdfSNe2srQ3KRysi6tjgkbEHI2ORvsBUC4j0sTkjGM499UXE3L3MhJ37ryxyC49nKttorCWvk0GD0i8OuwEuYtJPSVA6/BgDj3nFfX9HnDrsardtPthkDD5Nqx7tqoOHcKD2VuWjEnhzsAzAavZ4gPbVJ/IaqS8bvCQeak7H4kH61PWnyjqljlHhjDe+i66j/QXCyDycFT/AIh91Uz2d9ahu8tiQftqMgZ65TIx7wKl8O7VcRhP6QXCL0fxHb5P9TV5YelaPVpuIXjPPK7jHuOGH1rXCDFU2uV8hUXjWkZYbA4JBBGfaYyfrU+07QfqSH3Zz/nTdZ/kN48peaG4DsGRJEVXjBG6g7ORmo/EPRNavvEzxE8sHUvyff61KXT+hikn3KpOPMeYDff9d6kW/HVH6yZ54JGaq7z0Z3sW8MyTAdCdJ+T5X61U3UN3b7Twuvt0nT8xlTU9E1wNbHxu0cjpoExAxj2/MVXdq+0Mx4bLCzB0IUaicsBqBx7aTrfjaEDJ0E/66bV74pea4XAfIGPb19lCbvg22L1qOf8ArzorraRYJ9w/GirID9n0UUVhoUUUUAFFFFABRRRQAUUUUAFFFFABRRRQAUUUUAFFFFAHC5sUk9ZQT59fnSxx7sOkyFWUSoRjB2YD2Ecvhim6imU2hXFMw6/7G3VtkW0veoDkW91k49iPsVPljT76gHtNbj83eWzWs2APGPA+PKQDl03yPaOdb1c2aSDDDP3/AApE7RcIiYvE6h08nAP4c/bT0pcCPmmZdPxCPGlVG5LB1bbc7jHIfAgeyuTXe+cjl8z/AO6re2vDEsZwkGQuBs2/PJwcYz7zv7a8Wk5I94BI/wBf651idbEZ4+5drCDs2CHGcg78wSPYfZSzxmFUu5wMnTEfuX61dW7aZNvaCOh9bn8qp+PwBLu5UEkCE8+fJa1uxscaY79jJnayhVQmVGVOcP6xyMEezoamwWneiQSIM6t1Zs7b+Jdgy+7JHsqn7KD/AHOH90/xNV2h14Rtwds/aX908wPZyqFWehHMktLWxGvexKRp3iSOMj1dGv5acHHwJquuezUrxalRZ08xj6hhlTnpV3Z8QcSLCWLqh0gtu2MdSOdNXAj4np4zbZmXCoL6mVzdh4nXcNC2Mc9tvY3/AHFRNF9Z47i4Z1U5wWz/ANL5UfA1tHFeBxTI2oEEDmux+6sd4lIdTrnGhsDHP408bTOZpNbkmx9LE8Yxc24YE+suV5e/IPzps4X6S7Gbm5iY/ZkGB8+X1pR7PzkoUOCvtFQeLdmYWjeQAoy9EwFPwwR8sVuvswWNtNxfBo952asboAtFE+Rs6YUn+0pH41QcS9EMRLGGaSIk5AbDD8Dj51lXD+JywNmKR4yP1WIB94GxrTvR922uLlismjw9QCM+8Z0/SmiozdLYnOcsa1PdFO3osvI2OkJKDsCH32zzDYxzorX7C4LqSQPhXyscKdDqaas//9k="/>
          <p:cNvSpPr>
            <a:spLocks noChangeAspect="1" noChangeArrowheads="1"/>
          </p:cNvSpPr>
          <p:nvPr/>
        </p:nvSpPr>
        <p:spPr bwMode="auto">
          <a:xfrm>
            <a:off x="0" y="-798513"/>
            <a:ext cx="2790825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505200" y="1238100"/>
            <a:ext cx="5257800" cy="1447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379177" y="4953000"/>
            <a:ext cx="5428127" cy="1447800"/>
            <a:chOff x="3379177" y="4953000"/>
            <a:chExt cx="5428127" cy="1447800"/>
          </a:xfrm>
        </p:grpSpPr>
        <p:sp>
          <p:nvSpPr>
            <p:cNvPr id="72" name="Rectangle 71"/>
            <p:cNvSpPr/>
            <p:nvPr/>
          </p:nvSpPr>
          <p:spPr>
            <a:xfrm>
              <a:off x="3379177" y="5074420"/>
              <a:ext cx="5428127" cy="13263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384100" y="4953000"/>
              <a:ext cx="5368716" cy="1291121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3353683" y="1143000"/>
            <a:ext cx="5328131" cy="1407592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 descr="File Server_Updated2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15" y="1254472"/>
            <a:ext cx="495828" cy="104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7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274205"/>
              </p:ext>
            </p:extLst>
          </p:nvPr>
        </p:nvGraphicFramePr>
        <p:xfrm>
          <a:off x="6967165" y="1289050"/>
          <a:ext cx="629318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0" name="Visio" r:id="rId4" imgW="785742" imgH="1001370" progId="">
                  <p:embed/>
                </p:oleObj>
              </mc:Choice>
              <mc:Fallback>
                <p:oleObj name="Visio" r:id="rId4" imgW="785742" imgH="10013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7165" y="1289050"/>
                        <a:ext cx="629318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" name="Picture 7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26" y="1143000"/>
            <a:ext cx="714578" cy="850865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3394284" y="3145294"/>
            <a:ext cx="5521116" cy="1426706"/>
            <a:chOff x="3394284" y="3145294"/>
            <a:chExt cx="5521116" cy="1561766"/>
          </a:xfrm>
        </p:grpSpPr>
        <p:sp>
          <p:nvSpPr>
            <p:cNvPr id="79" name="Rectangle 78"/>
            <p:cNvSpPr/>
            <p:nvPr/>
          </p:nvSpPr>
          <p:spPr>
            <a:xfrm>
              <a:off x="3394284" y="3149838"/>
              <a:ext cx="5521116" cy="15572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394284" y="3145294"/>
              <a:ext cx="5413020" cy="1426706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pic>
        <p:nvPicPr>
          <p:cNvPr id="85" name="Picture 6" descr="C:\Users\hmoustaf\Desktop\IWC-Presentation\Figures&amp;Illustrations\BaseStation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69" y="5153970"/>
            <a:ext cx="462933" cy="85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3917581" y="3145294"/>
            <a:ext cx="4236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 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Network Transport 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64365" y="1243638"/>
            <a:ext cx="509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Video service, encoding, transcoder etc.</a:t>
            </a:r>
            <a:endParaRPr lang="en-US" sz="11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2" name="Picture 112" descr="C:\Users\hmoustaf\Desktop\IWC-Presentation\Figures&amp;Illustrations\hockey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02" y="1840561"/>
            <a:ext cx="756250" cy="58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14" descr="C:\Users\hmoustaf\Desktop\IWC-Presentation\Figures&amp;Illustrations\imagesCAI642I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51" y="1776100"/>
            <a:ext cx="890645" cy="6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3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53" y="1829011"/>
            <a:ext cx="721514" cy="69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10" descr="https://encrypted-tbn2.gstatic.com/images?q=tbn:ANd9GcRfyNhkQL6ATQ6Xs5NaDvb8kyzK--R9ph8v9WeyeQ3BAVVXTp5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72" y="5196485"/>
            <a:ext cx="670844" cy="45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AutoShape 6" descr="data:image/jpeg;base64,/9j/4AAQSkZJRgABAQAAAQABAAD/2wCEAAkGBhIPEBEUEBQUFBAQEBAYEBcRGBIUFBUXFRQVFhUUFBQXHCYfGBojGRUUHzsiJCspLTAuFx49NTAqQSYrMSkBCQoKDAwNFA8PFCkcFBwpKSkpKSkpKSkpKSkpKSk2KSkpKSkpKSkpKSkpKSkpKSkpKSkpKSkpKSkpKSkpKSkpKf/AABEIAHoAowMBIgACEQEDEQH/xAAbAAEAAgMBAQAAAAAAAAAAAAAABgcBAwUCBP/EADwQAAICAgADBwICBggHAAAAAAECAAMEEQUSIQYHEzFBUWEigXGRFCMyQlJyFRYXMzShsdEkQ0RiY4KS/8QAFAEBAAAAAAAAAAAAAAAAAAAAAP/EABYRAQEBAAAAAAAAAAAAAAAAAABBAf/aAAwDAQACEQMRAD8AvCIiAiIgIieLrlRWZyFRQSzMQFUAbJJPQAD1ge43IoON5mfo4CpTinyyslSzWD+LHxtglfL6nIB9AfXZ/UYWdcrLzb29f1zUJ9q8fkGvx3Ak8SM/2c4Pot6t/EuTlhvz8SYPZG+kbw87IQ+iZRGXV+BFn6wfZ4Em3M7kXTs5m5A3m5rID51cPHgJ7aNzbtb7Ff8AfI7uMA/3iWWn1a+/JsY/iWsgSfcbkZ/s8xF60nIob3oyMlOvvy85U/cTxZh8Rw+tNozqh51ZPJVka/8AHkIAjH4dR/NAlMTmcD4/VmVlq+YMjFLq7ByW1OPNLEPkf8iOo2J04CIiAiIgIiICIiAnP4xx6jDTnyLFrUnSb2Wdv4UQAs7fCgmbOMcUXFx7r7P2KKndteZCjeh8nWvvON2a4AwIy8wB8+5dsT1GOrdRj0fwqoOiR1Y7JgeV7SZt/wDhsBwh8nzrFxt/IqUPZ/8AQUzTlcFz85q6879FXDWxXurx2vdruTZWty6qOTn5SRrry68iZLNTMDyi6HSeoiAiIgIiICCIiBF+0PCr6sqnMwa/Et0asusOlfjVaJQkt050fyPszD8M/wBdHq/xWDmUqPN1RMhB8nwGZgPnlkn1MagfHwrjNOXWLMexLEJ1tCDo/wALDzU/B0Z9sjXH+zO2OVhaqz0XYZRpLwOvg5Cj9tW8ub9pSdg+k6XZ3jiZuNXcmx4igsp80byZD8g7H2gdOIiAiIgIicHtbxO2uuqnGIXKzLhTSxHMK/pZ7LivryVqxA9TywOZ3hcUrsxr8Kotbm30kV00KXcHYKvZ6VpsDq5A/GSrAtZ6q2sXkdkUuuweViBzLsdDo7G58fA+AU4dXJSD1Ja13PNZa587LX82Y+5+2p04CIiA3MbmvJLhT4YUvr6Q5Krv02wBIH2M4PZDtJZnY5uurrpU2OiqtjWHddjVtzEooH1L01vcCRxPjyeLU1V+JZYq1bUcxPTbMFUAjzJJA0Peb3yVXW2Ucx0uyBs+w9zA2xNbZCggEjZ1obGzvetfkfyhchSdBgT7Ajf5QNkTT+lp9X1LtBt+o+n+b2+884HEK8itbKWD1uoKMvUMD5EfED6IiIHM7R9oaeH49l97AKg+kfvO37taD1YnpIP3L5bvRZzeRd2+AWYsQPjZ/wBPeTfjnZnGzkCZVS2qu+Tm3zKSNEqwIKn8JGeFYX9CX10758DLs5KHb+8ot5SVqtYdHRwCA3mCNHfQwJ1EwDMwEREBIf24zlxcnh2TYdU032Lcx8kS+s185+FYoSfQbkwnJ7T8DXNx3qb94HXrA6iNsbHkfbrPUpHh/bDP4C/gX1m/EU6rViVdF9qrDscuv3W38Eetl9j+29HFUdsdbF8IqLBautFgSAGBIPQenlse8CRxEQNOVeEUsQx5RvSKWY/AUdSZUtXCXs4dhVW4eQXq4uLbUeiwgUtkPYxPoRyEbHX21LgmNRRVGb2dJxeI1rh2FK+M0ZFFfhaVqQ1IsNCnp1CXdB6N8z1xHgSvmWtbiZZwr8OpMNcaoA1EOxtrKEboZm5W5vp+SPS1dRqBXnBuBVf0pnW34dhArxGostqew89VTi7ks68zElR0/aIOtzjcB4CaF4W9eHdVkV5ed+kOKHDrXYtorNra2V3ZSfX9k+xluBY1GCqey3ZXdKVZGLl/ptdOYmQ1oQY7m0NzM1n/AFCu3KQNtrXpqSzu2wlpwak/Rmx7kqqXJ56/CL2KgDNv9/rv6vLr0kq1MwEREDBlXd7va+oeDiUsHyBk1WW8vXwhWeZVP/eza6eegSfSau95eJ08tmPlOMO51rZEC1tW79F26gMyMenn0JHnucnsD3U2F1uyegB3o+Z312fx1At7gVzPj1M37RQbn3zxTUEUAeQHSe4CIiAiIgc/inAqclStqA73/nIj2Merh+dl4J0vjWJdi76c48NUsrHuy8gbXqG+JPpBe8XsOc1RZV0ur6rrodjyII0QR7jr8wJ1uJRWL3lcW4afDyUXIVfI3Bls16frU8//AGUn5kr7G98Q4hl141mP4LWh+VvE5hzKvNy6KjzAP5QLKiYEzAREQEREBETBgZjcqftp3z24GfbjUUVWrUEBZmcEMVBYfSCOm9fYyLcQ73uLZX0UrXQD60ozPr+ewsPyUQJ33ydpKqsUYoIORfbSeUaJRK7Fcuw9NlQo99n2Ml/ZTIazEpZvMoNymexvdvk5d/jZZc7bmZnJLMflj1PkJe+JjCpFRfJRoQN0REBERAREQEaiIHw5vBabv7ytW+wkK7Y93dYp8TDBrvqZXrZOjBlOwwPoQessOYZQfOBW/ZfvhpbVPEv+HyE6NYR+pfWvqJ/5RPsfp+ZYWLm13KGqdXU+RRlYH8CDqQ/tX3Y0ZpLKOSz3HSVtm90mdjMTjsw9jWSu/k8pG4F/z4eLcex8RC+TdXUo9bGCk/AB6k/AlAv2U4yehtySD6G2zX2G5t4f3PZlzA2b6+bMST+Z6wLJw++/hdlrVmx6wp0tliMEb56bZR/MBJRidrsK4brysd/5baj/AJc2xK7o7hqRX1Y+J8e84+Z3GXb+hgRv10f9YFrZ3brh9AJty8ca9BYjN9lUkn8pXna7vzVlarhiMzt08exSAvzXWepP82h8GcnF7jLifqYD/b7SZ9nO6DHxiGs+th761AjPdd2C8Zmvy1Lc+z9eyWJOyST5nZ85amL2Xxqv2KlH2E6OPjrWoVBoDyAmyB5SsAaA0PieoiAiIgIiICIiAiIgIiICNREDHLAEz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8" descr="data:image/jpeg;base64,/9j/4AAQSkZJRgABAQAAAQABAAD/2wCEAAkGBhIPEBEUEBQUFBAQEBAYEBcRGBIUFBUXFRQVFhUUFBQXHCYfGBojGRUUHzsiJCspLTAuFx49NTAqQSYrMSkBCQoKDAwNFA8PFCkcFBwpKSkpKSkpKSkpKSkpKSk2KSkpKSkpKSkpKSkpKSkpKSkpKSkpKSkpKSkpKSkpKSkpKf/AABEIAHoAowMBIgACEQEDEQH/xAAbAAEAAgMBAQAAAAAAAAAAAAAABgcBAwUCBP/EADwQAAICAgADBwICBggHAAAAAAECAAMEEQUSIQYHEzFBUWEigXGRFCMyQlJyFRYXMzShsdEkQ0RiY4KS/8QAFAEBAAAAAAAAAAAAAAAAAAAAAP/EABYRAQEBAAAAAAAAAAAAAAAAAABBAf/aAAwDAQACEQMRAD8AvCIiAiIgIieLrlRWZyFRQSzMQFUAbJJPQAD1ge43IoON5mfo4CpTinyyslSzWD+LHxtglfL6nIB9AfXZ/UYWdcrLzb29f1zUJ9q8fkGvx3Ak8SM/2c4Pot6t/EuTlhvz8SYPZG+kbw87IQ+iZRGXV+BFn6wfZ4Em3M7kXTs5m5A3m5rID51cPHgJ7aNzbtb7Ff8AfI7uMA/3iWWn1a+/JsY/iWsgSfcbkZ/s8xF60nIob3oyMlOvvy85U/cTxZh8Rw+tNozqh51ZPJVka/8AHkIAjH4dR/NAlMTmcD4/VmVlq+YMjFLq7ByW1OPNLEPkf8iOo2J04CIiAiIgIiICIiAnP4xx6jDTnyLFrUnSb2Wdv4UQAs7fCgmbOMcUXFx7r7P2KKndteZCjeh8nWvvON2a4AwIy8wB8+5dsT1GOrdRj0fwqoOiR1Y7JgeV7SZt/wDhsBwh8nzrFxt/IqUPZ/8AQUzTlcFz85q6879FXDWxXurx2vdruTZWty6qOTn5SRrry68iZLNTMDyi6HSeoiAiIgIiICCIiBF+0PCr6sqnMwa/Et0asusOlfjVaJQkt050fyPszD8M/wBdHq/xWDmUqPN1RMhB8nwGZgPnlkn1MagfHwrjNOXWLMexLEJ1tCDo/wALDzU/B0Z9sjXH+zO2OVhaqz0XYZRpLwOvg5Cj9tW8ub9pSdg+k6XZ3jiZuNXcmx4igsp80byZD8g7H2gdOIiAiIgIicHtbxO2uuqnGIXKzLhTSxHMK/pZ7LivryVqxA9TywOZ3hcUrsxr8Kotbm30kV00KXcHYKvZ6VpsDq5A/GSrAtZ6q2sXkdkUuuweViBzLsdDo7G58fA+AU4dXJSD1Ja13PNZa587LX82Y+5+2p04CIiA3MbmvJLhT4YUvr6Q5Krv02wBIH2M4PZDtJZnY5uurrpU2OiqtjWHddjVtzEooH1L01vcCRxPjyeLU1V+JZYq1bUcxPTbMFUAjzJJA0Peb3yVXW2Ucx0uyBs+w9zA2xNbZCggEjZ1obGzvetfkfyhchSdBgT7Ajf5QNkTT+lp9X1LtBt+o+n+b2+884HEK8itbKWD1uoKMvUMD5EfED6IiIHM7R9oaeH49l97AKg+kfvO37taD1YnpIP3L5bvRZzeRd2+AWYsQPjZ/wBPeTfjnZnGzkCZVS2qu+Tm3zKSNEqwIKn8JGeFYX9CX10758DLs5KHb+8ot5SVqtYdHRwCA3mCNHfQwJ1EwDMwEREBIf24zlxcnh2TYdU032Lcx8kS+s185+FYoSfQbkwnJ7T8DXNx3qb94HXrA6iNsbHkfbrPUpHh/bDP4C/gX1m/EU6rViVdF9qrDscuv3W38Eetl9j+29HFUdsdbF8IqLBautFgSAGBIPQenlse8CRxEQNOVeEUsQx5RvSKWY/AUdSZUtXCXs4dhVW4eQXq4uLbUeiwgUtkPYxPoRyEbHX21LgmNRRVGb2dJxeI1rh2FK+M0ZFFfhaVqQ1IsNCnp1CXdB6N8z1xHgSvmWtbiZZwr8OpMNcaoA1EOxtrKEboZm5W5vp+SPS1dRqBXnBuBVf0pnW34dhArxGostqew89VTi7ks68zElR0/aIOtzjcB4CaF4W9eHdVkV5ed+kOKHDrXYtorNra2V3ZSfX9k+xluBY1GCqey3ZXdKVZGLl/ptdOYmQ1oQY7m0NzM1n/AFCu3KQNtrXpqSzu2wlpwak/Rmx7kqqXJ56/CL2KgDNv9/rv6vLr0kq1MwEREDBlXd7va+oeDiUsHyBk1WW8vXwhWeZVP/eza6eegSfSau95eJ08tmPlOMO51rZEC1tW79F26gMyMenn0JHnucnsD3U2F1uyegB3o+Z312fx1At7gVzPj1M37RQbn3zxTUEUAeQHSe4CIiAiIgc/inAqclStqA73/nIj2Merh+dl4J0vjWJdi76c48NUsrHuy8gbXqG+JPpBe8XsOc1RZV0ur6rrodjyII0QR7jr8wJ1uJRWL3lcW4afDyUXIVfI3Bls16frU8//AGUn5kr7G98Q4hl141mP4LWh+VvE5hzKvNy6KjzAP5QLKiYEzAREQEREBETBgZjcqftp3z24GfbjUUVWrUEBZmcEMVBYfSCOm9fYyLcQ73uLZX0UrXQD60ozPr+ewsPyUQJ33ydpKqsUYoIORfbSeUaJRK7Fcuw9NlQo99n2Ml/ZTIazEpZvMoNymexvdvk5d/jZZc7bmZnJLMflj1PkJe+JjCpFRfJRoQN0REBERAREQEaiIHw5vBabv7ytW+wkK7Y93dYp8TDBrvqZXrZOjBlOwwPoQessOYZQfOBW/ZfvhpbVPEv+HyE6NYR+pfWvqJ/5RPsfp+ZYWLm13KGqdXU+RRlYH8CDqQ/tX3Y0ZpLKOSz3HSVtm90mdjMTjsw9jWSu/k8pG4F/z4eLcex8RC+TdXUo9bGCk/AB6k/AlAv2U4yehtySD6G2zX2G5t4f3PZlzA2b6+bMST+Z6wLJw++/hdlrVmx6wp0tliMEb56bZR/MBJRidrsK4brysd/5baj/AJc2xK7o7hqRX1Y+J8e84+Z3GXb+hgRv10f9YFrZ3brh9AJty8ca9BYjN9lUkn8pXna7vzVlarhiMzt08exSAvzXWepP82h8GcnF7jLifqYD/b7SZ9nO6DHxiGs+th761AjPdd2C8Zmvy1Lc+z9eyWJOyST5nZ85amL2Xxqv2KlH2E6OPjrWoVBoDyAmyB5SsAaA0PieoiAiIgIiICIiAiIgIiICNREDHLAEz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0" y="-555625"/>
            <a:ext cx="15525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1" name="Cloud 4100"/>
          <p:cNvSpPr/>
          <p:nvPr/>
        </p:nvSpPr>
        <p:spPr>
          <a:xfrm>
            <a:off x="3909687" y="3429000"/>
            <a:ext cx="4648782" cy="876967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4102" name="TextBox 4101"/>
          <p:cNvSpPr txBox="1"/>
          <p:nvPr/>
        </p:nvSpPr>
        <p:spPr>
          <a:xfrm>
            <a:off x="5521835" y="3774998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IP network</a:t>
            </a:r>
            <a:endParaRPr lang="en-US" sz="2000" b="1" dirty="0"/>
          </a:p>
        </p:txBody>
      </p:sp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70028"/>
            <a:ext cx="2992923" cy="2754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9" name="Picture 4" descr="https://encrypted-tbn2.gstatic.com/images?q=tbn:ANd9GcTeYKgSCu7IlOaUKUDxyuTviV_6UHZC0qneKDw9a9o-XKFPHUs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96" y="5410200"/>
            <a:ext cx="334251" cy="502289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10" name="Picture 6" descr="http://androidspin.com/wp-content/uploads/2013/04/Xperia-Tablet-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61" y="5837794"/>
            <a:ext cx="794754" cy="3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Down Arrow 4109"/>
          <p:cNvSpPr/>
          <p:nvPr/>
        </p:nvSpPr>
        <p:spPr>
          <a:xfrm>
            <a:off x="4776705" y="2507110"/>
            <a:ext cx="212205" cy="2596242"/>
          </a:xfrm>
          <a:prstGeom prst="downArrow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7140329" y="2507110"/>
            <a:ext cx="234029" cy="2567310"/>
          </a:xfrm>
          <a:prstGeom prst="downArrow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525942" y="5867400"/>
            <a:ext cx="31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  wireless access</a:t>
            </a:r>
            <a:endParaRPr lang="en-US" sz="1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26171"/>
            <a:ext cx="7890953" cy="716829"/>
          </a:xfrm>
        </p:spPr>
        <p:txBody>
          <a:bodyPr/>
          <a:lstStyle/>
          <a:p>
            <a:r>
              <a:rPr lang="en-US" dirty="0" smtClean="0"/>
              <a:t>1. Buffered Video Streaming</a:t>
            </a:r>
            <a:endParaRPr lang="en-US" dirty="0"/>
          </a:p>
        </p:txBody>
      </p:sp>
      <p:sp>
        <p:nvSpPr>
          <p:cNvPr id="33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3471" y="160338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569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1. Buffered Video Streaming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199"/>
            <a:ext cx="7772400" cy="4875213"/>
          </a:xfrm>
        </p:spPr>
        <p:txBody>
          <a:bodyPr/>
          <a:lstStyle/>
          <a:p>
            <a:r>
              <a:rPr lang="en-US" sz="2000" dirty="0" smtClean="0"/>
              <a:t>Video data is one way traffic, highly asymmetrical at wireless link</a:t>
            </a:r>
          </a:p>
          <a:p>
            <a:endParaRPr lang="en-US" sz="1100" dirty="0"/>
          </a:p>
          <a:p>
            <a:r>
              <a:rPr lang="en-US" sz="2000" dirty="0"/>
              <a:t>M</a:t>
            </a:r>
            <a:r>
              <a:rPr lang="en-US" sz="2000" dirty="0" smtClean="0"/>
              <a:t>ulti-hop, multi-network domain</a:t>
            </a:r>
          </a:p>
          <a:p>
            <a:endParaRPr lang="en-US" sz="1050" dirty="0"/>
          </a:p>
          <a:p>
            <a:r>
              <a:rPr lang="en-US" sz="2000" dirty="0" smtClean="0"/>
              <a:t>Uses buffer at the client side to store a few seconds to a few minute of video before </a:t>
            </a:r>
            <a:r>
              <a:rPr lang="en-US" sz="2000" dirty="0" err="1" smtClean="0"/>
              <a:t>playout</a:t>
            </a:r>
            <a:endParaRPr lang="en-US" sz="2000" dirty="0" smtClean="0"/>
          </a:p>
          <a:p>
            <a:pPr lvl="1"/>
            <a:r>
              <a:rPr lang="en-US" sz="1800" dirty="0" smtClean="0"/>
              <a:t>High dependency on client </a:t>
            </a:r>
            <a:r>
              <a:rPr lang="en-US" sz="1800" dirty="0" err="1" smtClean="0"/>
              <a:t>playout</a:t>
            </a:r>
            <a:r>
              <a:rPr lang="en-US" sz="1800" dirty="0" smtClean="0"/>
              <a:t> buffer and policy capabilities</a:t>
            </a:r>
          </a:p>
          <a:p>
            <a:endParaRPr lang="en-US" sz="1050" dirty="0"/>
          </a:p>
          <a:p>
            <a:r>
              <a:rPr lang="en-US" sz="2000" dirty="0" smtClean="0"/>
              <a:t>Typical traffics are natural videos such as movies, news etc.</a:t>
            </a:r>
          </a:p>
          <a:p>
            <a:endParaRPr lang="en-US" sz="1050" dirty="0"/>
          </a:p>
          <a:p>
            <a:r>
              <a:rPr lang="en-US" sz="2000" dirty="0" smtClean="0"/>
              <a:t>Typical Protocol stack: HTTP (TCP)</a:t>
            </a:r>
          </a:p>
          <a:p>
            <a:pPr lvl="1"/>
            <a:r>
              <a:rPr lang="en-US" sz="1800" dirty="0" smtClean="0"/>
              <a:t>Provides additional reliability</a:t>
            </a:r>
            <a:endParaRPr lang="en-US" sz="18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191000" y="6475413"/>
            <a:ext cx="6842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601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802.11-09/0091r0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1_802.11-09/0091r0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53119</TotalTime>
  <Words>1092</Words>
  <Application>Microsoft Office PowerPoint</Application>
  <PresentationFormat>On-screen Show (4:3)</PresentationFormat>
  <Paragraphs>257</Paragraphs>
  <Slides>16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1_802.11-09/0091r0</vt:lpstr>
      <vt:lpstr>Visio</vt:lpstr>
      <vt:lpstr>Video Application Categories and Characteristics</vt:lpstr>
      <vt:lpstr>Abstract</vt:lpstr>
      <vt:lpstr>Outline</vt:lpstr>
      <vt:lpstr>PowerPoint Presentation</vt:lpstr>
      <vt:lpstr>Poor Video Quality of Experience is Pervasive</vt:lpstr>
      <vt:lpstr>Outline</vt:lpstr>
      <vt:lpstr>Video Applications Considered</vt:lpstr>
      <vt:lpstr>1. Buffered Video Streaming</vt:lpstr>
      <vt:lpstr>1. Buffered Video Streaming (cont.)</vt:lpstr>
      <vt:lpstr>2. Video Conferencing</vt:lpstr>
      <vt:lpstr>3. Wireless Display</vt:lpstr>
      <vt:lpstr>3. Wireless Display (cont.)</vt:lpstr>
      <vt:lpstr>Characteristics of Various Video Applications</vt:lpstr>
      <vt:lpstr>Video Bit Rate Variation</vt:lpstr>
      <vt:lpstr>Summary</vt:lpstr>
      <vt:lpstr>References </vt:lpstr>
    </vt:vector>
  </TitlesOfParts>
  <Company>Ralink Technology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TGac Functional Requirements</dc:title>
  <dc:creator>Peter Loc</dc:creator>
  <cp:lastModifiedBy>Guoqing Li</cp:lastModifiedBy>
  <cp:revision>1062</cp:revision>
  <cp:lastPrinted>1998-02-10T13:28:06Z</cp:lastPrinted>
  <dcterms:created xsi:type="dcterms:W3CDTF">2008-03-19T13:28:15Z</dcterms:created>
  <dcterms:modified xsi:type="dcterms:W3CDTF">2013-09-16T09:10:45Z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(2)ndN2+f5+H6Oa5Ar6D/fsOfPwynaVO7upP6OyTHHzJNNJ6YE2CI08GRTvxADfg3gt9clyY7QWBNGbcPtbIW/Trq/DozI3VVpEtZc96UFleYLRn2MmKawXIEWzEndtJa+EpVDyytG95bl8a5hTd8CwwoNR9UQ02xfE78py3qFcwykDEG6koFCxfghDuWfrLgpV147Wb92kMu6P33SZzddT2u5lHz2uwBiv1xqYHuSRbizqUUtT</vt:lpwstr>
  </property>
  <property fmtid="{D5CDD505-2E9C-101B-9397-08002B2CF9AE}" pid="3" name="_ms_pID_725343_00">
    <vt:lpwstr>_</vt:lpwstr>
  </property>
  <property fmtid="{D5CDD505-2E9C-101B-9397-08002B2CF9AE}" pid="4" name="_ms_pID_7253431">
    <vt:lpwstr>SVOhp3CcbsvUPftqRfyd9hf1MX8ttnii9h4oUA3y+YsBEiqebmBsp+QHmGWYbHNQCwkcYzo0ZzwwD18U3jHtGKQaCzzy1EeUZzBV3hkYPqQtFUuW402uNFa8Hay1DLMwnkCZWQ6RddTeuPYijTrh911Cu6rs/DIj1/AZeg==</vt:lpwstr>
  </property>
  <property fmtid="{D5CDD505-2E9C-101B-9397-08002B2CF9AE}" pid="5" name="_ms_pID_7253431_00">
    <vt:lpwstr>_</vt:lpwstr>
  </property>
  <property fmtid="{D5CDD505-2E9C-101B-9397-08002B2CF9AE}" pid="6" name="sflag">
    <vt:lpwstr>1373896797</vt:lpwstr>
  </property>
</Properties>
</file>