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0"/>
  </p:notesMasterIdLst>
  <p:handoutMasterIdLst>
    <p:handoutMasterId r:id="rId21"/>
  </p:handoutMasterIdLst>
  <p:sldIdLst>
    <p:sldId id="306" r:id="rId2"/>
    <p:sldId id="415" r:id="rId3"/>
    <p:sldId id="359" r:id="rId4"/>
    <p:sldId id="416" r:id="rId5"/>
    <p:sldId id="378" r:id="rId6"/>
    <p:sldId id="379" r:id="rId7"/>
    <p:sldId id="407" r:id="rId8"/>
    <p:sldId id="395" r:id="rId9"/>
    <p:sldId id="414" r:id="rId10"/>
    <p:sldId id="394" r:id="rId11"/>
    <p:sldId id="400" r:id="rId12"/>
    <p:sldId id="402" r:id="rId13"/>
    <p:sldId id="397" r:id="rId14"/>
    <p:sldId id="387" r:id="rId15"/>
    <p:sldId id="404" r:id="rId16"/>
    <p:sldId id="405" r:id="rId17"/>
    <p:sldId id="412" r:id="rId18"/>
    <p:sldId id="40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00FF00"/>
    <a:srgbClr val="FF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73" autoAdjust="0"/>
    <p:restoredTop sz="88054" autoAdjust="0"/>
  </p:normalViewPr>
  <p:slideViewPr>
    <p:cSldViewPr>
      <p:cViewPr>
        <p:scale>
          <a:sx n="50" d="100"/>
          <a:sy n="50" d="100"/>
        </p:scale>
        <p:origin x="-141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15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 2013</a:t>
            </a:r>
            <a:endParaRPr lang="en-US" altLang="ko-KR" dirty="0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175246" y="152400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</a:t>
            </a:r>
            <a:r>
              <a:rPr lang="en-US" altLang="ko-KR" sz="1800" b="1" dirty="0" smtClean="0">
                <a:ea typeface="굴림" pitchFamily="34" charset="-127"/>
              </a:rPr>
              <a:t>IEEE 802.11-13/1159r0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152400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 2013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1" name="날짜 개체 틀 1"/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Sept 2013</a:t>
            </a:r>
            <a:endParaRPr lang="en-US" altLang="ko-KR" dirty="0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8279243" y="6477000"/>
            <a:ext cx="283732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</a:t>
            </a:r>
            <a:r>
              <a:rPr lang="en-US" altLang="ko-KR" sz="1800" b="1" dirty="0" smtClean="0">
                <a:ea typeface="굴림" pitchFamily="34" charset="-127"/>
              </a:rPr>
              <a:t>IEEE 802.11-13/1159r0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2013</a:t>
            </a:r>
          </a:p>
        </p:txBody>
      </p:sp>
      <p:sp>
        <p:nvSpPr>
          <p:cNvPr id="102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Video Performance Requirements and Simulation Parameters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2013-09-15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>
                <a:ea typeface="굴림" pitchFamily="34" charset="-127"/>
              </a:rPr>
              <a:t>Authors</a:t>
            </a:r>
            <a:r>
              <a:rPr lang="en-US" altLang="ko-KR" sz="2000" b="1" dirty="0" smtClean="0">
                <a:ea typeface="굴림" pitchFamily="34" charset="-127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152305"/>
              </p:ext>
            </p:extLst>
          </p:nvPr>
        </p:nvGraphicFramePr>
        <p:xfrm>
          <a:off x="914400" y="3200400"/>
          <a:ext cx="7772400" cy="18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076"/>
                <a:gridCol w="989215"/>
                <a:gridCol w="2056938"/>
                <a:gridCol w="1374371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Affiliations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Address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Email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Guoqing Li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2111 NE</a:t>
                      </a:r>
                      <a:r>
                        <a:rPr lang="en-US" sz="1200" baseline="0" dirty="0" smtClean="0"/>
                        <a:t> 25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ave</a:t>
                      </a:r>
                      <a:r>
                        <a:rPr lang="en-US" sz="1200" baseline="0" dirty="0" smtClean="0"/>
                        <a:t>, Hillsboro, OR 97124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1-503-712-2089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Guoqing.c.il@intel.com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Yiting Liao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2111 NE</a:t>
                      </a:r>
                      <a:r>
                        <a:rPr lang="en-US" sz="1200" baseline="0" dirty="0" smtClean="0"/>
                        <a:t> 25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ave</a:t>
                      </a:r>
                      <a:r>
                        <a:rPr lang="en-US" sz="1200" baseline="0" dirty="0" smtClean="0"/>
                        <a:t>, Hillsboro, OR 97124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1-503-264-6789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Yitingl.liao@intel.com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19600"/>
          </a:xfrm>
        </p:spPr>
        <p:txBody>
          <a:bodyPr/>
          <a:lstStyle/>
          <a:p>
            <a:r>
              <a:rPr lang="en-US" sz="2000" dirty="0" smtClean="0"/>
              <a:t>E2E latency</a:t>
            </a:r>
          </a:p>
          <a:p>
            <a:pPr lvl="1"/>
            <a:r>
              <a:rPr lang="en-US" dirty="0" smtClean="0"/>
              <a:t>Buffered </a:t>
            </a:r>
            <a:r>
              <a:rPr lang="en-US" dirty="0" smtClean="0"/>
              <a:t>Streaming video: [2] recommends 5s for initial delay, but no hard requirement on each packet</a:t>
            </a:r>
          </a:p>
          <a:p>
            <a:pPr lvl="2"/>
            <a:r>
              <a:rPr lang="en-US" sz="2000" dirty="0" smtClean="0"/>
              <a:t>As long as video can be downloaded before </a:t>
            </a:r>
            <a:r>
              <a:rPr lang="en-US" sz="2000" dirty="0" err="1" smtClean="0"/>
              <a:t>playout</a:t>
            </a:r>
            <a:r>
              <a:rPr lang="en-US" sz="2000" dirty="0" smtClean="0"/>
              <a:t> buffer is empty, the system can tolerate large delay variations</a:t>
            </a:r>
          </a:p>
          <a:p>
            <a:pPr lvl="1"/>
            <a:r>
              <a:rPr lang="en-US" dirty="0" smtClean="0"/>
              <a:t>Wireless display</a:t>
            </a:r>
          </a:p>
          <a:p>
            <a:pPr lvl="2"/>
            <a:r>
              <a:rPr lang="en-US" sz="2000" dirty="0" smtClean="0"/>
              <a:t>Home: recommend 50ms based on the requirement in [3]</a:t>
            </a:r>
          </a:p>
          <a:p>
            <a:pPr lvl="2"/>
            <a:r>
              <a:rPr lang="en-US" sz="2000" dirty="0" smtClean="0"/>
              <a:t>Office: recommend 20ms based on wireless display requirement in [5]</a:t>
            </a:r>
          </a:p>
          <a:p>
            <a:pPr lvl="1"/>
            <a:r>
              <a:rPr lang="en-US" dirty="0" smtClean="0"/>
              <a:t>Video conferencing: E2E150ms </a:t>
            </a:r>
            <a:r>
              <a:rPr lang="en-US" dirty="0"/>
              <a:t>is </a:t>
            </a:r>
            <a:r>
              <a:rPr lang="en-US" dirty="0" smtClean="0"/>
              <a:t>recommended [</a:t>
            </a:r>
            <a:r>
              <a:rPr lang="en-US" dirty="0"/>
              <a:t>2</a:t>
            </a:r>
            <a:r>
              <a:rPr lang="en-US" dirty="0" smtClean="0"/>
              <a:t>]</a:t>
            </a:r>
          </a:p>
          <a:p>
            <a:pPr lvl="2"/>
            <a:r>
              <a:rPr lang="en-US" sz="2000" dirty="0" smtClean="0">
                <a:solidFill>
                  <a:srgbClr val="C00000"/>
                </a:solidFill>
              </a:rPr>
              <a:t>What is the latency requirement for the HEW portion?</a:t>
            </a:r>
            <a:endParaRPr lang="en-US" sz="2000" dirty="0">
              <a:solidFill>
                <a:srgbClr val="C00000"/>
              </a:solidFill>
            </a:endParaRPr>
          </a:p>
          <a:p>
            <a:pPr lvl="2"/>
            <a:endParaRPr lang="en-US" sz="2000" dirty="0" smtClean="0"/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Video Experience </a:t>
            </a:r>
            <a:r>
              <a:rPr lang="en-US" dirty="0" smtClean="0"/>
              <a:t>Metrics-Latency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6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95400"/>
            <a:ext cx="7772400" cy="4114800"/>
          </a:xfrm>
        </p:spPr>
        <p:txBody>
          <a:bodyPr/>
          <a:lstStyle/>
          <a:p>
            <a:r>
              <a:rPr lang="en-US" sz="1800" dirty="0" smtClean="0"/>
              <a:t>HEW latency </a:t>
            </a:r>
          </a:p>
          <a:p>
            <a:pPr lvl="1"/>
            <a:r>
              <a:rPr lang="en-US" sz="1800" dirty="0" smtClean="0"/>
              <a:t>For Video conferencing</a:t>
            </a:r>
          </a:p>
          <a:p>
            <a:pPr lvl="2"/>
            <a:r>
              <a:rPr lang="en-US" sz="1600" dirty="0"/>
              <a:t>HEW latency: (150ms-IP network latency)/</a:t>
            </a:r>
            <a:r>
              <a:rPr lang="en-US" sz="1600" dirty="0" smtClean="0"/>
              <a:t>2</a:t>
            </a:r>
          </a:p>
          <a:p>
            <a:pPr lvl="2"/>
            <a:r>
              <a:rPr lang="en-US" sz="1600" dirty="0" smtClean="0"/>
              <a:t>IP network latency varies significantly in regions, e.g., &lt;45ms within North America, &lt;90ms between London-NY [15]</a:t>
            </a:r>
          </a:p>
          <a:p>
            <a:pPr marL="857250" lvl="2" indent="0">
              <a:buNone/>
            </a:pPr>
            <a:r>
              <a:rPr lang="en-US" sz="1600" dirty="0" smtClean="0">
                <a:sym typeface="Wingdings" pitchFamily="2" charset="2"/>
              </a:rPr>
              <a:t>e.g., &lt;30ms HEW latency required if the </a:t>
            </a:r>
            <a:r>
              <a:rPr lang="en-US" sz="1600" dirty="0" err="1" smtClean="0">
                <a:sym typeface="Wingdings" pitchFamily="2" charset="2"/>
              </a:rPr>
              <a:t>conf</a:t>
            </a:r>
            <a:r>
              <a:rPr lang="en-US" sz="1600" dirty="0" smtClean="0">
                <a:sym typeface="Wingdings" pitchFamily="2" charset="2"/>
              </a:rPr>
              <a:t> call is between London-NY</a:t>
            </a:r>
            <a:endParaRPr lang="en-US" sz="1600" dirty="0" smtClean="0"/>
          </a:p>
          <a:p>
            <a:pPr lvl="1"/>
            <a:r>
              <a:rPr lang="en-US" sz="1800" dirty="0" smtClean="0"/>
              <a:t>Buffer streaming: no requirement on each packet</a:t>
            </a:r>
          </a:p>
          <a:p>
            <a:pPr lvl="1"/>
            <a:r>
              <a:rPr lang="en-US" sz="1800" dirty="0" smtClean="0"/>
              <a:t>Wireless display: same as E2E latency since it is one-hop</a:t>
            </a: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0866" y="3810000"/>
            <a:ext cx="5417820" cy="247220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/>
              <a:t>Video Experience </a:t>
            </a:r>
            <a:r>
              <a:rPr lang="en-US" dirty="0" smtClean="0"/>
              <a:t>Metrics-Latency (cont.)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6750526" y="5992730"/>
            <a:ext cx="1036320" cy="28947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752600" y="4446670"/>
            <a:ext cx="1143000" cy="1676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3187"/>
            <a:ext cx="8534400" cy="4722813"/>
          </a:xfrm>
        </p:spPr>
        <p:txBody>
          <a:bodyPr/>
          <a:lstStyle/>
          <a:p>
            <a:r>
              <a:rPr lang="en-US" sz="2000" b="0" dirty="0" smtClean="0"/>
              <a:t>Even though bit rate can vary significantly for different video contents, some empirical data exists that we can consider as video bit rate requirement as well as for traffic modeling</a:t>
            </a:r>
          </a:p>
          <a:p>
            <a:endParaRPr lang="en-US" sz="1000" dirty="0" smtClean="0"/>
          </a:p>
          <a:p>
            <a:r>
              <a:rPr lang="en-US" sz="2000" dirty="0" smtClean="0"/>
              <a:t>Video bit </a:t>
            </a:r>
            <a:r>
              <a:rPr lang="en-US" sz="2000" dirty="0" smtClean="0"/>
              <a:t>rate </a:t>
            </a:r>
            <a:endParaRPr lang="en-US" sz="2000" dirty="0" smtClean="0"/>
          </a:p>
          <a:p>
            <a:pPr lvl="1"/>
            <a:r>
              <a:rPr lang="en-US" dirty="0" smtClean="0"/>
              <a:t>For video streaming: 5-8Mbps is recommended for HD [10][11]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video </a:t>
            </a:r>
            <a:r>
              <a:rPr lang="en-US" dirty="0" err="1" smtClean="0"/>
              <a:t>conf</a:t>
            </a:r>
            <a:r>
              <a:rPr lang="en-US" dirty="0" smtClean="0"/>
              <a:t>: 0.5Mbps-2.5Mbps for HD calling [7][8]</a:t>
            </a:r>
            <a:endParaRPr lang="en-US" dirty="0"/>
          </a:p>
          <a:p>
            <a:pPr lvl="1"/>
            <a:r>
              <a:rPr lang="en-US" dirty="0" smtClean="0"/>
              <a:t>For wireless display</a:t>
            </a:r>
          </a:p>
          <a:p>
            <a:pPr lvl="2"/>
            <a:r>
              <a:rPr lang="en-US" dirty="0" smtClean="0"/>
              <a:t>Docking: recommend 300Mbps@1080p </a:t>
            </a:r>
            <a:r>
              <a:rPr lang="en-US" dirty="0"/>
              <a:t>(compression ratio </a:t>
            </a:r>
            <a:r>
              <a:rPr lang="en-US" dirty="0" smtClean="0"/>
              <a:t>= </a:t>
            </a:r>
            <a:r>
              <a:rPr lang="en-US" dirty="0"/>
              <a:t>10)</a:t>
            </a:r>
            <a:r>
              <a:rPr lang="en-US" dirty="0" smtClean="0"/>
              <a:t> to achieve visually lossless [9]</a:t>
            </a:r>
          </a:p>
          <a:p>
            <a:pPr lvl="2"/>
            <a:r>
              <a:rPr lang="en-US" dirty="0" smtClean="0"/>
              <a:t>Entertainment: 60Mbps@1080p? (compression ratio=50)</a:t>
            </a:r>
          </a:p>
          <a:p>
            <a:endParaRPr lang="en-US" sz="1000" dirty="0" smtClean="0"/>
          </a:p>
          <a:p>
            <a:r>
              <a:rPr lang="en-US" sz="2000" dirty="0" smtClean="0"/>
              <a:t>Future video bit rate will increase with the new video formats and more adoption of 3D</a:t>
            </a:r>
          </a:p>
          <a:p>
            <a:pPr lvl="1"/>
            <a:r>
              <a:rPr lang="en-US" sz="1800" dirty="0" smtClean="0"/>
              <a:t>E.g., 4K video bit rate is about 4 times higher than 1080p,  i.e., 20-32Mbps</a:t>
            </a:r>
          </a:p>
          <a:p>
            <a:endParaRPr lang="en-US" sz="2000" b="0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599" y="6488748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520934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Video Experience Metrics </a:t>
            </a:r>
            <a:r>
              <a:rPr lang="en-US" dirty="0" smtClean="0"/>
              <a:t>–Bit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5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1066800"/>
          </a:xfrm>
        </p:spPr>
        <p:txBody>
          <a:bodyPr/>
          <a:lstStyle/>
          <a:p>
            <a:r>
              <a:rPr lang="en-US" dirty="0"/>
              <a:t>Video Experience Metrics </a:t>
            </a:r>
            <a:r>
              <a:rPr lang="en-US" dirty="0" smtClean="0"/>
              <a:t>–Packet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Similarly, some empirical data exists for packet loss requirement</a:t>
            </a:r>
          </a:p>
          <a:p>
            <a:endParaRPr lang="en-US" sz="2000" dirty="0"/>
          </a:p>
          <a:p>
            <a:r>
              <a:rPr lang="en-US" sz="2000" dirty="0" smtClean="0"/>
              <a:t>Packet Loss requirement</a:t>
            </a:r>
            <a:endParaRPr lang="en-US" sz="2000" dirty="0"/>
          </a:p>
          <a:p>
            <a:pPr lvl="1"/>
            <a:r>
              <a:rPr lang="en-US" dirty="0" smtClean="0"/>
              <a:t>For buffered streaming</a:t>
            </a:r>
          </a:p>
          <a:p>
            <a:pPr lvl="2"/>
            <a:r>
              <a:rPr lang="en-US" dirty="0" smtClean="0"/>
              <a:t>5% (IP layer) is recommended in [2]</a:t>
            </a:r>
          </a:p>
          <a:p>
            <a:pPr lvl="2"/>
            <a:r>
              <a:rPr lang="en-US" dirty="0" smtClean="0"/>
              <a:t>Note: after TCP layer, the video PER is close to 0.</a:t>
            </a:r>
          </a:p>
          <a:p>
            <a:pPr lvl="1"/>
            <a:r>
              <a:rPr lang="en-US" dirty="0" smtClean="0"/>
              <a:t>For video conferencing, mostly based on UDP</a:t>
            </a:r>
          </a:p>
          <a:p>
            <a:pPr lvl="2"/>
            <a:r>
              <a:rPr lang="en-US" dirty="0" smtClean="0"/>
              <a:t>1% (IP layer) is recommended in [2]</a:t>
            </a:r>
          </a:p>
          <a:p>
            <a:pPr lvl="1"/>
            <a:r>
              <a:rPr lang="en-US" dirty="0" smtClean="0"/>
              <a:t>For wireless display</a:t>
            </a:r>
          </a:p>
          <a:p>
            <a:pPr lvl="2"/>
            <a:r>
              <a:rPr lang="en-US" dirty="0" smtClean="0"/>
              <a:t>Home: 1e-3 (based on gaming app in [3])?</a:t>
            </a:r>
          </a:p>
          <a:p>
            <a:pPr lvl="2"/>
            <a:r>
              <a:rPr lang="en-US" dirty="0" smtClean="0"/>
              <a:t>Office: 1e-6 (highest requirement in [3])?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2800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8637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video </a:t>
            </a:r>
            <a:r>
              <a:rPr lang="en-US" dirty="0" smtClean="0"/>
              <a:t>experience metrics </a:t>
            </a:r>
            <a:r>
              <a:rPr lang="en-US" dirty="0" smtClean="0"/>
              <a:t>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531527"/>
              </p:ext>
            </p:extLst>
          </p:nvPr>
        </p:nvGraphicFramePr>
        <p:xfrm>
          <a:off x="270165" y="2057400"/>
          <a:ext cx="8188036" cy="3569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605"/>
                <a:gridCol w="927230"/>
                <a:gridCol w="1371600"/>
                <a:gridCol w="1524000"/>
                <a:gridCol w="1668519"/>
                <a:gridCol w="1227082"/>
              </a:tblGrid>
              <a:tr h="6280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loss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E2E delay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Rebuffering</a:t>
                      </a:r>
                      <a:r>
                        <a:rPr lang="en-US" sz="1400" baseline="0" dirty="0" smtClean="0"/>
                        <a:t>/freezing ratio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Bit rate per HD stream </a:t>
                      </a:r>
                      <a:endParaRPr lang="en-US" sz="1400" dirty="0"/>
                    </a:p>
                  </a:txBody>
                  <a:tcPr/>
                </a:tc>
              </a:tr>
              <a:tr h="6280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Buffered Streaming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5%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5s (no requirement)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N/A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0.5-1%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5-8Mbps</a:t>
                      </a:r>
                      <a:endParaRPr lang="en-US" sz="1400" dirty="0"/>
                    </a:p>
                  </a:txBody>
                  <a:tcPr/>
                </a:tc>
              </a:tr>
              <a:tr h="95365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Video </a:t>
                      </a:r>
                      <a:r>
                        <a:rPr lang="en-US" sz="1400" dirty="0" err="1" smtClean="0"/>
                        <a:t>conf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1%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150ms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(E2E)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30ms (assume </a:t>
                      </a:r>
                      <a:r>
                        <a:rPr lang="en-US" sz="1400" dirty="0" err="1" smtClean="0"/>
                        <a:t>conf</a:t>
                      </a:r>
                      <a:r>
                        <a:rPr lang="en-US" sz="1400" dirty="0" smtClean="0"/>
                        <a:t> between </a:t>
                      </a:r>
                      <a:r>
                        <a:rPr lang="en-US" sz="1400" dirty="0" err="1" smtClean="0"/>
                        <a:t>Eruope</a:t>
                      </a:r>
                      <a:r>
                        <a:rPr lang="en-US" sz="1400" dirty="0" smtClean="0"/>
                        <a:t>-NA)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0.5-1% for </a:t>
                      </a:r>
                    </a:p>
                    <a:p>
                      <a:r>
                        <a:rPr lang="en-US" sz="1400" dirty="0" err="1" smtClean="0"/>
                        <a:t>Prob</a:t>
                      </a:r>
                      <a:r>
                        <a:rPr lang="en-US" sz="1400" baseline="0" dirty="0" smtClean="0"/>
                        <a:t> (latency&gt;E2E requirement)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0.5-2.5Mbps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6280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Wireless display-home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1e-3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0.5%?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60Mbps?</a:t>
                      </a:r>
                      <a:endParaRPr lang="en-US" sz="1400" dirty="0"/>
                    </a:p>
                  </a:txBody>
                  <a:tcPr/>
                </a:tc>
              </a:tr>
              <a:tr h="6280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Wireless</a:t>
                      </a:r>
                      <a:r>
                        <a:rPr lang="en-US" sz="1400" baseline="0" dirty="0" smtClean="0"/>
                        <a:t> display—office/gaming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1e-6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0.5%?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300Mbps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7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73746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Outline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80772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endParaRPr lang="en-US" altLang="ko-KR" sz="2400" b="1" dirty="0" smtClean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dirty="0" smtClean="0">
                <a:ea typeface="굴림" pitchFamily="34" charset="-127"/>
              </a:rPr>
              <a:t>How </a:t>
            </a:r>
            <a:r>
              <a:rPr lang="en-US" altLang="ko-KR" sz="2400" dirty="0" smtClean="0">
                <a:ea typeface="굴림" pitchFamily="34" charset="-127"/>
              </a:rPr>
              <a:t>to measure video performance?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ko-KR" sz="2400" dirty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b="1" dirty="0">
                <a:solidFill>
                  <a:srgbClr val="FF0000"/>
                </a:solidFill>
                <a:ea typeface="굴림" pitchFamily="34" charset="-127"/>
              </a:rPr>
              <a:t>How to set video traffic parameters in HEW simulation?</a:t>
            </a:r>
            <a:endParaRPr lang="en-US" altLang="ko-KR" sz="2400" b="1" dirty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0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7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1449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Traffic </a:t>
            </a:r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[12] gives some details regarding video traffic model, but it did not suggest the average video bit rate</a:t>
            </a:r>
          </a:p>
          <a:p>
            <a:endParaRPr lang="en-US" dirty="0"/>
          </a:p>
          <a:p>
            <a:r>
              <a:rPr lang="en-US" dirty="0" smtClean="0"/>
              <a:t>We suggest to set the average bit rate as follows for different video applications, assuming 1080p:</a:t>
            </a:r>
          </a:p>
          <a:p>
            <a:pPr lvl="1"/>
            <a:r>
              <a:rPr lang="en-US" dirty="0" smtClean="0"/>
              <a:t>Buffered video: 6Mbps</a:t>
            </a:r>
          </a:p>
          <a:p>
            <a:pPr lvl="1"/>
            <a:r>
              <a:rPr lang="en-US" dirty="0" smtClean="0"/>
              <a:t>Video </a:t>
            </a:r>
            <a:r>
              <a:rPr lang="en-US" dirty="0" err="1" smtClean="0"/>
              <a:t>Conf</a:t>
            </a:r>
            <a:r>
              <a:rPr lang="en-US" dirty="0" smtClean="0"/>
              <a:t>: 1.5Mbps</a:t>
            </a:r>
          </a:p>
          <a:p>
            <a:pPr lvl="1"/>
            <a:r>
              <a:rPr lang="en-US" dirty="0" smtClean="0"/>
              <a:t>Wireless display at home: 60Mbps</a:t>
            </a:r>
          </a:p>
          <a:p>
            <a:pPr lvl="1"/>
            <a:r>
              <a:rPr lang="en-US" dirty="0" smtClean="0"/>
              <a:t>Wireless display in enterprise: 300Mbps</a:t>
            </a: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91035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772400" cy="5105400"/>
          </a:xfrm>
        </p:spPr>
        <p:txBody>
          <a:bodyPr/>
          <a:lstStyle/>
          <a:p>
            <a:r>
              <a:rPr lang="en-US" sz="2000" dirty="0" smtClean="0"/>
              <a:t>Video applications will consume the majority of future traffic. However, user are not satisfied with the </a:t>
            </a:r>
            <a:r>
              <a:rPr lang="en-US" sz="2000" dirty="0" err="1" smtClean="0"/>
              <a:t>QoE</a:t>
            </a:r>
            <a:r>
              <a:rPr lang="en-US" sz="2000" dirty="0" smtClean="0"/>
              <a:t> today </a:t>
            </a:r>
          </a:p>
          <a:p>
            <a:endParaRPr lang="en-US" sz="500" dirty="0" smtClean="0"/>
          </a:p>
          <a:p>
            <a:r>
              <a:rPr lang="en-US" sz="2000" dirty="0" smtClean="0"/>
              <a:t>It is critical for HEW to deliver satisfying </a:t>
            </a:r>
            <a:r>
              <a:rPr lang="en-US" sz="2000" dirty="0" err="1" smtClean="0"/>
              <a:t>QoE</a:t>
            </a:r>
            <a:r>
              <a:rPr lang="en-US" sz="2000" dirty="0" smtClean="0"/>
              <a:t> for video in order to meet such future demand</a:t>
            </a:r>
          </a:p>
          <a:p>
            <a:endParaRPr lang="en-US" sz="500" dirty="0" smtClean="0"/>
          </a:p>
          <a:p>
            <a:r>
              <a:rPr lang="en-US" sz="2000" dirty="0" smtClean="0"/>
              <a:t>There are different types of video applications today, and they have very different characteristics</a:t>
            </a:r>
          </a:p>
          <a:p>
            <a:endParaRPr lang="en-US" sz="500" dirty="0"/>
          </a:p>
          <a:p>
            <a:r>
              <a:rPr lang="en-US" sz="2000" dirty="0" smtClean="0"/>
              <a:t>As a result, performance requirements as well as video simulation modeling should be set accordingly for different applications</a:t>
            </a:r>
          </a:p>
          <a:p>
            <a:pPr lvl="1"/>
            <a:r>
              <a:rPr lang="en-US" sz="1800" dirty="0" smtClean="0"/>
              <a:t>On performance requirements: we recommend buffer/freezing ratio, latency, packet loss as performance metrics for HEW evaluation instead of video layer metrics </a:t>
            </a:r>
          </a:p>
          <a:p>
            <a:pPr lvl="1"/>
            <a:r>
              <a:rPr lang="en-US" sz="1800" dirty="0" smtClean="0"/>
              <a:t>On simulation modeling: we recommend different bit rates for different video applications</a:t>
            </a:r>
          </a:p>
          <a:p>
            <a:endParaRPr lang="en-US" sz="700" dirty="0" smtClean="0"/>
          </a:p>
          <a:p>
            <a:endParaRPr lang="en-US" sz="1100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772009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180013"/>
          </a:xfrm>
        </p:spPr>
        <p:txBody>
          <a:bodyPr/>
          <a:lstStyle/>
          <a:p>
            <a:r>
              <a:rPr lang="en-US" sz="1600" dirty="0" smtClean="0"/>
              <a:t>[1] </a:t>
            </a:r>
            <a:r>
              <a:rPr lang="en-US" sz="1600" dirty="0" err="1" smtClean="0"/>
              <a:t>Conviva</a:t>
            </a:r>
            <a:r>
              <a:rPr lang="en-US" sz="1600" dirty="0" smtClean="0"/>
              <a:t>, H1 2013 Viewer Experience report</a:t>
            </a:r>
          </a:p>
          <a:p>
            <a:r>
              <a:rPr lang="en-US" sz="1600" dirty="0" smtClean="0"/>
              <a:t>[2] Cisco report, Quality of service design overview</a:t>
            </a:r>
          </a:p>
          <a:p>
            <a:r>
              <a:rPr lang="en-US" sz="1600" dirty="0" smtClean="0"/>
              <a:t>[3] 3GPP 23.203, Technical Specification Group services and System aspects; policy and charging control architecture </a:t>
            </a:r>
          </a:p>
          <a:p>
            <a:r>
              <a:rPr lang="en-US" sz="1600" dirty="0" smtClean="0"/>
              <a:t>[4] ITU-T Y.1542, Framework to achieve E2E performance</a:t>
            </a:r>
          </a:p>
          <a:p>
            <a:r>
              <a:rPr lang="en-US" sz="1600" dirty="0" smtClean="0"/>
              <a:t>[5] WiGig Display Market Requirement Document 1.0</a:t>
            </a:r>
          </a:p>
          <a:p>
            <a:r>
              <a:rPr lang="en-US" sz="1600" dirty="0" smtClean="0"/>
              <a:t>[6</a:t>
            </a:r>
            <a:r>
              <a:rPr lang="en-US" sz="1600" dirty="0"/>
              <a:t>] </a:t>
            </a:r>
            <a:r>
              <a:rPr lang="en-US" sz="1600" dirty="0" smtClean="0"/>
              <a:t>11-13-0787-00-0hew-followup-on-functional-requirements</a:t>
            </a:r>
          </a:p>
          <a:p>
            <a:r>
              <a:rPr lang="en-US" sz="1600" dirty="0" smtClean="0"/>
              <a:t>[7] Lync report, network bandwidth requirement for multimedia traffic</a:t>
            </a:r>
          </a:p>
          <a:p>
            <a:r>
              <a:rPr lang="en-US" sz="1600" dirty="0" smtClean="0"/>
              <a:t>[8] Skype report, how much bandwidth does </a:t>
            </a:r>
            <a:r>
              <a:rPr lang="en-US" sz="1600" dirty="0"/>
              <a:t>S</a:t>
            </a:r>
            <a:r>
              <a:rPr lang="en-US" sz="1600" dirty="0" smtClean="0"/>
              <a:t>kype need</a:t>
            </a:r>
          </a:p>
          <a:p>
            <a:r>
              <a:rPr lang="en-US" sz="1600" dirty="0" smtClean="0"/>
              <a:t>[9] WiGig contribution, H.264 intra quality evaluation</a:t>
            </a:r>
          </a:p>
          <a:p>
            <a:r>
              <a:rPr lang="en-US" sz="1600" dirty="0" smtClean="0"/>
              <a:t>[10] </a:t>
            </a:r>
            <a:r>
              <a:rPr lang="en-US" sz="1600" dirty="0" err="1" smtClean="0"/>
              <a:t>Netflex</a:t>
            </a:r>
            <a:r>
              <a:rPr lang="en-US" sz="1600" dirty="0" smtClean="0"/>
              <a:t> article, Internet connection recommendation</a:t>
            </a:r>
          </a:p>
          <a:p>
            <a:r>
              <a:rPr lang="en-US" sz="1600" dirty="0" smtClean="0"/>
              <a:t>[11] </a:t>
            </a:r>
            <a:r>
              <a:rPr lang="en-US" sz="1600" dirty="0" err="1" smtClean="0"/>
              <a:t>Youtube</a:t>
            </a:r>
            <a:r>
              <a:rPr lang="en-US" sz="1600" dirty="0" smtClean="0"/>
              <a:t> article, advanced encoding setting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12] </a:t>
            </a:r>
            <a:r>
              <a:rPr lang="en-US" sz="1600" dirty="0" smtClean="0"/>
              <a:t>11-13-0722-00-0hew-hew-evaluation-methodology</a:t>
            </a:r>
          </a:p>
          <a:p>
            <a:r>
              <a:rPr lang="en-US" sz="1600" dirty="0" smtClean="0"/>
              <a:t>[13] </a:t>
            </a:r>
            <a:r>
              <a:rPr lang="en-US" sz="1600" dirty="0"/>
              <a:t>Cisco Visual Networking Index: Forecast and Methodology, </a:t>
            </a:r>
            <a:r>
              <a:rPr lang="en-US" sz="1600" dirty="0" smtClean="0"/>
              <a:t>2012–2017</a:t>
            </a:r>
          </a:p>
          <a:p>
            <a:r>
              <a:rPr lang="en-US" sz="1600" dirty="0" smtClean="0"/>
              <a:t>[14] </a:t>
            </a:r>
            <a:r>
              <a:rPr lang="en-US" sz="1600" dirty="0" err="1"/>
              <a:t>Baek</a:t>
            </a:r>
            <a:r>
              <a:rPr lang="en-US" sz="1600" dirty="0"/>
              <a:t>-Young Choi et al., Analysis of Point-to-point packet delay in an </a:t>
            </a:r>
            <a:r>
              <a:rPr lang="en-US" sz="1600" dirty="0" err="1"/>
              <a:t>operatorational</a:t>
            </a:r>
            <a:r>
              <a:rPr lang="en-US" sz="1600" dirty="0"/>
              <a:t> network, </a:t>
            </a:r>
            <a:r>
              <a:rPr lang="en-US" sz="1600" dirty="0" err="1" smtClean="0"/>
              <a:t>Infocom</a:t>
            </a:r>
            <a:r>
              <a:rPr lang="en-US" sz="1600" dirty="0" smtClean="0"/>
              <a:t> 2004</a:t>
            </a:r>
          </a:p>
          <a:p>
            <a:r>
              <a:rPr lang="en-US" sz="1600" dirty="0" smtClean="0"/>
              <a:t>[15] Verizon report, IP latency Statistics 2012-2013</a:t>
            </a:r>
          </a:p>
          <a:p>
            <a:r>
              <a:rPr lang="en-US" sz="1600" dirty="0" smtClean="0"/>
              <a:t>[16] Cisco white paper, The </a:t>
            </a:r>
            <a:r>
              <a:rPr lang="en-US" sz="1600" dirty="0" err="1" smtClean="0"/>
              <a:t>Zettabyte</a:t>
            </a:r>
            <a:r>
              <a:rPr lang="en-US" sz="1600" dirty="0" smtClean="0"/>
              <a:t> Era—Trends and Analysis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11327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contribution #1032, we identified different categories of video applications and described their characteristics</a:t>
            </a:r>
          </a:p>
          <a:p>
            <a:endParaRPr lang="en-US" dirty="0"/>
          </a:p>
          <a:p>
            <a:r>
              <a:rPr lang="en-US" dirty="0" smtClean="0"/>
              <a:t>In this contribution, we will focus </a:t>
            </a:r>
            <a:r>
              <a:rPr lang="en-US" dirty="0" smtClean="0"/>
              <a:t>on the performance requirements and simulation parameters for the identified video </a:t>
            </a:r>
            <a:r>
              <a:rPr lang="en-US" dirty="0" smtClean="0"/>
              <a:t>categories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2013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38209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D6E84AE7-BA1E-4306-9E10-906F977C0E83}" type="slidenum">
              <a:rPr lang="en-US" altLang="ko-KR">
                <a:ea typeface="ＭＳ Ｐゴシック" pitchFamily="34" charset="-128"/>
              </a:rPr>
              <a:pPr algn="ctr"/>
              <a:t>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Outline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77724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altLang="ko-KR" sz="2400" b="1" dirty="0" smtClean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dirty="0" smtClean="0">
                <a:ea typeface="굴림" pitchFamily="34" charset="-127"/>
              </a:rPr>
              <a:t>How to measure video performance?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ko-KR" sz="2400" dirty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dirty="0" smtClean="0">
                <a:ea typeface="굴림" pitchFamily="34" charset="-127"/>
              </a:rPr>
              <a:t>How to set video traffic parameters in HEW simulation?</a:t>
            </a:r>
            <a:endParaRPr lang="en-US" altLang="ko-KR" sz="2400" b="1" dirty="0">
              <a:ea typeface="굴림" pitchFamily="34" charset="-127"/>
            </a:endParaRPr>
          </a:p>
        </p:txBody>
      </p:sp>
      <p:sp>
        <p:nvSpPr>
          <p:cNvPr id="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D6E84AE7-BA1E-4306-9E10-906F977C0E83}" type="slidenum">
              <a:rPr lang="en-US" altLang="ko-KR">
                <a:ea typeface="ＭＳ Ｐゴシック" pitchFamily="34" charset="-128"/>
              </a:rPr>
              <a:pPr algn="ctr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Outline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77724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altLang="ko-KR" sz="2400" b="1" dirty="0" smtClean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b="1" dirty="0" smtClean="0">
                <a:solidFill>
                  <a:srgbClr val="C00000"/>
                </a:solidFill>
                <a:ea typeface="굴림" pitchFamily="34" charset="-127"/>
              </a:rPr>
              <a:t>How to measure video performance?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ko-KR" sz="2400" dirty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dirty="0" smtClean="0">
                <a:ea typeface="굴림" pitchFamily="34" charset="-127"/>
              </a:rPr>
              <a:t>How to set video traffic parameters in HEW simulation?</a:t>
            </a:r>
            <a:endParaRPr lang="en-US" altLang="ko-KR" sz="2400" b="1" dirty="0">
              <a:ea typeface="굴림" pitchFamily="34" charset="-127"/>
            </a:endParaRPr>
          </a:p>
        </p:txBody>
      </p:sp>
      <p:sp>
        <p:nvSpPr>
          <p:cNvPr id="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735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Quality/Experience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Video </a:t>
            </a:r>
            <a:r>
              <a:rPr lang="en-US" dirty="0" smtClean="0"/>
              <a:t>quality</a:t>
            </a:r>
            <a:endParaRPr lang="en-US" dirty="0" smtClean="0"/>
          </a:p>
          <a:p>
            <a:pPr lvl="1"/>
            <a:r>
              <a:rPr lang="en-US" dirty="0" smtClean="0"/>
              <a:t>Subjective, objective</a:t>
            </a:r>
          </a:p>
          <a:p>
            <a:pPr lvl="1"/>
            <a:r>
              <a:rPr lang="en-US" dirty="0"/>
              <a:t>Mostly related to </a:t>
            </a:r>
            <a:r>
              <a:rPr lang="en-US" dirty="0" smtClean="0"/>
              <a:t>distortion against original video pixels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Video experience</a:t>
            </a:r>
          </a:p>
          <a:p>
            <a:pPr lvl="1"/>
            <a:r>
              <a:rPr lang="en-US" dirty="0" smtClean="0"/>
              <a:t>Video start time, re-buffering event, latency, </a:t>
            </a:r>
            <a:r>
              <a:rPr lang="en-US" dirty="0"/>
              <a:t>bit rate, </a:t>
            </a:r>
            <a:r>
              <a:rPr lang="en-US" dirty="0" smtClean="0"/>
              <a:t>packet loss rate</a:t>
            </a:r>
          </a:p>
          <a:p>
            <a:pPr lvl="1"/>
            <a:r>
              <a:rPr lang="en-US" dirty="0" smtClean="0"/>
              <a:t>Mostly related </a:t>
            </a:r>
            <a:r>
              <a:rPr lang="en-US" dirty="0"/>
              <a:t>to network capacity, QoS provisioning </a:t>
            </a:r>
            <a:r>
              <a:rPr lang="en-US" dirty="0" smtClean="0"/>
              <a:t>policy along </a:t>
            </a:r>
            <a:r>
              <a:rPr lang="en-US" dirty="0"/>
              <a:t>the </a:t>
            </a:r>
            <a:r>
              <a:rPr lang="en-US" dirty="0" smtClean="0"/>
              <a:t>data path </a:t>
            </a:r>
            <a:r>
              <a:rPr lang="en-US" dirty="0"/>
              <a:t>and device </a:t>
            </a:r>
            <a:r>
              <a:rPr lang="en-US" dirty="0" smtClean="0"/>
              <a:t>capabilities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9168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dirty="0" smtClean="0"/>
              <a:t>Video Quality Metrics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r>
              <a:rPr lang="en-US" sz="2000" dirty="0" smtClean="0"/>
              <a:t>Subjective scores (MOS): human-involved evaluation score</a:t>
            </a:r>
          </a:p>
          <a:p>
            <a:r>
              <a:rPr lang="en-US" sz="2000" dirty="0" smtClean="0"/>
              <a:t>Objective metrics: an estimate of subjective quality</a:t>
            </a:r>
          </a:p>
          <a:p>
            <a:pPr lvl="1"/>
            <a:r>
              <a:rPr lang="en-US" dirty="0" smtClean="0"/>
              <a:t>Reference-based: e.g., PSNR, SSIM, MS-SSIM</a:t>
            </a:r>
          </a:p>
          <a:p>
            <a:pPr lvl="2"/>
            <a:r>
              <a:rPr lang="en-US" dirty="0" smtClean="0"/>
              <a:t>Not accurate reflection of user experience</a:t>
            </a:r>
          </a:p>
          <a:p>
            <a:pPr lvl="2"/>
            <a:r>
              <a:rPr lang="en-US" dirty="0" smtClean="0"/>
              <a:t>Need to calculate the metrics based on pixels</a:t>
            </a:r>
          </a:p>
          <a:p>
            <a:pPr lvl="1"/>
            <a:r>
              <a:rPr lang="en-US" dirty="0" smtClean="0"/>
              <a:t>Non-reference based: e.g., ITU-P1202</a:t>
            </a:r>
          </a:p>
          <a:p>
            <a:pPr lvl="2"/>
            <a:endParaRPr lang="en-US" sz="14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3476" y="3962400"/>
            <a:ext cx="1264006" cy="71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47895" y="5100735"/>
            <a:ext cx="1264006" cy="70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1495" y="5105400"/>
            <a:ext cx="1265987" cy="71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1695" y="3946849"/>
            <a:ext cx="1266977" cy="71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38200" y="5943600"/>
            <a:ext cx="3185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14 video clips, 96 compressed bit streams</a:t>
            </a:r>
            <a:endParaRPr lang="en-US" sz="1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4267200" y="3429000"/>
            <a:ext cx="3663714" cy="2836373"/>
            <a:chOff x="4494245" y="3453729"/>
            <a:chExt cx="3663714" cy="2836373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4245" y="3453729"/>
              <a:ext cx="3663714" cy="2836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" name="Straight Connector 9"/>
            <p:cNvCxnSpPr/>
            <p:nvPr/>
          </p:nvCxnSpPr>
          <p:spPr>
            <a:xfrm flipV="1">
              <a:off x="7062716" y="3682329"/>
              <a:ext cx="0" cy="22943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7620000" y="5751178"/>
            <a:ext cx="14863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Source: Intel IDF 2012</a:t>
            </a:r>
            <a:endParaRPr lang="en-US" sz="1100" dirty="0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1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7391400" y="6489412"/>
            <a:ext cx="1371600" cy="16856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57752" y="6537037"/>
            <a:ext cx="1371600" cy="16856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4038600" y="4804788"/>
            <a:ext cx="418306" cy="295947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04800" y="6265373"/>
            <a:ext cx="4570413" cy="51642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9"/>
          <p:cNvSpPr txBox="1"/>
          <p:nvPr/>
        </p:nvSpPr>
        <p:spPr>
          <a:xfrm>
            <a:off x="4724400" y="6197025"/>
            <a:ext cx="419099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C00000"/>
                </a:solidFill>
              </a:rPr>
              <a:t>Same PSNR can correspond to MOS from 1.3 (Bad) to 4.6 (excellent)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3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Quality </a:t>
            </a:r>
            <a:r>
              <a:rPr lang="en-US" dirty="0" smtClean="0"/>
              <a:t>Metrics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video layer quality metrics deal with either</a:t>
            </a:r>
          </a:p>
          <a:p>
            <a:pPr lvl="1"/>
            <a:r>
              <a:rPr lang="en-US" dirty="0" smtClean="0"/>
              <a:t>Human testing</a:t>
            </a:r>
          </a:p>
          <a:p>
            <a:pPr lvl="1"/>
            <a:r>
              <a:rPr lang="en-US" dirty="0" smtClean="0"/>
              <a:t>Pixels-level calculation (e.g., PSNR, MS-SSIM)</a:t>
            </a:r>
          </a:p>
          <a:p>
            <a:pPr lvl="1"/>
            <a:r>
              <a:rPr lang="en-US" dirty="0" smtClean="0"/>
              <a:t>Analysis of compressed bit stream (</a:t>
            </a:r>
            <a:r>
              <a:rPr lang="en-US" dirty="0" err="1" smtClean="0"/>
              <a:t>e.g</a:t>
            </a:r>
            <a:r>
              <a:rPr lang="en-US" dirty="0" smtClean="0"/>
              <a:t>, P1202.1)</a:t>
            </a:r>
          </a:p>
          <a:p>
            <a:pPr lvl="1"/>
            <a:endParaRPr lang="en-US" dirty="0"/>
          </a:p>
          <a:p>
            <a:r>
              <a:rPr lang="en-US" dirty="0" smtClean="0"/>
              <a:t>These video quality metrics are NOT suited for HEW evaluation methodology</a:t>
            </a: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42697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304800"/>
            <a:ext cx="7772400" cy="1066800"/>
          </a:xfrm>
        </p:spPr>
        <p:txBody>
          <a:bodyPr/>
          <a:lstStyle/>
          <a:p>
            <a:r>
              <a:rPr lang="en-US" dirty="0"/>
              <a:t>Video Experience </a:t>
            </a:r>
            <a:r>
              <a:rPr lang="en-US" dirty="0" smtClean="0"/>
              <a:t>Metrics--Buffering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6692"/>
            <a:ext cx="8534400" cy="4478908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>
                <a:solidFill>
                  <a:srgbClr val="C00000"/>
                </a:solidFill>
              </a:rPr>
              <a:t>Buffer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has the largest impact on video streaming experience [1]!</a:t>
            </a:r>
          </a:p>
          <a:p>
            <a:pPr marL="342900" lvl="1" indent="-342900">
              <a:buFontTx/>
              <a:buChar char="•"/>
            </a:pPr>
            <a:endParaRPr lang="en-US" sz="400" b="1" dirty="0" smtClean="0">
              <a:solidFill>
                <a:srgbClr val="C00000"/>
              </a:solidFill>
            </a:endParaRPr>
          </a:p>
          <a:p>
            <a:pPr marL="342900" lvl="1" indent="-342900">
              <a:buFontTx/>
              <a:buChar char="•"/>
            </a:pPr>
            <a:r>
              <a:rPr lang="en-US" dirty="0" err="1" smtClean="0"/>
              <a:t>Rubuffering</a:t>
            </a:r>
            <a:r>
              <a:rPr lang="en-US" dirty="0" smtClean="0"/>
              <a:t> event = </a:t>
            </a:r>
            <a:r>
              <a:rPr lang="en-US" dirty="0" err="1" smtClean="0"/>
              <a:t>playout</a:t>
            </a:r>
            <a:r>
              <a:rPr lang="en-US" dirty="0" smtClean="0"/>
              <a:t> buffer is empty when it is time to display the next packet/video unit</a:t>
            </a:r>
          </a:p>
          <a:p>
            <a:pPr marL="342900" lvl="1" indent="-342900">
              <a:buFontTx/>
              <a:buChar char="•"/>
            </a:pPr>
            <a:endParaRPr lang="en-US" sz="300" dirty="0" smtClean="0">
              <a:solidFill>
                <a:srgbClr val="C00000"/>
              </a:solidFill>
            </a:endParaRPr>
          </a:p>
          <a:p>
            <a:pPr marL="342900" lvl="1" indent="-342900">
              <a:buFontTx/>
              <a:buChar char="•"/>
            </a:pPr>
            <a:r>
              <a:rPr lang="en-US" dirty="0" err="1" smtClean="0"/>
              <a:t>Rebuffering</a:t>
            </a:r>
            <a:r>
              <a:rPr lang="en-US" dirty="0" smtClean="0"/>
              <a:t> ratio =percentage of time that the video is being </a:t>
            </a:r>
            <a:r>
              <a:rPr lang="en-US" dirty="0" err="1" smtClean="0"/>
              <a:t>rebuffered</a:t>
            </a:r>
            <a:r>
              <a:rPr lang="en-US" dirty="0" smtClean="0"/>
              <a:t> during the entire viewing duration</a:t>
            </a:r>
            <a:endParaRPr lang="en-US" sz="1400" dirty="0" smtClean="0"/>
          </a:p>
          <a:p>
            <a:endParaRPr lang="en-US" sz="300" dirty="0" smtClean="0">
              <a:solidFill>
                <a:srgbClr val="C00000"/>
              </a:solidFill>
            </a:endParaRPr>
          </a:p>
          <a:p>
            <a:r>
              <a:rPr lang="en-US" sz="2000" b="0" dirty="0" smtClean="0"/>
              <a:t>For streaming video, a </a:t>
            </a:r>
            <a:r>
              <a:rPr lang="en-US" sz="2000" b="0" dirty="0"/>
              <a:t>big </a:t>
            </a:r>
            <a:r>
              <a:rPr lang="en-US" sz="2000" b="0" dirty="0" smtClean="0"/>
              <a:t>buffer typically exists for smoothing out large delay and thus individual packet delay does not directly impact video experience</a:t>
            </a:r>
          </a:p>
          <a:p>
            <a:r>
              <a:rPr lang="en-US" sz="2000" b="0" dirty="0" smtClean="0"/>
              <a:t>Instead, E2E throughput against video load has more impact on </a:t>
            </a:r>
            <a:r>
              <a:rPr lang="en-US" sz="2000" b="0" dirty="0" err="1" smtClean="0"/>
              <a:t>rebufferiing</a:t>
            </a:r>
            <a:r>
              <a:rPr lang="en-US" sz="2000" b="0" dirty="0"/>
              <a:t> </a:t>
            </a:r>
            <a:r>
              <a:rPr lang="en-US" sz="2000" b="0" dirty="0" smtClean="0"/>
              <a:t>events</a:t>
            </a:r>
          </a:p>
          <a:p>
            <a:r>
              <a:rPr lang="en-US" sz="2000" b="0" dirty="0"/>
              <a:t>0.5%--1% </a:t>
            </a:r>
            <a:r>
              <a:rPr lang="en-US" sz="2000" b="0" dirty="0" err="1" smtClean="0"/>
              <a:t>rebuffering</a:t>
            </a:r>
            <a:r>
              <a:rPr lang="en-US" sz="2000" b="0" dirty="0" smtClean="0"/>
              <a:t> ratio is </a:t>
            </a:r>
            <a:r>
              <a:rPr lang="en-US" sz="2000" b="0" dirty="0"/>
              <a:t>considered above </a:t>
            </a:r>
            <a:r>
              <a:rPr lang="en-US" sz="2000" b="0" dirty="0" smtClean="0"/>
              <a:t>industry-average [1]</a:t>
            </a:r>
            <a:endParaRPr lang="en-US" sz="2000" b="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4" name="AutoShape 2" descr="data:image/jpeg;base64,/9j/4AAQSkZJRgABAQAAAQABAAD/2wCEAAkGBxIODhQQEBAWERAXFRURFhcVFBEQEhAQFBMYFhcWFBUYHCggGB8oGxQTITEiJSorMC4uGCAzODMtNyguLiwBCgoKBQUFDgUFDisZExkrKysrKysrKysrKysrKysrKysrKysrKysrKysrKysrKysrKysrKysrKysrKysrKysrK//AABEIAOEA4QMBIgACEQEDEQH/xAAcAAEAAgMBAQEAAAAAAAAAAAAABwgEBQYDAgH/xABJEAABAwICAwkOAggGAwEAAAABAAIDBBEFEgYhMQcIExdBUWGTsRQiMjM1U1RxcoGEstLTkZIVIzRCUmKh0RZzdLPB8EOi4YL/xAAUAQEAAAAAAAAAAAAAAAAAAAAA/8QAFBEBAAAAAAAAAAAAAAAAAAAAAP/aAAwDAQACEQMRAD8AnFERARFGe7Dp9VYI+mbSsidwolLuFa99shZbLlc23hFBJiKt3HvifmqXq5vupx74n5ql6ub7qCyKKt3HvifmqXq5vupx74n5ql6ub7qCyKKt3HvifmqXq5vupx74n5ql6ub7qCyKKt3HvifmqXq5vupx74n5ql6ub7qCyKKt3HvifmqXq5vupx74n5ql6ub7qCyKKt3HvifmqXq5vupx74n5ql6ub7qCyKKt3HvifmqXq5vupx74n5ql6ub7qCyKKt3HvifmqXq5vupx74n5ql6ub7qCyKKt3HvifmqXqpvupx74n5ql6qb7qCyKKt3HvifmqXqpvupx74n5ql6qb7qCyKKINyrdOrcXxE01SyBsYhfJeNkjXZmuYBrc8i3fHkUvoCIiAiIgIiICgjfMeMofZqO2JTuoI3zHjKH2ajtiQQmiIgIiICIiAiIgIilPco3NIsShNZWOdwGYsjjYcpkLfCc520C+qw16j7wixFMW6fuWQUdI6toC5rY7cJE5xeMhNs7HHXcEi4JOr1a4dQEREBERAREQEREEm73vy0f9NL88assq0b3zy2f9PL8zFZdAREQEREBERAUEb5jxlD7NR2xKd1BG+Y8ZQ+zUdsSCE0REBERAUh7nO5v+lIjU1Ejoqe5YwMtwkjh4Ru4ENaDq2G5vstrjxTvuH46yahNEdUsBc4D+OKRxdmHqc4g+tvOg5HdC3Mf0dB3VSyPlhbYSNeAZIwTYPDmgAtuQNgt08kbK3lVTsmjdFI0Oje0sc07HNcLEH3FVf0z0edhldJTOuWjv43H9+F3gu7QekFBo1ZncS8hQe3N/uuVZlZncS8gwe3N/uuQbTdN8iVv+SfmCqkrXbpvkSt/yT2hVRQF6wxZtfIvNrbmyzmtsLIMeWCwuF4LLqH2FudYiAiIgIiIJM3vnls/6eX5mKy6rRvfPLfw8vzMVl0BERAREQEREBQRvmPGUPs1HbEp3UEb5jxlD7NR2xIITREQEXfbnOgTcSY6oqHubAHZGtZYOkcAC43I1NFwOk32WXQaR7kjCzPQSFrx/45TdrvZeBdp9d/cgiFbbRXHX4dWR1MevKbObs4SI6ntPrH9bFYmJ4ZNSSmKoidFIORwtcc4OwjpGpYiC3VBWMqIWTROzRvaHtPO1wuFxm65ov3fQmaNt6iAF7bay+La9mrabDMOkW5VzO4dpT4WGyu55IL8+2SMf1cP/ANKYbIKeqzW4j5Bg9ub/AHXKGd1bRgYdiBMYtTzXljA2MN+/Z7iQR0OCmHcMqGvwSNjXAuZJK145WkvLxf3OBQbndN8iVv8Akn5gqoq1O6tUsiwOrL3AZoxG3+Z7nAAD/vIqsxMzGyD3pmWF/wDtl7IvGpfYW/7ZB4SvzG6+EX01pJsBcoPlFsafDuV59w/5K+K2iDBmadXKCgwUREEmb3zy38PL8zFZdVo3vnlv4eX5mKy6AiIgIiICIiAoI3zHjKH2ajtiU7qCN8x4yh9mo7YkEJoiIJU3J9MoKeE0VS8Rd+XxPdqZZ1rsc793WCQTq1+pS403FxrG0coIVT10+iunNXhpDWP4WDlieSWgfyHaw+rVr2FBPeMYPBWxcFUxNlZyX8Jp52uGtp9SiXSzcrmgvLREzxbeDNhMwdHI/l2WPQVImium9JiQDWP4OflikID7/wAh2PHq19AXTIKr0lTJSztkYTHNG8OGqxY9h5QekawVY7RzT6hradsjqiOCTL+sjke2NzHAd9bNbMOYhaLdR0bgqaGWpyNbURN4QPAs5zW7WO/iFr2vsKgRBIe7DpXDiNRFFTOzxQh93jwZJHkXy84AaNfLcrktHdJKrDZDJSTuic4AOAs5rwDcBzHAg8vJquVqUQbzSXS6txQt7rnMjWm7WgNZG0nlDWgC/Sda08D8p17F5ogzXSgDasNxubr8W0w2AZc5Fz2WQY9PQOdrd3o/qfctlDC1gs0W7SvReM9S1m06+YbUHssDEKoZcgNydvMFi1FY5+rYOYf8rGQEREEmb3zy38PL8zFZdVo3vnlv4eX5mKy6AiIgIiICIiAoI3zHjKH2ajtiU7qCN8x4yh9mo7YkEJoi73QXQFtfD3TUPcyIkhjWZQ5+U2LiSDYXBGzkQcEimniuoOebrGfQnFdQc83WM+hBC7XEEEGxGsW1EFSBotupVFKBHVNNVENQcTaZo9o+H79fSuo4rqDnm6xn0Lxq9yukcwiKWZj7ai5zHtv/ADNygkeohBzunG6S7EIDTQRGGF1s5c4F7wDfLYagLgc91HyysToX0074JRaRji11tYuOUHmO1YqAiIgIiICy6SsMYsRcf1CxF+saSQBtOr3lBmz4iTqaMvTyrCJut/DgbLd+4l3LawHu1L7/AEJFzu/Ef2Qc4i6P9CRc7vxH9k/QkXO78R/ZBziLcYjhAYwvYSQNZBsdXOCtOgkze+eW/h5fmYrLqtG988t/Dy/MxWXQEREBERAREQFBG+Y8ZQ+zUdsSndQRvmPGUPs1HbEghNSxua6X07KRtLUSNhfGXZXPOVkjHOLvC2AguIsejpUTogsV/iWi9Ng66P8Auv3/ABLRemwddH/dV0RBYv8AxLRemwddH/deVVpbQxMLzVxEAXsx7ZHHoDW6yq8rb4Ho5U1x/Ux96Nr3d7GDzZuU9Aug8tIsT7srJajLlD3kgcoaBZoPTYBa1bvHtFamgAdM0GMm2dhzNB5jqBHvC0iAiIgIiIC+4n5XB3MQfwN18LLoMOkqCcg1DaTqAQdBDiMTm3zgdBIBC++7YvON/MFz9dhUsGtzbt/ibrHv5lgoOu7ti8438wTu2LzjfzBciiDosUxFgjLWuDnOFtWsAHaSVzqIgkze+eW/h5fmYrLqtG988t/Dy/MxWXQEREBERAREQFBG+Y8ZQ+zUdsSndQRvmPGUPs1HbEghNERAWVh+Hy1MgjhjdI88gGwc5OwDpK6PQnRDu8GaVxZA12WzfCkcACQCdg1jWpVw3DYqWPg4IxG3o2uPO47SekoOO0c3OmR2krCJX7eDbfg2n+Y7XerUPWu6ijaxoa1oa0CwAAAA5gBsX6XWFybDbc6gAuL0j3QoYLspbTybM3/iafWPD92rpQbbTyeNmGzCS3fNytB2mQkZbeoi/uUIrPxTFZ6yTPM8yO2Acjb8jWjUORdvhGgMXBA1LnmUi5DSGhl+TZrKCOUW90s0fNBKAHZ43glhOp2raHdIuNfStG1pJsBc8w1koPxF9PYWmzgQeYixWbguGmqlyA5QBmcdtmjm6daDAXYaMSNNOANoJzc9ybg/hb8F61WiMRZaNzg8DUXEEOPSLdi5FkkkEhsSx7SWnoI2g86DvyFpcR0eZJ30X6t3N+4f7Lzw7SJrrNmGU/xDwT6xyLescCLggg7CNYKDgaukfC7K9uU8nMfUeVeCkOeFsjcr2hzeY61y+N4KIW8JGTkvrB2tv08oQaRERBJm988t/Dy/MxWXVaN755b+Hl+ZisugIiICIiAiIgKCN8x4yh9mo7YlO6gjfMeMofZqO2JBCaIiCSNzbSWGKA0s72xODi5jnd61zXWuC7YDe+3nXRY5pnS0jdUgmk5GRkO/M4am9vQoVRBvtINLKmuJD3ZIuSNlw238x2uPr/ALQovajpnTSNjYLvcQ0DpKDqNz3BeHn7oeP1cRFuZ0u0fht/BSesLB8ObSQMhZsaNZ/icdrj6ysTSnGBRUrpB4w95GP5zy+obUHEbo2KNmqGws1iIEE88jrXHusB67rbaBULG03DWvI8uF+UNabWHNsuo9e4kkk3J1knWSTylSZoR+wM9b/nKBpnQslpHvcO/jGZruUaxcX5iFxWi1eIKgZvBeMhPMSdR/HtXf6T/sM3sHtCidBLC5DTPDbOFQ0ajZr+h3If8Aj8Ft9GMT7ogs4/rGd67pHI7/ALzLZ1UDZWOY8Xa4WKCLFmUGJSQHvHauVp1tPu5F54hSOgldG7aD+I5CPcsdB2VBjkUos48G/mcdR9TljaQ4mzgjGxwc51r21hoBvrPuXLIgIiIJM3vnlv4eX5mKy6rRvfPLfw8vzMVl0BERAREQEREBQRvmPGUPs1HbEp3UEb5jxlD7NR2xIITREQEREBSBua4NYGreNZuyPoGxzv8Aj8VH6kDQTSWGOAU0zxGWklrnamua43sTyG5O1B3iiLTLGu7Ko5TeJl2M5jzu95/oAup0x0tiEDoaaQPkeMrnN1tYw7bO5SdmpRugKTtCP2Bnrf8AOVGKk3Qj9gZ63/OUGXpP+wzewe0KJ1LGk/7DN7B7QonQZ+C4gaadr/3djhzsO3+/uUjseHAEG4IuDzgqKV1mi+OsZHwMzstvAcdmX+EnkQZWmOG8JFwzR3zNTuln/wAPaVxK7XSPHIuAdFG8Pe8Ze91hreW5XFICIiAiIgkze+eW/h5fmYrLqtG988t/Dy/MxWXQEREBERAREQFBG+Y8ZQ+zUdsSndQRvmPG0Ps1HbEghNERAREQEREBERAXdaEY3E2HueR4jcCS0uIa14cb7Tqvc7FwqIJD0wxyJtO6Fj2vkf3tmkODG3uS4jZ6lHiIgIiICIiAiIgIiIJM3vnlv4eX5mKy6rRvfPLfw8vzMVl0BERAREQEREBQRvmPG0Psz9sSndQRvmPG0Psz9sSCE0REBd0dyXFRa8MYJ12NRTg6+jOuFU17reEYfPiMb6vFO45e54hwfck1Rdgc+zs7DYXuRboQRPpBo/U4dNwNXCYZLZgCWuDm7Ltc0kH3FaxSnuqU7po8M4Jwnw5sYpoakP4R8zjla/hAQMju88HXsPqGmxfQmGDSGPCmyyGFz4mF5ycIBI0E21W5eZBzWjWj0+J1Ap6ZodJlLzmcGNYxu1zidg1j8VsKbQmqmr+4ITFNLk4TNHMx8Ij5XGQarC4HPdSDua4XTUWK4nTZ5nPihqIwbRFppmlocSbg8Je1hbLtusfcjGHjEKvuV1UR3HJl4VsDTwXecLfI499my5eS17oIxxzCH0U5hkfHIQA7NFI2aMg8zm+/Uteu9wDQ+kxB9RUQvqhh1OxpdeKN9bNM+4EcTIyW7eU7NXrH7jWg8Rw6Suo21cXAOAmhrYmxvMbzYSRPaAHAHaPXzC4cCsieiljYySSJ7GSAmNzmOa2UC1yxxFnWuNnOpCrtCsMooKaetrZmCopY52Rxsa+QzOYHP15bNYMzAL6zc8yxcdwdzqLA2yVMskc/CMDHZMtM0yxNIisL683LfYEEfopUdoJhTcWOEGpq3VJ1NeGwCGNxi4RrZLjM8213FhrA5ytHgehcAhravEJnspaSU0xEAaZZ6gOy2Zn1Aa27efksg4dF3lfonQuwabFKOoncGSsiEUojDoyS0ObIW6nHvswItqI1XBXBoCIiAiIgkze+eW/h5fmYrLqtG988t/Dy/MxWXQEREBERAREQFBG+X8bQ+zP2xKd1A++X8bQ+xP8ANGghRERAUuaZ4lgWL1LamWvqInCJkWVlO4izS43uR/MVEaIO+0t0spO4qXDcNbI6nppe6DLMA10svfHU0bBeR/NyatV10FdpHhE+MQ4y6slDhwTnU3c78zJGty3Mt8uUaiQL3y6tuqIUQSXgWl9JDjOJVb3uEFRFUMiORxLnSOaW3btGw7Vpdy/H4MOq55alxax9JNC0hrn3ke5haLDZ4J1rjkQdzud6WR0cNTRVEstPDUBpbUQFwlppmbHWaQS06gbHktsJt7aQY5Aygkhbi9biVRIQBmfVQU0UQIJD45HEyE/h+GvgEQddp/jsNa2gEDi7gKGCmku1zcszAcwF9vJrWfiek1NJTYJG15LqQuM/eOGQGWJwyn97Ux2xcEiCRXaV0v8Aiv8ASWd3cnCB+bI7Nl7nyeBt8JZeEYvT1tNilJOJmUctS+tjqo4JJ2wPL7jhmtFwC1rf/bYovW70Y0pqcLe51M8APGWRj2tkjmaL2D2nbtP4nnQd7PDSxaJVTKWV07e64w6V0ZhbNLeN36thJIaG2GvWSCbBcVizMNyUPczpC8sb3bmzWbJ3mbg7j/M2X5F56R6X1OIsZFLwccDDmZDDGyGFrzcF2Vu06zrPOVoEHWyswj9MNDXS/om3fHv+FvwR6L+MtybFzeIiPh5OAvwPCP4O983BZjkvfly2WMiAiIgkze+eW/h5fmYrLqs+988t/Dy/MxWYQEREBERAREQFEG7vorWYlJSGjp3TBjZg+xY3KXFlvCI/hKl9EFTeK7GPQH/nh+tOK3GPQH/nh+tWyRBU7itxj0B/54frTisxj0B/54PrVsUQVO4rMY9Af+eD604rMY9Af1kH1q2KIKncVeMegP6yD61+8VeMegP6yD61bBEFT+KvGPQHdZB9acVeMegO6yD61bBEFT+KvGPQHdZB9acVeMegO6yD61bBEFT+KvGPQH9ZB9a/OKvGPQH9ZB9atiiCp3FZjHoD+sg+tOKzGPQH/ng+tWxRBU7isxj0B/54PrTitxj0B/54frVsUQVN4rcY9Af+eH604rsY9Af+eH61bJEED7jOheIYfivDVVK6KLgZGZiYyMxLbDvXHmKnh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xIODhQQEBAWERAXFRURFhcVFBEQEhAQFBMYFhcWFBUYHCggGB8oGxQTITEiJSorMC4uGCAzODMtNyguLiwBCgoKBQUFDgUFDisZExkrKysrKysrKysrKysrKysrKysrKysrKysrKysrKysrKysrKysrKysrKysrKysrKysrK//AABEIAOEA4QMBIgACEQEDEQH/xAAcAAEAAgMBAQEAAAAAAAAAAAAABwgEBQYDAgH/xABJEAABAwICAwkOAggGAwEAAAABAAIDBBEFEgYhMQcIExdBUWGTsRQiMjM1U1RxcoGEstLTkZIVIzRCUmKh0RZzdLPB8EOi4YL/xAAUAQEAAAAAAAAAAAAAAAAAAAAA/8QAFBEBAAAAAAAAAAAAAAAAAAAAAP/aAAwDAQACEQMRAD8AnFERARFGe7Dp9VYI+mbSsidwolLuFa99shZbLlc23hFBJiKt3HvifmqXq5vupx74n5ql6ub7qCyKKt3HvifmqXq5vupx74n5ql6ub7qCyKKt3HvifmqXq5vupx74n5ql6ub7qCyKKt3HvifmqXq5vupx74n5ql6ub7qCyKKt3HvifmqXq5vupx74n5ql6ub7qCyKKt3HvifmqXq5vupx74n5ql6ub7qCyKKt3HvifmqXq5vupx74n5ql6ub7qCyKKt3HvifmqXq5vupx74n5ql6ub7qCyKKt3HvifmqXqpvupx74n5ql6qb7qCyKKt3HvifmqXqpvupx74n5ql6qb7qCyKKINyrdOrcXxE01SyBsYhfJeNkjXZmuYBrc8i3fHkUvoCIiAiIgIiICgjfMeMofZqO2JTuoI3zHjKH2ajtiQQmiIgIiICIiAiIgIilPco3NIsShNZWOdwGYsjjYcpkLfCc520C+qw16j7wixFMW6fuWQUdI6toC5rY7cJE5xeMhNs7HHXcEi4JOr1a4dQEREBERAREQEREEm73vy0f9NL88assq0b3zy2f9PL8zFZdAREQEREBERAUEb5jxlD7NR2xKd1BG+Y8ZQ+zUdsSCE0REBERAUh7nO5v+lIjU1Ejoqe5YwMtwkjh4Ru4ENaDq2G5vstrjxTvuH46yahNEdUsBc4D+OKRxdmHqc4g+tvOg5HdC3Mf0dB3VSyPlhbYSNeAZIwTYPDmgAtuQNgt08kbK3lVTsmjdFI0Oje0sc07HNcLEH3FVf0z0edhldJTOuWjv43H9+F3gu7QekFBo1ZncS8hQe3N/uuVZlZncS8gwe3N/uuQbTdN8iVv+SfmCqkrXbpvkSt/yT2hVRQF6wxZtfIvNrbmyzmtsLIMeWCwuF4LLqH2FudYiAiIgIiIJM3vnls/6eX5mKy6rRvfPLfw8vzMVl0BERAREQEREBQRvmPGUPs1HbEp3UEb5jxlD7NR2xIITREQEXfbnOgTcSY6oqHubAHZGtZYOkcAC43I1NFwOk32WXQaR7kjCzPQSFrx/45TdrvZeBdp9d/cgiFbbRXHX4dWR1MevKbObs4SI6ntPrH9bFYmJ4ZNSSmKoidFIORwtcc4OwjpGpYiC3VBWMqIWTROzRvaHtPO1wuFxm65ov3fQmaNt6iAF7bay+La9mrabDMOkW5VzO4dpT4WGyu55IL8+2SMf1cP/ANKYbIKeqzW4j5Bg9ub/AHXKGd1bRgYdiBMYtTzXljA2MN+/Z7iQR0OCmHcMqGvwSNjXAuZJK145WkvLxf3OBQbndN8iVv8Akn5gqoq1O6tUsiwOrL3AZoxG3+Z7nAAD/vIqsxMzGyD3pmWF/wDtl7IvGpfYW/7ZB4SvzG6+EX01pJsBcoPlFsafDuV59w/5K+K2iDBmadXKCgwUREEmb3zy38PL8zFZdVo3vnlv4eX5mKy6AiIgIiICIiAoI3zHjKH2ajtiU7qCN8x4yh9mo7YkEJoiIJU3J9MoKeE0VS8Rd+XxPdqZZ1rsc793WCQTq1+pS403FxrG0coIVT10+iunNXhpDWP4WDlieSWgfyHaw+rVr2FBPeMYPBWxcFUxNlZyX8Jp52uGtp9SiXSzcrmgvLREzxbeDNhMwdHI/l2WPQVImium9JiQDWP4OflikID7/wAh2PHq19AXTIKr0lTJSztkYTHNG8OGqxY9h5QekawVY7RzT6hradsjqiOCTL+sjke2NzHAd9bNbMOYhaLdR0bgqaGWpyNbURN4QPAs5zW7WO/iFr2vsKgRBIe7DpXDiNRFFTOzxQh93jwZJHkXy84AaNfLcrktHdJKrDZDJSTuic4AOAs5rwDcBzHAg8vJquVqUQbzSXS6txQt7rnMjWm7WgNZG0nlDWgC/Sda08D8p17F5ogzXSgDasNxubr8W0w2AZc5Fz2WQY9PQOdrd3o/qfctlDC1gs0W7SvReM9S1m06+YbUHssDEKoZcgNydvMFi1FY5+rYOYf8rGQEREEmb3zy38PL8zFZdVo3vnlv4eX5mKy6AiIgIiICIiAoI3zHjKH2ajtiU7qCN8x4yh9mo7YkEJoi73QXQFtfD3TUPcyIkhjWZQ5+U2LiSDYXBGzkQcEimniuoOebrGfQnFdQc83WM+hBC7XEEEGxGsW1EFSBotupVFKBHVNNVENQcTaZo9o+H79fSuo4rqDnm6xn0Lxq9yukcwiKWZj7ai5zHtv/ADNygkeohBzunG6S7EIDTQRGGF1s5c4F7wDfLYagLgc91HyysToX0074JRaRji11tYuOUHmO1YqAiIgIiICy6SsMYsRcf1CxF+saSQBtOr3lBmz4iTqaMvTyrCJut/DgbLd+4l3LawHu1L7/AEJFzu/Ef2Qc4i6P9CRc7vxH9k/QkXO78R/ZBziLcYjhAYwvYSQNZBsdXOCtOgkze+eW/h5fmYrLqtG988t/Dy/MxWXQEREBERAREQFBG+Y8ZQ+zUdsSndQRvmPGUPs1HbEghNSxua6X07KRtLUSNhfGXZXPOVkjHOLvC2AguIsejpUTogsV/iWi9Ng66P8Auv3/ABLRemwddH/dV0RBYv8AxLRemwddH/deVVpbQxMLzVxEAXsx7ZHHoDW6yq8rb4Ho5U1x/Ux96Nr3d7GDzZuU9Aug8tIsT7srJajLlD3kgcoaBZoPTYBa1bvHtFamgAdM0GMm2dhzNB5jqBHvC0iAiIgIiIC+4n5XB3MQfwN18LLoMOkqCcg1DaTqAQdBDiMTm3zgdBIBC++7YvON/MFz9dhUsGtzbt/ibrHv5lgoOu7ti8438wTu2LzjfzBciiDosUxFgjLWuDnOFtWsAHaSVzqIgkze+eW/h5fmYrLqtG988t/Dy/MxWXQEREBERAREQFBG+Y8ZQ+zUdsSndQRvmPGUPs1HbEghNERAWVh+Hy1MgjhjdI88gGwc5OwDpK6PQnRDu8GaVxZA12WzfCkcACQCdg1jWpVw3DYqWPg4IxG3o2uPO47SekoOO0c3OmR2krCJX7eDbfg2n+Y7XerUPWu6ijaxoa1oa0CwAAAA5gBsX6XWFybDbc6gAuL0j3QoYLspbTybM3/iafWPD92rpQbbTyeNmGzCS3fNytB2mQkZbeoi/uUIrPxTFZ6yTPM8yO2Acjb8jWjUORdvhGgMXBA1LnmUi5DSGhl+TZrKCOUW90s0fNBKAHZ43glhOp2raHdIuNfStG1pJsBc8w1koPxF9PYWmzgQeYixWbguGmqlyA5QBmcdtmjm6daDAXYaMSNNOANoJzc9ybg/hb8F61WiMRZaNzg8DUXEEOPSLdi5FkkkEhsSx7SWnoI2g86DvyFpcR0eZJ30X6t3N+4f7Lzw7SJrrNmGU/xDwT6xyLescCLggg7CNYKDgaukfC7K9uU8nMfUeVeCkOeFsjcr2hzeY61y+N4KIW8JGTkvrB2tv08oQaRERBJm988t/Dy/MxWXVaN755b+Hl+ZisugIiICIiAiIgKCN8x4yh9mo7YlO6gjfMeMofZqO2JBCaIiCSNzbSWGKA0s72xODi5jnd61zXWuC7YDe+3nXRY5pnS0jdUgmk5GRkO/M4am9vQoVRBvtINLKmuJD3ZIuSNlw238x2uPr/ALQovajpnTSNjYLvcQ0DpKDqNz3BeHn7oeP1cRFuZ0u0fht/BSesLB8ObSQMhZsaNZ/icdrj6ysTSnGBRUrpB4w95GP5zy+obUHEbo2KNmqGws1iIEE88jrXHusB67rbaBULG03DWvI8uF+UNabWHNsuo9e4kkk3J1knWSTylSZoR+wM9b/nKBpnQslpHvcO/jGZruUaxcX5iFxWi1eIKgZvBeMhPMSdR/HtXf6T/sM3sHtCidBLC5DTPDbOFQ0ajZr+h3If8Aj8Ft9GMT7ogs4/rGd67pHI7/ALzLZ1UDZWOY8Xa4WKCLFmUGJSQHvHauVp1tPu5F54hSOgldG7aD+I5CPcsdB2VBjkUos48G/mcdR9TljaQ4mzgjGxwc51r21hoBvrPuXLIgIiIJM3vnlv4eX5mKy6rRvfPLfw8vzMVl0BERAREQEREBQRvmPGUPs1HbEp3UEb5jxlD7NR2xIITREQEREBSBua4NYGreNZuyPoGxzv8Aj8VH6kDQTSWGOAU0zxGWklrnamua43sTyG5O1B3iiLTLGu7Ko5TeJl2M5jzu95/oAup0x0tiEDoaaQPkeMrnN1tYw7bO5SdmpRugKTtCP2Bnrf8AOVGKk3Qj9gZ63/OUGXpP+wzewe0KJ1LGk/7DN7B7QonQZ+C4gaadr/3djhzsO3+/uUjseHAEG4IuDzgqKV1mi+OsZHwMzstvAcdmX+EnkQZWmOG8JFwzR3zNTuln/wAPaVxK7XSPHIuAdFG8Pe8Ze91hreW5XFICIiAiIgkze+eW/h5fmYrLqtG988t/Dy/MxWXQEREBERAREQFBG+Y8ZQ+zUdsSndQRvmPG0Ps1HbEghNERAREQEREBERAXdaEY3E2HueR4jcCS0uIa14cb7Tqvc7FwqIJD0wxyJtO6Fj2vkf3tmkODG3uS4jZ6lHiIgIiICIiAiIgIiIJM3vnlv4eX5mKy6rRvfPLfw8vzMVl0BERAREQEREBQRvmPG0Psz9sSndQRvmPG0Psz9sSCE0REBd0dyXFRa8MYJ12NRTg6+jOuFU17reEYfPiMb6vFO45e54hwfck1Rdgc+zs7DYXuRboQRPpBo/U4dNwNXCYZLZgCWuDm7Ltc0kH3FaxSnuqU7po8M4Jwnw5sYpoakP4R8zjla/hAQMju88HXsPqGmxfQmGDSGPCmyyGFz4mF5ycIBI0E21W5eZBzWjWj0+J1Ap6ZodJlLzmcGNYxu1zidg1j8VsKbQmqmr+4ITFNLk4TNHMx8Ij5XGQarC4HPdSDua4XTUWK4nTZ5nPihqIwbRFppmlocSbg8Je1hbLtusfcjGHjEKvuV1UR3HJl4VsDTwXecLfI499my5eS17oIxxzCH0U5hkfHIQA7NFI2aMg8zm+/Uteu9wDQ+kxB9RUQvqhh1OxpdeKN9bNM+4EcTIyW7eU7NXrH7jWg8Rw6Suo21cXAOAmhrYmxvMbzYSRPaAHAHaPXzC4cCsieiljYySSJ7GSAmNzmOa2UC1yxxFnWuNnOpCrtCsMooKaetrZmCopY52Rxsa+QzOYHP15bNYMzAL6zc8yxcdwdzqLA2yVMskc/CMDHZMtM0yxNIisL683LfYEEfopUdoJhTcWOEGpq3VJ1NeGwCGNxi4RrZLjM8213FhrA5ytHgehcAhravEJnspaSU0xEAaZZ6gOy2Zn1Aa27efksg4dF3lfonQuwabFKOoncGSsiEUojDoyS0ObIW6nHvswItqI1XBXBoCIiAiIgkze+eW/h5fmYrLqtG988t/Dy/MxWXQEREBERAREQFBG+X8bQ+zP2xKd1A++X8bQ+xP8ANGghRERAUuaZ4lgWL1LamWvqInCJkWVlO4izS43uR/MVEaIO+0t0spO4qXDcNbI6nppe6DLMA10svfHU0bBeR/NyatV10FdpHhE+MQ4y6slDhwTnU3c78zJGty3Mt8uUaiQL3y6tuqIUQSXgWl9JDjOJVb3uEFRFUMiORxLnSOaW3btGw7Vpdy/H4MOq55alxax9JNC0hrn3ke5haLDZ4J1rjkQdzud6WR0cNTRVEstPDUBpbUQFwlppmbHWaQS06gbHktsJt7aQY5Aygkhbi9biVRIQBmfVQU0UQIJD45HEyE/h+GvgEQddp/jsNa2gEDi7gKGCmku1zcszAcwF9vJrWfiek1NJTYJG15LqQuM/eOGQGWJwyn97Ux2xcEiCRXaV0v8Aiv8ASWd3cnCB+bI7Nl7nyeBt8JZeEYvT1tNilJOJmUctS+tjqo4JJ2wPL7jhmtFwC1rf/bYovW70Y0pqcLe51M8APGWRj2tkjmaL2D2nbtP4nnQd7PDSxaJVTKWV07e64w6V0ZhbNLeN36thJIaG2GvWSCbBcVizMNyUPczpC8sb3bmzWbJ3mbg7j/M2X5F56R6X1OIsZFLwccDDmZDDGyGFrzcF2Vu06zrPOVoEHWyswj9MNDXS/om3fHv+FvwR6L+MtybFzeIiPh5OAvwPCP4O983BZjkvfly2WMiAiIgkze+eW/h5fmYrLqs+988t/Dy/MxWYQEREBERAREQFEG7vorWYlJSGjp3TBjZg+xY3KXFlvCI/hKl9EFTeK7GPQH/nh+tOK3GPQH/nh+tWyRBU7itxj0B/54frTisxj0B/54PrVsUQVO4rMY9Af+eD604rMY9Af1kH1q2KIKncVeMegP6yD61+8VeMegP6yD61bBEFT+KvGPQHdZB9acVeMegO6yD61bBEFT+KvGPQHdZB9acVeMegO6yD61bBEFT+KvGPQH9ZB9a/OKvGPQH9ZB9atiiCp3FZjHoD+sg+tOKzGPQH/ng+tWxRBU7isxj0B/54PrTitxj0B/54frVsUQVN4rcY9Af+eH604rsY9Af+eH61bJEED7jOheIYfivDVVK6KLgZGZiYyMxLbDvXHmKnh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24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data:image/jpeg;base64,/9j/4AAQSkZJRgABAQAAAQABAAD/2wCEAAkGBxIODhQQEBAWERAXFRURFhcVFBEQEhAQFBMYFhcWFBUYHCggGB8oGxQTITEiJSorMC4uGCAzODMtNyguLiwBCgoKBQUFDgUFDisZExkrKysrKysrKysrKysrKysrKysrKysrKysrKysrKysrKysrKysrKysrKysrKysrKysrK//AABEIAOEA4QMBIgACEQEDEQH/xAAcAAEAAgMBAQEAAAAAAAAAAAAABwgEBQYDAgH/xABJEAABAwICAwkOAggGAwEAAAABAAIDBBEFEgYhMQcIExdBUWGTsRQiMjM1U1RxcoGEstLTkZIVIzRCUmKh0RZzdLPB8EOi4YL/xAAUAQEAAAAAAAAAAAAAAAAAAAAA/8QAFBEBAAAAAAAAAAAAAAAAAAAAAP/aAAwDAQACEQMRAD8AnFERARFGe7Dp9VYI+mbSsidwolLuFa99shZbLlc23hFBJiKt3HvifmqXq5vupx74n5ql6ub7qCyKKt3HvifmqXq5vupx74n5ql6ub7qCyKKt3HvifmqXq5vupx74n5ql6ub7qCyKKt3HvifmqXq5vupx74n5ql6ub7qCyKKt3HvifmqXq5vupx74n5ql6ub7qCyKKt3HvifmqXq5vupx74n5ql6ub7qCyKKt3HvifmqXq5vupx74n5ql6ub7qCyKKt3HvifmqXq5vupx74n5ql6ub7qCyKKt3HvifmqXqpvupx74n5ql6qb7qCyKKt3HvifmqXqpvupx74n5ql6qb7qCyKKINyrdOrcXxE01SyBsYhfJeNkjXZmuYBrc8i3fHkUvoCIiAiIgIiICgjfMeMofZqO2JTuoI3zHjKH2ajtiQQmiIgIiICIiAiIgIilPco3NIsShNZWOdwGYsjjYcpkLfCc520C+qw16j7wixFMW6fuWQUdI6toC5rY7cJE5xeMhNs7HHXcEi4JOr1a4dQEREBERAREQEREEm73vy0f9NL88assq0b3zy2f9PL8zFZdAREQEREBERAUEb5jxlD7NR2xKd1BG+Y8ZQ+zUdsSCE0REBERAUh7nO5v+lIjU1Ejoqe5YwMtwkjh4Ru4ENaDq2G5vstrjxTvuH46yahNEdUsBc4D+OKRxdmHqc4g+tvOg5HdC3Mf0dB3VSyPlhbYSNeAZIwTYPDmgAtuQNgt08kbK3lVTsmjdFI0Oje0sc07HNcLEH3FVf0z0edhldJTOuWjv43H9+F3gu7QekFBo1ZncS8hQe3N/uuVZlZncS8gwe3N/uuQbTdN8iVv+SfmCqkrXbpvkSt/yT2hVRQF6wxZtfIvNrbmyzmtsLIMeWCwuF4LLqH2FudYiAiIgIiIJM3vnls/6eX5mKy6rRvfPLfw8vzMVl0BERAREQEREBQRvmPGUPs1HbEp3UEb5jxlD7NR2xIITREQEXfbnOgTcSY6oqHubAHZGtZYOkcAC43I1NFwOk32WXQaR7kjCzPQSFrx/45TdrvZeBdp9d/cgiFbbRXHX4dWR1MevKbObs4SI6ntPrH9bFYmJ4ZNSSmKoidFIORwtcc4OwjpGpYiC3VBWMqIWTROzRvaHtPO1wuFxm65ov3fQmaNt6iAF7bay+La9mrabDMOkW5VzO4dpT4WGyu55IL8+2SMf1cP/ANKYbIKeqzW4j5Bg9ub/AHXKGd1bRgYdiBMYtTzXljA2MN+/Z7iQR0OCmHcMqGvwSNjXAuZJK145WkvLxf3OBQbndN8iVv8Akn5gqoq1O6tUsiwOrL3AZoxG3+Z7nAAD/vIqsxMzGyD3pmWF/wDtl7IvGpfYW/7ZB4SvzG6+EX01pJsBcoPlFsafDuV59w/5K+K2iDBmadXKCgwUREEmb3zy38PL8zFZdVo3vnlv4eX5mKy6AiIgIiICIiAoI3zHjKH2ajtiU7qCN8x4yh9mo7YkEJoiIJU3J9MoKeE0VS8Rd+XxPdqZZ1rsc793WCQTq1+pS403FxrG0coIVT10+iunNXhpDWP4WDlieSWgfyHaw+rVr2FBPeMYPBWxcFUxNlZyX8Jp52uGtp9SiXSzcrmgvLREzxbeDNhMwdHI/l2WPQVImium9JiQDWP4OflikID7/wAh2PHq19AXTIKr0lTJSztkYTHNG8OGqxY9h5QekawVY7RzT6hradsjqiOCTL+sjke2NzHAd9bNbMOYhaLdR0bgqaGWpyNbURN4QPAs5zW7WO/iFr2vsKgRBIe7DpXDiNRFFTOzxQh93jwZJHkXy84AaNfLcrktHdJKrDZDJSTuic4AOAs5rwDcBzHAg8vJquVqUQbzSXS6txQt7rnMjWm7WgNZG0nlDWgC/Sda08D8p17F5ogzXSgDasNxubr8W0w2AZc5Fz2WQY9PQOdrd3o/qfctlDC1gs0W7SvReM9S1m06+YbUHssDEKoZcgNydvMFi1FY5+rYOYf8rGQEREEmb3zy38PL8zFZdVo3vnlv4eX5mKy6AiIgIiICIiAoI3zHjKH2ajtiU7qCN8x4yh9mo7YkEJoi73QXQFtfD3TUPcyIkhjWZQ5+U2LiSDYXBGzkQcEimniuoOebrGfQnFdQc83WM+hBC7XEEEGxGsW1EFSBotupVFKBHVNNVENQcTaZo9o+H79fSuo4rqDnm6xn0Lxq9yukcwiKWZj7ai5zHtv/ADNygkeohBzunG6S7EIDTQRGGF1s5c4F7wDfLYagLgc91HyysToX0074JRaRji11tYuOUHmO1YqAiIgIiICy6SsMYsRcf1CxF+saSQBtOr3lBmz4iTqaMvTyrCJut/DgbLd+4l3LawHu1L7/AEJFzu/Ef2Qc4i6P9CRc7vxH9k/QkXO78R/ZBziLcYjhAYwvYSQNZBsdXOCtOgkze+eW/h5fmYrLqtG988t/Dy/MxWXQEREBERAREQFBG+Y8ZQ+zUdsSndQRvmPGUPs1HbEghNSxua6X07KRtLUSNhfGXZXPOVkjHOLvC2AguIsejpUTogsV/iWi9Ng66P8Auv3/ABLRemwddH/dV0RBYv8AxLRemwddH/deVVpbQxMLzVxEAXsx7ZHHoDW6yq8rb4Ho5U1x/Ux96Nr3d7GDzZuU9Aug8tIsT7srJajLlD3kgcoaBZoPTYBa1bvHtFamgAdM0GMm2dhzNB5jqBHvC0iAiIgIiIC+4n5XB3MQfwN18LLoMOkqCcg1DaTqAQdBDiMTm3zgdBIBC++7YvON/MFz9dhUsGtzbt/ibrHv5lgoOu7ti8438wTu2LzjfzBciiDosUxFgjLWuDnOFtWsAHaSVzqIgkze+eW/h5fmYrLqtG988t/Dy/MxWXQEREBERAREQFBG+Y8ZQ+zUdsSndQRvmPGUPs1HbEghNERAWVh+Hy1MgjhjdI88gGwc5OwDpK6PQnRDu8GaVxZA12WzfCkcACQCdg1jWpVw3DYqWPg4IxG3o2uPO47SekoOO0c3OmR2krCJX7eDbfg2n+Y7XerUPWu6ijaxoa1oa0CwAAAA5gBsX6XWFybDbc6gAuL0j3QoYLspbTybM3/iafWPD92rpQbbTyeNmGzCS3fNytB2mQkZbeoi/uUIrPxTFZ6yTPM8yO2Acjb8jWjUORdvhGgMXBA1LnmUi5DSGhl+TZrKCOUW90s0fNBKAHZ43glhOp2raHdIuNfStG1pJsBc8w1koPxF9PYWmzgQeYixWbguGmqlyA5QBmcdtmjm6daDAXYaMSNNOANoJzc9ybg/hb8F61WiMRZaNzg8DUXEEOPSLdi5FkkkEhsSx7SWnoI2g86DvyFpcR0eZJ30X6t3N+4f7Lzw7SJrrNmGU/xDwT6xyLescCLggg7CNYKDgaukfC7K9uU8nMfUeVeCkOeFsjcr2hzeY61y+N4KIW8JGTkvrB2tv08oQaRERBJm988t/Dy/MxWXVaN755b+Hl+ZisugIiICIiAiIgKCN8x4yh9mo7YlO6gjfMeMofZqO2JBCaIiCSNzbSWGKA0s72xODi5jnd61zXWuC7YDe+3nXRY5pnS0jdUgmk5GRkO/M4am9vQoVRBvtINLKmuJD3ZIuSNlw238x2uPr/ALQovajpnTSNjYLvcQ0DpKDqNz3BeHn7oeP1cRFuZ0u0fht/BSesLB8ObSQMhZsaNZ/icdrj6ysTSnGBRUrpB4w95GP5zy+obUHEbo2KNmqGws1iIEE88jrXHusB67rbaBULG03DWvI8uF+UNabWHNsuo9e4kkk3J1knWSTylSZoR+wM9b/nKBpnQslpHvcO/jGZruUaxcX5iFxWi1eIKgZvBeMhPMSdR/HtXf6T/sM3sHtCidBLC5DTPDbOFQ0ajZr+h3If8Aj8Ft9GMT7ogs4/rGd67pHI7/ALzLZ1UDZWOY8Xa4WKCLFmUGJSQHvHauVp1tPu5F54hSOgldG7aD+I5CPcsdB2VBjkUos48G/mcdR9TljaQ4mzgjGxwc51r21hoBvrPuXLIgIiIJM3vnlv4eX5mKy6rRvfPLfw8vzMVl0BERAREQEREBQRvmPGUPs1HbEp3UEb5jxlD7NR2xIITREQEREBSBua4NYGreNZuyPoGxzv8Aj8VH6kDQTSWGOAU0zxGWklrnamua43sTyG5O1B3iiLTLGu7Ko5TeJl2M5jzu95/oAup0x0tiEDoaaQPkeMrnN1tYw7bO5SdmpRugKTtCP2Bnrf8AOVGKk3Qj9gZ63/OUGXpP+wzewe0KJ1LGk/7DN7B7QonQZ+C4gaadr/3djhzsO3+/uUjseHAEG4IuDzgqKV1mi+OsZHwMzstvAcdmX+EnkQZWmOG8JFwzR3zNTuln/wAPaVxK7XSPHIuAdFG8Pe8Ze91hreW5XFICIiAiIgkze+eW/h5fmYrLqtG988t/Dy/MxWXQEREBERAREQFBG+Y8ZQ+zUdsSndQRvmPG0Ps1HbEghNERAREQEREBERAXdaEY3E2HueR4jcCS0uIa14cb7Tqvc7FwqIJD0wxyJtO6Fj2vkf3tmkODG3uS4jZ6lHiIgIiICIiAiIgIiIJM3vnlv4eX5mKy6rRvfPLfw8vzMVl0BERAREQEREBQRvmPG0Psz9sSndQRvmPG0Psz9sSCE0REBd0dyXFRa8MYJ12NRTg6+jOuFU17reEYfPiMb6vFO45e54hwfck1Rdgc+zs7DYXuRboQRPpBo/U4dNwNXCYZLZgCWuDm7Ltc0kH3FaxSnuqU7po8M4Jwnw5sYpoakP4R8zjla/hAQMju88HXsPqGmxfQmGDSGPCmyyGFz4mF5ycIBI0E21W5eZBzWjWj0+J1Ap6ZodJlLzmcGNYxu1zidg1j8VsKbQmqmr+4ITFNLk4TNHMx8Ij5XGQarC4HPdSDua4XTUWK4nTZ5nPihqIwbRFppmlocSbg8Je1hbLtusfcjGHjEKvuV1UR3HJl4VsDTwXecLfI499my5eS17oIxxzCH0U5hkfHIQA7NFI2aMg8zm+/Uteu9wDQ+kxB9RUQvqhh1OxpdeKN9bNM+4EcTIyW7eU7NXrH7jWg8Rw6Suo21cXAOAmhrYmxvMbzYSRPaAHAHaPXzC4cCsieiljYySSJ7GSAmNzmOa2UC1yxxFnWuNnOpCrtCsMooKaetrZmCopY52Rxsa+QzOYHP15bNYMzAL6zc8yxcdwdzqLA2yVMskc/CMDHZMtM0yxNIisL683LfYEEfopUdoJhTcWOEGpq3VJ1NeGwCGNxi4RrZLjM8213FhrA5ytHgehcAhravEJnspaSU0xEAaZZ6gOy2Zn1Aa27efksg4dF3lfonQuwabFKOoncGSsiEUojDoyS0ObIW6nHvswItqI1XBXBoCIiAiIgkze+eW/h5fmYrLqtG988t/Dy/MxWXQEREBERAREQFBG+X8bQ+zP2xKd1A++X8bQ+xP8ANGghRERAUuaZ4lgWL1LamWvqInCJkWVlO4izS43uR/MVEaIO+0t0spO4qXDcNbI6nppe6DLMA10svfHU0bBeR/NyatV10FdpHhE+MQ4y6slDhwTnU3c78zJGty3Mt8uUaiQL3y6tuqIUQSXgWl9JDjOJVb3uEFRFUMiORxLnSOaW3btGw7Vpdy/H4MOq55alxax9JNC0hrn3ke5haLDZ4J1rjkQdzud6WR0cNTRVEstPDUBpbUQFwlppmbHWaQS06gbHktsJt7aQY5Aygkhbi9biVRIQBmfVQU0UQIJD45HEyE/h+GvgEQddp/jsNa2gEDi7gKGCmku1zcszAcwF9vJrWfiek1NJTYJG15LqQuM/eOGQGWJwyn97Ux2xcEiCRXaV0v8Aiv8ASWd3cnCB+bI7Nl7nyeBt8JZeEYvT1tNilJOJmUctS+tjqo4JJ2wPL7jhmtFwC1rf/bYovW70Y0pqcLe51M8APGWRj2tkjmaL2D2nbtP4nnQd7PDSxaJVTKWV07e64w6V0ZhbNLeN36thJIaG2GvWSCbBcVizMNyUPczpC8sb3bmzWbJ3mbg7j/M2X5F56R6X1OIsZFLwccDDmZDDGyGFrzcF2Vu06zrPOVoEHWyswj9MNDXS/om3fHv+FvwR6L+MtybFzeIiPh5OAvwPCP4O983BZjkvfly2WMiAiIgkze+eW/h5fmYrLqs+988t/Dy/MxWYQEREBERAREQFEG7vorWYlJSGjp3TBjZg+xY3KXFlvCI/hKl9EFTeK7GPQH/nh+tOK3GPQH/nh+tWyRBU7itxj0B/54frTisxj0B/54PrVsUQVO4rMY9Af+eD604rMY9Af1kH1q2KIKncVeMegP6yD61+8VeMegP6yD61bBEFT+KvGPQHdZB9acVeMegO6yD61bBEFT+KvGPQHdZB9acVeMegO6yD61bBEFT+KvGPQH9ZB9a/OKvGPQH9ZB9atiiCp3FZjHoD+sg+tOKzGPQH/ng+tWxRBU7isxj0B/54PrTitxj0B/54frVsUQVN4rcY9Af+eH604rsY9Af+eH61bJEED7jOheIYfivDVVK6KLgZGZiYyMxLbDvXHmKnh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304800" y="1476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data:image/jpeg;base64,/9j/4AAQSkZJRgABAQAAAQABAAD/2wCEAAkGBxIODhQQEBAWERAXFRURFhcVFBEQEhAQFBMYFhcWFBUYHCggGB8oGxQTITEiJSorMC4uGCAzODMtNyguLiwBCgoKBQUFDgUFDisZExkrKysrKysrKysrKysrKysrKysrKysrKysrKysrKysrKysrKysrKysrKysrKysrKysrK//AABEIAOEA4QMBIgACEQEDEQH/xAAcAAEAAgMBAQEAAAAAAAAAAAAABwgEBQYDAgH/xABJEAABAwICAwkOAggGAwEAAAABAAIDBBEFEgYhMQcIExdBUWGTsRQiMjM1U1RxcoGEstLTkZIVIzRCUmKh0RZzdLPB8EOi4YL/xAAUAQEAAAAAAAAAAAAAAAAAAAAA/8QAFBEBAAAAAAAAAAAAAAAAAAAAAP/aAAwDAQACEQMRAD8AnFERARFGe7Dp9VYI+mbSsidwolLuFa99shZbLlc23hFBJiKt3HvifmqXq5vupx74n5ql6ub7qCyKKt3HvifmqXq5vupx74n5ql6ub7qCyKKt3HvifmqXq5vupx74n5ql6ub7qCyKKt3HvifmqXq5vupx74n5ql6ub7qCyKKt3HvifmqXq5vupx74n5ql6ub7qCyKKt3HvifmqXq5vupx74n5ql6ub7qCyKKt3HvifmqXq5vupx74n5ql6ub7qCyKKt3HvifmqXq5vupx74n5ql6ub7qCyKKt3HvifmqXqpvupx74n5ql6qb7qCyKKt3HvifmqXqpvupx74n5ql6qb7qCyKKINyrdOrcXxE01SyBsYhfJeNkjXZmuYBrc8i3fHkUvoCIiAiIgIiICgjfMeMofZqO2JTuoI3zHjKH2ajtiQQmiIgIiICIiAiIgIilPco3NIsShNZWOdwGYsjjYcpkLfCc520C+qw16j7wixFMW6fuWQUdI6toC5rY7cJE5xeMhNs7HHXcEi4JOr1a4dQEREBERAREQEREEm73vy0f9NL88assq0b3zy2f9PL8zFZdAREQEREBERAUEb5jxlD7NR2xKd1BG+Y8ZQ+zUdsSCE0REBERAUh7nO5v+lIjU1Ejoqe5YwMtwkjh4Ru4ENaDq2G5vstrjxTvuH46yahNEdUsBc4D+OKRxdmHqc4g+tvOg5HdC3Mf0dB3VSyPlhbYSNeAZIwTYPDmgAtuQNgt08kbK3lVTsmjdFI0Oje0sc07HNcLEH3FVf0z0edhldJTOuWjv43H9+F3gu7QekFBo1ZncS8hQe3N/uuVZlZncS8gwe3N/uuQbTdN8iVv+SfmCqkrXbpvkSt/yT2hVRQF6wxZtfIvNrbmyzmtsLIMeWCwuF4LLqH2FudYiAiIgIiIJM3vnls/6eX5mKy6rRvfPLfw8vzMVl0BERAREQEREBQRvmPGUPs1HbEp3UEb5jxlD7NR2xIITREQEXfbnOgTcSY6oqHubAHZGtZYOkcAC43I1NFwOk32WXQaR7kjCzPQSFrx/45TdrvZeBdp9d/cgiFbbRXHX4dWR1MevKbObs4SI6ntPrH9bFYmJ4ZNSSmKoidFIORwtcc4OwjpGpYiC3VBWMqIWTROzRvaHtPO1wuFxm65ov3fQmaNt6iAF7bay+La9mrabDMOkW5VzO4dpT4WGyu55IL8+2SMf1cP/ANKYbIKeqzW4j5Bg9ub/AHXKGd1bRgYdiBMYtTzXljA2MN+/Z7iQR0OCmHcMqGvwSNjXAuZJK145WkvLxf3OBQbndN8iVv8Akn5gqoq1O6tUsiwOrL3AZoxG3+Z7nAAD/vIqsxMzGyD3pmWF/wDtl7IvGpfYW/7ZB4SvzG6+EX01pJsBcoPlFsafDuV59w/5K+K2iDBmadXKCgwUREEmb3zy38PL8zFZdVo3vnlv4eX5mKy6AiIgIiICIiAoI3zHjKH2ajtiU7qCN8x4yh9mo7YkEJoiIJU3J9MoKeE0VS8Rd+XxPdqZZ1rsc793WCQTq1+pS403FxrG0coIVT10+iunNXhpDWP4WDlieSWgfyHaw+rVr2FBPeMYPBWxcFUxNlZyX8Jp52uGtp9SiXSzcrmgvLREzxbeDNhMwdHI/l2WPQVImium9JiQDWP4OflikID7/wAh2PHq19AXTIKr0lTJSztkYTHNG8OGqxY9h5QekawVY7RzT6hradsjqiOCTL+sjke2NzHAd9bNbMOYhaLdR0bgqaGWpyNbURN4QPAs5zW7WO/iFr2vsKgRBIe7DpXDiNRFFTOzxQh93jwZJHkXy84AaNfLcrktHdJKrDZDJSTuic4AOAs5rwDcBzHAg8vJquVqUQbzSXS6txQt7rnMjWm7WgNZG0nlDWgC/Sda08D8p17F5ogzXSgDasNxubr8W0w2AZc5Fz2WQY9PQOdrd3o/qfctlDC1gs0W7SvReM9S1m06+YbUHssDEKoZcgNydvMFi1FY5+rYOYf8rGQEREEmb3zy38PL8zFZdVo3vnlv4eX5mKy6AiIgIiICIiAoI3zHjKH2ajtiU7qCN8x4yh9mo7YkEJoi73QXQFtfD3TUPcyIkhjWZQ5+U2LiSDYXBGzkQcEimniuoOebrGfQnFdQc83WM+hBC7XEEEGxGsW1EFSBotupVFKBHVNNVENQcTaZo9o+H79fSuo4rqDnm6xn0Lxq9yukcwiKWZj7ai5zHtv/ADNygkeohBzunG6S7EIDTQRGGF1s5c4F7wDfLYagLgc91HyysToX0074JRaRji11tYuOUHmO1YqAiIgIiICy6SsMYsRcf1CxF+saSQBtOr3lBmz4iTqaMvTyrCJut/DgbLd+4l3LawHu1L7/AEJFzu/Ef2Qc4i6P9CRc7vxH9k/QkXO78R/ZBziLcYjhAYwvYSQNZBsdXOCtOgkze+eW/h5fmYrLqtG988t/Dy/MxWXQEREBERAREQFBG+Y8ZQ+zUdsSndQRvmPGUPs1HbEghNSxua6X07KRtLUSNhfGXZXPOVkjHOLvC2AguIsejpUTogsV/iWi9Ng66P8Auv3/ABLRemwddH/dV0RBYv8AxLRemwddH/deVVpbQxMLzVxEAXsx7ZHHoDW6yq8rb4Ho5U1x/Ux96Nr3d7GDzZuU9Aug8tIsT7srJajLlD3kgcoaBZoPTYBa1bvHtFamgAdM0GMm2dhzNB5jqBHvC0iAiIgIiIC+4n5XB3MQfwN18LLoMOkqCcg1DaTqAQdBDiMTm3zgdBIBC++7YvON/MFz9dhUsGtzbt/ibrHv5lgoOu7ti8438wTu2LzjfzBciiDosUxFgjLWuDnOFtWsAHaSVzqIgkze+eW/h5fmYrLqtG988t/Dy/MxWXQEREBERAREQFBG+Y8ZQ+zUdsSndQRvmPGUPs1HbEghNERAWVh+Hy1MgjhjdI88gGwc5OwDpK6PQnRDu8GaVxZA12WzfCkcACQCdg1jWpVw3DYqWPg4IxG3o2uPO47SekoOO0c3OmR2krCJX7eDbfg2n+Y7XerUPWu6ijaxoa1oa0CwAAAA5gBsX6XWFybDbc6gAuL0j3QoYLspbTybM3/iafWPD92rpQbbTyeNmGzCS3fNytB2mQkZbeoi/uUIrPxTFZ6yTPM8yO2Acjb8jWjUORdvhGgMXBA1LnmUi5DSGhl+TZrKCOUW90s0fNBKAHZ43glhOp2raHdIuNfStG1pJsBc8w1koPxF9PYWmzgQeYixWbguGmqlyA5QBmcdtmjm6daDAXYaMSNNOANoJzc9ybg/hb8F61WiMRZaNzg8DUXEEOPSLdi5FkkkEhsSx7SWnoI2g86DvyFpcR0eZJ30X6t3N+4f7Lzw7SJrrNmGU/xDwT6xyLescCLggg7CNYKDgaukfC7K9uU8nMfUeVeCkOeFsjcr2hzeY61y+N4KIW8JGTkvrB2tv08oQaRERBJm988t/Dy/MxWXVaN755b+Hl+ZisugIiICIiAiIgKCN8x4yh9mo7YlO6gjfMeMofZqO2JBCaIiCSNzbSWGKA0s72xODi5jnd61zXWuC7YDe+3nXRY5pnS0jdUgmk5GRkO/M4am9vQoVRBvtINLKmuJD3ZIuSNlw238x2uPr/ALQovajpnTSNjYLvcQ0DpKDqNz3BeHn7oeP1cRFuZ0u0fht/BSesLB8ObSQMhZsaNZ/icdrj6ysTSnGBRUrpB4w95GP5zy+obUHEbo2KNmqGws1iIEE88jrXHusB67rbaBULG03DWvI8uF+UNabWHNsuo9e4kkk3J1knWSTylSZoR+wM9b/nKBpnQslpHvcO/jGZruUaxcX5iFxWi1eIKgZvBeMhPMSdR/HtXf6T/sM3sHtCidBLC5DTPDbOFQ0ajZr+h3If8Aj8Ft9GMT7ogs4/rGd67pHI7/ALzLZ1UDZWOY8Xa4WKCLFmUGJSQHvHauVp1tPu5F54hSOgldG7aD+I5CPcsdB2VBjkUos48G/mcdR9TljaQ4mzgjGxwc51r21hoBvrPuXLIgIiIJM3vnlv4eX5mKy6rRvfPLfw8vzMVl0BERAREQEREBQRvmPGUPs1HbEp3UEb5jxlD7NR2xIITREQEREBSBua4NYGreNZuyPoGxzv8Aj8VH6kDQTSWGOAU0zxGWklrnamua43sTyG5O1B3iiLTLGu7Ko5TeJl2M5jzu95/oAup0x0tiEDoaaQPkeMrnN1tYw7bO5SdmpRugKTtCP2Bnrf8AOVGKk3Qj9gZ63/OUGXpP+wzewe0KJ1LGk/7DN7B7QonQZ+C4gaadr/3djhzsO3+/uUjseHAEG4IuDzgqKV1mi+OsZHwMzstvAcdmX+EnkQZWmOG8JFwzR3zNTuln/wAPaVxK7XSPHIuAdFG8Pe8Ze91hreW5XFICIiAiIgkze+eW/h5fmYrLqtG988t/Dy/MxWXQEREBERAREQFBG+Y8ZQ+zUdsSndQRvmPG0Ps1HbEghNERAREQEREBERAXdaEY3E2HueR4jcCS0uIa14cb7Tqvc7FwqIJD0wxyJtO6Fj2vkf3tmkODG3uS4jZ6lHiIgIiICIiAiIgIiIJM3vnlv4eX5mKy6rRvfPLfw8vzMVl0BERAREQEREBQRvmPG0Psz9sSndQRvmPG0Psz9sSCE0REBd0dyXFRa8MYJ12NRTg6+jOuFU17reEYfPiMb6vFO45e54hwfck1Rdgc+zs7DYXuRboQRPpBo/U4dNwNXCYZLZgCWuDm7Ltc0kH3FaxSnuqU7po8M4Jwnw5sYpoakP4R8zjla/hAQMju88HXsPqGmxfQmGDSGPCmyyGFz4mF5ycIBI0E21W5eZBzWjWj0+J1Ap6ZodJlLzmcGNYxu1zidg1j8VsKbQmqmr+4ITFNLk4TNHMx8Ij5XGQarC4HPdSDua4XTUWK4nTZ5nPihqIwbRFppmlocSbg8Je1hbLtusfcjGHjEKvuV1UR3HJl4VsDTwXecLfI499my5eS17oIxxzCH0U5hkfHIQA7NFI2aMg8zm+/Uteu9wDQ+kxB9RUQvqhh1OxpdeKN9bNM+4EcTIyW7eU7NXrH7jWg8Rw6Suo21cXAOAmhrYmxvMbzYSRPaAHAHaPXzC4cCsieiljYySSJ7GSAmNzmOa2UC1yxxFnWuNnOpCrtCsMooKaetrZmCopY52Rxsa+QzOYHP15bNYMzAL6zc8yxcdwdzqLA2yVMskc/CMDHZMtM0yxNIisL683LfYEEfopUdoJhTcWOEGpq3VJ1NeGwCGNxi4RrZLjM8213FhrA5ytHgehcAhravEJnspaSU0xEAaZZ6gOy2Zn1Aa27efksg4dF3lfonQuwabFKOoncGSsiEUojDoyS0ObIW6nHvswItqI1XBXBoCIiAiIgkze+eW/h5fmYrLqtG988t/Dy/MxWXQEREBERAREQFBG+X8bQ+zP2xKd1A++X8bQ+xP8ANGghRERAUuaZ4lgWL1LamWvqInCJkWVlO4izS43uR/MVEaIO+0t0spO4qXDcNbI6nppe6DLMA10svfHU0bBeR/NyatV10FdpHhE+MQ4y6slDhwTnU3c78zJGty3Mt8uUaiQL3y6tuqIUQSXgWl9JDjOJVb3uEFRFUMiORxLnSOaW3btGw7Vpdy/H4MOq55alxax9JNC0hrn3ke5haLDZ4J1rjkQdzud6WR0cNTRVEstPDUBpbUQFwlppmbHWaQS06gbHktsJt7aQY5Aygkhbi9biVRIQBmfVQU0UQIJD45HEyE/h+GvgEQddp/jsNa2gEDi7gKGCmku1zcszAcwF9vJrWfiek1NJTYJG15LqQuM/eOGQGWJwyn97Ux2xcEiCRXaV0v8Aiv8ASWd3cnCB+bI7Nl7nyeBt8JZeEYvT1tNilJOJmUctS+tjqo4JJ2wPL7jhmtFwC1rf/bYovW70Y0pqcLe51M8APGWRj2tkjmaL2D2nbtP4nnQd7PDSxaJVTKWV07e64w6V0ZhbNLeN36thJIaG2GvWSCbBcVizMNyUPczpC8sb3bmzWbJ3mbg7j/M2X5F56R6X1OIsZFLwccDDmZDDGyGFrzcF2Vu06zrPOVoEHWyswj9MNDXS/om3fHv+FvwR6L+MtybFzeIiPh5OAvwPCP4O983BZjkvfly2WMiAiIgkze+eW/h5fmYrLqs+988t/Dy/MxWYQEREBERAREQFEG7vorWYlJSGjp3TBjZg+xY3KXFlvCI/hKl9EFTeK7GPQH/nh+tOK3GPQH/nh+tWyRBU7itxj0B/54frTisxj0B/54PrVsUQVO4rMY9Af+eD604rMY9Af1kH1q2KIKncVeMegP6yD61+8VeMegP6yD61bBEFT+KvGPQHdZB9acVeMegO6yD61bBEFT+KvGPQHdZB9acVeMegO6yD61bBEFT+KvGPQH9ZB9a/OKvGPQH9ZB9atiiCp3FZjHoD+sg+tOKzGPQH/ng+tWxRBU7isxj0B/54PrTitxj0B/54frVsUQVN4rcY9Af+eH604rsY9Af+eH61bJEED7jOheIYfivDVVK6KLgZGZiYyMxLbDvXHmKnh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0" y="-10414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6" name="Picture 10" descr="http://rlv.zcache.com/buffering_poster_custom_text-r7aa42af44326462aa55e0148653e4ae4_wvy_8byvr_512.jpg?bg=0xffff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865" y="1173738"/>
            <a:ext cx="1140935" cy="108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://image.shutterstock.com/display_pic_with_logo/371377/117973981/stock-vector-round-preloading-progress-bar-on-black-background-with-blue-green-buffering-indicator-web-1179739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812" y="1245754"/>
            <a:ext cx="899160" cy="94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48114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Video Experience </a:t>
            </a:r>
            <a:r>
              <a:rPr lang="en-US" dirty="0" smtClean="0"/>
              <a:t>Metrics--Freezing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77200" cy="4114800"/>
          </a:xfrm>
        </p:spPr>
        <p:txBody>
          <a:bodyPr/>
          <a:lstStyle/>
          <a:p>
            <a:r>
              <a:rPr lang="en-US" sz="1800" b="0" dirty="0" smtClean="0"/>
              <a:t>Similar to </a:t>
            </a:r>
            <a:r>
              <a:rPr lang="en-US" sz="1800" b="0" dirty="0" err="1" smtClean="0"/>
              <a:t>rebuffering</a:t>
            </a:r>
            <a:r>
              <a:rPr lang="en-US" sz="1800" dirty="0" smtClean="0"/>
              <a:t>, Freezing</a:t>
            </a:r>
            <a:r>
              <a:rPr lang="en-US" sz="1800" b="0" dirty="0" smtClean="0"/>
              <a:t> happens in video conferencing and wireless display</a:t>
            </a:r>
          </a:p>
          <a:p>
            <a:pPr lvl="1"/>
            <a:r>
              <a:rPr lang="en-US" sz="1400" dirty="0" smtClean="0"/>
              <a:t>Caused </a:t>
            </a:r>
            <a:r>
              <a:rPr lang="en-US" sz="1400" b="0" dirty="0" smtClean="0"/>
              <a:t> when the receiver buffer is empty when it is time to display the next packet/video unit</a:t>
            </a:r>
          </a:p>
          <a:p>
            <a:pPr lvl="1"/>
            <a:endParaRPr lang="en-US" sz="800" dirty="0" smtClean="0"/>
          </a:p>
          <a:p>
            <a:r>
              <a:rPr lang="en-US" sz="1800" b="0" dirty="0"/>
              <a:t>Freezing ratio = percentage of time the video freezes during the entire video </a:t>
            </a:r>
            <a:r>
              <a:rPr lang="en-US" sz="1800" b="0" dirty="0" smtClean="0"/>
              <a:t>conferencing</a:t>
            </a:r>
          </a:p>
          <a:p>
            <a:endParaRPr lang="en-US" sz="500" b="0" dirty="0"/>
          </a:p>
          <a:p>
            <a:r>
              <a:rPr lang="en-US" sz="1800" b="0" dirty="0" smtClean="0"/>
              <a:t>Unlike </a:t>
            </a:r>
            <a:r>
              <a:rPr lang="en-US" sz="1800" b="0" dirty="0"/>
              <a:t>buffered steaming, there is no big buffer </a:t>
            </a:r>
            <a:r>
              <a:rPr lang="en-US" sz="1800" b="0" dirty="0" smtClean="0"/>
              <a:t>at RX due </a:t>
            </a:r>
            <a:r>
              <a:rPr lang="en-US" sz="1800" b="0" dirty="0"/>
              <a:t>to low latency </a:t>
            </a:r>
            <a:r>
              <a:rPr lang="en-US" sz="1800" b="0" dirty="0" smtClean="0"/>
              <a:t>requirement, and thus not able to </a:t>
            </a:r>
            <a:r>
              <a:rPr lang="en-US" sz="1800" b="0" dirty="0"/>
              <a:t>absorb large individual </a:t>
            </a:r>
            <a:r>
              <a:rPr lang="en-US" sz="1800" b="0" dirty="0" smtClean="0"/>
              <a:t>packet latency</a:t>
            </a:r>
            <a:endParaRPr lang="en-US" sz="1800" b="0" dirty="0"/>
          </a:p>
          <a:p>
            <a:endParaRPr lang="en-US" sz="1100" dirty="0" smtClean="0"/>
          </a:p>
          <a:p>
            <a:r>
              <a:rPr lang="en-US" sz="1800" b="0" dirty="0" smtClean="0"/>
              <a:t>As a result, each packet needs to arrive in time in order to be display at the right time, which means </a:t>
            </a:r>
            <a:r>
              <a:rPr lang="en-US" sz="1800" b="0" dirty="0" smtClean="0">
                <a:solidFill>
                  <a:srgbClr val="C00000"/>
                </a:solidFill>
              </a:rPr>
              <a:t>Latency </a:t>
            </a:r>
            <a:r>
              <a:rPr lang="en-US" sz="1800" b="0" dirty="0">
                <a:solidFill>
                  <a:srgbClr val="C00000"/>
                </a:solidFill>
              </a:rPr>
              <a:t>for every packet </a:t>
            </a:r>
            <a:r>
              <a:rPr lang="en-US" sz="1800" b="0" dirty="0" smtClean="0">
                <a:solidFill>
                  <a:srgbClr val="C00000"/>
                </a:solidFill>
              </a:rPr>
              <a:t>matters</a:t>
            </a:r>
            <a:endParaRPr lang="en-US" b="0" dirty="0" smtClean="0">
              <a:solidFill>
                <a:srgbClr val="C00000"/>
              </a:solidFill>
            </a:endParaRPr>
          </a:p>
          <a:p>
            <a:endParaRPr lang="en-US" sz="800" b="0" dirty="0" smtClean="0"/>
          </a:p>
          <a:p>
            <a:r>
              <a:rPr lang="en-US" sz="1800" b="0" dirty="0" smtClean="0"/>
              <a:t>Freezing event happens when E2E latency for video frames/slices exceed some E2E latency requirement</a:t>
            </a:r>
            <a:endParaRPr lang="en-US" sz="1100" b="0" dirty="0" smtClean="0"/>
          </a:p>
          <a:p>
            <a:endParaRPr lang="en-US" sz="1400" b="0" dirty="0" smtClean="0"/>
          </a:p>
          <a:p>
            <a:r>
              <a:rPr lang="en-US" sz="1800" b="0" dirty="0" smtClean="0"/>
              <a:t>0.5-1% freezing ratio </a:t>
            </a:r>
            <a:r>
              <a:rPr lang="en-US" sz="1800" b="0" dirty="0"/>
              <a:t>is </a:t>
            </a:r>
            <a:r>
              <a:rPr lang="en-US" sz="1800" b="0" dirty="0" smtClean="0"/>
              <a:t>recommended </a:t>
            </a:r>
            <a:r>
              <a:rPr lang="en-US" sz="1800" b="0" dirty="0"/>
              <a:t>based on </a:t>
            </a:r>
            <a:r>
              <a:rPr lang="en-US" sz="1800" b="0" dirty="0" smtClean="0"/>
              <a:t>the number used in </a:t>
            </a:r>
            <a:r>
              <a:rPr lang="en-US" sz="1800" b="0" dirty="0"/>
              <a:t>buffered streaming?</a:t>
            </a:r>
          </a:p>
          <a:p>
            <a:pPr lvl="1"/>
            <a:endParaRPr lang="en-US" sz="140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45083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53100</TotalTime>
  <Words>1598</Words>
  <Application>Microsoft Office PowerPoint</Application>
  <PresentationFormat>On-screen Show (4:3)</PresentationFormat>
  <Paragraphs>283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1_802.11-09/0091r0</vt:lpstr>
      <vt:lpstr>Video Performance Requirements and Simulation Parameters</vt:lpstr>
      <vt:lpstr>Abstract</vt:lpstr>
      <vt:lpstr>Outline</vt:lpstr>
      <vt:lpstr>Outline</vt:lpstr>
      <vt:lpstr>Video Quality/Experience Metrics</vt:lpstr>
      <vt:lpstr>Video Quality Metrics</vt:lpstr>
      <vt:lpstr>Video Quality Metrics (cont.)</vt:lpstr>
      <vt:lpstr>Video Experience Metrics--Buffering</vt:lpstr>
      <vt:lpstr>Video Experience Metrics--Freezing </vt:lpstr>
      <vt:lpstr>Video Experience Metrics-Latency</vt:lpstr>
      <vt:lpstr>Video Experience Metrics-Latency (cont.)</vt:lpstr>
      <vt:lpstr>PowerPoint Presentation</vt:lpstr>
      <vt:lpstr>Video Experience Metrics –Packet Loss</vt:lpstr>
      <vt:lpstr>Summary of video experience metrics and requirements</vt:lpstr>
      <vt:lpstr>Outline</vt:lpstr>
      <vt:lpstr>Video Traffic Parameters</vt:lpstr>
      <vt:lpstr>Summary</vt:lpstr>
      <vt:lpstr>References 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Guoqing Li</cp:lastModifiedBy>
  <cp:revision>1067</cp:revision>
  <cp:lastPrinted>1998-02-10T13:28:06Z</cp:lastPrinted>
  <dcterms:created xsi:type="dcterms:W3CDTF">2008-03-19T13:28:15Z</dcterms:created>
  <dcterms:modified xsi:type="dcterms:W3CDTF">2013-09-16T08:54:11Z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