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320" r:id="rId3"/>
    <p:sldId id="321" r:id="rId4"/>
    <p:sldId id="323" r:id="rId5"/>
    <p:sldId id="324" r:id="rId6"/>
    <p:sldId id="325" r:id="rId7"/>
    <p:sldId id="326" r:id="rId8"/>
    <p:sldId id="327" r:id="rId9"/>
    <p:sldId id="296" r:id="rId10"/>
    <p:sldId id="322" r:id="rId11"/>
    <p:sldId id="297" r:id="rId12"/>
  </p:sldIdLst>
  <p:sldSz cx="9144000" cy="6858000" type="screen4x3"/>
  <p:notesSz cx="6934200" cy="9280525"/>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28" autoAdjust="0"/>
  </p:normalViewPr>
  <p:slideViewPr>
    <p:cSldViewPr>
      <p:cViewPr>
        <p:scale>
          <a:sx n="94" d="100"/>
          <a:sy n="94" d="100"/>
        </p:scale>
        <p:origin x="-129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59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CA"/>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extLst>
      <p:ext uri="{BB962C8B-B14F-4D97-AF65-F5344CB8AC3E}">
        <p14:creationId xmlns:p14="http://schemas.microsoft.com/office/powerpoint/2010/main" val="2824171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CA"/>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CA"/>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CA"/>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extLst>
      <p:ext uri="{BB962C8B-B14F-4D97-AF65-F5344CB8AC3E}">
        <p14:creationId xmlns:p14="http://schemas.microsoft.com/office/powerpoint/2010/main" val="36593012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71938" y="95250"/>
            <a:ext cx="2209800" cy="215900"/>
          </a:xfrm>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sz="1400" smtClean="0"/>
              <a:t>doc.: IEEE 802.11-11/1507r1</a:t>
            </a:r>
          </a:p>
        </p:txBody>
      </p:sp>
      <p:sp>
        <p:nvSpPr>
          <p:cNvPr id="71683" name="Rectangle 3"/>
          <p:cNvSpPr>
            <a:spLocks noGrp="1" noChangeArrowheads="1"/>
          </p:cNvSpPr>
          <p:nvPr>
            <p:ph type="dt" sz="quarter" idx="1"/>
          </p:nvPr>
        </p:nvSpPr>
        <p:spPr>
          <a:xfrm>
            <a:off x="654050" y="95250"/>
            <a:ext cx="12017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smtClean="0"/>
              <a:t>November 2011</a:t>
            </a:r>
            <a:endParaRPr lang="en-GB" sz="1400" smtClean="0"/>
          </a:p>
        </p:txBody>
      </p:sp>
      <p:sp>
        <p:nvSpPr>
          <p:cNvPr id="71684" name="Rectangle 7"/>
          <p:cNvSpPr>
            <a:spLocks noGrp="1" noChangeArrowheads="1"/>
          </p:cNvSpPr>
          <p:nvPr>
            <p:ph type="sldNum" sz="quarter" idx="5"/>
          </p:nvPr>
        </p:nvSpPr>
        <p:spPr>
          <a:xfrm>
            <a:off x="3314700" y="8985250"/>
            <a:ext cx="420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smtClean="0"/>
              <a:t>Page </a:t>
            </a:r>
            <a:fld id="{F51E1FC3-5501-43BA-9479-A046656ECAB5}" type="slidenum">
              <a:rPr lang="en-GB" smtClean="0"/>
              <a:pPr/>
              <a:t>2</a:t>
            </a:fld>
            <a:endParaRPr lang="en-GB" smtClean="0"/>
          </a:p>
        </p:txBody>
      </p:sp>
      <p:sp>
        <p:nvSpPr>
          <p:cNvPr id="71685" name="Rectangle 2"/>
          <p:cNvSpPr>
            <a:spLocks noGrp="1" noRot="1" noChangeAspect="1" noChangeArrowheads="1" noTextEdit="1"/>
          </p:cNvSpPr>
          <p:nvPr>
            <p:ph type="sldImg"/>
          </p:nvPr>
        </p:nvSpPr>
        <p:spPr>
          <a:xfrm>
            <a:off x="1154113" y="701675"/>
            <a:ext cx="4625975" cy="3468688"/>
          </a:xfrm>
          <a:ln cap="flat"/>
        </p:spPr>
      </p:sp>
      <p:sp>
        <p:nvSpPr>
          <p:cNvPr id="716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30" tIns="46028" rIns="95230" bIns="46028"/>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CA" smtClean="0"/>
              <a:t>doc.: IEEE 802.11-yy/xxxxr0</a:t>
            </a:r>
            <a:endParaRPr lang="en-CA"/>
          </a:p>
        </p:txBody>
      </p:sp>
      <p:sp>
        <p:nvSpPr>
          <p:cNvPr id="5" name="Date Placeholder 4"/>
          <p:cNvSpPr>
            <a:spLocks noGrp="1"/>
          </p:cNvSpPr>
          <p:nvPr>
            <p:ph type="dt" idx="11"/>
          </p:nvPr>
        </p:nvSpPr>
        <p:spPr/>
        <p:txBody>
          <a:bodyPr/>
          <a:lstStyle/>
          <a:p>
            <a:r>
              <a:rPr lang="en-CA" smtClean="0"/>
              <a:t>Month Year</a:t>
            </a:r>
            <a:endParaRPr lang="en-CA"/>
          </a:p>
        </p:txBody>
      </p:sp>
      <p:sp>
        <p:nvSpPr>
          <p:cNvPr id="6" name="Footer Placeholder 5"/>
          <p:cNvSpPr>
            <a:spLocks noGrp="1"/>
          </p:cNvSpPr>
          <p:nvPr>
            <p:ph type="ftr" sz="quarter" idx="12"/>
          </p:nvPr>
        </p:nvSpPr>
        <p:spPr/>
        <p:txBody>
          <a:bodyPr/>
          <a:lstStyle/>
          <a:p>
            <a:pPr lvl="4"/>
            <a:r>
              <a:rPr lang="en-CA" smtClean="0"/>
              <a:t>John Doe, Some Company</a:t>
            </a:r>
            <a:endParaRPr lang="en-CA"/>
          </a:p>
        </p:txBody>
      </p:sp>
      <p:sp>
        <p:nvSpPr>
          <p:cNvPr id="7" name="Slide Number Placeholder 6"/>
          <p:cNvSpPr>
            <a:spLocks noGrp="1"/>
          </p:cNvSpPr>
          <p:nvPr>
            <p:ph type="sldNum" sz="quarter" idx="13"/>
          </p:nvPr>
        </p:nvSpPr>
        <p:spPr/>
        <p:txBody>
          <a:bodyPr/>
          <a:lstStyle/>
          <a:p>
            <a:r>
              <a:rPr lang="en-CA" smtClean="0"/>
              <a:t>Page </a:t>
            </a:r>
            <a:fld id="{D7BBE521-9050-4CCC-AD4E-E8F28ADB7B94}" type="slidenum">
              <a:rPr lang="en-CA" smtClean="0"/>
              <a:pPr/>
              <a:t>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802.11-12/xxxxr0</a:t>
            </a:r>
            <a:endParaRPr lang="en-US"/>
          </a:p>
        </p:txBody>
      </p:sp>
      <p:sp>
        <p:nvSpPr>
          <p:cNvPr id="5" name="Date Placeholder 4"/>
          <p:cNvSpPr>
            <a:spLocks noGrp="1"/>
          </p:cNvSpPr>
          <p:nvPr>
            <p:ph type="dt" idx="11"/>
          </p:nvPr>
        </p:nvSpPr>
        <p:spPr/>
        <p:txBody>
          <a:bodyPr/>
          <a:lstStyle/>
          <a:p>
            <a:pPr>
              <a:defRPr/>
            </a:pPr>
            <a:r>
              <a:rPr lang="en-US" smtClean="0"/>
              <a:t>May 2013</a:t>
            </a:r>
            <a:endParaRPr lang="en-US"/>
          </a:p>
        </p:txBody>
      </p:sp>
      <p:sp>
        <p:nvSpPr>
          <p:cNvPr id="6" name="Footer Placeholder 5"/>
          <p:cNvSpPr>
            <a:spLocks noGrp="1"/>
          </p:cNvSpPr>
          <p:nvPr>
            <p:ph type="ftr" sz="quarter" idx="12"/>
          </p:nvPr>
        </p:nvSpPr>
        <p:spPr/>
        <p:txBody>
          <a:bodyPr/>
          <a:lstStyle/>
          <a:p>
            <a:pPr lvl="4">
              <a:defRPr/>
            </a:pPr>
            <a:r>
              <a:rPr lang="en-US" smtClean="0"/>
              <a:t>Jianhan Liu, (Mediatek Inc.)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955A526-93E5-409C-A416-7448475FD31E}" type="slidenum">
              <a:rPr lang="en-US" smtClean="0"/>
              <a:pPr>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CA" smtClean="0"/>
              <a:t>doc.: IEEE 802.11-yy/xxxxr0</a:t>
            </a:r>
            <a:endParaRPr lang="en-CA"/>
          </a:p>
        </p:txBody>
      </p:sp>
      <p:sp>
        <p:nvSpPr>
          <p:cNvPr id="5" name="Date Placeholder 4"/>
          <p:cNvSpPr>
            <a:spLocks noGrp="1"/>
          </p:cNvSpPr>
          <p:nvPr>
            <p:ph type="dt" idx="11"/>
          </p:nvPr>
        </p:nvSpPr>
        <p:spPr/>
        <p:txBody>
          <a:bodyPr/>
          <a:lstStyle/>
          <a:p>
            <a:r>
              <a:rPr lang="en-CA" smtClean="0"/>
              <a:t>Month Year</a:t>
            </a:r>
            <a:endParaRPr lang="en-CA"/>
          </a:p>
        </p:txBody>
      </p:sp>
      <p:sp>
        <p:nvSpPr>
          <p:cNvPr id="6" name="Footer Placeholder 5"/>
          <p:cNvSpPr>
            <a:spLocks noGrp="1"/>
          </p:cNvSpPr>
          <p:nvPr>
            <p:ph type="ftr" sz="quarter" idx="12"/>
          </p:nvPr>
        </p:nvSpPr>
        <p:spPr/>
        <p:txBody>
          <a:bodyPr/>
          <a:lstStyle/>
          <a:p>
            <a:pPr lvl="4"/>
            <a:r>
              <a:rPr lang="en-CA" smtClean="0"/>
              <a:t>John Doe, Some Company</a:t>
            </a:r>
            <a:endParaRPr lang="en-CA"/>
          </a:p>
        </p:txBody>
      </p:sp>
      <p:sp>
        <p:nvSpPr>
          <p:cNvPr id="7" name="Slide Number Placeholder 6"/>
          <p:cNvSpPr>
            <a:spLocks noGrp="1"/>
          </p:cNvSpPr>
          <p:nvPr>
            <p:ph type="sldNum" sz="quarter" idx="13"/>
          </p:nvPr>
        </p:nvSpPr>
        <p:spPr/>
        <p:txBody>
          <a:bodyPr/>
          <a:lstStyle/>
          <a:p>
            <a:r>
              <a:rPr lang="en-CA" smtClean="0"/>
              <a:t>Page </a:t>
            </a:r>
            <a:fld id="{D7BBE521-9050-4CCC-AD4E-E8F28ADB7B94}" type="slidenum">
              <a:rPr lang="en-CA" smtClean="0"/>
              <a:pPr/>
              <a:t>11</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391093" y="6475413"/>
            <a:ext cx="2152832"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r>
              <a:rPr lang="en-US" smtClean="0"/>
              <a:t>January 2013</a:t>
            </a:r>
            <a:endParaRPr lang="en-CA"/>
          </a:p>
        </p:txBody>
      </p:sp>
      <p:sp>
        <p:nvSpPr>
          <p:cNvPr id="5" name="Footer Placeholder 4"/>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5" name="Footer Placeholder 4"/>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55390"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429565" y="6475413"/>
            <a:ext cx="2114360"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5" name="Footer Placeholder 4"/>
          <p:cNvSpPr>
            <a:spLocks noGrp="1"/>
          </p:cNvSpPr>
          <p:nvPr>
            <p:ph type="ftr" sz="quarter" idx="11"/>
          </p:nvPr>
        </p:nvSpPr>
        <p:spPr>
          <a:xfrm>
            <a:off x="6391093" y="6475413"/>
            <a:ext cx="2152832" cy="184666"/>
          </a:xfrm>
        </p:spPr>
        <p:txBody>
          <a:bodyPr/>
          <a:lstStyle>
            <a:lvl1pPr>
              <a:defRPr/>
            </a:lvl1p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6" name="Footer Placeholder 5"/>
          <p:cNvSpPr>
            <a:spLocks noGrp="1"/>
          </p:cNvSpPr>
          <p:nvPr>
            <p:ph type="ftr" sz="quarter" idx="11"/>
          </p:nvPr>
        </p:nvSpPr>
        <p:spPr>
          <a:xfrm>
            <a:off x="6429565" y="6475413"/>
            <a:ext cx="2114360" cy="184666"/>
          </a:xfrm>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8" name="Footer Placeholder 7"/>
          <p:cNvSpPr>
            <a:spLocks noGrp="1"/>
          </p:cNvSpPr>
          <p:nvPr>
            <p:ph type="ftr" sz="quarter" idx="11"/>
          </p:nvPr>
        </p:nvSpPr>
        <p:spPr/>
        <p:txBody>
          <a:bodyPr/>
          <a:lstStyle>
            <a:lvl1pPr>
              <a:defRPr/>
            </a:lvl1pPr>
          </a:lstStyle>
          <a:p>
            <a:r>
              <a:rPr lang="en-CA" smtClean="0"/>
              <a:t>Osama Aboul-Magd (Huawei Technologies)</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4" name="Footer Placeholder 3"/>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013098" cy="276999"/>
          </a:xfrm>
        </p:spPr>
        <p:txBody>
          <a:bodyPr/>
          <a:lstStyle>
            <a:lvl1pPr>
              <a:defRPr/>
            </a:lvl1pPr>
          </a:lstStyle>
          <a:p>
            <a:r>
              <a:rPr lang="en-US" dirty="0" smtClean="0"/>
              <a:t>Sept. 2013</a:t>
            </a:r>
            <a:endParaRPr lang="en-CA" dirty="0"/>
          </a:p>
        </p:txBody>
      </p:sp>
      <p:sp>
        <p:nvSpPr>
          <p:cNvPr id="3" name="Footer Placeholder 2"/>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6" name="Footer Placeholder 5"/>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CA" dirty="0"/>
          </a:p>
        </p:txBody>
      </p:sp>
      <p:sp>
        <p:nvSpPr>
          <p:cNvPr id="6" name="Footer Placeholder 5"/>
          <p:cNvSpPr>
            <a:spLocks noGrp="1"/>
          </p:cNvSpPr>
          <p:nvPr>
            <p:ph type="ftr" sz="quarter" idx="11"/>
          </p:nvPr>
        </p:nvSpPr>
        <p:spPr/>
        <p:txBody>
          <a:bodyPr/>
          <a:lstStyle>
            <a:lvl1pPr>
              <a:defRPr/>
            </a:lvl1pPr>
          </a:lstStyle>
          <a:p>
            <a:r>
              <a:rPr lang="en-CA" dirty="0" smtClean="0"/>
              <a:t>Huai-Rong Shao, et.al. (Samsung)</a:t>
            </a:r>
            <a:endParaRPr lang="en-CA" dirty="0"/>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1028" name="Rectangle 4"/>
          <p:cNvSpPr>
            <a:spLocks noGrp="1" noChangeArrowheads="1"/>
          </p:cNvSpPr>
          <p:nvPr>
            <p:ph type="dt" sz="half" idx="2"/>
          </p:nvPr>
        </p:nvSpPr>
        <p:spPr bwMode="auto">
          <a:xfrm>
            <a:off x="696913" y="332601"/>
            <a:ext cx="101309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Sept. 2013</a:t>
            </a:r>
            <a:endParaRPr lang="en-CA" dirty="0"/>
          </a:p>
        </p:txBody>
      </p:sp>
      <p:sp>
        <p:nvSpPr>
          <p:cNvPr id="1029" name="Rectangle 5"/>
          <p:cNvSpPr>
            <a:spLocks noGrp="1" noChangeArrowheads="1"/>
          </p:cNvSpPr>
          <p:nvPr>
            <p:ph type="ftr" sz="quarter" idx="3"/>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Huai-Rong Shao, et.al. (Samsung)</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802.11-13/1137r0</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7" name="Footer Placeholder 4"/>
          <p:cNvSpPr>
            <a:spLocks noGrp="1"/>
          </p:cNvSpPr>
          <p:nvPr>
            <p:ph type="ftr" sz="quarter" idx="11"/>
          </p:nvPr>
        </p:nvSpPr>
        <p:spPr>
          <a:xfrm>
            <a:off x="6429565" y="6475413"/>
            <a:ext cx="2114360" cy="184666"/>
          </a:xfrm>
        </p:spPr>
        <p:txBody>
          <a:bodyPr/>
          <a:lstStyle/>
          <a:p>
            <a:r>
              <a:rPr lang="en-CA" dirty="0"/>
              <a:t>Huai-Rong Shao, et al. (</a:t>
            </a:r>
            <a:r>
              <a:rPr lang="en-CA" dirty="0" smtClean="0"/>
              <a:t>Samsung)</a:t>
            </a:r>
            <a:endParaRPr lang="en-CA" dirty="0"/>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CA" dirty="0" smtClean="0"/>
              <a:t>The Definition of Performance </a:t>
            </a:r>
            <a:r>
              <a:rPr lang="en-CA" dirty="0" smtClean="0"/>
              <a:t>Metrics </a:t>
            </a:r>
            <a:r>
              <a:rPr lang="en-CA" dirty="0" smtClean="0"/>
              <a:t>for HEW</a:t>
            </a:r>
            <a:endParaRPr lang="en-CA" dirty="0"/>
          </a:p>
        </p:txBody>
      </p:sp>
      <p:sp>
        <p:nvSpPr>
          <p:cNvPr id="30726" name="Rectangle 6"/>
          <p:cNvSpPr>
            <a:spLocks noGrp="1" noChangeArrowheads="1"/>
          </p:cNvSpPr>
          <p:nvPr>
            <p:ph type="body" idx="1"/>
          </p:nvPr>
        </p:nvSpPr>
        <p:spPr>
          <a:xfrm>
            <a:off x="616640" y="1803544"/>
            <a:ext cx="7772400" cy="381000"/>
          </a:xfrm>
          <a:noFill/>
          <a:ln/>
        </p:spPr>
        <p:txBody>
          <a:bodyPr/>
          <a:lstStyle/>
          <a:p>
            <a:pPr algn="ctr">
              <a:buFontTx/>
              <a:buNone/>
            </a:pPr>
            <a:r>
              <a:rPr lang="en-CA" sz="2000" dirty="0"/>
              <a:t>Date:</a:t>
            </a:r>
            <a:r>
              <a:rPr lang="en-CA" sz="2000" b="0" dirty="0"/>
              <a:t> </a:t>
            </a:r>
            <a:r>
              <a:rPr lang="en-CA" sz="2000" b="0" dirty="0" smtClean="0"/>
              <a:t>2013-09-16</a:t>
            </a:r>
            <a:endParaRPr lang="en-CA"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884054091"/>
              </p:ext>
            </p:extLst>
          </p:nvPr>
        </p:nvGraphicFramePr>
        <p:xfrm>
          <a:off x="586160" y="2415828"/>
          <a:ext cx="9137650" cy="5445125"/>
        </p:xfrm>
        <a:graphic>
          <a:graphicData uri="http://schemas.openxmlformats.org/presentationml/2006/ole">
            <mc:AlternateContent xmlns:mc="http://schemas.openxmlformats.org/markup-compatibility/2006">
              <mc:Choice xmlns:v="urn:schemas-microsoft-com:vml" Requires="v">
                <p:oleObj spid="_x0000_s30841" name="Document" r:id="rId4" imgW="9970001" imgH="5353449" progId="Word.Document.8">
                  <p:embed/>
                </p:oleObj>
              </mc:Choice>
              <mc:Fallback>
                <p:oleObj name="Document" r:id="rId4" imgW="9970001" imgH="5353449" progId="Word.Document.8">
                  <p:embed/>
                  <p:pic>
                    <p:nvPicPr>
                      <p:cNvPr id="0" name="Picture 34"/>
                      <p:cNvPicPr>
                        <a:picLocks noChangeAspect="1" noChangeArrowheads="1"/>
                      </p:cNvPicPr>
                      <p:nvPr/>
                    </p:nvPicPr>
                    <p:blipFill>
                      <a:blip r:embed="rId5"/>
                      <a:srcRect/>
                      <a:stretch>
                        <a:fillRect/>
                      </a:stretch>
                    </p:blipFill>
                    <p:spPr bwMode="auto">
                      <a:xfrm>
                        <a:off x="586160" y="2415828"/>
                        <a:ext cx="9137650" cy="5445125"/>
                      </a:xfrm>
                      <a:prstGeom prst="rect">
                        <a:avLst/>
                      </a:prstGeom>
                      <a:noFill/>
                      <a:extLst/>
                    </p:spPr>
                  </p:pic>
                </p:oleObj>
              </mc:Fallback>
            </mc:AlternateContent>
          </a:graphicData>
        </a:graphic>
      </p:graphicFrame>
      <p:sp>
        <p:nvSpPr>
          <p:cNvPr id="30732" name="Rectangle 12"/>
          <p:cNvSpPr>
            <a:spLocks noChangeArrowheads="1"/>
          </p:cNvSpPr>
          <p:nvPr/>
        </p:nvSpPr>
        <p:spPr bwMode="auto">
          <a:xfrm>
            <a:off x="616640" y="2014508"/>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838200"/>
          </a:xfrm>
        </p:spPr>
        <p:txBody>
          <a:bodyPr/>
          <a:lstStyle/>
          <a:p>
            <a:r>
              <a:rPr lang="en-US" dirty="0" smtClean="0"/>
              <a:t>Reference</a:t>
            </a:r>
          </a:p>
        </p:txBody>
      </p:sp>
      <p:sp>
        <p:nvSpPr>
          <p:cNvPr id="22531" name="Content Placeholder 2"/>
          <p:cNvSpPr>
            <a:spLocks noGrp="1"/>
          </p:cNvSpPr>
          <p:nvPr>
            <p:ph idx="1"/>
          </p:nvPr>
        </p:nvSpPr>
        <p:spPr>
          <a:xfrm>
            <a:off x="685800" y="1676400"/>
            <a:ext cx="7772400" cy="4419600"/>
          </a:xfrm>
        </p:spPr>
        <p:txBody>
          <a:bodyPr/>
          <a:lstStyle/>
          <a:p>
            <a:pPr>
              <a:buNone/>
            </a:pPr>
            <a:r>
              <a:rPr lang="en-US" sz="2000" b="0" dirty="0" smtClean="0"/>
              <a:t>[1]</a:t>
            </a:r>
            <a:r>
              <a:rPr lang="en-US" altLang="ja-JP" sz="2000" b="0" dirty="0" smtClean="0"/>
              <a:t> “Usage models for IEEE 802.11 High Efficiency WLAN study group (HEW SG) –Liaison with WFA”, </a:t>
            </a:r>
            <a:r>
              <a:rPr lang="en-US" sz="2000" b="0" dirty="0" smtClean="0"/>
              <a:t>IEEE 802.11-13/0657r6,</a:t>
            </a:r>
            <a:r>
              <a:rPr lang="en-US" altLang="ja-JP" sz="2000" b="0" dirty="0" smtClean="0"/>
              <a:t> </a:t>
            </a:r>
            <a:r>
              <a:rPr lang="en-US" sz="2000" b="0" dirty="0" smtClean="0"/>
              <a:t>Laurent </a:t>
            </a:r>
            <a:r>
              <a:rPr lang="en-US" sz="2000" b="0" dirty="0" err="1" smtClean="0"/>
              <a:t>Cariou</a:t>
            </a:r>
            <a:r>
              <a:rPr lang="en-US" altLang="ja-JP" sz="2000" b="0" dirty="0" smtClean="0"/>
              <a:t>, etc. </a:t>
            </a:r>
          </a:p>
          <a:p>
            <a:pPr>
              <a:buNone/>
            </a:pPr>
            <a:r>
              <a:rPr lang="en-US" altLang="ja-JP" sz="2000" b="0" dirty="0" smtClean="0"/>
              <a:t>[2] “HEW- Metrics, Targets, Simulation Scenarios”, IEEE 802.11-13/0486r1, </a:t>
            </a:r>
            <a:r>
              <a:rPr lang="en-US" sz="2000" b="0" dirty="0" smtClean="0"/>
              <a:t>Ron Porat, etc.</a:t>
            </a:r>
            <a:endParaRPr lang="en-US" altLang="ja-JP" sz="2000" b="0" dirty="0" smtClean="0"/>
          </a:p>
          <a:p>
            <a:pPr>
              <a:buNone/>
            </a:pPr>
            <a:r>
              <a:rPr lang="en-US" altLang="ja-JP" sz="2000" b="0" dirty="0" smtClean="0"/>
              <a:t>[3]  “HEW Functional Requirements”, IEEE 802.11-13/0524r2, Tianyu Wu, etc.</a:t>
            </a:r>
          </a:p>
          <a:p>
            <a:pPr>
              <a:buNone/>
            </a:pPr>
            <a:r>
              <a:rPr lang="en-US" sz="2000" b="0" dirty="0" smtClean="0"/>
              <a:t>[4] </a:t>
            </a:r>
            <a:r>
              <a:rPr lang="en-US" sz="2000" b="0" dirty="0"/>
              <a:t>“Evaluation Criteria and Simulation Scenarios”, IEEE </a:t>
            </a:r>
            <a:r>
              <a:rPr lang="en-US" sz="2000" b="0" dirty="0" smtClean="0"/>
              <a:t>802.11-13/0847r1, Claus Doppler, etc.</a:t>
            </a:r>
          </a:p>
          <a:p>
            <a:pPr>
              <a:buNone/>
            </a:pPr>
            <a:r>
              <a:rPr lang="en-US" sz="2000" b="0" dirty="0" smtClean="0"/>
              <a:t>[5] “</a:t>
            </a:r>
            <a:r>
              <a:rPr lang="en-US" sz="2000" b="0" dirty="0"/>
              <a:t>On Definition of Dense Networks and Performance Metric</a:t>
            </a:r>
            <a:r>
              <a:rPr lang="en-US" sz="2000" b="0" dirty="0" smtClean="0"/>
              <a:t>”, </a:t>
            </a:r>
            <a:r>
              <a:rPr lang="en-US" sz="2000" b="0" dirty="0"/>
              <a:t>IEEE </a:t>
            </a:r>
            <a:r>
              <a:rPr lang="en-US" sz="2000" b="0" dirty="0" smtClean="0"/>
              <a:t>802.11-13/0805r2, Jianhan Liu, </a:t>
            </a:r>
            <a:r>
              <a:rPr lang="en-US" sz="2000" b="0" dirty="0"/>
              <a:t>etc.</a:t>
            </a:r>
          </a:p>
          <a:p>
            <a:pPr>
              <a:buNone/>
            </a:pPr>
            <a:r>
              <a:rPr lang="en-US" sz="2000" b="0" dirty="0" smtClean="0"/>
              <a:t>[6] “Quantitative </a:t>
            </a:r>
            <a:r>
              <a:rPr lang="en-US" sz="2000" b="0" dirty="0" err="1" smtClean="0"/>
              <a:t>QoE</a:t>
            </a:r>
            <a:r>
              <a:rPr lang="en-US" sz="2000" b="0" dirty="0" smtClean="0"/>
              <a:t> Requirements for HEW”, IEEE 802.11-13/0850r0, </a:t>
            </a:r>
            <a:r>
              <a:rPr lang="en-US" sz="2000" b="0" dirty="0" err="1" smtClean="0"/>
              <a:t>Huairong</a:t>
            </a:r>
            <a:r>
              <a:rPr lang="en-US" sz="2000" b="0" dirty="0" smtClean="0"/>
              <a:t> Shao, etc.</a:t>
            </a:r>
          </a:p>
          <a:p>
            <a:pPr>
              <a:buNone/>
            </a:pPr>
            <a:endParaRPr lang="en-US" sz="2000" b="0" dirty="0" smtClean="0"/>
          </a:p>
        </p:txBody>
      </p:sp>
      <p:sp>
        <p:nvSpPr>
          <p:cNvPr id="22533" name="Slide Number Placeholder 4"/>
          <p:cNvSpPr>
            <a:spLocks noGrp="1"/>
          </p:cNvSpPr>
          <p:nvPr>
            <p:ph type="sldNum" sz="quarter" idx="11"/>
          </p:nvPr>
        </p:nvSpPr>
        <p:spPr>
          <a:xfrm>
            <a:off x="2509520" y="6477000"/>
            <a:ext cx="2114360" cy="152616"/>
          </a:xfrm>
          <a:noFill/>
        </p:spPr>
        <p:txBody>
          <a:bodyPr/>
          <a:lstStyle/>
          <a:p>
            <a:r>
              <a:rPr lang="en-US" dirty="0" smtClean="0"/>
              <a:t>Slide </a:t>
            </a:r>
            <a:fld id="{F318DAB0-02F5-4649-B167-D9B7032E0C8D}" type="slidenum">
              <a:rPr lang="en-US" smtClean="0"/>
              <a:pPr/>
              <a:t>10</a:t>
            </a:fld>
            <a:endParaRPr lang="en-US" dirty="0" smtClean="0"/>
          </a:p>
        </p:txBody>
      </p:sp>
      <p:sp>
        <p:nvSpPr>
          <p:cNvPr id="7" name="Date Placeholder 3"/>
          <p:cNvSpPr>
            <a:spLocks noGrp="1"/>
          </p:cNvSpPr>
          <p:nvPr>
            <p:ph type="dt" sz="half" idx="10"/>
          </p:nvPr>
        </p:nvSpPr>
        <p:spPr>
          <a:xfrm>
            <a:off x="696913" y="332601"/>
            <a:ext cx="1013098" cy="276999"/>
          </a:xfrm>
        </p:spPr>
        <p:txBody>
          <a:bodyPr/>
          <a:lstStyle/>
          <a:p>
            <a:pPr>
              <a:defRPr/>
            </a:pPr>
            <a:r>
              <a:rPr lang="en-US" dirty="0" smtClean="0"/>
              <a:t>Sept. 2013</a:t>
            </a:r>
            <a:endParaRPr lang="en-US" dirty="0"/>
          </a:p>
        </p:txBody>
      </p:sp>
      <p:sp>
        <p:nvSpPr>
          <p:cNvPr id="8" name="Footer Placeholder 4"/>
          <p:cNvSpPr txBox="1">
            <a:spLocks/>
          </p:cNvSpPr>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Huai-Rong Shao, et.al. (Samsung)</a:t>
            </a:r>
            <a:endParaRPr lang="en-CA" dirty="0"/>
          </a:p>
        </p:txBody>
      </p:sp>
    </p:spTree>
    <p:extLst>
      <p:ext uri="{BB962C8B-B14F-4D97-AF65-F5344CB8AC3E}">
        <p14:creationId xmlns:p14="http://schemas.microsoft.com/office/powerpoint/2010/main" val="299275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27784" y="2730624"/>
            <a:ext cx="4246240" cy="1003176"/>
          </a:xfrm>
        </p:spPr>
        <p:txBody>
          <a:bodyPr/>
          <a:lstStyle/>
          <a:p>
            <a:pPr marL="0" indent="0">
              <a:buNone/>
            </a:pPr>
            <a:r>
              <a:rPr lang="en-US" sz="6600" b="0" i="1" dirty="0" smtClean="0"/>
              <a:t>Thank you!</a:t>
            </a:r>
            <a:endParaRPr lang="en-US" sz="6600" b="0" i="1"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11</a:t>
            </a:fld>
            <a:endParaRPr lang="en-CA"/>
          </a:p>
        </p:txBody>
      </p:sp>
    </p:spTree>
    <p:extLst>
      <p:ext uri="{BB962C8B-B14F-4D97-AF65-F5344CB8AC3E}">
        <p14:creationId xmlns:p14="http://schemas.microsoft.com/office/powerpoint/2010/main" val="1375409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2762440" y="6477000"/>
            <a:ext cx="211436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smtClean="0"/>
              <a:t>Slide </a:t>
            </a:r>
            <a:fld id="{7BC54C40-6C65-41A0-869C-B97E9D6BF41D}" type="slidenum">
              <a:rPr lang="en-GB" smtClean="0"/>
              <a:pPr/>
              <a:t>2</a:t>
            </a:fld>
            <a:endParaRPr lang="en-GB" dirty="0" smtClean="0"/>
          </a:p>
        </p:txBody>
      </p:sp>
      <p:sp>
        <p:nvSpPr>
          <p:cNvPr id="15363" name="Rectangle 2"/>
          <p:cNvSpPr>
            <a:spLocks noGrp="1" noChangeArrowheads="1"/>
          </p:cNvSpPr>
          <p:nvPr>
            <p:ph type="title"/>
          </p:nvPr>
        </p:nvSpPr>
        <p:spPr>
          <a:xfrm>
            <a:off x="381000" y="457200"/>
            <a:ext cx="8305800" cy="1066800"/>
          </a:xfrm>
        </p:spPr>
        <p:txBody>
          <a:bodyPr/>
          <a:lstStyle/>
          <a:p>
            <a:r>
              <a:rPr lang="en-US" dirty="0" smtClean="0"/>
              <a:t>Recap the Goal of HEW SG</a:t>
            </a:r>
            <a:endParaRPr lang="en-GB" dirty="0" smtClean="0"/>
          </a:p>
        </p:txBody>
      </p:sp>
      <p:sp>
        <p:nvSpPr>
          <p:cNvPr id="15364" name="Rectangle 2"/>
          <p:cNvSpPr txBox="1">
            <a:spLocks noChangeArrowheads="1"/>
          </p:cNvSpPr>
          <p:nvPr/>
        </p:nvSpPr>
        <p:spPr bwMode="auto">
          <a:xfrm>
            <a:off x="685800" y="1371600"/>
            <a:ext cx="777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800100" indent="-342900">
              <a:defRPr sz="1200">
                <a:solidFill>
                  <a:schemeClr val="tx1"/>
                </a:solidFill>
                <a:latin typeface="Times New Roman" pitchFamily="18" charset="0"/>
                <a:ea typeface="MS PGothic" pitchFamily="34" charset="-128"/>
              </a:defRPr>
            </a:lvl2pPr>
            <a:lvl3pPr marL="1085850" indent="-228600">
              <a:defRPr sz="1200">
                <a:solidFill>
                  <a:schemeClr val="tx1"/>
                </a:solidFill>
                <a:latin typeface="Times New Roman" pitchFamily="18" charset="0"/>
                <a:ea typeface="MS PGothic" pitchFamily="34" charset="-128"/>
              </a:defRPr>
            </a:lvl3pPr>
            <a:lvl4pPr marL="142875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buFont typeface="Arial" pitchFamily="34" charset="0"/>
              <a:buChar char="•"/>
            </a:pPr>
            <a:endParaRPr lang="en-US" sz="400" b="1" i="1" dirty="0" smtClean="0"/>
          </a:p>
          <a:p>
            <a:pPr>
              <a:spcBef>
                <a:spcPct val="20000"/>
              </a:spcBef>
              <a:buFont typeface="Arial" pitchFamily="34" charset="0"/>
              <a:buChar char="•"/>
            </a:pPr>
            <a:r>
              <a:rPr lang="en-US" sz="2000" b="1" i="1" dirty="0" smtClean="0"/>
              <a:t>Enhance </a:t>
            </a:r>
            <a:r>
              <a:rPr lang="en-US" sz="2000" b="1" i="1" dirty="0"/>
              <a:t>802.11 PHY and MAC in 2.4 and 5GHz </a:t>
            </a:r>
            <a:r>
              <a:rPr lang="en-US" sz="2000" i="1" dirty="0"/>
              <a:t>with a focus on: </a:t>
            </a:r>
          </a:p>
          <a:p>
            <a:pPr marL="857250" lvl="2" indent="0">
              <a:spcBef>
                <a:spcPct val="20000"/>
              </a:spcBef>
            </a:pPr>
            <a:endParaRPr lang="en-US" sz="1400" b="1" i="1" dirty="0" smtClean="0"/>
          </a:p>
          <a:p>
            <a:pPr lvl="2">
              <a:spcBef>
                <a:spcPct val="20000"/>
              </a:spcBef>
              <a:buFontTx/>
              <a:buChar char="•"/>
            </a:pPr>
            <a:r>
              <a:rPr lang="en-US" sz="1800" b="1" i="1" dirty="0" smtClean="0"/>
              <a:t>Improving </a:t>
            </a:r>
            <a:r>
              <a:rPr lang="en-US" sz="1800" b="1" i="1" u="sng" dirty="0"/>
              <a:t>spectrum efficiency </a:t>
            </a:r>
            <a:r>
              <a:rPr lang="en-US" sz="1800" b="1" i="1" dirty="0"/>
              <a:t>and </a:t>
            </a:r>
            <a:r>
              <a:rPr lang="en-US" sz="1800" b="1" i="1" u="sng" dirty="0"/>
              <a:t>area throughput</a:t>
            </a:r>
          </a:p>
          <a:p>
            <a:pPr lvl="2">
              <a:spcBef>
                <a:spcPct val="20000"/>
              </a:spcBef>
              <a:buFontTx/>
              <a:buChar char="•"/>
            </a:pPr>
            <a:r>
              <a:rPr lang="en-US" sz="1800" b="1" i="1" dirty="0"/>
              <a:t>Improving real world performance in </a:t>
            </a:r>
            <a:r>
              <a:rPr lang="en-US" sz="1800" b="1" i="1" u="sng" dirty="0"/>
              <a:t>indoor and outdoor </a:t>
            </a:r>
            <a:r>
              <a:rPr lang="en-US" sz="1800" b="1" i="1" dirty="0"/>
              <a:t>deployments</a:t>
            </a:r>
          </a:p>
          <a:p>
            <a:pPr lvl="3">
              <a:spcBef>
                <a:spcPct val="20000"/>
              </a:spcBef>
              <a:buFontTx/>
              <a:buChar char="–"/>
            </a:pPr>
            <a:r>
              <a:rPr lang="en-US" sz="1600" b="1" i="1" u="sng" dirty="0"/>
              <a:t>in the presence of interfering sources, dense heterogeneous networks</a:t>
            </a:r>
          </a:p>
          <a:p>
            <a:pPr lvl="3">
              <a:spcBef>
                <a:spcPct val="20000"/>
              </a:spcBef>
              <a:buFontTx/>
              <a:buChar char="–"/>
            </a:pPr>
            <a:r>
              <a:rPr lang="en-US" sz="1600" b="1" i="1" dirty="0"/>
              <a:t>in </a:t>
            </a:r>
            <a:r>
              <a:rPr lang="en-US" sz="1600" b="1" i="1" u="sng" dirty="0"/>
              <a:t>moderate to heavy user loaded APs</a:t>
            </a:r>
          </a:p>
          <a:p>
            <a:pPr>
              <a:spcBef>
                <a:spcPct val="20000"/>
              </a:spcBef>
              <a:buFontTx/>
              <a:buChar char="•"/>
            </a:pPr>
            <a:endParaRPr lang="en-US" sz="2000" b="1" i="1" dirty="0"/>
          </a:p>
          <a:p>
            <a:pPr>
              <a:spcBef>
                <a:spcPct val="20000"/>
              </a:spcBef>
              <a:buFontTx/>
              <a:buChar char="•"/>
            </a:pPr>
            <a:endParaRPr lang="en-US" sz="2000" b="1" dirty="0"/>
          </a:p>
          <a:p>
            <a:pPr>
              <a:spcBef>
                <a:spcPct val="20000"/>
              </a:spcBef>
              <a:buFontTx/>
              <a:buChar char="•"/>
            </a:pPr>
            <a:endParaRPr lang="en-US" sz="2000" b="1" dirty="0"/>
          </a:p>
        </p:txBody>
      </p:sp>
      <p:sp>
        <p:nvSpPr>
          <p:cNvPr id="15365" name="Rectangle 6"/>
          <p:cNvSpPr>
            <a:spLocks noChangeArrowheads="1"/>
          </p:cNvSpPr>
          <p:nvPr/>
        </p:nvSpPr>
        <p:spPr bwMode="auto">
          <a:xfrm>
            <a:off x="1224280" y="1981200"/>
            <a:ext cx="7010400" cy="1981200"/>
          </a:xfrm>
          <a:prstGeom prst="rect">
            <a:avLst/>
          </a:prstGeom>
          <a:noFill/>
          <a:ln w="38100" algn="ctr">
            <a:solidFill>
              <a:srgbClr val="FFC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5366" name="Rectangle 7"/>
          <p:cNvSpPr>
            <a:spLocks noChangeArrowheads="1"/>
          </p:cNvSpPr>
          <p:nvPr/>
        </p:nvSpPr>
        <p:spPr bwMode="auto">
          <a:xfrm>
            <a:off x="838200" y="4495800"/>
            <a:ext cx="80772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 </a:t>
            </a:r>
            <a:r>
              <a:rPr lang="en-US" sz="1600" dirty="0"/>
              <a:t>Note that the definition of “spectrum efficiency” is not equivalent to the theoretical PHY-layer peak throughput. Rather, it includes both PHY and MAC overhead and defines the real-world (overall, average, …) spectrum efficiency obtained in (typically) multiple BSS environments which is far below the theoretical values.</a:t>
            </a:r>
            <a:endParaRPr lang="fr-FR" sz="1600" dirty="0"/>
          </a:p>
        </p:txBody>
      </p:sp>
      <p:sp>
        <p:nvSpPr>
          <p:cNvPr id="15368" name="Date Placeholder 3"/>
          <p:cNvSpPr>
            <a:spLocks noGrp="1"/>
          </p:cNvSpPr>
          <p:nvPr>
            <p:ph type="dt" sz="quarter" idx="10"/>
          </p:nvPr>
        </p:nvSpPr>
        <p:spPr>
          <a:xfrm>
            <a:off x="696913" y="332601"/>
            <a:ext cx="101309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dirty="0" smtClean="0"/>
              <a:t>Sept. 2013</a:t>
            </a:r>
          </a:p>
        </p:txBody>
      </p:sp>
      <p:sp>
        <p:nvSpPr>
          <p:cNvPr id="9" name="Footer Placeholder 4"/>
          <p:cNvSpPr txBox="1">
            <a:spLocks/>
          </p:cNvSpPr>
          <p:nvPr/>
        </p:nvSpPr>
        <p:spPr bwMode="auto">
          <a:xfrm>
            <a:off x="6429565" y="6475413"/>
            <a:ext cx="21143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Huai-Rong Shao, et.al. (Samsung)</a:t>
            </a:r>
            <a:endParaRPr lang="en-CA" dirty="0"/>
          </a:p>
        </p:txBody>
      </p:sp>
    </p:spTree>
    <p:extLst>
      <p:ext uri="{BB962C8B-B14F-4D97-AF65-F5344CB8AC3E}">
        <p14:creationId xmlns:p14="http://schemas.microsoft.com/office/powerpoint/2010/main" val="583420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Definitions of Area Throughput</a:t>
            </a:r>
            <a:endParaRPr lang="en-US" dirty="0"/>
          </a:p>
        </p:txBody>
      </p:sp>
      <p:sp>
        <p:nvSpPr>
          <p:cNvPr id="3" name="Content Placeholder 2"/>
          <p:cNvSpPr>
            <a:spLocks noGrp="1"/>
          </p:cNvSpPr>
          <p:nvPr>
            <p:ph idx="1"/>
          </p:nvPr>
        </p:nvSpPr>
        <p:spPr>
          <a:xfrm>
            <a:off x="533400" y="1676400"/>
            <a:ext cx="8229600" cy="4419600"/>
          </a:xfrm>
        </p:spPr>
        <p:txBody>
          <a:bodyPr/>
          <a:lstStyle/>
          <a:p>
            <a:pPr lvl="1"/>
            <a:r>
              <a:rPr lang="en-US" dirty="0" smtClean="0"/>
              <a:t>[2] defined “Area Throughput” as </a:t>
            </a:r>
            <a:r>
              <a:rPr lang="en-US" altLang="ko-KR" b="1" dirty="0" smtClean="0">
                <a:ea typeface="굴림" pitchFamily="34" charset="-127"/>
              </a:rPr>
              <a:t>bits/second/m</a:t>
            </a:r>
            <a:r>
              <a:rPr lang="en-US" altLang="ko-KR" b="1" baseline="30000" dirty="0" smtClean="0">
                <a:ea typeface="굴림" pitchFamily="34" charset="-127"/>
              </a:rPr>
              <a:t>2</a:t>
            </a:r>
            <a:endParaRPr lang="en-US" dirty="0"/>
          </a:p>
          <a:p>
            <a:pPr lvl="1"/>
            <a:endParaRPr lang="en-US" dirty="0"/>
          </a:p>
          <a:p>
            <a:pPr lvl="1"/>
            <a:endParaRPr lang="en-US" dirty="0"/>
          </a:p>
          <a:p>
            <a:pPr lvl="1"/>
            <a:r>
              <a:rPr lang="en-US" dirty="0" smtClean="0"/>
              <a:t>[3] </a:t>
            </a:r>
            <a:r>
              <a:rPr lang="en-US" dirty="0"/>
              <a:t>proposed the </a:t>
            </a:r>
            <a:r>
              <a:rPr lang="en-US" dirty="0" smtClean="0"/>
              <a:t>definition of  “Area Throughput” as </a:t>
            </a:r>
            <a:r>
              <a:rPr lang="en-US" altLang="ko-KR" b="1" dirty="0" smtClean="0">
                <a:ea typeface="굴림" pitchFamily="34" charset="-127"/>
              </a:rPr>
              <a:t>bits/second/m</a:t>
            </a:r>
            <a:r>
              <a:rPr lang="en-US" altLang="ko-KR" b="1" baseline="30000" dirty="0" smtClean="0">
                <a:ea typeface="굴림" pitchFamily="34" charset="-127"/>
              </a:rPr>
              <a:t>2</a:t>
            </a:r>
            <a:r>
              <a:rPr lang="en-US" altLang="ko-KR" b="1" dirty="0">
                <a:ea typeface="굴림" pitchFamily="34" charset="-127"/>
              </a:rPr>
              <a:t>/</a:t>
            </a:r>
            <a:r>
              <a:rPr lang="en-US" altLang="zh-CN" b="1" dirty="0">
                <a:ea typeface="굴림" pitchFamily="34" charset="-127"/>
              </a:rPr>
              <a:t>[Joule</a:t>
            </a:r>
            <a:r>
              <a:rPr lang="en-US" altLang="zh-CN" b="1" dirty="0" smtClean="0">
                <a:ea typeface="굴림" pitchFamily="34" charset="-127"/>
              </a:rPr>
              <a:t>]</a:t>
            </a:r>
          </a:p>
          <a:p>
            <a:pPr lvl="1"/>
            <a:endParaRPr lang="en-US" altLang="zh-CN" b="1" dirty="0" smtClean="0">
              <a:ea typeface="굴림" pitchFamily="34" charset="-127"/>
            </a:endParaRPr>
          </a:p>
          <a:p>
            <a:pPr lvl="1"/>
            <a:r>
              <a:rPr lang="en-US" dirty="0" smtClean="0"/>
              <a:t>[4] defined “Area Throughput” </a:t>
            </a:r>
            <a:r>
              <a:rPr lang="en-US" dirty="0"/>
              <a:t>as </a:t>
            </a:r>
            <a:r>
              <a:rPr lang="en-US" altLang="ko-KR" b="1" dirty="0" smtClean="0">
                <a:ea typeface="굴림" pitchFamily="34" charset="-127"/>
              </a:rPr>
              <a:t>bits/second/Hz/m</a:t>
            </a:r>
            <a:r>
              <a:rPr lang="en-US" altLang="ko-KR" b="1" baseline="30000" dirty="0" smtClean="0">
                <a:ea typeface="굴림" pitchFamily="34" charset="-127"/>
              </a:rPr>
              <a:t>2</a:t>
            </a:r>
            <a:endParaRPr lang="en-US" altLang="ko-KR" b="1" dirty="0">
              <a:latin typeface="Times New Roman" pitchFamily="18" charset="0"/>
              <a:ea typeface="굴림" pitchFamily="34" charset="-127"/>
            </a:endParaRPr>
          </a:p>
          <a:p>
            <a:pPr lvl="1"/>
            <a:endParaRPr lang="en-US" dirty="0" smtClean="0"/>
          </a:p>
          <a:p>
            <a:pPr lvl="1"/>
            <a:r>
              <a:rPr lang="en-US" dirty="0" smtClean="0"/>
              <a:t>[5] pointed out “Area Throughput” cannot reflect network density and suggests use “</a:t>
            </a:r>
            <a:r>
              <a:rPr lang="en-US" dirty="0"/>
              <a:t>Average Throughput per STA</a:t>
            </a:r>
            <a:r>
              <a:rPr lang="en-US" dirty="0" smtClean="0"/>
              <a:t>” as </a:t>
            </a:r>
            <a:r>
              <a:rPr lang="en-US" altLang="ko-KR" b="1" dirty="0" smtClean="0">
                <a:ea typeface="굴림" pitchFamily="34" charset="-127"/>
              </a:rPr>
              <a:t>bits/second/STA</a:t>
            </a:r>
            <a:endParaRPr lang="en-US" altLang="ko-KR" b="1" dirty="0">
              <a:latin typeface="Times New Roman" pitchFamily="18" charset="0"/>
              <a:ea typeface="굴림" pitchFamily="34" charset="-127"/>
            </a:endParaRPr>
          </a:p>
          <a:p>
            <a:pPr lvl="1"/>
            <a:endParaRPr lang="en-US"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3</a:t>
            </a:fld>
            <a:endParaRPr lang="en-CA"/>
          </a:p>
        </p:txBody>
      </p:sp>
      <p:graphicFrame>
        <p:nvGraphicFramePr>
          <p:cNvPr id="7" name="Object 6"/>
          <p:cNvGraphicFramePr>
            <a:graphicFrameLocks noChangeAspect="1"/>
          </p:cNvGraphicFramePr>
          <p:nvPr>
            <p:extLst>
              <p:ext uri="{D42A27DB-BD31-4B8C-83A1-F6EECF244321}">
                <p14:modId xmlns:p14="http://schemas.microsoft.com/office/powerpoint/2010/main" val="3637909486"/>
              </p:ext>
            </p:extLst>
          </p:nvPr>
        </p:nvGraphicFramePr>
        <p:xfrm>
          <a:off x="533400" y="2209800"/>
          <a:ext cx="8077200" cy="315913"/>
        </p:xfrm>
        <a:graphic>
          <a:graphicData uri="http://schemas.openxmlformats.org/presentationml/2006/ole">
            <mc:AlternateContent xmlns:mc="http://schemas.openxmlformats.org/markup-compatibility/2006">
              <mc:Choice xmlns:v="urn:schemas-microsoft-com:vml" Requires="v">
                <p:oleObj spid="_x0000_s31775" name="Equation" r:id="rId3" imgW="5207000" imgH="203200" progId="">
                  <p:embed/>
                </p:oleObj>
              </mc:Choice>
              <mc:Fallback>
                <p:oleObj name="Equation" r:id="rId3" imgW="5207000" imgH="203200"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2209800"/>
                        <a:ext cx="80772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7079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Issue of Area Throughput</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In the real system design, the selected performance parameter should be measurable</a:t>
            </a:r>
          </a:p>
          <a:p>
            <a:r>
              <a:rPr lang="en-US" sz="2000" dirty="0" smtClean="0"/>
              <a:t>However, it is not clear how to measure “Area throughput” defined in [2,3,4] </a:t>
            </a:r>
          </a:p>
          <a:p>
            <a:pPr lvl="1"/>
            <a:r>
              <a:rPr lang="en-US" sz="1800" dirty="0" smtClean="0"/>
              <a:t>Using </a:t>
            </a:r>
            <a:r>
              <a:rPr lang="en-US" sz="1800" dirty="0"/>
              <a:t>the definition in [2</a:t>
            </a:r>
            <a:r>
              <a:rPr lang="en-US" sz="1800" dirty="0" smtClean="0"/>
              <a:t>] as an example,  </a:t>
            </a:r>
          </a:p>
          <a:p>
            <a:pPr lvl="2"/>
            <a:r>
              <a:rPr lang="en-US" sz="1600" dirty="0" smtClean="0"/>
              <a:t>(Total upper layer bits sent to MAC SAP at all APs/STAs which have been successfully transmitted)/(Overall Time)/(Total area) </a:t>
            </a:r>
          </a:p>
          <a:p>
            <a:pPr lvl="1"/>
            <a:r>
              <a:rPr lang="en-US" sz="2000" dirty="0" smtClean="0"/>
              <a:t>The key issue: how to define the area (in m</a:t>
            </a:r>
            <a:r>
              <a:rPr lang="en-US" sz="2000" baseline="30000" dirty="0" smtClean="0"/>
              <a:t>2 </a:t>
            </a:r>
            <a:r>
              <a:rPr lang="en-US" sz="2000" dirty="0" smtClean="0"/>
              <a:t>)?</a:t>
            </a:r>
          </a:p>
          <a:p>
            <a:pPr lvl="2"/>
            <a:r>
              <a:rPr lang="en-US" sz="1600" dirty="0" smtClean="0"/>
              <a:t>Based on the transmission range of all APs?</a:t>
            </a:r>
          </a:p>
          <a:p>
            <a:pPr lvl="2"/>
            <a:r>
              <a:rPr lang="en-US" sz="1600" dirty="0" smtClean="0"/>
              <a:t>Based on the interference range of all APs?</a:t>
            </a:r>
          </a:p>
          <a:p>
            <a:pPr lvl="2"/>
            <a:r>
              <a:rPr lang="en-US" sz="1600" dirty="0" smtClean="0"/>
              <a:t>Based on the physical boundaries such as shopping mall walls?</a:t>
            </a:r>
          </a:p>
          <a:p>
            <a:pPr lvl="2"/>
            <a:r>
              <a:rPr lang="en-US" sz="1600" dirty="0" smtClean="0"/>
              <a:t>Based on the locations of associated STAs? </a:t>
            </a:r>
          </a:p>
          <a:p>
            <a:r>
              <a:rPr lang="en-US" sz="2000" dirty="0" smtClean="0"/>
              <a:t>“Area Throughput” value will be different for different “Area” definitions </a:t>
            </a:r>
          </a:p>
          <a:p>
            <a:pPr lvl="1"/>
            <a:endParaRPr lang="en-US" sz="1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4</a:t>
            </a:fld>
            <a:endParaRPr lang="en-CA"/>
          </a:p>
        </p:txBody>
      </p:sp>
    </p:spTree>
    <p:extLst>
      <p:ext uri="{BB962C8B-B14F-4D97-AF65-F5344CB8AC3E}">
        <p14:creationId xmlns:p14="http://schemas.microsoft.com/office/powerpoint/2010/main" val="386724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a:t>
            </a:r>
            <a:r>
              <a:rPr lang="en-US" dirty="0"/>
              <a:t>Throughput per </a:t>
            </a:r>
            <a:r>
              <a:rPr lang="en-US" dirty="0" smtClean="0"/>
              <a:t>BSS</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If the HEW group cannot make consensus on the definition of “Area”, we suggest to use an alternative metric</a:t>
            </a:r>
          </a:p>
          <a:p>
            <a:pPr lvl="1"/>
            <a:r>
              <a:rPr lang="en-US" sz="1800" dirty="0"/>
              <a:t>“Average Throughput per BSS” defined as  </a:t>
            </a:r>
            <a:r>
              <a:rPr lang="en-US" altLang="ko-KR" sz="1800" b="1" dirty="0"/>
              <a:t>bits/second/BSS</a:t>
            </a:r>
            <a:endParaRPr lang="en-US" sz="1800" b="1" dirty="0"/>
          </a:p>
          <a:p>
            <a:pPr lvl="1"/>
            <a:r>
              <a:rPr lang="en-US" sz="1800" dirty="0" smtClean="0"/>
              <a:t>Real measurement of </a:t>
            </a:r>
            <a:r>
              <a:rPr lang="en-US" sz="1800" dirty="0"/>
              <a:t>“Average Throughput per BSS</a:t>
            </a:r>
            <a:r>
              <a:rPr lang="en-US" sz="1800" dirty="0" smtClean="0"/>
              <a:t>”  </a:t>
            </a:r>
          </a:p>
          <a:p>
            <a:pPr lvl="2"/>
            <a:r>
              <a:rPr lang="en-US" sz="1600" dirty="0" smtClean="0"/>
              <a:t>(Total upper layer bits sent to MAC SAP at all APs/STAs which have been successfully transmitted)/(Overall Time)/(Number of BSS) </a:t>
            </a:r>
          </a:p>
          <a:p>
            <a:r>
              <a:rPr lang="en-US" sz="2000" dirty="0" smtClean="0"/>
              <a:t>“</a:t>
            </a:r>
            <a:r>
              <a:rPr lang="en-US" sz="2000" dirty="0"/>
              <a:t>Average Throughput per </a:t>
            </a:r>
            <a:r>
              <a:rPr lang="en-US" sz="2000" dirty="0" smtClean="0"/>
              <a:t>BSS” reflects the overall network throughput performance, however,  it cannot reflect network density either </a:t>
            </a:r>
          </a:p>
          <a:p>
            <a:pPr lvl="1"/>
            <a:endParaRPr lang="en-US" sz="1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5</a:t>
            </a:fld>
            <a:endParaRPr lang="en-CA"/>
          </a:p>
        </p:txBody>
      </p:sp>
    </p:spTree>
    <p:extLst>
      <p:ext uri="{BB962C8B-B14F-4D97-AF65-F5344CB8AC3E}">
        <p14:creationId xmlns:p14="http://schemas.microsoft.com/office/powerpoint/2010/main" val="212265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Per-STA Based Metric</a:t>
            </a:r>
            <a:endParaRPr lang="en-US" dirty="0"/>
          </a:p>
        </p:txBody>
      </p:sp>
      <p:sp>
        <p:nvSpPr>
          <p:cNvPr id="3" name="Content Placeholder 2"/>
          <p:cNvSpPr>
            <a:spLocks noGrp="1"/>
          </p:cNvSpPr>
          <p:nvPr>
            <p:ph idx="1"/>
          </p:nvPr>
        </p:nvSpPr>
        <p:spPr>
          <a:xfrm>
            <a:off x="685800" y="1752600"/>
            <a:ext cx="7772400" cy="3048000"/>
          </a:xfrm>
        </p:spPr>
        <p:txBody>
          <a:bodyPr/>
          <a:lstStyle/>
          <a:p>
            <a:r>
              <a:rPr lang="en-US" sz="2000" dirty="0" smtClean="0"/>
              <a:t>To better reflect </a:t>
            </a:r>
            <a:r>
              <a:rPr lang="en-US" sz="2000" dirty="0" err="1" smtClean="0"/>
              <a:t>QoE</a:t>
            </a:r>
            <a:r>
              <a:rPr lang="en-US" sz="2000" dirty="0" smtClean="0"/>
              <a:t>, we think Per-STA based metric is necessary</a:t>
            </a:r>
          </a:p>
          <a:p>
            <a:pPr lvl="1"/>
            <a:r>
              <a:rPr lang="en-US" sz="1800" dirty="0" smtClean="0"/>
              <a:t>“</a:t>
            </a:r>
            <a:r>
              <a:rPr lang="en-US" sz="1800" dirty="0"/>
              <a:t>Average Throughput per </a:t>
            </a:r>
            <a:r>
              <a:rPr lang="en-US" sz="1800" dirty="0" smtClean="0"/>
              <a:t>STA” is one good parameter to indicate average Per-STA performance</a:t>
            </a:r>
            <a:endParaRPr lang="en-US" sz="1800" b="1" dirty="0"/>
          </a:p>
          <a:p>
            <a:pPr lvl="2"/>
            <a:r>
              <a:rPr lang="en-US" sz="1600" dirty="0" smtClean="0"/>
              <a:t>Real measurement of </a:t>
            </a:r>
            <a:r>
              <a:rPr lang="en-US" sz="1600" dirty="0"/>
              <a:t>“Average Throughput per </a:t>
            </a:r>
            <a:r>
              <a:rPr lang="en-US" sz="1600" dirty="0" smtClean="0"/>
              <a:t>STA”  </a:t>
            </a:r>
          </a:p>
          <a:p>
            <a:pPr lvl="3"/>
            <a:r>
              <a:rPr lang="en-US" sz="1400" dirty="0" smtClean="0"/>
              <a:t>(Total upper layer bits sent to MAC SAP at all associated STAs which have been successfully transmitted)/(Overall Time)/(Number of associated STAs) </a:t>
            </a:r>
          </a:p>
          <a:p>
            <a:pPr lvl="1"/>
            <a:r>
              <a:rPr lang="en-US" sz="1800" dirty="0"/>
              <a:t>“</a:t>
            </a:r>
            <a:r>
              <a:rPr lang="fr-FR" sz="1800" dirty="0"/>
              <a:t>5th percentile of </a:t>
            </a:r>
            <a:r>
              <a:rPr lang="fr-FR" sz="1800" dirty="0" smtClean="0"/>
              <a:t>Throughput CDF</a:t>
            </a:r>
            <a:r>
              <a:rPr lang="en-US" sz="1800" dirty="0"/>
              <a:t> </a:t>
            </a:r>
            <a:r>
              <a:rPr lang="en-US" sz="1800" dirty="0" smtClean="0"/>
              <a:t>per STA” is another parameter to indicate </a:t>
            </a:r>
            <a:r>
              <a:rPr lang="fr-FR" sz="1800" dirty="0" smtClean="0"/>
              <a:t>minimum per-STA performance </a:t>
            </a:r>
          </a:p>
          <a:p>
            <a:pPr lvl="2"/>
            <a:r>
              <a:rPr lang="en-US" sz="1600" dirty="0" smtClean="0"/>
              <a:t>Measurement/calculation of “</a:t>
            </a:r>
            <a:r>
              <a:rPr lang="fr-FR" sz="1600" dirty="0"/>
              <a:t>5th percentile of per STA Throughput </a:t>
            </a:r>
            <a:r>
              <a:rPr lang="fr-FR" sz="1600" dirty="0" smtClean="0"/>
              <a:t>CDF</a:t>
            </a:r>
            <a:r>
              <a:rPr lang="en-US" sz="1600" dirty="0" smtClean="0"/>
              <a:t>”  </a:t>
            </a:r>
            <a:endParaRPr lang="en-US" sz="1600" dirty="0"/>
          </a:p>
          <a:p>
            <a:pPr lvl="3"/>
            <a:r>
              <a:rPr lang="en-US" sz="1400" dirty="0" smtClean="0"/>
              <a:t>See [4] </a:t>
            </a:r>
            <a:endParaRPr lang="en-US" sz="1400" dirty="0"/>
          </a:p>
          <a:p>
            <a:pPr lvl="2"/>
            <a:endParaRPr lang="en-US" sz="16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6</a:t>
            </a:fld>
            <a:endParaRPr lang="en-CA"/>
          </a:p>
        </p:txBody>
      </p:sp>
      <p:sp>
        <p:nvSpPr>
          <p:cNvPr id="7" name="TextBox 6"/>
          <p:cNvSpPr txBox="1"/>
          <p:nvPr/>
        </p:nvSpPr>
        <p:spPr>
          <a:xfrm>
            <a:off x="1143000" y="5181600"/>
            <a:ext cx="7467600" cy="523220"/>
          </a:xfrm>
          <a:prstGeom prst="rect">
            <a:avLst/>
          </a:prstGeom>
          <a:noFill/>
        </p:spPr>
        <p:txBody>
          <a:bodyPr wrap="square" rtlCol="0">
            <a:spAutoFit/>
          </a:bodyPr>
          <a:lstStyle/>
          <a:p>
            <a:r>
              <a:rPr lang="en-US" sz="1400" i="1" dirty="0" smtClean="0"/>
              <a:t>Note: [1,4] use </a:t>
            </a:r>
            <a:r>
              <a:rPr lang="fr-FR" sz="1400" i="1" dirty="0"/>
              <a:t>«</a:t>
            </a:r>
            <a:r>
              <a:rPr lang="fr-FR" sz="1400" i="1" dirty="0" err="1"/>
              <a:t>average</a:t>
            </a:r>
            <a:r>
              <a:rPr lang="fr-FR" sz="1400" i="1" dirty="0"/>
              <a:t> per user </a:t>
            </a:r>
            <a:r>
              <a:rPr lang="fr-FR" sz="1400" i="1" dirty="0" err="1" smtClean="0"/>
              <a:t>throughput</a:t>
            </a:r>
            <a:r>
              <a:rPr lang="fr-FR" sz="1400" i="1" dirty="0" smtClean="0"/>
              <a:t>», </a:t>
            </a:r>
            <a:r>
              <a:rPr lang="fr-FR" sz="1400" i="1" dirty="0"/>
              <a:t>« 5</a:t>
            </a:r>
            <a:r>
              <a:rPr lang="fr-FR" sz="1400" i="1" baseline="30000" dirty="0"/>
              <a:t>th</a:t>
            </a:r>
            <a:r>
              <a:rPr lang="fr-FR" sz="1400" i="1" dirty="0"/>
              <a:t> percentile of per user </a:t>
            </a:r>
            <a:r>
              <a:rPr lang="fr-FR" sz="1400" i="1" dirty="0" err="1"/>
              <a:t>throughput</a:t>
            </a:r>
            <a:r>
              <a:rPr lang="fr-FR" sz="1400" i="1" dirty="0"/>
              <a:t> CDF </a:t>
            </a:r>
            <a:r>
              <a:rPr lang="fr-FR" sz="1400" i="1" dirty="0" smtClean="0"/>
              <a:t>»</a:t>
            </a:r>
          </a:p>
          <a:p>
            <a:r>
              <a:rPr lang="fr-FR" sz="1400" i="1" dirty="0" smtClean="0"/>
              <a:t>We suggest change to Per STA instead of Per User  </a:t>
            </a:r>
            <a:r>
              <a:rPr lang="en-US" sz="1400" i="1" dirty="0" smtClean="0"/>
              <a:t> </a:t>
            </a:r>
            <a:endParaRPr lang="en-US" sz="1400" i="1" dirty="0"/>
          </a:p>
        </p:txBody>
      </p:sp>
    </p:spTree>
    <p:extLst>
      <p:ext uri="{BB962C8B-B14F-4D97-AF65-F5344CB8AC3E}">
        <p14:creationId xmlns:p14="http://schemas.microsoft.com/office/powerpoint/2010/main" val="774774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876800"/>
          </a:xfrm>
        </p:spPr>
        <p:txBody>
          <a:bodyPr/>
          <a:lstStyle/>
          <a:p>
            <a:pPr latinLnBrk="0"/>
            <a:r>
              <a:rPr lang="en-US" sz="1600" dirty="0" smtClean="0"/>
              <a:t>Definition 1: Average </a:t>
            </a:r>
            <a:r>
              <a:rPr lang="en-US" sz="1600" dirty="0"/>
              <a:t>Data Throughput for </a:t>
            </a:r>
            <a:r>
              <a:rPr lang="en-US" sz="1600" dirty="0" smtClean="0"/>
              <a:t>one STA</a:t>
            </a:r>
            <a:r>
              <a:rPr lang="en-US" sz="1600" dirty="0"/>
              <a:t>   </a:t>
            </a:r>
          </a:p>
          <a:p>
            <a:pPr lvl="1"/>
            <a:r>
              <a:rPr lang="en-US" sz="1200" dirty="0" smtClean="0"/>
              <a:t>The </a:t>
            </a:r>
            <a:r>
              <a:rPr lang="en-US" sz="1200" dirty="0"/>
              <a:t>data throughput of a STA is defined as the ratio of the number of information bits that the user successfully received divided by the amount of the total simulation time. </a:t>
            </a:r>
            <a:endParaRPr lang="en-US" sz="1200" dirty="0" smtClean="0"/>
          </a:p>
          <a:p>
            <a:pPr lvl="1"/>
            <a:r>
              <a:rPr lang="en-US" sz="1200" dirty="0" smtClean="0"/>
              <a:t>If</a:t>
            </a:r>
            <a:r>
              <a:rPr lang="en-US" sz="1200" dirty="0"/>
              <a:t>  STA u has </a:t>
            </a:r>
            <a:r>
              <a:rPr lang="en-US" sz="1200" dirty="0" smtClean="0"/>
              <a:t>       packet </a:t>
            </a:r>
            <a:r>
              <a:rPr lang="en-US" sz="1200" dirty="0"/>
              <a:t>calls, with  </a:t>
            </a:r>
            <a:r>
              <a:rPr lang="en-US" sz="1200" dirty="0" smtClean="0"/>
              <a:t>      packets </a:t>
            </a:r>
            <a:r>
              <a:rPr lang="en-US" sz="1200" dirty="0"/>
              <a:t>for </a:t>
            </a:r>
            <a:r>
              <a:rPr lang="en-US" sz="1200" dirty="0" smtClean="0"/>
              <a:t>the       packet </a:t>
            </a:r>
            <a:r>
              <a:rPr lang="en-US" sz="1200" dirty="0"/>
              <a:t>call, and  </a:t>
            </a:r>
            <a:r>
              <a:rPr lang="en-US" sz="1200" dirty="0" smtClean="0"/>
              <a:t>       bits </a:t>
            </a:r>
            <a:r>
              <a:rPr lang="en-US" sz="1200" dirty="0"/>
              <a:t>for the  </a:t>
            </a:r>
            <a:r>
              <a:rPr lang="en-US" sz="1200" dirty="0" smtClean="0"/>
              <a:t>     packet</a:t>
            </a:r>
            <a:r>
              <a:rPr lang="en-US" sz="1200" dirty="0"/>
              <a:t>; then the average user throughput for  </a:t>
            </a:r>
            <a:r>
              <a:rPr lang="en-US" sz="1200" dirty="0" smtClean="0"/>
              <a:t>STA u </a:t>
            </a:r>
            <a:r>
              <a:rPr lang="en-US" sz="1200" dirty="0"/>
              <a:t>is  </a:t>
            </a:r>
            <a:endParaRPr lang="en-US" sz="1200" dirty="0" smtClean="0"/>
          </a:p>
          <a:p>
            <a:pPr lvl="1"/>
            <a:endParaRPr lang="en-US" sz="1200" dirty="0" smtClean="0"/>
          </a:p>
          <a:p>
            <a:pPr lvl="1"/>
            <a:endParaRPr lang="en-US" sz="1200" dirty="0"/>
          </a:p>
          <a:p>
            <a:pPr marL="457200" lvl="1" indent="0">
              <a:buNone/>
            </a:pPr>
            <a:r>
              <a:rPr lang="en-US" sz="1200" dirty="0"/>
              <a:t> </a:t>
            </a:r>
          </a:p>
          <a:p>
            <a:pPr latinLnBrk="0"/>
            <a:r>
              <a:rPr lang="en-US" sz="1600" dirty="0"/>
              <a:t>Definition </a:t>
            </a:r>
            <a:r>
              <a:rPr lang="en-US" sz="1600" dirty="0" smtClean="0"/>
              <a:t>2: </a:t>
            </a:r>
            <a:r>
              <a:rPr lang="en-US" sz="1600" dirty="0"/>
              <a:t>Aggregated Data Throughput for one BSS </a:t>
            </a:r>
          </a:p>
          <a:p>
            <a:pPr lvl="1"/>
            <a:r>
              <a:rPr lang="en-US" sz="1200" dirty="0" smtClean="0"/>
              <a:t>Aggregated data throughput for one BSS is defined as the sum of  average data throughput of all STAs within the BSS</a:t>
            </a:r>
            <a:r>
              <a:rPr lang="en-US" sz="1200" dirty="0"/>
              <a:t>   </a:t>
            </a:r>
          </a:p>
          <a:p>
            <a:pPr latinLnBrk="0"/>
            <a:r>
              <a:rPr lang="en-US" sz="1600" dirty="0" smtClean="0"/>
              <a:t>Definition 3: Average Data Throughput Per STA  </a:t>
            </a:r>
          </a:p>
          <a:p>
            <a:pPr lvl="1"/>
            <a:r>
              <a:rPr lang="en-US" sz="1200" dirty="0" smtClean="0"/>
              <a:t>The  average  throughput Per STA is  defined  as  the  sum  of  the  average  data throughput  of  each STA  in  the  system  as  defined  in  Definition 1,  divided  by  the total number of STAs in the system.</a:t>
            </a:r>
            <a:endParaRPr lang="en-US" sz="1600" dirty="0" smtClean="0"/>
          </a:p>
          <a:p>
            <a:pPr latinLnBrk="0"/>
            <a:r>
              <a:rPr lang="en-US" sz="1600" dirty="0"/>
              <a:t>Definition </a:t>
            </a:r>
            <a:r>
              <a:rPr lang="en-US" sz="1600" dirty="0" smtClean="0"/>
              <a:t>4: </a:t>
            </a:r>
            <a:r>
              <a:rPr lang="en-US" sz="1600" dirty="0"/>
              <a:t>Average Data Throughput Per </a:t>
            </a:r>
            <a:r>
              <a:rPr lang="en-US" sz="1600" dirty="0" smtClean="0"/>
              <a:t>BSS</a:t>
            </a:r>
            <a:r>
              <a:rPr lang="en-US" sz="1600" dirty="0"/>
              <a:t>  </a:t>
            </a:r>
          </a:p>
          <a:p>
            <a:pPr lvl="1"/>
            <a:r>
              <a:rPr lang="en-US" sz="1200" dirty="0"/>
              <a:t>The  average  throughput Per </a:t>
            </a:r>
            <a:r>
              <a:rPr lang="en-US" sz="1200" dirty="0" smtClean="0"/>
              <a:t>BSS </a:t>
            </a:r>
            <a:r>
              <a:rPr lang="en-US" sz="1200" dirty="0"/>
              <a:t>is  defined  as  the  sum  of  the  </a:t>
            </a:r>
            <a:r>
              <a:rPr lang="en-US" sz="1200" dirty="0" smtClean="0"/>
              <a:t>aggregated</a:t>
            </a:r>
            <a:r>
              <a:rPr lang="en-US" sz="1200" dirty="0"/>
              <a:t>  data throughput  of  each </a:t>
            </a:r>
            <a:r>
              <a:rPr lang="en-US" sz="1200" dirty="0" smtClean="0"/>
              <a:t>BSS</a:t>
            </a:r>
            <a:r>
              <a:rPr lang="en-US" sz="1200" dirty="0"/>
              <a:t>  in  the  system  as  defined  in  Definition </a:t>
            </a:r>
            <a:r>
              <a:rPr lang="en-US" sz="1200" dirty="0" smtClean="0"/>
              <a:t>2,</a:t>
            </a:r>
            <a:r>
              <a:rPr lang="en-US" sz="1200" dirty="0"/>
              <a:t>  divided  by  the total number of </a:t>
            </a:r>
            <a:r>
              <a:rPr lang="en-US" sz="1200" dirty="0" smtClean="0"/>
              <a:t>BSSs </a:t>
            </a:r>
            <a:r>
              <a:rPr lang="en-US" sz="1200" dirty="0"/>
              <a:t>in the system</a:t>
            </a:r>
            <a:r>
              <a:rPr lang="en-US" sz="1200" dirty="0" smtClean="0"/>
              <a:t>.</a:t>
            </a:r>
            <a:endParaRPr lang="en-US" sz="1200" dirty="0"/>
          </a:p>
        </p:txBody>
      </p:sp>
      <p:sp>
        <p:nvSpPr>
          <p:cNvPr id="2" name="Title 1"/>
          <p:cNvSpPr>
            <a:spLocks noGrp="1"/>
          </p:cNvSpPr>
          <p:nvPr>
            <p:ph type="title"/>
          </p:nvPr>
        </p:nvSpPr>
        <p:spPr>
          <a:xfrm>
            <a:off x="685800" y="685800"/>
            <a:ext cx="7772400" cy="838200"/>
          </a:xfrm>
        </p:spPr>
        <p:txBody>
          <a:bodyPr/>
          <a:lstStyle/>
          <a:p>
            <a:r>
              <a:rPr lang="en-US" sz="2800" dirty="0" smtClean="0"/>
              <a:t>Performance Metric </a:t>
            </a:r>
            <a:r>
              <a:rPr lang="en-US" sz="2800" dirty="0"/>
              <a:t>Calculation </a:t>
            </a:r>
            <a:r>
              <a:rPr lang="en-US" sz="2800" dirty="0" smtClean="0"/>
              <a:t>in Simulation</a:t>
            </a:r>
            <a:endParaRPr lang="en-US" sz="28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7</a:t>
            </a:fld>
            <a:endParaRPr lang="en-CA"/>
          </a:p>
        </p:txBody>
      </p:sp>
      <p:pic>
        <p:nvPicPr>
          <p:cNvPr id="327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8240" y="2184400"/>
            <a:ext cx="152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90950" y="2181225"/>
            <a:ext cx="2476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2209800"/>
            <a:ext cx="1714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2186940"/>
            <a:ext cx="304800"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62800" y="2209800"/>
            <a:ext cx="18097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2657474"/>
            <a:ext cx="1447800" cy="497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7"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2080" y="5891847"/>
            <a:ext cx="209550"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778"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91275" y="5867400"/>
            <a:ext cx="17145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118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Performance Requirements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b="0" dirty="0" smtClean="0"/>
              <a:t>To improve efficiency, HEW needs to minimize the overhead of Control/Management frames, minimize the scanning/discovery  time, minimize the number of frames from associated STAs.</a:t>
            </a:r>
          </a:p>
          <a:p>
            <a:endParaRPr lang="en-US" sz="2000" b="0" dirty="0" smtClean="0"/>
          </a:p>
          <a:p>
            <a:r>
              <a:rPr lang="en-US" sz="2000" b="0" dirty="0" smtClean="0"/>
              <a:t>For mobile devices like smart phones, power consumption needs to be minimized.</a:t>
            </a:r>
          </a:p>
          <a:p>
            <a:endParaRPr lang="en-US" sz="1600" dirty="0"/>
          </a:p>
        </p:txBody>
      </p:sp>
      <p:sp>
        <p:nvSpPr>
          <p:cNvPr id="4" name="Date Placeholder 3"/>
          <p:cNvSpPr>
            <a:spLocks noGrp="1"/>
          </p:cNvSpPr>
          <p:nvPr>
            <p:ph type="dt" sz="half" idx="10"/>
          </p:nvPr>
        </p:nvSpPr>
        <p:spPr>
          <a:xfrm>
            <a:off x="696913" y="332601"/>
            <a:ext cx="1013098" cy="276999"/>
          </a:xfrm>
        </p:spPr>
        <p:txBody>
          <a:bodyPr/>
          <a:lstStyle/>
          <a:p>
            <a:r>
              <a:rPr lang="en-US" dirty="0" smtClean="0"/>
              <a:t>Sept. 2013</a:t>
            </a:r>
            <a:endParaRPr lang="en-CA" dirty="0"/>
          </a:p>
        </p:txBody>
      </p:sp>
      <p:sp>
        <p:nvSpPr>
          <p:cNvPr id="5" name="Footer Placeholder 4"/>
          <p:cNvSpPr>
            <a:spLocks noGrp="1"/>
          </p:cNvSpPr>
          <p:nvPr>
            <p:ph type="ftr" sz="quarter" idx="11"/>
          </p:nvPr>
        </p:nvSpPr>
        <p:spPr/>
        <p:txBody>
          <a:bodyPr/>
          <a:lstStyle/>
          <a:p>
            <a:r>
              <a:rPr lang="en-CA"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8</a:t>
            </a:fld>
            <a:endParaRPr lang="en-CA"/>
          </a:p>
        </p:txBody>
      </p:sp>
    </p:spTree>
    <p:extLst>
      <p:ext uri="{BB962C8B-B14F-4D97-AF65-F5344CB8AC3E}">
        <p14:creationId xmlns:p14="http://schemas.microsoft.com/office/powerpoint/2010/main" val="102439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CA" dirty="0" smtClean="0"/>
              <a:t>Summary</a:t>
            </a:r>
            <a:endParaRPr lang="en-CA" dirty="0"/>
          </a:p>
        </p:txBody>
      </p:sp>
      <p:sp>
        <p:nvSpPr>
          <p:cNvPr id="3" name="Content Placeholder 2"/>
          <p:cNvSpPr>
            <a:spLocks noGrp="1"/>
          </p:cNvSpPr>
          <p:nvPr>
            <p:ph idx="1"/>
          </p:nvPr>
        </p:nvSpPr>
        <p:spPr>
          <a:xfrm>
            <a:off x="533400" y="1447800"/>
            <a:ext cx="8003232" cy="4876800"/>
          </a:xfrm>
        </p:spPr>
        <p:txBody>
          <a:bodyPr/>
          <a:lstStyle/>
          <a:p>
            <a:pPr lvl="0"/>
            <a:r>
              <a:rPr lang="en-US" dirty="0" smtClean="0"/>
              <a:t>Discussed the issues in the definition performance </a:t>
            </a:r>
            <a:r>
              <a:rPr lang="en-US" dirty="0" smtClean="0"/>
              <a:t>metrics</a:t>
            </a:r>
            <a:endParaRPr lang="en-US" dirty="0" smtClean="0"/>
          </a:p>
          <a:p>
            <a:pPr lvl="0"/>
            <a:r>
              <a:rPr lang="en-US" dirty="0" smtClean="0"/>
              <a:t>Suggested performance </a:t>
            </a:r>
            <a:r>
              <a:rPr lang="en-US" dirty="0" smtClean="0"/>
              <a:t>metrics </a:t>
            </a:r>
            <a:r>
              <a:rPr lang="en-US" dirty="0" smtClean="0"/>
              <a:t>for HEW group consideration</a:t>
            </a:r>
          </a:p>
          <a:p>
            <a:pPr lvl="1"/>
            <a:r>
              <a:rPr lang="en-US" sz="1800" dirty="0"/>
              <a:t>Average Throughput per </a:t>
            </a:r>
            <a:r>
              <a:rPr lang="en-US" sz="1800" dirty="0" smtClean="0"/>
              <a:t>Area Unit or Average Throughput per BSS </a:t>
            </a:r>
            <a:endParaRPr lang="en-US" sz="1800" dirty="0" smtClean="0"/>
          </a:p>
          <a:p>
            <a:pPr lvl="2"/>
            <a:r>
              <a:rPr lang="en-US" sz="1600" dirty="0" smtClean="0"/>
              <a:t>Currently it is not clear how to define “Area” </a:t>
            </a:r>
            <a:r>
              <a:rPr lang="en-US" sz="1600" dirty="0" smtClean="0"/>
              <a:t> </a:t>
            </a:r>
            <a:endParaRPr lang="en-US" sz="1600" dirty="0" smtClean="0"/>
          </a:p>
          <a:p>
            <a:pPr lvl="1"/>
            <a:r>
              <a:rPr lang="en-US" sz="1800" dirty="0" smtClean="0"/>
              <a:t>Average Throughput per STA</a:t>
            </a:r>
          </a:p>
          <a:p>
            <a:pPr lvl="1"/>
            <a:r>
              <a:rPr lang="fr-FR" sz="1800" dirty="0"/>
              <a:t>5th percentile of Throughput CDF</a:t>
            </a:r>
            <a:r>
              <a:rPr lang="en-US" sz="1800" dirty="0"/>
              <a:t> per </a:t>
            </a:r>
            <a:r>
              <a:rPr lang="en-US" sz="1800" dirty="0" smtClean="0"/>
              <a:t>STA</a:t>
            </a:r>
            <a:endParaRPr lang="en-US" dirty="0" smtClean="0"/>
          </a:p>
          <a:p>
            <a:r>
              <a:rPr lang="en-US" dirty="0" smtClean="0"/>
              <a:t>Other </a:t>
            </a:r>
            <a:r>
              <a:rPr lang="en-US" dirty="0" smtClean="0"/>
              <a:t>performance requirements also need to be considered</a:t>
            </a:r>
          </a:p>
          <a:p>
            <a:pPr lvl="1"/>
            <a:r>
              <a:rPr lang="en-US" dirty="0" smtClean="0"/>
              <a:t>Minimizing control/management overhead, minimize scanning/discovery time, minimize power consumption, etc. </a:t>
            </a:r>
          </a:p>
          <a:p>
            <a:pPr marL="0" lvl="0" indent="0">
              <a:buNone/>
            </a:pPr>
            <a:r>
              <a:rPr lang="en-US" sz="1800" dirty="0" smtClean="0"/>
              <a:t> </a:t>
            </a:r>
            <a:endParaRPr lang="en-CA" sz="1800" dirty="0" smtClean="0"/>
          </a:p>
        </p:txBody>
      </p:sp>
      <p:sp>
        <p:nvSpPr>
          <p:cNvPr id="4" name="Date Placeholder 3"/>
          <p:cNvSpPr>
            <a:spLocks noGrp="1"/>
          </p:cNvSpPr>
          <p:nvPr>
            <p:ph type="dt" sz="half" idx="10"/>
          </p:nvPr>
        </p:nvSpPr>
        <p:spPr>
          <a:xfrm>
            <a:off x="696913" y="332601"/>
            <a:ext cx="942566" cy="276999"/>
          </a:xfrm>
        </p:spPr>
        <p:txBody>
          <a:bodyPr/>
          <a:lstStyle/>
          <a:p>
            <a:r>
              <a:rPr lang="en-US" dirty="0" smtClean="0"/>
              <a:t>July 2013</a:t>
            </a:r>
            <a:endParaRPr lang="en-CA" dirty="0"/>
          </a:p>
        </p:txBody>
      </p:sp>
      <p:sp>
        <p:nvSpPr>
          <p:cNvPr id="5" name="Footer Placeholder 4"/>
          <p:cNvSpPr>
            <a:spLocks noGrp="1"/>
          </p:cNvSpPr>
          <p:nvPr>
            <p:ph type="ftr" sz="quarter" idx="11"/>
          </p:nvPr>
        </p:nvSpPr>
        <p:spPr>
          <a:xfrm>
            <a:off x="6468037" y="6475413"/>
            <a:ext cx="2075888" cy="184666"/>
          </a:xfrm>
        </p:spPr>
        <p:txBody>
          <a:bodyPr/>
          <a:lstStyle/>
          <a:p>
            <a:r>
              <a:rPr lang="en-CA" dirty="0" smtClean="0"/>
              <a:t>Huai-Rong Shao, et.al (Samsung)</a:t>
            </a:r>
            <a:endParaRPr lang="en-CA" dirty="0"/>
          </a:p>
        </p:txBody>
      </p:sp>
      <p:sp>
        <p:nvSpPr>
          <p:cNvPr id="6" name="Slide Number Placeholder 5"/>
          <p:cNvSpPr>
            <a:spLocks noGrp="1"/>
          </p:cNvSpPr>
          <p:nvPr>
            <p:ph type="sldNum" sz="quarter" idx="12"/>
          </p:nvPr>
        </p:nvSpPr>
        <p:spPr/>
        <p:txBody>
          <a:bodyPr/>
          <a:lstStyle/>
          <a:p>
            <a:r>
              <a:rPr lang="en-CA" smtClean="0"/>
              <a:t>Slide </a:t>
            </a:r>
            <a:fld id="{02FDE5AF-557C-4D9E-9BE3-8A50977121B0}" type="slidenum">
              <a:rPr lang="en-CA" smtClean="0"/>
              <a:pPr/>
              <a:t>9</a:t>
            </a:fld>
            <a:endParaRPr lang="en-CA"/>
          </a:p>
        </p:txBody>
      </p:sp>
    </p:spTree>
    <p:extLst>
      <p:ext uri="{BB962C8B-B14F-4D97-AF65-F5344CB8AC3E}">
        <p14:creationId xmlns:p14="http://schemas.microsoft.com/office/powerpoint/2010/main" val="3084499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1001</Words>
  <Application>Microsoft Office PowerPoint</Application>
  <PresentationFormat>On-screen Show (4:3)</PresentationFormat>
  <Paragraphs>136</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11</vt:i4>
      </vt:variant>
    </vt:vector>
  </HeadingPairs>
  <TitlesOfParts>
    <vt:vector size="14" baseType="lpstr">
      <vt:lpstr>802-11-Submission</vt:lpstr>
      <vt:lpstr>Document</vt:lpstr>
      <vt:lpstr>Equation</vt:lpstr>
      <vt:lpstr>The Definition of Performance Metrics for HEW</vt:lpstr>
      <vt:lpstr>Recap the Goal of HEW SG</vt:lpstr>
      <vt:lpstr>Proposed Definitions of Area Throughput</vt:lpstr>
      <vt:lpstr>Measurement Issue of Area Throughput</vt:lpstr>
      <vt:lpstr>Average Throughput per BSS</vt:lpstr>
      <vt:lpstr>Per-STA Based Metric</vt:lpstr>
      <vt:lpstr>Performance Metric Calculation in Simulation</vt:lpstr>
      <vt:lpstr>Other Performance Requirements</vt:lpstr>
      <vt:lpstr>Summary</vt:lpstr>
      <vt:lpstr>Reference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2013-01-15T08:29:35Z</dcterms:created>
  <dcterms:modified xsi:type="dcterms:W3CDTF">2013-09-16T08:44:10Z</dcterms:modified>
</cp:coreProperties>
</file>