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93" r:id="rId3"/>
    <p:sldId id="405" r:id="rId4"/>
    <p:sldId id="414" r:id="rId5"/>
    <p:sldId id="415" r:id="rId6"/>
    <p:sldId id="416" r:id="rId7"/>
    <p:sldId id="418" r:id="rId8"/>
    <p:sldId id="402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100" d="100"/>
          <a:sy n="100" d="100"/>
        </p:scale>
        <p:origin x="-1104" y="-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>
      <p:cViewPr>
        <p:scale>
          <a:sx n="100" d="100"/>
          <a:sy n="100" d="100"/>
        </p:scale>
        <p:origin x="-1596" y="684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24A5299-68F2-441F-A733-BC392C47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54584F3-0472-49A8-8DF8-EFAC819FAE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3D690EA-56A2-415D-9253-C6A614DA531E}" type="slidenum">
              <a:rPr lang="en-US"/>
              <a:pPr/>
              <a:t>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A5F39A-4919-459F-9AFF-B33CE8780E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F91F82-64BB-4298-AD8A-089CD5B6D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AFB86EC-0AD1-4F37-AF4D-954D95F6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7449EF4-A240-4D76-AF1C-163FBD09E1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0C8D2A1-5367-4084-A9FF-C5E332879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4C5709D-6590-4BD6-88D6-17E7522F93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481" y="304800"/>
            <a:ext cx="3065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802.11-13-1135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0" r:id="rId4"/>
    <p:sldLayoutId id="2147483884" r:id="rId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Sep </a:t>
            </a:r>
            <a:r>
              <a:rPr lang="en-US" dirty="0">
                <a:ea typeface="MS PGothic" pitchFamily="34" charset="-128"/>
              </a:rPr>
              <a:t>2013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B3DA9B32-D422-4BF6-8F85-17433CD4AB35}" type="slidenum">
              <a:rPr lang="en-US"/>
              <a:pPr/>
              <a:t>1</a:t>
            </a:fld>
            <a:endParaRPr lang="en-US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Summary On HEW Channel Models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2013-09-12</a:t>
            </a:r>
            <a:endParaRPr lang="en-US" sz="2000" b="0" dirty="0" smtClean="0"/>
          </a:p>
        </p:txBody>
      </p:sp>
      <p:graphicFrame>
        <p:nvGraphicFramePr>
          <p:cNvPr id="12295" name="Object 11"/>
          <p:cNvGraphicFramePr>
            <a:graphicFrameLocks noChangeAspect="1"/>
          </p:cNvGraphicFramePr>
          <p:nvPr/>
        </p:nvGraphicFramePr>
        <p:xfrm>
          <a:off x="609600" y="2590800"/>
          <a:ext cx="7810500" cy="3267075"/>
        </p:xfrm>
        <a:graphic>
          <a:graphicData uri="http://schemas.openxmlformats.org/presentationml/2006/ole">
            <p:oleObj spid="_x0000_s12295" name="Document" r:id="rId4" imgW="8307460" imgH="3477431" progId="Word.Document.8">
              <p:embed/>
            </p:oleObj>
          </a:graphicData>
        </a:graphic>
      </p:graphicFrame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Channel Model Documents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z="1800" dirty="0" smtClean="0"/>
              <a:t>HEW usage models include both indoor and outdoor usage models [1]</a:t>
            </a:r>
          </a:p>
          <a:p>
            <a:pPr lvl="1" eaLnBrk="1" hangingPunct="1"/>
            <a:r>
              <a:rPr lang="fr-FR" sz="1800" b="0" dirty="0" smtClean="0">
                <a:latin typeface="+mj-lt"/>
              </a:rPr>
              <a:t>High </a:t>
            </a:r>
            <a:r>
              <a:rPr lang="fr-FR" sz="1800" b="0" dirty="0" err="1" smtClean="0">
                <a:latin typeface="+mj-lt"/>
              </a:rPr>
              <a:t>density</a:t>
            </a:r>
            <a:r>
              <a:rPr lang="fr-FR" sz="1800" b="0" dirty="0" smtClean="0">
                <a:latin typeface="+mj-lt"/>
              </a:rPr>
              <a:t> of </a:t>
            </a:r>
            <a:r>
              <a:rPr lang="fr-FR" sz="1800" b="0" dirty="0" err="1" smtClean="0">
                <a:latin typeface="+mj-lt"/>
              </a:rPr>
              <a:t>STAs</a:t>
            </a:r>
            <a:r>
              <a:rPr lang="fr-FR" sz="1800" b="0" dirty="0" smtClean="0">
                <a:latin typeface="+mj-lt"/>
              </a:rPr>
              <a:t> – Indoor</a:t>
            </a:r>
          </a:p>
          <a:p>
            <a:pPr lvl="1" eaLnBrk="1" hangingPunct="1"/>
            <a:r>
              <a:rPr lang="en-US" sz="1800" b="0" dirty="0" smtClean="0">
                <a:latin typeface="+mj-lt"/>
              </a:rPr>
              <a:t>High density of APs (low/medium density of STAs per AP) – Indoor</a:t>
            </a:r>
            <a:endParaRPr lang="en-US" sz="1800" dirty="0" smtClean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High density of APs and high density of STAs per AP – Outdoor</a:t>
            </a:r>
          </a:p>
          <a:p>
            <a:r>
              <a:rPr lang="en-US" sz="1800" dirty="0" smtClean="0"/>
              <a:t>Both indoor and outdoor channel model need to be considered</a:t>
            </a:r>
          </a:p>
          <a:p>
            <a:pPr lvl="1"/>
            <a:r>
              <a:rPr lang="en-US" sz="1800" dirty="0" smtClean="0"/>
              <a:t>Indoor channel models</a:t>
            </a:r>
          </a:p>
          <a:p>
            <a:pPr lvl="2"/>
            <a:r>
              <a:rPr lang="en-US" sz="1600" dirty="0" err="1" smtClean="0"/>
              <a:t>TGn</a:t>
            </a:r>
            <a:r>
              <a:rPr lang="en-US" sz="1600" dirty="0" smtClean="0"/>
              <a:t>  (</a:t>
            </a:r>
            <a:r>
              <a:rPr lang="en-US" sz="1600" b="1" dirty="0" smtClean="0"/>
              <a:t>IEEE 802.11-03/940r4) </a:t>
            </a:r>
            <a:r>
              <a:rPr lang="en-US" sz="1600" dirty="0" smtClean="0"/>
              <a:t>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(IEEE 802.11-09/0308r12) channel model documents provided SISO, MIMO and MU-MIMO channels models.</a:t>
            </a:r>
          </a:p>
          <a:p>
            <a:pPr lvl="2"/>
            <a:r>
              <a:rPr lang="en-US" sz="1600" dirty="0" smtClean="0"/>
              <a:t>Principle: take advantage of  well-established </a:t>
            </a:r>
            <a:r>
              <a:rPr lang="en-US" sz="1600" dirty="0" err="1" smtClean="0"/>
              <a:t>TGn</a:t>
            </a:r>
            <a:r>
              <a:rPr lang="en-US" sz="1600" dirty="0" smtClean="0"/>
              <a:t> and </a:t>
            </a:r>
            <a:r>
              <a:rPr lang="en-US" sz="1600" dirty="0" err="1" smtClean="0"/>
              <a:t>TGac</a:t>
            </a:r>
            <a:r>
              <a:rPr lang="en-US" sz="1600" dirty="0" smtClean="0"/>
              <a:t> channel models</a:t>
            </a:r>
          </a:p>
          <a:p>
            <a:pPr lvl="1"/>
            <a:r>
              <a:rPr lang="en-US" sz="1800" dirty="0" smtClean="0"/>
              <a:t>Outdoor channel model</a:t>
            </a:r>
          </a:p>
          <a:p>
            <a:pPr lvl="2"/>
            <a:r>
              <a:rPr lang="en-US" sz="1600" dirty="0" smtClean="0"/>
              <a:t>Three outdoor channel model proposals have been proposed in HEW (summary in following slides)</a:t>
            </a:r>
          </a:p>
          <a:p>
            <a:pPr lvl="2"/>
            <a:r>
              <a:rPr lang="en-US" sz="1600" dirty="0" smtClean="0"/>
              <a:t>Current principle: adopt outdoor channel model from other organizations instead of developing outdoor channel model based on measurements from IEEE 802.11 working group.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AA13F13-FEBC-41FF-BA71-A3BADB10399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outdoor channel models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4A92A76-F774-40B5-9736-0DBE80F21E7E}" type="slidenum">
              <a:rPr lang="en-US"/>
              <a:pPr/>
              <a:t>3</a:t>
            </a:fld>
            <a:endParaRPr lang="en-US"/>
          </a:p>
        </p:txBody>
      </p:sp>
      <p:sp>
        <p:nvSpPr>
          <p:cNvPr id="17516" name="TextBox 2"/>
          <p:cNvSpPr txBox="1">
            <a:spLocks noChangeArrowheads="1"/>
          </p:cNvSpPr>
          <p:nvPr/>
        </p:nvSpPr>
        <p:spPr bwMode="auto">
          <a:xfrm>
            <a:off x="3581400" y="6200775"/>
            <a:ext cx="827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Continue..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676400"/>
          <a:ext cx="8610600" cy="5029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92237"/>
                <a:gridCol w="2516945"/>
                <a:gridCol w="2450709"/>
                <a:gridCol w="2450709"/>
              </a:tblGrid>
              <a:tr h="3536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Discussions</a:t>
                      </a:r>
                      <a:endParaRPr lang="en-US" dirty="0"/>
                    </a:p>
                  </a:txBody>
                  <a:tcPr/>
                </a:tc>
              </a:tr>
              <a:tr h="1307933"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802.11-13/0756  </a:t>
                      </a:r>
                    </a:p>
                    <a:p>
                      <a:pPr algn="ctr"/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Ron Porat, etc. </a:t>
                      </a:r>
                      <a:r>
                        <a:rPr lang="en-US" sz="1200" dirty="0" smtClean="0">
                          <a:latin typeface="+mn-lt"/>
                        </a:rPr>
                        <a:t>[4]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ITU Urban Micro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[2] shall be used to test outdoor Microcell 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Picocell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deployments. For deployments that co-locate WLAN in Macro cellular cells the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may be considered. 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ITU models are applicable for up to 100MHz signal BW, 2-6GHz center frequency and outdoor and indoor environments.  All models are defined for NLOS and LOS channels with a distance dependent LOS probability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bandwidth can be directly derived from ITU models.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3542">
                <a:tc>
                  <a:txBody>
                    <a:bodyPr/>
                    <a:lstStyle/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802.11-13/0536</a:t>
                      </a:r>
                    </a:p>
                    <a:p>
                      <a:pPr algn="ctr"/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MS Gothic" charset="-128"/>
                          <a:cs typeface="Arial Unicode MS" charset="0"/>
                        </a:rPr>
                        <a:t>Wookbong Lee, etc. [5]</a:t>
                      </a:r>
                      <a:endParaRPr lang="en-US" sz="12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to adopt ITU Urban Macro (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channel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Same </a:t>
                      </a:r>
                      <a:r>
                        <a:rPr lang="en-US" sz="1200" baseline="0" dirty="0" smtClean="0"/>
                        <a:t>rational as document #0756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dirty="0" err="1" smtClean="0"/>
                        <a:t>UMa</a:t>
                      </a:r>
                      <a:r>
                        <a:rPr lang="en-US" sz="1200" baseline="0" dirty="0" smtClean="0"/>
                        <a:t> models have large delay spread, which is more than the CP length of current 11n/ac. 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Channel variations</a:t>
                      </a:r>
                      <a:r>
                        <a:rPr lang="en-US" sz="1200" baseline="0" dirty="0" smtClean="0"/>
                        <a:t> need to be handled.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00549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802.11-13/0858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Azizi, etc. [6]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WINNER II channel models described in [3]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Applicable for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– 6 GHz frequency range with up to 100 MHz RF bandwidth.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Covered multiple  propagation scenarios,</a:t>
                      </a:r>
                      <a:r>
                        <a:rPr lang="en-US" sz="1200" baseline="0" dirty="0" smtClean="0"/>
                        <a:t> such as </a:t>
                      </a:r>
                      <a:r>
                        <a:rPr lang="en-US" sz="1200" dirty="0" smtClean="0"/>
                        <a:t>indoor-to-outdoor, urban micro-cell, outdoor-to-indoor,</a:t>
                      </a:r>
                      <a:r>
                        <a:rPr lang="en-US" sz="1200" baseline="0" dirty="0" smtClean="0"/>
                        <a:t> etc.  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Supports multi-antenna technologies, polarization, multi-user, multi-cell, and multi-hop networks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WINNER II channel models</a:t>
                      </a:r>
                      <a:r>
                        <a:rPr lang="en-US" sz="1200" baseline="0" dirty="0" smtClean="0"/>
                        <a:t> are pre-cursor of ITU channel models;</a:t>
                      </a:r>
                    </a:p>
                    <a:p>
                      <a:pPr marL="228600" indent="-228600" algn="l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WINNER II channel models reflects more scenarios.</a:t>
                      </a:r>
                      <a:endParaRPr lang="en-US" sz="1200" dirty="0" smtClean="0"/>
                    </a:p>
                    <a:p>
                      <a:pPr marL="228600" indent="-228600" algn="l">
                        <a:buFont typeface="+mj-lt"/>
                        <a:buNone/>
                      </a:pP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Outdoor Channel Models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In [7], </a:t>
            </a:r>
            <a:r>
              <a:rPr lang="en-US" sz="2000" dirty="0" err="1" smtClean="0"/>
              <a:t>Kaushik</a:t>
            </a:r>
            <a:r>
              <a:rPr lang="en-US" sz="2000" dirty="0" smtClean="0"/>
              <a:t> (</a:t>
            </a:r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Samsung) provided a detailed comparison between ITU channel models and WINNER II channel models</a:t>
            </a:r>
          </a:p>
          <a:p>
            <a:pPr lvl="1"/>
            <a:r>
              <a:rPr lang="en-US" sz="1800" dirty="0" smtClean="0"/>
              <a:t>The modeling methodology and channel construction between WINNER II and ITU are the same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ITU channel models are a sub-set of WINNER II channel models</a:t>
            </a:r>
          </a:p>
          <a:p>
            <a:pPr lvl="1"/>
            <a:r>
              <a:rPr lang="en-US" sz="1800" dirty="0" smtClean="0"/>
              <a:t>The values for the parameters are slightly different</a:t>
            </a:r>
            <a:endParaRPr lang="en-GB" sz="18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Path loss models for both IITU and WINNER II are similar</a:t>
            </a:r>
          </a:p>
          <a:p>
            <a:pPr lvl="2"/>
            <a:r>
              <a:rPr lang="en-US" sz="1600" dirty="0" smtClean="0"/>
              <a:t>Quantitative difference (outage capacity) for Urban NLOS case is small</a:t>
            </a:r>
            <a:endParaRPr lang="en-GB" sz="1600" kern="1200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  <a:p>
            <a:pPr lvl="2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Two models are different only in urban LOS case</a:t>
            </a:r>
          </a:p>
          <a:p>
            <a:pPr lvl="1"/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Conclusion: Not much difference between ITU </a:t>
            </a:r>
            <a:r>
              <a:rPr lang="en-GB" sz="1600" kern="1200" dirty="0" err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UMi</a:t>
            </a:r>
            <a:r>
              <a:rPr lang="en-GB" sz="16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channel models and WINNER II channel models. </a:t>
            </a:r>
          </a:p>
          <a:p>
            <a:r>
              <a:rPr lang="en-GB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Given the fact that ITU channel models are developed based on WINNER II,  let us choose ITU channel models as HEW outdoor channel models.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F227D9E6-AA69-4F9B-9605-6BD999D23504}" type="slidenum">
              <a:rPr lang="en-US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or </a:t>
            </a:r>
            <a:r>
              <a:rPr lang="en-US" dirty="0" err="1" smtClean="0"/>
              <a:t>UMa</a:t>
            </a:r>
            <a:r>
              <a:rPr lang="en-US" dirty="0" smtClean="0"/>
              <a:t> (Environments)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 dirty="0" smtClean="0"/>
              <a:t>Definitions of </a:t>
            </a:r>
            <a:r>
              <a:rPr lang="en-US" dirty="0" err="1" smtClean="0"/>
              <a:t>UMi</a:t>
            </a:r>
            <a:r>
              <a:rPr lang="en-US" dirty="0" smtClean="0"/>
              <a:t> environment and </a:t>
            </a:r>
            <a:r>
              <a:rPr lang="en-US" dirty="0" err="1" smtClean="0"/>
              <a:t>UMa</a:t>
            </a:r>
            <a:r>
              <a:rPr lang="en-US" dirty="0" smtClean="0"/>
              <a:t> environment</a:t>
            </a:r>
          </a:p>
          <a:p>
            <a:pPr lvl="1"/>
            <a:r>
              <a:rPr lang="en-US" b="0" dirty="0" smtClean="0"/>
              <a:t>Urban Micro cell environment:</a:t>
            </a:r>
          </a:p>
          <a:p>
            <a:pPr lvl="2"/>
            <a:r>
              <a:rPr lang="en-US" sz="1600" dirty="0"/>
              <a:t>In urban micro-cell scenario the height of both the antenna at the BS and that at the UT is assumed to be well below the tops of surrounding </a:t>
            </a:r>
            <a:r>
              <a:rPr lang="en-US" sz="1600" dirty="0" smtClean="0"/>
              <a:t>buildings. </a:t>
            </a:r>
            <a:r>
              <a:rPr lang="en-US" sz="1600" dirty="0"/>
              <a:t>The channel model for urban micro-cell scenario is called urban micro (</a:t>
            </a:r>
            <a:r>
              <a:rPr lang="en-US" sz="1600" dirty="0" err="1"/>
              <a:t>UMi</a:t>
            </a:r>
            <a:r>
              <a:rPr lang="en-US" sz="1600" dirty="0" smtClean="0"/>
              <a:t>).</a:t>
            </a:r>
          </a:p>
          <a:p>
            <a:pPr lvl="1"/>
            <a:r>
              <a:rPr lang="en-US" b="0" dirty="0" smtClean="0"/>
              <a:t>Urban Macro </a:t>
            </a:r>
            <a:r>
              <a:rPr lang="en-US" b="0" dirty="0"/>
              <a:t>cell environment:</a:t>
            </a:r>
          </a:p>
          <a:p>
            <a:pPr lvl="2"/>
            <a:r>
              <a:rPr lang="en-US" sz="1600" dirty="0"/>
              <a:t>In typical urban macro-cell scenario, the mobile station is located outdoors at street level and the fixed base station clearly above the surrounding building heights. The channel model for urban macro-cell scenario is called urban macro (</a:t>
            </a:r>
            <a:r>
              <a:rPr lang="en-US" sz="1600" dirty="0" err="1"/>
              <a:t>UMa</a:t>
            </a:r>
            <a:r>
              <a:rPr lang="en-US" sz="1600" dirty="0" smtClean="0"/>
              <a:t>).</a:t>
            </a:r>
          </a:p>
          <a:p>
            <a:r>
              <a:rPr lang="en-US" sz="2000" dirty="0" smtClean="0"/>
              <a:t>Difference:</a:t>
            </a:r>
          </a:p>
          <a:p>
            <a:pPr lvl="1"/>
            <a:r>
              <a:rPr lang="en-US" sz="1800" dirty="0" smtClean="0"/>
              <a:t>The main difference is the height of the BS antenna. Higher elevation antennas increases the channel delay spread  - about 2x factor between </a:t>
            </a:r>
            <a:r>
              <a:rPr lang="en-US" sz="1800" dirty="0" err="1" smtClean="0"/>
              <a:t>UMi</a:t>
            </a:r>
            <a:r>
              <a:rPr lang="en-US" sz="1800" dirty="0" smtClean="0"/>
              <a:t> and </a:t>
            </a:r>
            <a:r>
              <a:rPr lang="en-US" sz="1800" dirty="0" err="1" smtClean="0"/>
              <a:t>UMa</a:t>
            </a:r>
            <a:r>
              <a:rPr lang="en-US" sz="1800" dirty="0" smtClean="0"/>
              <a:t>.</a:t>
            </a:r>
            <a:endParaRPr lang="en-US" sz="1800" dirty="0"/>
          </a:p>
          <a:p>
            <a:pPr lvl="1"/>
            <a:endParaRPr lang="en-US" sz="1000" dirty="0" smtClean="0"/>
          </a:p>
          <a:p>
            <a:pPr lvl="1"/>
            <a:endParaRPr lang="en-US" sz="1000" dirty="0"/>
          </a:p>
          <a:p>
            <a:pPr lvl="1"/>
            <a:endParaRPr lang="en-US" sz="1000" b="0" dirty="0" smtClean="0"/>
          </a:p>
          <a:p>
            <a:pPr lvl="1"/>
            <a:endParaRPr lang="en-US" sz="1000" b="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(Deployments)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 err="1" smtClean="0"/>
              <a:t>WiFi</a:t>
            </a:r>
            <a:r>
              <a:rPr lang="en-US" sz="1600" b="0" dirty="0" smtClean="0"/>
              <a:t> is increasingly being added to small cell (Pico and </a:t>
            </a:r>
            <a:r>
              <a:rPr lang="en-US" sz="1600" b="0" dirty="0" err="1" smtClean="0"/>
              <a:t>Femto</a:t>
            </a:r>
            <a:r>
              <a:rPr lang="en-US" sz="1600" b="0" dirty="0" smtClean="0"/>
              <a:t>) deployments of cellular carriers, cable providers and in certain hotspots e.g. stadiums. </a:t>
            </a:r>
          </a:p>
          <a:p>
            <a:endParaRPr lang="en-US" sz="1600" b="0" dirty="0" smtClean="0"/>
          </a:p>
          <a:p>
            <a:r>
              <a:rPr lang="en-US" sz="1600" dirty="0" err="1" smtClean="0"/>
              <a:t>WiFi</a:t>
            </a:r>
            <a:r>
              <a:rPr lang="en-US" sz="1600" dirty="0" smtClean="0"/>
              <a:t> may also be added to carriers’ Macro cells in some cases:</a:t>
            </a:r>
          </a:p>
          <a:p>
            <a:pPr lvl="1"/>
            <a:r>
              <a:rPr lang="en-US" sz="1600" dirty="0" smtClean="0"/>
              <a:t>In lieu of Pico cells (where Pico locations are not available or costly to acquire)</a:t>
            </a:r>
          </a:p>
          <a:p>
            <a:pPr lvl="1"/>
            <a:r>
              <a:rPr lang="en-US" sz="1600" dirty="0" smtClean="0"/>
              <a:t>Providing broadband wireless access in emerging markets</a:t>
            </a:r>
          </a:p>
          <a:p>
            <a:pPr lvl="1"/>
            <a:r>
              <a:rPr lang="en-US" sz="1600" dirty="0" smtClean="0"/>
              <a:t>Simple add-on to existing cellular infrastructure. 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b="0" dirty="0" smtClean="0"/>
              <a:t>Note however that even when co-located in a Macro cell, the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coverage is quite smaller than cellular, typically due to regulatory limits (sometimes as low as 20dBm).  Hence the intent here is not ubiquitous coverage as achieved by cellular but rather a hotspot coverage leveraging existing Macro cells. 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outdoor channel model and requirements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CF91F82-64BB-4298-AD8A-089CD5B6D5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Selection Rationale </a:t>
            </a:r>
          </a:p>
          <a:p>
            <a:pPr lvl="1"/>
            <a:r>
              <a:rPr lang="en-US" sz="1600" b="0" dirty="0" smtClean="0"/>
              <a:t>It will be unfortunate if future outdoor deployments of HEW devices are strictly limited to certain antenna heights – in practice no one will check that aspect accurately. </a:t>
            </a:r>
          </a:p>
          <a:p>
            <a:pPr lvl="1"/>
            <a:r>
              <a:rPr lang="en-US" sz="1600" dirty="0" smtClean="0"/>
              <a:t>On the other hand side, re-designing WiFi to optimally support Macro deployments may be a stretch considering the majority of deployment scenarios described in [4]</a:t>
            </a:r>
          </a:p>
          <a:p>
            <a:pPr lvl="2"/>
            <a:r>
              <a:rPr lang="en-US" sz="1600" b="0" dirty="0" smtClean="0"/>
              <a:t>We have already designed 11ah to support Macro deployments by smart grid companies (albeit for very low traffic requirements).  </a:t>
            </a:r>
          </a:p>
          <a:p>
            <a:endParaRPr lang="en-US" sz="1600" b="0" dirty="0" smtClean="0"/>
          </a:p>
          <a:p>
            <a:r>
              <a:rPr lang="en-US" dirty="0" smtClean="0"/>
              <a:t>Design Criteria</a:t>
            </a:r>
          </a:p>
          <a:p>
            <a:pPr lvl="1"/>
            <a:r>
              <a:rPr lang="en-US" sz="1600" dirty="0" smtClean="0"/>
              <a:t>HEW design shall ensure that </a:t>
            </a:r>
            <a:r>
              <a:rPr lang="en-US" sz="1600" dirty="0" err="1" smtClean="0"/>
              <a:t>WiFi</a:t>
            </a:r>
            <a:r>
              <a:rPr lang="en-US" sz="1600" dirty="0" smtClean="0"/>
              <a:t> works equally well under </a:t>
            </a:r>
            <a:r>
              <a:rPr lang="en-US" sz="1600" dirty="0" err="1" smtClean="0"/>
              <a:t>UMi</a:t>
            </a:r>
            <a:r>
              <a:rPr lang="en-US" sz="1600" dirty="0" smtClean="0"/>
              <a:t> as it does for indoor scenarios</a:t>
            </a:r>
          </a:p>
          <a:p>
            <a:pPr lvl="1"/>
            <a:r>
              <a:rPr lang="en-US" sz="1600" dirty="0" smtClean="0"/>
              <a:t>HEW design should ensure that </a:t>
            </a:r>
            <a:r>
              <a:rPr lang="en-US" sz="1600" dirty="0" err="1" smtClean="0"/>
              <a:t>WiFi</a:t>
            </a:r>
            <a:r>
              <a:rPr lang="en-US" sz="1600" dirty="0" smtClean="0"/>
              <a:t> still works under </a:t>
            </a:r>
            <a:r>
              <a:rPr lang="en-US" sz="1600" dirty="0" err="1" smtClean="0"/>
              <a:t>UMa</a:t>
            </a:r>
            <a:r>
              <a:rPr lang="en-US" sz="1600" dirty="0" smtClean="0"/>
              <a:t> (connection is supported but reduced performance is possible)</a:t>
            </a:r>
          </a:p>
          <a:p>
            <a:pPr lvl="1"/>
            <a:endParaRPr lang="en-US" sz="1100" b="0" dirty="0" smtClean="0"/>
          </a:p>
          <a:p>
            <a:pPr lvl="1">
              <a:buNone/>
            </a:pPr>
            <a:endParaRPr lang="en-US" sz="1100" b="0" dirty="0" smtClean="0"/>
          </a:p>
          <a:p>
            <a:endParaRPr lang="en-US" sz="11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</a:t>
            </a:r>
            <a:r>
              <a:rPr lang="en-US" dirty="0"/>
              <a:t>2013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150D11D1-F9D9-4694-80C5-DFD3BA736CD3}" type="slidenum">
              <a:rPr lang="en-US"/>
              <a:pPr/>
              <a:t>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7543800" cy="3124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kumimoji="1" lang="en-US" altLang="ja-JP" sz="1400" dirty="0" smtClean="0"/>
              <a:t>“Usage models for IEEE 802.11 High Efficiency WLAN study group (HEW SG) –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Liaison with WFA”, IEEE 802.11-13/0657r6, </a:t>
            </a:r>
            <a:r>
              <a:rPr lang="en-US" sz="1400" dirty="0" smtClean="0"/>
              <a:t>Orange,  Laurent </a:t>
            </a:r>
            <a:r>
              <a:rPr lang="en-US" sz="1400" dirty="0" err="1" smtClean="0"/>
              <a:t>Cariou</a:t>
            </a:r>
            <a:r>
              <a:rPr lang="en-US" sz="1400" dirty="0" smtClean="0"/>
              <a:t> . </a:t>
            </a:r>
            <a:endParaRPr kumimoji="1" lang="en-US" altLang="ja-JP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Report ITU-R M.2135-1, (12/2009),  Guidelines for evaluation of radio interface technologies for IMT-Advanced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IST-4-027756 WINNER II,  D1.1.2 V1.1, </a:t>
            </a:r>
            <a:r>
              <a:rPr lang="en-US" sz="1400" i="1" dirty="0" smtClean="0"/>
              <a:t>WINNER II Channel Models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GB" sz="1400" dirty="0" smtClean="0"/>
              <a:t>HEW Channel Model “, IEEE 802.11-13/0756r, </a:t>
            </a:r>
            <a:r>
              <a:rPr lang="en-US" sz="1400" dirty="0" smtClean="0"/>
              <a:t>Broadcom, Ron Porat,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“HEW SG PHY Considerations For Outdoor Environment”,  IEEE </a:t>
            </a:r>
            <a:r>
              <a:rPr kumimoji="1" lang="nl-NL" sz="1400" dirty="0" smtClean="0"/>
              <a:t>802.11-13/0536, LGE, Wookbong Lee, etc.</a:t>
            </a:r>
            <a:endParaRPr kumimoji="1" lang="en-US" sz="1400" dirty="0" smtClean="0"/>
          </a:p>
          <a:p>
            <a:pPr>
              <a:buFont typeface="+mj-lt"/>
              <a:buAutoNum type="arabicPeriod"/>
            </a:pPr>
            <a:r>
              <a:rPr kumimoji="1" lang="en-US" sz="1400" dirty="0" smtClean="0"/>
              <a:t>“</a:t>
            </a:r>
            <a:r>
              <a:rPr lang="en-US" sz="1400" dirty="0" smtClean="0"/>
              <a:t>Enhanced Channel Model for HEW”,  IEEE 802.11-13/0858,  </a:t>
            </a:r>
            <a:r>
              <a:rPr lang="en-US" sz="1400" kern="1200" dirty="0" smtClean="0">
                <a:solidFill>
                  <a:schemeClr val="dk1"/>
                </a:solidFill>
              </a:rPr>
              <a:t>Intel, Shahrnaz Azizi, etc.</a:t>
            </a:r>
          </a:p>
          <a:p>
            <a:pPr>
              <a:buFont typeface="+mj-lt"/>
              <a:buAutoNum type="arabicPeriod"/>
            </a:pPr>
            <a:r>
              <a:rPr lang="en-US" sz="1400" kern="1200" dirty="0" smtClean="0">
                <a:solidFill>
                  <a:schemeClr val="dk1"/>
                </a:solidFill>
              </a:rPr>
              <a:t>“Outdoor Channel Model Candidates for HEW”,  IEEE 802. 11-13/0996r1, Samsung, </a:t>
            </a:r>
            <a:r>
              <a:rPr lang="en-US" sz="1400" kern="1200" dirty="0" err="1" smtClean="0">
                <a:solidFill>
                  <a:schemeClr val="dk1"/>
                </a:solidFill>
              </a:rPr>
              <a:t>Kaushik</a:t>
            </a:r>
            <a:r>
              <a:rPr lang="en-US" sz="1400" kern="1200" dirty="0" smtClean="0">
                <a:solidFill>
                  <a:schemeClr val="dk1"/>
                </a:solidFill>
              </a:rPr>
              <a:t> </a:t>
            </a:r>
            <a:r>
              <a:rPr lang="en-US" sz="1400" kern="1200" dirty="0" err="1" smtClean="0">
                <a:solidFill>
                  <a:schemeClr val="dk1"/>
                </a:solidFill>
              </a:rPr>
              <a:t>Josiam</a:t>
            </a:r>
            <a:r>
              <a:rPr lang="en-US" sz="1400" kern="1200" dirty="0" smtClean="0">
                <a:solidFill>
                  <a:schemeClr val="dk1"/>
                </a:solidFill>
              </a:rPr>
              <a:t>, etc.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31461</TotalTime>
  <Words>981</Words>
  <Application>Microsoft Office PowerPoint</Application>
  <PresentationFormat>On-screen Show (4:3)</PresentationFormat>
  <Paragraphs>109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Summary On HEW Channel Models</vt:lpstr>
      <vt:lpstr>Introduction to Channel Model Documents</vt:lpstr>
      <vt:lpstr>Proposed outdoor channel models </vt:lpstr>
      <vt:lpstr>Comparison of Outdoor Channel Models</vt:lpstr>
      <vt:lpstr>UMi or UMa (Environments)</vt:lpstr>
      <vt:lpstr>UMi and UMa (Deployments)</vt:lpstr>
      <vt:lpstr>Proposal on outdoor channel model and requirements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1474</cp:revision>
  <cp:lastPrinted>1998-02-10T13:28:06Z</cp:lastPrinted>
  <dcterms:created xsi:type="dcterms:W3CDTF">2007-04-17T18:10:23Z</dcterms:created>
  <dcterms:modified xsi:type="dcterms:W3CDTF">2013-09-16T02:59:05Z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-1492831723</vt:i4>
  </property>
  <property fmtid="{D5CDD505-2E9C-101B-9397-08002B2CF9AE}" pid="10" name="_NewReviewCycle">
    <vt:lpwstr/>
  </property>
  <property fmtid="{D5CDD505-2E9C-101B-9397-08002B2CF9AE}" pid="11" name="_EmailSubject">
    <vt:lpwstr>the joint channel model proposal</vt:lpwstr>
  </property>
  <property fmtid="{D5CDD505-2E9C-101B-9397-08002B2CF9AE}" pid="12" name="_AuthorEmail">
    <vt:lpwstr>Jianhan.Liu@mediatek.com</vt:lpwstr>
  </property>
  <property fmtid="{D5CDD505-2E9C-101B-9397-08002B2CF9AE}" pid="13" name="_AuthorEmailDisplayName">
    <vt:lpwstr>Jianhan Liu</vt:lpwstr>
  </property>
</Properties>
</file>