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63" r:id="rId3"/>
    <p:sldId id="364" r:id="rId4"/>
    <p:sldId id="365" r:id="rId5"/>
    <p:sldId id="281" r:id="rId6"/>
    <p:sldId id="282" r:id="rId7"/>
    <p:sldId id="330" r:id="rId8"/>
    <p:sldId id="367" r:id="rId9"/>
    <p:sldId id="368" r:id="rId10"/>
    <p:sldId id="370" r:id="rId11"/>
    <p:sldId id="287" r:id="rId12"/>
    <p:sldId id="335" r:id="rId13"/>
    <p:sldId id="366" r:id="rId14"/>
    <p:sldId id="369" r:id="rId15"/>
    <p:sldId id="371" r:id="rId16"/>
    <p:sldId id="362" r:id="rId17"/>
    <p:sldId id="270" r:id="rId18"/>
    <p:sldId id="361" r:id="rId19"/>
    <p:sldId id="336" r:id="rId20"/>
    <p:sldId id="337" r:id="rId21"/>
    <p:sldId id="338" r:id="rId22"/>
    <p:sldId id="339" r:id="rId23"/>
    <p:sldId id="340" r:id="rId24"/>
    <p:sldId id="355" r:id="rId25"/>
    <p:sldId id="356" r:id="rId26"/>
    <p:sldId id="35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83" d="100"/>
          <a:sy n="83" d="100"/>
        </p:scale>
        <p:origin x="-170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11</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17</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a:t>
            </a:r>
            <a:r>
              <a:rPr lang="en-US" altLang="ko-KR" sz="1800" b="1" dirty="0" smtClean="0">
                <a:ea typeface="굴림" pitchFamily="34" charset="-127"/>
              </a:rPr>
              <a:t>802.11-13/1132r5</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1111111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a:t>
            </a:r>
            <a:r>
              <a:rPr lang="en-US" altLang="ko-KR" sz="2000" b="0" dirty="0" smtClean="0">
                <a:ea typeface="굴림" pitchFamily="34" charset="-127"/>
              </a:rPr>
              <a:t>2013-09-19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885"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13/0913r0 CC9-Resolution-CID800</a:t>
            </a:r>
          </a:p>
          <a:p>
            <a:pPr lvl="1"/>
            <a:r>
              <a:rPr lang="en-US" altLang="ko-KR" dirty="0" err="1">
                <a:solidFill>
                  <a:srgbClr val="00B050"/>
                </a:solidFill>
              </a:rPr>
              <a:t>Shusaku</a:t>
            </a:r>
            <a:r>
              <a:rPr lang="en-US" altLang="ko-KR" dirty="0">
                <a:solidFill>
                  <a:srgbClr val="00B050"/>
                </a:solidFill>
              </a:rPr>
              <a:t> Shimada (Yokogawa)</a:t>
            </a:r>
          </a:p>
          <a:p>
            <a:r>
              <a:rPr lang="en-US" altLang="ko-KR" dirty="0" smtClean="0">
                <a:solidFill>
                  <a:srgbClr val="00B050"/>
                </a:solidFill>
              </a:rPr>
              <a:t>13/1033r1 </a:t>
            </a:r>
            <a:r>
              <a:rPr lang="en-US" altLang="ko-KR" dirty="0">
                <a:solidFill>
                  <a:srgbClr val="00B050"/>
                </a:solidFill>
              </a:rPr>
              <a:t>CC9 Comment resolution for CIDs 835,836,687,686,779,</a:t>
            </a:r>
            <a:r>
              <a:rPr lang="en-US" altLang="ko-KR" u="sng" dirty="0">
                <a:solidFill>
                  <a:srgbClr val="92D050"/>
                </a:solidFill>
              </a:rPr>
              <a:t>781</a:t>
            </a:r>
            <a:r>
              <a:rPr lang="en-US" altLang="ko-KR" dirty="0">
                <a:solidFill>
                  <a:srgbClr val="00B050"/>
                </a:solidFill>
              </a:rPr>
              <a:t>,131</a:t>
            </a:r>
            <a:endParaRPr lang="en-US" altLang="ko-KR" dirty="0" smtClean="0">
              <a:solidFill>
                <a:srgbClr val="00B050"/>
              </a:solidFill>
            </a:endParaRPr>
          </a:p>
          <a:p>
            <a:pPr lvl="1"/>
            <a:r>
              <a:rPr lang="en-US" altLang="ko-KR" dirty="0" smtClean="0">
                <a:solidFill>
                  <a:srgbClr val="00B050"/>
                </a:solidFill>
              </a:rPr>
              <a:t>George </a:t>
            </a:r>
            <a:r>
              <a:rPr lang="en-US" altLang="ko-KR" dirty="0" err="1" smtClean="0">
                <a:solidFill>
                  <a:srgbClr val="00B050"/>
                </a:solidFill>
              </a:rPr>
              <a:t>Calcev</a:t>
            </a:r>
            <a:r>
              <a:rPr lang="en-US" altLang="ko-KR" dirty="0" smtClean="0">
                <a:solidFill>
                  <a:srgbClr val="00B050"/>
                </a:solidFill>
              </a:rPr>
              <a:t> (Huawei)</a:t>
            </a:r>
          </a:p>
          <a:p>
            <a:pPr lvl="1"/>
            <a:r>
              <a:rPr lang="en-US" altLang="ko-KR" dirty="0" smtClean="0">
                <a:solidFill>
                  <a:srgbClr val="00B050"/>
                </a:solidFill>
              </a:rPr>
              <a:t>Presented because CID 761 is exactly duplicated with CID 781</a:t>
            </a:r>
            <a:endParaRPr lang="ko-KR" altLang="en-US" dirty="0">
              <a:solidFill>
                <a:srgbClr val="00B050"/>
              </a:solidFill>
            </a:endParaRPr>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4096282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11</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smtClean="0"/>
              <a:t>13/0984r0 d01 </a:t>
            </a:r>
            <a:r>
              <a:rPr lang="en-US" altLang="ko-KR" dirty="0"/>
              <a:t>PHY CID70</a:t>
            </a:r>
          </a:p>
          <a:p>
            <a:pPr lvl="1"/>
            <a:r>
              <a:rPr lang="en-US" altLang="ko-KR" u="sng" dirty="0" smtClean="0"/>
              <a:t>Pre-motion passes for resolution to the CID.</a:t>
            </a:r>
            <a:endParaRPr lang="en-US" altLang="ko-KR" u="sng" dirty="0"/>
          </a:p>
          <a:p>
            <a:r>
              <a:rPr lang="en-US" altLang="ko-KR" dirty="0" smtClean="0"/>
              <a:t>13/1049r0 </a:t>
            </a:r>
            <a:r>
              <a:rPr lang="en-US" altLang="ko-KR" dirty="0"/>
              <a:t>cc9-phy-comment-resolutions-24.2.2-24.2.3</a:t>
            </a:r>
          </a:p>
          <a:p>
            <a:pPr lvl="1"/>
            <a:r>
              <a:rPr lang="en-US" altLang="ko-KR" u="sng" dirty="0"/>
              <a:t>Pre-motion </a:t>
            </a:r>
            <a:r>
              <a:rPr lang="en-US" altLang="ko-KR" u="sng" dirty="0" smtClean="0"/>
              <a:t>passes for resolution to all the CIDs</a:t>
            </a:r>
            <a:endParaRPr lang="en-US" altLang="ko-KR" u="sng" dirty="0"/>
          </a:p>
          <a:p>
            <a:r>
              <a:rPr lang="en-US" altLang="ko-KR" dirty="0" smtClean="0"/>
              <a:t>13/1050r0 </a:t>
            </a:r>
            <a:r>
              <a:rPr lang="en-US" altLang="ko-KR" dirty="0"/>
              <a:t>cc9-phy-comment-resolutions-24.3.4</a:t>
            </a:r>
          </a:p>
          <a:p>
            <a:pPr lvl="1"/>
            <a:r>
              <a:rPr lang="en-US" altLang="ko-KR" u="sng" dirty="0"/>
              <a:t>Pre-motion </a:t>
            </a:r>
            <a:r>
              <a:rPr lang="en-US" altLang="ko-KR" u="sng" dirty="0" smtClean="0"/>
              <a:t>passes for resolution to all the CIDs</a:t>
            </a:r>
            <a:endParaRPr lang="en-US" altLang="ko-KR" u="sng" dirty="0"/>
          </a:p>
          <a:p>
            <a:r>
              <a:rPr lang="en-US" altLang="ko-KR" dirty="0" smtClean="0"/>
              <a:t>13/1118</a:t>
            </a:r>
            <a:r>
              <a:rPr lang="en-US" altLang="ko-KR" u="sng" dirty="0" smtClean="0"/>
              <a:t>r1</a:t>
            </a:r>
            <a:r>
              <a:rPr lang="en-US" altLang="ko-KR" dirty="0" smtClean="0"/>
              <a:t> </a:t>
            </a:r>
            <a:r>
              <a:rPr lang="en-US" altLang="ko-KR" dirty="0"/>
              <a:t>cc9-phy-comment-resolutions-Annex-E</a:t>
            </a:r>
          </a:p>
          <a:p>
            <a:pPr lvl="1"/>
            <a:r>
              <a:rPr lang="en-US" altLang="ko-KR" u="sng" dirty="0"/>
              <a:t>Pre-motion </a:t>
            </a:r>
            <a:r>
              <a:rPr lang="en-US" altLang="ko-KR" u="sng" dirty="0" smtClean="0"/>
              <a:t>passes for resolution to all the CIDs</a:t>
            </a:r>
            <a:endParaRPr lang="en-US" altLang="ko-KR" u="sng" dirty="0"/>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u="sng" dirty="0"/>
              <a:t>Pre-motion </a:t>
            </a:r>
            <a:r>
              <a:rPr lang="en-US" altLang="ko-KR" u="sng" dirty="0" smtClean="0"/>
              <a:t>already passed in the conference call on Sept. 11</a:t>
            </a:r>
            <a:r>
              <a:rPr lang="en-US" altLang="ko-KR" u="sng" baseline="30000" dirty="0" smtClean="0"/>
              <a:t>th</a:t>
            </a:r>
            <a:r>
              <a:rPr lang="en-US" altLang="ko-KR" u="sng" dirty="0" smtClean="0"/>
              <a:t>.</a:t>
            </a:r>
            <a:endParaRPr lang="en-US" altLang="ko-KR" u="sng" dirty="0"/>
          </a:p>
          <a:p>
            <a:r>
              <a:rPr lang="en-US" altLang="ko-KR" dirty="0" smtClean="0"/>
              <a:t>11-13/668r0 </a:t>
            </a:r>
            <a:r>
              <a:rPr lang="en-US" altLang="ko-KR" dirty="0"/>
              <a:t>for CID 555 &amp; 576</a:t>
            </a:r>
            <a:endParaRPr lang="ko-KR" altLang="en-US" dirty="0"/>
          </a:p>
          <a:p>
            <a:pPr lvl="1"/>
            <a:r>
              <a:rPr lang="en-US" altLang="ko-KR" u="sng" dirty="0"/>
              <a:t>Pre-motion </a:t>
            </a:r>
            <a:r>
              <a:rPr lang="en-US" altLang="ko-KR" u="sng" dirty="0" smtClean="0"/>
              <a:t>passes for resolution to all the CIDs</a:t>
            </a:r>
            <a:endParaRPr lang="en-US" altLang="ko-KR" u="sng" dirty="0"/>
          </a:p>
          <a:p>
            <a:r>
              <a:rPr lang="en-US" altLang="ko-KR" dirty="0" smtClean="0"/>
              <a:t>13/1024r0 </a:t>
            </a:r>
            <a:r>
              <a:rPr lang="en-US" altLang="ko-KR" dirty="0"/>
              <a:t>CC9 Comment Resolution for CIDs 617, 620, 758, 759, 933 </a:t>
            </a:r>
            <a:r>
              <a:rPr lang="en-US" altLang="ko-KR" dirty="0" smtClean="0"/>
              <a:t>(only </a:t>
            </a:r>
            <a:r>
              <a:rPr lang="en-US" altLang="ko-KR" dirty="0"/>
              <a:t>CID 620 is a PHY CID)</a:t>
            </a:r>
          </a:p>
          <a:p>
            <a:pPr lvl="1"/>
            <a:r>
              <a:rPr lang="en-US" altLang="ko-KR" dirty="0"/>
              <a:t> </a:t>
            </a:r>
            <a:r>
              <a:rPr lang="en-US" altLang="ko-KR" u="sng" dirty="0"/>
              <a:t>Pre-motion </a:t>
            </a:r>
            <a:r>
              <a:rPr lang="en-US" altLang="ko-KR" u="sng" dirty="0" smtClean="0"/>
              <a:t>passes for resolution to all the CIDs</a:t>
            </a:r>
            <a:endParaRPr lang="en-US" altLang="ko-KR" u="sng" dirty="0"/>
          </a:p>
          <a:p>
            <a:r>
              <a:rPr lang="en-US" altLang="ko-KR" dirty="0" smtClean="0"/>
              <a:t>13/1138r1 Comment resolution for </a:t>
            </a:r>
            <a:r>
              <a:rPr lang="en-US" altLang="ko-KR" dirty="0" err="1" smtClean="0"/>
              <a:t>annexD</a:t>
            </a:r>
            <a:r>
              <a:rPr lang="en-US" altLang="ko-KR" dirty="0" smtClean="0"/>
              <a:t> CID730</a:t>
            </a:r>
          </a:p>
          <a:p>
            <a:pPr lvl="1"/>
            <a:r>
              <a:rPr lang="en-US" altLang="ko-KR" u="sng" dirty="0" smtClean="0"/>
              <a:t>Pre-motion passes for resolution to the CID</a:t>
            </a: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13/1127r1 </a:t>
            </a:r>
            <a:r>
              <a:rPr lang="en-US" altLang="ko-KR" dirty="0"/>
              <a:t>CCA channelization and levels</a:t>
            </a:r>
          </a:p>
          <a:p>
            <a:pPr lvl="1"/>
            <a:r>
              <a:rPr lang="en-US" altLang="ko-KR" u="sng" dirty="0" smtClean="0"/>
              <a:t>All the pre-motions pass</a:t>
            </a:r>
            <a:endParaRPr lang="en-US" altLang="ko-KR" u="sng" dirty="0"/>
          </a:p>
          <a:p>
            <a:r>
              <a:rPr lang="en-US" altLang="ko-KR" dirty="0" smtClean="0"/>
              <a:t>13/1172r1 </a:t>
            </a:r>
            <a:r>
              <a:rPr lang="en-US" altLang="ko-KR" dirty="0"/>
              <a:t>comment resolutions for </a:t>
            </a:r>
            <a:r>
              <a:rPr lang="en-US" altLang="ko-KR" dirty="0" err="1"/>
              <a:t>subclause</a:t>
            </a:r>
            <a:r>
              <a:rPr lang="en-US" altLang="ko-KR" dirty="0"/>
              <a:t> 7-3</a:t>
            </a:r>
          </a:p>
          <a:p>
            <a:pPr lvl="1"/>
            <a:r>
              <a:rPr lang="en-US" altLang="ko-KR" u="sng" dirty="0" smtClean="0"/>
              <a:t>Pre-motion passes for resolution to all the CIDs</a:t>
            </a:r>
            <a:endParaRPr lang="en-US" altLang="ko-KR" u="sng" dirty="0"/>
          </a:p>
          <a:p>
            <a:r>
              <a:rPr lang="en-US" altLang="ko-KR" dirty="0" smtClean="0"/>
              <a:t>13/1188r2 </a:t>
            </a:r>
            <a:r>
              <a:rPr lang="en-US" altLang="ko-KR" dirty="0"/>
              <a:t>CC9 CID resolution for CID205 and 433</a:t>
            </a:r>
          </a:p>
          <a:p>
            <a:pPr lvl="1"/>
            <a:r>
              <a:rPr lang="en-US" altLang="ko-KR" u="sng" dirty="0" smtClean="0"/>
              <a:t>Pre-motion passes for resolution to all the CIDs</a:t>
            </a:r>
          </a:p>
          <a:p>
            <a:r>
              <a:rPr lang="en-US" altLang="ko-KR" dirty="0"/>
              <a:t>13/1118r2 </a:t>
            </a:r>
            <a:r>
              <a:rPr lang="en-US" altLang="ko-KR" dirty="0"/>
              <a:t>cc9-phy-comment-resolutions-Annex-E</a:t>
            </a:r>
          </a:p>
          <a:p>
            <a:pPr lvl="1"/>
            <a:r>
              <a:rPr lang="en-US" altLang="ko-KR" u="sng" dirty="0" smtClean="0"/>
              <a:t>Pre-motion </a:t>
            </a:r>
            <a:r>
              <a:rPr lang="en-US" altLang="ko-KR" u="sng" dirty="0" smtClean="0"/>
              <a:t>passes </a:t>
            </a:r>
            <a:r>
              <a:rPr lang="en-US" altLang="ko-KR" u="sng" dirty="0" smtClean="0"/>
              <a:t>one more time for modified resolution </a:t>
            </a:r>
            <a:r>
              <a:rPr lang="en-US" altLang="ko-KR" u="sng" dirty="0" smtClean="0"/>
              <a:t>to all the CIDs</a:t>
            </a:r>
            <a:r>
              <a:rPr lang="en-US" altLang="ko-KR" u="sng" dirty="0" smtClean="0"/>
              <a:t>.</a:t>
            </a:r>
          </a:p>
          <a:p>
            <a:r>
              <a:rPr lang="en-US" altLang="ko-KR" dirty="0"/>
              <a:t>13/1180r1 CC9-Resolution-CID 22</a:t>
            </a:r>
          </a:p>
          <a:p>
            <a:pPr lvl="1"/>
            <a:r>
              <a:rPr lang="en-US" altLang="ko-KR" u="sng" dirty="0"/>
              <a:t>Pre-motion passes for resolution to the CID.</a:t>
            </a:r>
          </a:p>
          <a:p>
            <a:pPr lvl="1"/>
            <a:endParaRPr lang="en-US" altLang="ko-KR" u="sng" dirty="0" smtClean="0"/>
          </a:p>
          <a:p>
            <a:pPr lvl="1"/>
            <a:endParaRPr lang="en-US" altLang="ko-KR" dirty="0"/>
          </a:p>
          <a:p>
            <a:pPr lvl="1"/>
            <a:endParaRPr lang="en-US" altLang="ko-KR" u="sng" dirty="0"/>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13/0913r0 CC9-Resolution-CID800</a:t>
            </a:r>
          </a:p>
          <a:p>
            <a:pPr lvl="1"/>
            <a:r>
              <a:rPr lang="en-US" altLang="ko-KR" u="sng" dirty="0" smtClean="0"/>
              <a:t>Pre-motion passes for resolution to the CID</a:t>
            </a:r>
            <a:endParaRPr lang="en-US" altLang="ko-KR" u="sng" dirty="0"/>
          </a:p>
          <a:p>
            <a:r>
              <a:rPr lang="en-US" altLang="ko-KR" dirty="0" smtClean="0"/>
              <a:t>13/1033r1 </a:t>
            </a:r>
            <a:r>
              <a:rPr lang="en-US" altLang="ko-KR" dirty="0"/>
              <a:t>CC9 Comment resolution for CIDs 835,836,687,686,779,</a:t>
            </a:r>
            <a:r>
              <a:rPr lang="en-US" altLang="ko-KR" u="sng" dirty="0"/>
              <a:t>781</a:t>
            </a:r>
            <a:r>
              <a:rPr lang="en-US" altLang="ko-KR" dirty="0"/>
              <a:t>,131</a:t>
            </a:r>
          </a:p>
          <a:p>
            <a:pPr lvl="1"/>
            <a:r>
              <a:rPr lang="en-US" altLang="ko-KR" dirty="0" smtClean="0"/>
              <a:t>Presented </a:t>
            </a:r>
            <a:r>
              <a:rPr lang="en-US" altLang="ko-KR" dirty="0"/>
              <a:t>because CID 761 is exactly duplicated with CID </a:t>
            </a:r>
            <a:r>
              <a:rPr lang="en-US" altLang="ko-KR" dirty="0" smtClean="0"/>
              <a:t>781</a:t>
            </a:r>
          </a:p>
          <a:p>
            <a:pPr lvl="1"/>
            <a:r>
              <a:rPr lang="en-US" altLang="ko-KR" u="sng" dirty="0" smtClean="0"/>
              <a:t>Pre-motion passes that CID 761 is marked as “duplicated with </a:t>
            </a:r>
            <a:r>
              <a:rPr lang="en-US" altLang="ko-KR" u="sng" dirty="0" err="1" smtClean="0"/>
              <a:t>cid</a:t>
            </a:r>
            <a:r>
              <a:rPr lang="en-US" altLang="ko-KR" u="sng" dirty="0" smtClean="0"/>
              <a:t> 781” and its resolution is the same as that of CID 781 (that is, REJECT).</a:t>
            </a:r>
            <a:endParaRPr lang="ko-KR" altLang="en-US" u="sng" dirty="0"/>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3541509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17</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a:t>
            </a:r>
            <a:r>
              <a:rPr lang="en-US" altLang="ko-KR" sz="1800" b="1" dirty="0">
                <a:ea typeface="굴림" pitchFamily="34" charset="-127"/>
              </a:rPr>
              <a:t>Conference Room #313</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smtClean="0">
                <a:solidFill>
                  <a:srgbClr val="00B050"/>
                </a:solidFill>
              </a:rPr>
              <a:t>13/0984r0 </a:t>
            </a:r>
            <a:r>
              <a:rPr lang="en-US" altLang="ko-KR" dirty="0">
                <a:solidFill>
                  <a:srgbClr val="00B050"/>
                </a:solidFill>
              </a:rPr>
              <a:t>d01 PHY CID70</a:t>
            </a:r>
          </a:p>
          <a:p>
            <a:pPr lvl="1"/>
            <a:r>
              <a:rPr lang="en-US" altLang="ko-KR" dirty="0" err="1">
                <a:solidFill>
                  <a:srgbClr val="00B050"/>
                </a:solidFill>
              </a:rPr>
              <a:t>Hongyuan</a:t>
            </a:r>
            <a:r>
              <a:rPr lang="en-US" altLang="ko-KR" dirty="0">
                <a:solidFill>
                  <a:srgbClr val="00B050"/>
                </a:solidFill>
              </a:rPr>
              <a:t> Zhang (Marvell)</a:t>
            </a:r>
          </a:p>
          <a:p>
            <a:r>
              <a:rPr lang="en-US" altLang="ko-KR" dirty="0" smtClean="0">
                <a:solidFill>
                  <a:srgbClr val="00B050"/>
                </a:solidFill>
              </a:rPr>
              <a:t>13/1049r0 cc9-phy-comment-resolutions-24.2.2-24.2.3</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13/1050r0 cc9-phy-comment-resolutions-24.3.4</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13/1118</a:t>
            </a:r>
            <a:r>
              <a:rPr lang="en-US" altLang="ko-KR" u="sng" dirty="0" smtClean="0">
                <a:solidFill>
                  <a:srgbClr val="00B050"/>
                </a:solidFill>
              </a:rPr>
              <a:t>r</a:t>
            </a:r>
            <a:r>
              <a:rPr lang="en-US" altLang="ko-KR" u="sng" dirty="0" smtClean="0">
                <a:solidFill>
                  <a:srgbClr val="00CC00"/>
                </a:solidFill>
              </a:rPr>
              <a:t>1</a:t>
            </a:r>
            <a:r>
              <a:rPr lang="en-US" altLang="ko-KR" dirty="0" smtClean="0">
                <a:solidFill>
                  <a:srgbClr val="00B050"/>
                </a:solidFill>
              </a:rPr>
              <a:t> cc9-phy-comment-resolutions-Annex-E</a:t>
            </a:r>
          </a:p>
          <a:p>
            <a:pPr lvl="1"/>
            <a:r>
              <a:rPr lang="en-US" altLang="ko-KR" dirty="0" smtClean="0">
                <a:solidFill>
                  <a:srgbClr val="00B050"/>
                </a:solidFill>
              </a:rPr>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13/0969r1 P802.11ah </a:t>
            </a:r>
            <a:r>
              <a:rPr lang="en-US" altLang="ko-KR" dirty="0">
                <a:solidFill>
                  <a:srgbClr val="00B050"/>
                </a:solidFill>
              </a:rPr>
              <a:t>CC9 Comment Resolutions for CID </a:t>
            </a:r>
            <a:r>
              <a:rPr lang="en-US" altLang="ko-KR" dirty="0" smtClean="0">
                <a:solidFill>
                  <a:srgbClr val="00B050"/>
                </a:solidFill>
              </a:rPr>
              <a:t>571, 582, 583 (presented at the call on Sept. 11</a:t>
            </a:r>
            <a:r>
              <a:rPr lang="en-US" altLang="ko-KR" baseline="30000" dirty="0" smtClean="0">
                <a:solidFill>
                  <a:srgbClr val="00B050"/>
                </a:solidFill>
              </a:rPr>
              <a:t>th</a:t>
            </a:r>
            <a:r>
              <a:rPr lang="en-US" altLang="ko-KR" dirty="0" smtClean="0">
                <a:solidFill>
                  <a:srgbClr val="00B050"/>
                </a:solidFill>
              </a:rPr>
              <a:t>)</a:t>
            </a:r>
          </a:p>
          <a:p>
            <a:pPr lvl="1"/>
            <a:r>
              <a:rPr lang="en-US" altLang="ko-KR" dirty="0">
                <a:solidFill>
                  <a:srgbClr val="00B050"/>
                </a:solidFill>
              </a:rPr>
              <a:t>Mitsuru </a:t>
            </a:r>
            <a:r>
              <a:rPr lang="en-US" altLang="ko-KR" dirty="0" err="1">
                <a:solidFill>
                  <a:srgbClr val="00B050"/>
                </a:solidFill>
              </a:rPr>
              <a:t>Iwaoka</a:t>
            </a:r>
            <a:r>
              <a:rPr lang="en-US" altLang="ko-KR" dirty="0">
                <a:solidFill>
                  <a:srgbClr val="00B050"/>
                </a:solidFill>
              </a:rPr>
              <a:t> (Yokogawa</a:t>
            </a:r>
            <a:r>
              <a:rPr lang="en-US" altLang="ko-KR" dirty="0" smtClean="0">
                <a:solidFill>
                  <a:srgbClr val="00B050"/>
                </a:solidFill>
              </a:rPr>
              <a:t>)</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err="1" smtClean="0">
                <a:solidFill>
                  <a:srgbClr val="00B050"/>
                </a:solidFill>
              </a:rPr>
              <a:t>Shusaku</a:t>
            </a:r>
            <a:r>
              <a:rPr lang="en-US" altLang="ko-KR" dirty="0" smtClean="0">
                <a:solidFill>
                  <a:srgbClr val="00B050"/>
                </a:solidFill>
              </a:rPr>
              <a:t> Shimada </a:t>
            </a:r>
            <a:r>
              <a:rPr lang="en-US" altLang="ko-KR" dirty="0">
                <a:solidFill>
                  <a:srgbClr val="00B050"/>
                </a:solidFill>
              </a:rPr>
              <a:t>(Yokogawa</a:t>
            </a:r>
            <a:r>
              <a:rPr lang="en-US" altLang="ko-KR" dirty="0" smtClean="0">
                <a:solidFill>
                  <a:srgbClr val="00B050"/>
                </a:solidFill>
              </a:rPr>
              <a:t>)</a:t>
            </a:r>
          </a:p>
          <a:p>
            <a:r>
              <a:rPr lang="en-US" altLang="ko-KR" dirty="0" smtClean="0">
                <a:solidFill>
                  <a:srgbClr val="00B050"/>
                </a:solidFill>
              </a:rPr>
              <a:t>13/1024r0 </a:t>
            </a:r>
            <a:r>
              <a:rPr lang="en-US" altLang="ko-KR" dirty="0">
                <a:solidFill>
                  <a:srgbClr val="00B050"/>
                </a:solidFill>
              </a:rPr>
              <a:t>CC9 Comment Resolution for CIDs 617, 620, 758, 759, </a:t>
            </a:r>
            <a:r>
              <a:rPr lang="en-US" altLang="ko-KR" dirty="0" smtClean="0">
                <a:solidFill>
                  <a:srgbClr val="00B050"/>
                </a:solidFill>
              </a:rPr>
              <a:t>933 (only CID 620 is a PHY CID)</a:t>
            </a:r>
            <a:endParaRPr lang="en-US" altLang="ko-KR" dirty="0">
              <a:solidFill>
                <a:srgbClr val="00B050"/>
              </a:solidFill>
            </a:endParaRPr>
          </a:p>
          <a:p>
            <a:pPr lvl="1"/>
            <a:r>
              <a:rPr lang="en-US" altLang="ko-KR" dirty="0" smtClean="0">
                <a:solidFill>
                  <a:srgbClr val="00B050"/>
                </a:solidFill>
              </a:rPr>
              <a:t> Ron </a:t>
            </a:r>
            <a:r>
              <a:rPr lang="en-US" altLang="ko-KR" dirty="0">
                <a:solidFill>
                  <a:srgbClr val="00B050"/>
                </a:solidFill>
              </a:rPr>
              <a:t>Murias (</a:t>
            </a:r>
            <a:r>
              <a:rPr lang="en-US" altLang="ko-KR" dirty="0" err="1" smtClean="0">
                <a:solidFill>
                  <a:srgbClr val="00B050"/>
                </a:solidFill>
              </a:rPr>
              <a:t>InterDigital</a:t>
            </a:r>
            <a:r>
              <a:rPr lang="en-US" altLang="ko-KR" dirty="0" smtClean="0">
                <a:solidFill>
                  <a:srgbClr val="00B050"/>
                </a:solidFill>
              </a:rPr>
              <a:t>)</a:t>
            </a:r>
          </a:p>
          <a:p>
            <a:r>
              <a:rPr lang="en-US" altLang="ko-KR" dirty="0" smtClean="0">
                <a:solidFill>
                  <a:srgbClr val="00B050"/>
                </a:solidFill>
              </a:rPr>
              <a:t>13/1138r0 Comment </a:t>
            </a:r>
            <a:r>
              <a:rPr lang="en-US" altLang="ko-KR" dirty="0">
                <a:solidFill>
                  <a:srgbClr val="00B050"/>
                </a:solidFill>
              </a:rPr>
              <a:t>resolution for </a:t>
            </a:r>
            <a:r>
              <a:rPr lang="en-US" altLang="ko-KR" dirty="0" err="1">
                <a:solidFill>
                  <a:srgbClr val="00B050"/>
                </a:solidFill>
              </a:rPr>
              <a:t>annexD</a:t>
            </a:r>
            <a:r>
              <a:rPr lang="en-US" altLang="ko-KR" dirty="0">
                <a:solidFill>
                  <a:srgbClr val="00B050"/>
                </a:solidFill>
              </a:rPr>
              <a:t> CID730</a:t>
            </a:r>
            <a:endParaRPr lang="en-US" altLang="ko-KR" dirty="0" smtClean="0">
              <a:solidFill>
                <a:srgbClr val="00B050"/>
              </a:solidFill>
            </a:endParaRPr>
          </a:p>
          <a:p>
            <a:pPr lvl="1"/>
            <a:r>
              <a:rPr lang="en-US" altLang="ko-KR" dirty="0" err="1" smtClean="0">
                <a:solidFill>
                  <a:srgbClr val="00B050"/>
                </a:solidFill>
              </a:rPr>
              <a:t>Jianhan</a:t>
            </a:r>
            <a:r>
              <a:rPr lang="en-US" altLang="ko-KR" dirty="0" smtClean="0">
                <a:solidFill>
                  <a:srgbClr val="00B050"/>
                </a:solidFill>
              </a:rPr>
              <a:t> Liu (</a:t>
            </a:r>
            <a:r>
              <a:rPr lang="en-US" altLang="ko-KR" dirty="0" err="1" smtClean="0">
                <a:solidFill>
                  <a:srgbClr val="00B050"/>
                </a:solidFill>
              </a:rPr>
              <a:t>MediaTek</a:t>
            </a:r>
            <a:r>
              <a:rPr lang="en-US" altLang="ko-KR" dirty="0" smtClean="0">
                <a:solidFill>
                  <a:srgbClr val="00B050"/>
                </a:solidFill>
              </a:rPr>
              <a:t>)</a:t>
            </a:r>
            <a:endParaRPr lang="en-US" altLang="ko-KR" dirty="0">
              <a:solidFill>
                <a:srgbClr val="00B050"/>
              </a:solidFill>
            </a:endParaRP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13/1127r1 </a:t>
            </a:r>
            <a:r>
              <a:rPr lang="en-US" altLang="ko-KR" dirty="0">
                <a:solidFill>
                  <a:srgbClr val="00B050"/>
                </a:solidFill>
              </a:rPr>
              <a:t>CCA channelization and levels</a:t>
            </a:r>
          </a:p>
          <a:p>
            <a:pPr lvl="1"/>
            <a:r>
              <a:rPr lang="en-US" altLang="ko-KR" dirty="0">
                <a:solidFill>
                  <a:srgbClr val="00B050"/>
                </a:solidFill>
              </a:rPr>
              <a:t>Eugene Baik (Qualcomm)</a:t>
            </a:r>
          </a:p>
          <a:p>
            <a:r>
              <a:rPr lang="en-US" altLang="ko-KR" dirty="0" smtClean="0">
                <a:solidFill>
                  <a:srgbClr val="00B050"/>
                </a:solidFill>
              </a:rPr>
              <a:t>13/1172r1 comment resolutions for </a:t>
            </a:r>
            <a:r>
              <a:rPr lang="en-US" altLang="ko-KR" dirty="0" err="1" smtClean="0">
                <a:solidFill>
                  <a:srgbClr val="00B050"/>
                </a:solidFill>
              </a:rPr>
              <a:t>subclause</a:t>
            </a:r>
            <a:r>
              <a:rPr lang="en-US" altLang="ko-KR" dirty="0" smtClean="0">
                <a:solidFill>
                  <a:srgbClr val="00B050"/>
                </a:solidFill>
              </a:rPr>
              <a:t> 7-3</a:t>
            </a:r>
          </a:p>
          <a:p>
            <a:pPr lvl="1"/>
            <a:r>
              <a:rPr lang="en-US" altLang="ko-KR" dirty="0" err="1" smtClean="0">
                <a:solidFill>
                  <a:srgbClr val="00B050"/>
                </a:solidFill>
              </a:rPr>
              <a:t>Shusaku</a:t>
            </a:r>
            <a:r>
              <a:rPr lang="en-US" altLang="ko-KR" dirty="0" smtClean="0">
                <a:solidFill>
                  <a:srgbClr val="00B050"/>
                </a:solidFill>
              </a:rPr>
              <a:t> Shimada (Yokogawa)</a:t>
            </a:r>
          </a:p>
          <a:p>
            <a:r>
              <a:rPr lang="en-US" altLang="ko-KR" dirty="0" smtClean="0">
                <a:solidFill>
                  <a:srgbClr val="00B050"/>
                </a:solidFill>
              </a:rPr>
              <a:t>13/1188r2 CC9 CID resolution for CID205 and 433</a:t>
            </a:r>
          </a:p>
          <a:p>
            <a:pPr lvl="1"/>
            <a:r>
              <a:rPr lang="en-US" altLang="ko-KR" dirty="0" smtClean="0">
                <a:solidFill>
                  <a:srgbClr val="00B050"/>
                </a:solidFill>
              </a:rPr>
              <a:t>Eugene </a:t>
            </a:r>
            <a:r>
              <a:rPr lang="en-US" altLang="ko-KR" dirty="0" err="1" smtClean="0">
                <a:solidFill>
                  <a:srgbClr val="00B050"/>
                </a:solidFill>
              </a:rPr>
              <a:t>Baik</a:t>
            </a:r>
            <a:r>
              <a:rPr lang="en-US" altLang="ko-KR" dirty="0" smtClean="0">
                <a:solidFill>
                  <a:srgbClr val="00B050"/>
                </a:solidFill>
              </a:rPr>
              <a:t> (Qualcomm)</a:t>
            </a:r>
          </a:p>
          <a:p>
            <a:r>
              <a:rPr lang="en-US" altLang="ko-KR" dirty="0">
                <a:solidFill>
                  <a:srgbClr val="00B050"/>
                </a:solidFill>
              </a:rPr>
              <a:t>13/1118</a:t>
            </a:r>
            <a:r>
              <a:rPr lang="en-US" altLang="ko-KR" u="sng" dirty="0">
                <a:solidFill>
                  <a:srgbClr val="92D050"/>
                </a:solidFill>
              </a:rPr>
              <a:t>r2</a:t>
            </a:r>
            <a:r>
              <a:rPr lang="en-US" altLang="ko-KR" dirty="0">
                <a:solidFill>
                  <a:srgbClr val="00B050"/>
                </a:solidFill>
              </a:rPr>
              <a:t> </a:t>
            </a:r>
            <a:r>
              <a:rPr lang="en-US" altLang="ko-KR" dirty="0" smtClean="0">
                <a:solidFill>
                  <a:srgbClr val="00B050"/>
                </a:solidFill>
              </a:rPr>
              <a:t>cc9-phy-comment-resolutions-annex-E</a:t>
            </a:r>
            <a:endParaRPr lang="en-US" altLang="ko-KR" dirty="0">
              <a:solidFill>
                <a:srgbClr val="00B050"/>
              </a:solidFill>
            </a:endParaRPr>
          </a:p>
          <a:p>
            <a:pPr lvl="1"/>
            <a:r>
              <a:rPr lang="en-US" altLang="ko-KR" dirty="0">
                <a:solidFill>
                  <a:srgbClr val="00B050"/>
                </a:solidFill>
              </a:rPr>
              <a:t>Eugene </a:t>
            </a:r>
            <a:r>
              <a:rPr lang="en-US" altLang="ko-KR" dirty="0" err="1">
                <a:solidFill>
                  <a:srgbClr val="00B050"/>
                </a:solidFill>
              </a:rPr>
              <a:t>Baik</a:t>
            </a:r>
            <a:r>
              <a:rPr lang="en-US" altLang="ko-KR" dirty="0">
                <a:solidFill>
                  <a:srgbClr val="00B050"/>
                </a:solidFill>
              </a:rPr>
              <a:t> (Qualcomm)</a:t>
            </a:r>
          </a:p>
          <a:p>
            <a:r>
              <a:rPr lang="en-US" altLang="ko-KR" dirty="0" smtClean="0">
                <a:solidFill>
                  <a:srgbClr val="00B050"/>
                </a:solidFill>
              </a:rPr>
              <a:t>13/1180r1 </a:t>
            </a:r>
            <a:r>
              <a:rPr lang="en-US" altLang="ko-KR" dirty="0" smtClean="0">
                <a:solidFill>
                  <a:srgbClr val="00B050"/>
                </a:solidFill>
              </a:rPr>
              <a:t>CC9-Resolution-CID 22</a:t>
            </a:r>
            <a:endParaRPr lang="en-US" altLang="ko-KR" dirty="0">
              <a:solidFill>
                <a:srgbClr val="00B050"/>
              </a:solidFill>
            </a:endParaRPr>
          </a:p>
          <a:p>
            <a:pPr lvl="1"/>
            <a:r>
              <a:rPr lang="en-US" altLang="ko-KR" dirty="0">
                <a:solidFill>
                  <a:srgbClr val="00B050"/>
                </a:solidFill>
              </a:rPr>
              <a:t>Eugene </a:t>
            </a:r>
            <a:r>
              <a:rPr lang="en-US" altLang="ko-KR" dirty="0" err="1">
                <a:solidFill>
                  <a:srgbClr val="00B050"/>
                </a:solidFill>
              </a:rPr>
              <a:t>Baik</a:t>
            </a:r>
            <a:r>
              <a:rPr lang="en-US" altLang="ko-KR" dirty="0">
                <a:solidFill>
                  <a:srgbClr val="00B050"/>
                </a:solidFill>
              </a:rPr>
              <a:t> (Qualcomm)</a:t>
            </a:r>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22967</TotalTime>
  <Words>2071</Words>
  <Application>Microsoft Office PowerPoint</Application>
  <PresentationFormat>화면 슬라이드 쇼(4:3)</PresentationFormat>
  <Paragraphs>315</Paragraphs>
  <Slides>26</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26</vt:i4>
      </vt:variant>
    </vt:vector>
  </HeadingPairs>
  <TitlesOfParts>
    <vt:vector size="28"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Submissions (4)</vt:lpstr>
      <vt:lpstr>PHY ad-hoc Pre-Motions to be brought for vote in TGah task group</vt:lpstr>
      <vt:lpstr>Pre-Motions</vt:lpstr>
      <vt:lpstr>Pre-Motions (2)</vt:lpstr>
      <vt:lpstr>Pre-Motions (3)</vt:lpstr>
      <vt:lpstr>Pre-Motions (4)</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664</cp:revision>
  <cp:lastPrinted>1998-02-10T13:28:06Z</cp:lastPrinted>
  <dcterms:created xsi:type="dcterms:W3CDTF">2008-05-05T19:43:32Z</dcterms:created>
  <dcterms:modified xsi:type="dcterms:W3CDTF">2013-09-19T03:07:32Z</dcterms:modified>
</cp:coreProperties>
</file>