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haansoftdoc"/>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363" r:id="rId3"/>
    <p:sldId id="364" r:id="rId4"/>
    <p:sldId id="365" r:id="rId5"/>
    <p:sldId id="281" r:id="rId6"/>
    <p:sldId id="282" r:id="rId7"/>
    <p:sldId id="330" r:id="rId8"/>
    <p:sldId id="367" r:id="rId9"/>
    <p:sldId id="368" r:id="rId10"/>
    <p:sldId id="287" r:id="rId11"/>
    <p:sldId id="335" r:id="rId12"/>
    <p:sldId id="366" r:id="rId13"/>
    <p:sldId id="369" r:id="rId14"/>
    <p:sldId id="362" r:id="rId15"/>
    <p:sldId id="270" r:id="rId16"/>
    <p:sldId id="361" r:id="rId17"/>
    <p:sldId id="336" r:id="rId18"/>
    <p:sldId id="337" r:id="rId19"/>
    <p:sldId id="338" r:id="rId20"/>
    <p:sldId id="339" r:id="rId21"/>
    <p:sldId id="340" r:id="rId22"/>
    <p:sldId id="355" r:id="rId23"/>
    <p:sldId id="356" r:id="rId24"/>
    <p:sldId id="357" r:id="rId2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FF0000"/>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971" autoAdjust="0"/>
    <p:restoredTop sz="91367" autoAdjust="0"/>
  </p:normalViewPr>
  <p:slideViewPr>
    <p:cSldViewPr>
      <p:cViewPr varScale="1">
        <p:scale>
          <a:sx n="83" d="100"/>
          <a:sy n="83" d="100"/>
        </p:scale>
        <p:origin x="-1704"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3" d="100"/>
          <a:sy n="63" d="100"/>
        </p:scale>
        <p:origin x="-2874" y="-10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smtClean="0"/>
              <a:t>Merlin, Liu, Shao</a:t>
            </a:r>
            <a:endParaRPr lang="en-US" altLang="ko-K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ea typeface="굴림" pitchFamily="34" charset="-127"/>
              </a:defRPr>
            </a:lvl1pPr>
          </a:lstStyle>
          <a:p>
            <a:r>
              <a:rPr lang="en-US" altLang="ko-KR"/>
              <a:t>Page </a:t>
            </a:r>
            <a:fld id="{8CA65BE7-6A2E-42F1-B04C-7325891E514C}"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ko-KR">
                <a:ea typeface="굴림" pitchFamily="34"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4165493737"/>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ea typeface="굴림" pitchFamily="34" charset="-127"/>
              </a:defRPr>
            </a:lvl1pPr>
          </a:lstStyle>
          <a:p>
            <a:r>
              <a:rPr lang="en-US" altLang="ko-KR" smtClean="0"/>
              <a:t>doc.: IEEE 802.11-12/0644r0</a:t>
            </a:r>
            <a:endParaRPr lang="en-US" altLang="ko-K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ea typeface="굴림" pitchFamily="34" charset="-127"/>
              </a:defRPr>
            </a:lvl1pPr>
          </a:lstStyle>
          <a:p>
            <a:r>
              <a:rPr lang="en-US" altLang="ko-KR" smtClean="0"/>
              <a:t>Nov 2009</a:t>
            </a:r>
            <a:endParaRPr lang="en-US" altLang="ko-K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ea typeface="굴림" pitchFamily="34" charset="-127"/>
              </a:defRPr>
            </a:lvl5pPr>
          </a:lstStyle>
          <a:p>
            <a:pPr lvl="4"/>
            <a:r>
              <a:rPr lang="en-US" altLang="ko-KR" smtClean="0"/>
              <a:t>Merlin, Liu, Shao</a:t>
            </a:r>
            <a:endParaRPr lang="en-US" altLang="ko-K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ea typeface="굴림" pitchFamily="34" charset="-127"/>
              </a:defRPr>
            </a:lvl1pPr>
          </a:lstStyle>
          <a:p>
            <a:r>
              <a:rPr lang="en-US" altLang="ko-KR"/>
              <a:t>Page </a:t>
            </a:r>
            <a:fld id="{B866F1C9-D90C-44B6-8C96-4E1CED257B67}"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35725977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ED16B10-3437-43BF-A46C-B3EEFDCF673D}" type="slidenum">
              <a:rPr lang="en-US" altLang="ko-KR"/>
              <a:pPr/>
              <a:t>1</a:t>
            </a:fld>
            <a:endParaRPr lang="en-US" altLang="ko-KR"/>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07D0297-61A2-4CDD-A778-1C0353C05BFA}" type="slidenum">
              <a:rPr lang="en-US" altLang="ko-KR"/>
              <a:pPr/>
              <a:t>22</a:t>
            </a:fld>
            <a:endParaRPr lang="en-US" altLang="ko-KR"/>
          </a:p>
        </p:txBody>
      </p:sp>
      <p:sp>
        <p:nvSpPr>
          <p:cNvPr id="35842" name="Rectangle 2"/>
          <p:cNvSpPr>
            <a:spLocks noGrp="1" noRot="1" noChangeAspect="1" noChangeArrowheads="1" noTextEdit="1"/>
          </p:cNvSpPr>
          <p:nvPr>
            <p:ph type="sldImg"/>
          </p:nvPr>
        </p:nvSpPr>
        <p:spPr>
          <a:xfrm>
            <a:off x="1155700" y="701675"/>
            <a:ext cx="4624388" cy="3468688"/>
          </a:xfrm>
          <a:ln/>
        </p:spPr>
      </p:sp>
      <p:sp>
        <p:nvSpPr>
          <p:cNvPr id="358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EE9992C4-9E0F-4E35-BC23-3502FE8991D0}" type="slidenum">
              <a:rPr lang="en-US" altLang="ko-KR"/>
              <a:pPr/>
              <a:t>23</a:t>
            </a:fld>
            <a:endParaRPr lang="en-US" altLang="ko-KR"/>
          </a:p>
        </p:txBody>
      </p:sp>
      <p:sp>
        <p:nvSpPr>
          <p:cNvPr id="37890" name="Rectangle 2"/>
          <p:cNvSpPr>
            <a:spLocks noGrp="1" noRot="1" noChangeAspect="1" noChangeArrowheads="1" noTextEdit="1"/>
          </p:cNvSpPr>
          <p:nvPr>
            <p:ph type="sldImg"/>
          </p:nvPr>
        </p:nvSpPr>
        <p:spPr>
          <a:xfrm>
            <a:off x="1155700" y="701675"/>
            <a:ext cx="4624388" cy="3468688"/>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BFA845F8-1DCB-418C-B1BB-60492031F84B}" type="slidenum">
              <a:rPr lang="en-US" altLang="ko-KR"/>
              <a:pPr/>
              <a:t>24</a:t>
            </a:fld>
            <a:endParaRPr lang="en-US" altLang="ko-KR"/>
          </a:p>
        </p:txBody>
      </p:sp>
      <p:sp>
        <p:nvSpPr>
          <p:cNvPr id="39938" name="Rectangle 2"/>
          <p:cNvSpPr>
            <a:spLocks noGrp="1" noRot="1" noChangeAspect="1" noChangeArrowheads="1" noTextEdit="1"/>
          </p:cNvSpPr>
          <p:nvPr>
            <p:ph type="sldImg"/>
          </p:nvPr>
        </p:nvSpPr>
        <p:spPr>
          <a:xfrm>
            <a:off x="1155700" y="701675"/>
            <a:ext cx="4624388" cy="3468688"/>
          </a:xfrm>
          <a:ln/>
        </p:spPr>
      </p:sp>
      <p:sp>
        <p:nvSpPr>
          <p:cNvPr id="399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9BA04BDB-24AD-4E6F-8C0B-1D27B57111C1}" type="slidenum">
              <a:rPr lang="en-US" altLang="ko-KR"/>
              <a:pPr/>
              <a:t>2</a:t>
            </a:fld>
            <a:endParaRPr lang="en-US" altLang="ko-KR"/>
          </a:p>
        </p:txBody>
      </p:sp>
      <p:sp>
        <p:nvSpPr>
          <p:cNvPr id="113666" name="Rectangle 2"/>
          <p:cNvSpPr>
            <a:spLocks noGrp="1" noRot="1" noChangeAspect="1" noChangeArrowheads="1" noTextEdit="1"/>
          </p:cNvSpPr>
          <p:nvPr>
            <p:ph type="sldImg"/>
          </p:nvPr>
        </p:nvSpPr>
        <p:spPr>
          <a:xfrm>
            <a:off x="1154113" y="701675"/>
            <a:ext cx="4625975" cy="3468688"/>
          </a:xfrm>
          <a:ln/>
        </p:spPr>
      </p:sp>
      <p:sp>
        <p:nvSpPr>
          <p:cNvPr id="11366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643531A-A6BD-486E-8EC9-BE4C898B7FFC}" type="slidenum">
              <a:rPr lang="en-US" altLang="ko-KR"/>
              <a:pPr/>
              <a:t>5</a:t>
            </a:fld>
            <a:endParaRPr lang="en-US" altLang="ko-KR"/>
          </a:p>
        </p:txBody>
      </p:sp>
      <p:sp>
        <p:nvSpPr>
          <p:cNvPr id="86018" name="Rectangle 2"/>
          <p:cNvSpPr>
            <a:spLocks noGrp="1" noRot="1" noChangeAspect="1" noChangeArrowheads="1" noTextEdit="1"/>
          </p:cNvSpPr>
          <p:nvPr>
            <p:ph type="sldImg"/>
          </p:nvPr>
        </p:nvSpPr>
        <p:spPr>
          <a:xfrm>
            <a:off x="1154113" y="701675"/>
            <a:ext cx="4625975" cy="3468688"/>
          </a:xfrm>
          <a:ln/>
        </p:spPr>
      </p:sp>
      <p:sp>
        <p:nvSpPr>
          <p:cNvPr id="86019"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5581735D-F74D-4DDF-93AD-65D5FDC55DCE}" type="slidenum">
              <a:rPr lang="en-US" altLang="ko-KR"/>
              <a:pPr/>
              <a:t>6</a:t>
            </a:fld>
            <a:endParaRPr lang="en-US" altLang="ko-KR"/>
          </a:p>
        </p:txBody>
      </p:sp>
      <p:sp>
        <p:nvSpPr>
          <p:cNvPr id="87042" name="Rectangle 2"/>
          <p:cNvSpPr>
            <a:spLocks noGrp="1" noRot="1" noChangeAspect="1" noChangeArrowheads="1" noTextEdit="1"/>
          </p:cNvSpPr>
          <p:nvPr>
            <p:ph type="sldImg"/>
          </p:nvPr>
        </p:nvSpPr>
        <p:spPr>
          <a:xfrm>
            <a:off x="1154113" y="701675"/>
            <a:ext cx="4625975" cy="3468688"/>
          </a:xfrm>
          <a:ln/>
        </p:spPr>
      </p:sp>
      <p:sp>
        <p:nvSpPr>
          <p:cNvPr id="87043"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08F0E36A-DBCE-41B8-926A-9E04EF003671}" type="slidenum">
              <a:rPr lang="en-US" altLang="ko-KR"/>
              <a:pPr/>
              <a:t>10</a:t>
            </a:fld>
            <a:endParaRPr lang="en-US" altLang="ko-KR"/>
          </a:p>
        </p:txBody>
      </p:sp>
      <p:sp>
        <p:nvSpPr>
          <p:cNvPr id="62466" name="Rectangle 2"/>
          <p:cNvSpPr>
            <a:spLocks noGrp="1" noRot="1" noChangeAspect="1" noChangeArrowheads="1" noTextEdit="1"/>
          </p:cNvSpPr>
          <p:nvPr>
            <p:ph type="sldImg"/>
          </p:nvPr>
        </p:nvSpPr>
        <p:spPr>
          <a:xfrm>
            <a:off x="1154113" y="701675"/>
            <a:ext cx="4625975" cy="3468688"/>
          </a:xfrm>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ko-KR" smtClean="0"/>
              <a:t>doc.: IEEE 802.11-12/0644r0</a:t>
            </a:r>
            <a:endParaRPr lang="en-US" altLang="ko-KR"/>
          </a:p>
        </p:txBody>
      </p:sp>
      <p:sp>
        <p:nvSpPr>
          <p:cNvPr id="5" name="Rectangle 3"/>
          <p:cNvSpPr>
            <a:spLocks noGrp="1" noChangeArrowheads="1"/>
          </p:cNvSpPr>
          <p:nvPr>
            <p:ph type="dt" idx="1"/>
          </p:nvPr>
        </p:nvSpPr>
        <p:spPr>
          <a:ln/>
        </p:spPr>
        <p:txBody>
          <a:bodyPr/>
          <a:lstStyle/>
          <a:p>
            <a:r>
              <a:rPr lang="en-US" altLang="ko-KR" smtClean="0"/>
              <a:t>Nov 2009</a:t>
            </a:r>
            <a:endParaRPr lang="en-US" altLang="ko-KR"/>
          </a:p>
        </p:txBody>
      </p:sp>
      <p:sp>
        <p:nvSpPr>
          <p:cNvPr id="6" name="Rectangle 6"/>
          <p:cNvSpPr>
            <a:spLocks noGrp="1" noChangeArrowheads="1"/>
          </p:cNvSpPr>
          <p:nvPr>
            <p:ph type="ftr" sz="quarter" idx="4"/>
          </p:nvPr>
        </p:nvSpPr>
        <p:spPr>
          <a:ln/>
        </p:spPr>
        <p:txBody>
          <a:bodyPr/>
          <a:lstStyle/>
          <a:p>
            <a:pPr lvl="4"/>
            <a:r>
              <a:rPr lang="en-US" altLang="ko-KR" smtClean="0"/>
              <a:t>Merlin, Liu, Shao</a:t>
            </a:r>
            <a:endParaRPr lang="en-US" altLang="ko-KR"/>
          </a:p>
        </p:txBody>
      </p:sp>
      <p:sp>
        <p:nvSpPr>
          <p:cNvPr id="7" name="Rectangle 7"/>
          <p:cNvSpPr>
            <a:spLocks noGrp="1" noChangeArrowheads="1"/>
          </p:cNvSpPr>
          <p:nvPr>
            <p:ph type="sldNum" sz="quarter" idx="5"/>
          </p:nvPr>
        </p:nvSpPr>
        <p:spPr>
          <a:ln/>
        </p:spPr>
        <p:txBody>
          <a:bodyPr/>
          <a:lstStyle/>
          <a:p>
            <a:r>
              <a:rPr lang="en-US" altLang="ko-KR"/>
              <a:t>Page </a:t>
            </a:r>
            <a:fld id="{F0D5692F-190C-407C-99C1-16CF4160E7D8}" type="slidenum">
              <a:rPr lang="en-US" altLang="ko-KR"/>
              <a:pPr/>
              <a:t>15</a:t>
            </a:fld>
            <a:endParaRPr lang="en-US" altLang="ko-KR"/>
          </a:p>
        </p:txBody>
      </p:sp>
      <p:sp>
        <p:nvSpPr>
          <p:cNvPr id="69634" name="Rectangle 2"/>
          <p:cNvSpPr>
            <a:spLocks noGrp="1" noRot="1" noChangeAspect="1" noChangeArrowheads="1" noTextEdit="1"/>
          </p:cNvSpPr>
          <p:nvPr>
            <p:ph type="sldImg"/>
          </p:nvPr>
        </p:nvSpPr>
        <p:spPr>
          <a:xfrm>
            <a:off x="1154113" y="701675"/>
            <a:ext cx="4625975" cy="3468688"/>
          </a:xfrm>
          <a:ln/>
        </p:spPr>
      </p:sp>
      <p:sp>
        <p:nvSpPr>
          <p:cNvPr id="69635" name="Rectangle 3"/>
          <p:cNvSpPr>
            <a:spLocks noGrp="1" noChangeArrowheads="1"/>
          </p:cNvSpPr>
          <p:nvPr>
            <p:ph type="body" idx="1"/>
          </p:nvPr>
        </p:nvSpPr>
        <p:spPr/>
        <p:txBody>
          <a:bodyPr/>
          <a:lstStyle/>
          <a:p>
            <a:endParaRPr lang="ko-KR" altLang="en-US">
              <a:ea typeface="굴림" pitchFamily="34" charset="-127"/>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17</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18</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21</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DC17D63B-54B1-4D2E-BB56-E62F75E7DF8E}"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67F8BA7-6248-406D-8A94-4817F86D4764}" type="slidenum">
              <a:rPr lang="en-US" altLang="ko-K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7D3DE7A4-A46D-4802-8821-DD46F08EF129}" type="slidenum">
              <a:rPr lang="en-US" altLang="ko-KR"/>
              <a:pPr/>
              <a:t>‹#›</a:t>
            </a:fld>
            <a:endParaRPr lang="en-US" altLang="ko-K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ltLang="ko-KR"/>
              <a:t>Slide </a:t>
            </a:r>
            <a:fld id="{3BFDC05F-2973-4D27-9B07-EB3419C7DE9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1"/>
          </p:nvPr>
        </p:nvSpPr>
        <p:spPr>
          <a:xfrm>
            <a:off x="7447471" y="6475413"/>
            <a:ext cx="1096454" cy="184666"/>
          </a:xfrm>
        </p:spPr>
        <p:txBody>
          <a:bodyPr/>
          <a:lstStyle>
            <a:lvl1pPr>
              <a:defRPr/>
            </a:lvl1pPr>
          </a:lstStyle>
          <a:p>
            <a:r>
              <a:rPr lang="en-US" altLang="ko-KR" smtClean="0"/>
              <a:t>Porat, Cheong, Yang</a:t>
            </a:r>
            <a:endParaRPr lang="en-US" altLang="ko-KR" dirty="0"/>
          </a:p>
        </p:txBody>
      </p:sp>
      <p:sp>
        <p:nvSpPr>
          <p:cNvPr id="6" name="Slide Number Placeholder 5"/>
          <p:cNvSpPr>
            <a:spLocks noGrp="1"/>
          </p:cNvSpPr>
          <p:nvPr>
            <p:ph type="sldNum" sz="quarter" idx="12"/>
          </p:nvPr>
        </p:nvSpPr>
        <p:spPr/>
        <p:txBody>
          <a:bodyPr/>
          <a:lstStyle>
            <a:lvl1pPr>
              <a:defRPr/>
            </a:lvl1pPr>
          </a:lstStyle>
          <a:p>
            <a:r>
              <a:rPr lang="en-US" altLang="ko-KR"/>
              <a:t>Slide </a:t>
            </a:r>
            <a:fld id="{3A0ECB10-EC6C-48EF-AC56-DD312EB9C17A}" type="slidenum">
              <a:rPr lang="en-US" altLang="ko-KR"/>
              <a:pPr/>
              <a:t>‹#›</a:t>
            </a:fld>
            <a:endParaRPr lang="en-US" altLang="ko-KR"/>
          </a:p>
        </p:txBody>
      </p:sp>
      <p:sp>
        <p:nvSpPr>
          <p:cNvPr id="8"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lvl1pPr>
              <a:defRPr/>
            </a:lvl1pPr>
          </a:lstStyle>
          <a:p>
            <a:r>
              <a:rPr lang="en-US" altLang="ko-KR"/>
              <a:t>Slide </a:t>
            </a:r>
            <a:fld id="{B25969CF-8E70-4B9F-947B-A9D0D4234C5C}" type="slidenum">
              <a:rPr lang="en-US" altLang="ko-KR"/>
              <a:pPr/>
              <a:t>‹#›</a:t>
            </a:fld>
            <a:endParaRPr lang="en-US" altLang="ko-KR"/>
          </a:p>
        </p:txBody>
      </p:sp>
      <p:sp>
        <p:nvSpPr>
          <p:cNvPr id="7"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383C56C0-EFF8-41FD-A20A-4A9C158C5BAE}" type="slidenum">
              <a:rPr lang="en-US" altLang="ko-KR"/>
              <a:pPr/>
              <a:t>‹#›</a:t>
            </a:fld>
            <a:endParaRPr lang="en-US" altLang="ko-KR"/>
          </a:p>
        </p:txBody>
      </p:sp>
      <p:sp>
        <p:nvSpPr>
          <p:cNvPr id="8"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Footer Placeholder 7"/>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9" name="Slide Number Placeholder 8"/>
          <p:cNvSpPr>
            <a:spLocks noGrp="1"/>
          </p:cNvSpPr>
          <p:nvPr>
            <p:ph type="sldNum" sz="quarter" idx="12"/>
          </p:nvPr>
        </p:nvSpPr>
        <p:spPr/>
        <p:txBody>
          <a:bodyPr/>
          <a:lstStyle>
            <a:lvl1pPr>
              <a:defRPr/>
            </a:lvl1pPr>
          </a:lstStyle>
          <a:p>
            <a:r>
              <a:rPr lang="en-US" altLang="ko-KR"/>
              <a:t>Slide </a:t>
            </a:r>
            <a:fld id="{C6138D34-126E-4EF3-BFAE-6E9027E5E1D5}" type="slidenum">
              <a:rPr lang="en-US" altLang="ko-KR"/>
              <a:pPr/>
              <a:t>‹#›</a:t>
            </a:fld>
            <a:endParaRPr lang="en-US" altLang="ko-KR"/>
          </a:p>
        </p:txBody>
      </p:sp>
      <p:sp>
        <p:nvSpPr>
          <p:cNvPr id="10" name="Rectangle 4"/>
          <p:cNvSpPr>
            <a:spLocks noGrp="1" noChangeArrowheads="1"/>
          </p:cNvSpPr>
          <p:nvPr>
            <p:ph type="dt" sz="half" idx="13"/>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Footer Placeholder 3"/>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5" name="Slide Number Placeholder 4"/>
          <p:cNvSpPr>
            <a:spLocks noGrp="1"/>
          </p:cNvSpPr>
          <p:nvPr>
            <p:ph type="sldNum" sz="quarter" idx="12"/>
          </p:nvPr>
        </p:nvSpPr>
        <p:spPr/>
        <p:txBody>
          <a:bodyPr/>
          <a:lstStyle>
            <a:lvl1pPr>
              <a:defRPr/>
            </a:lvl1pPr>
          </a:lstStyle>
          <a:p>
            <a:r>
              <a:rPr lang="en-US" altLang="ko-KR"/>
              <a:t>Slide </a:t>
            </a:r>
            <a:fld id="{A4890BF7-C185-4074-98E2-B413F70E8662}" type="slidenum">
              <a:rPr lang="en-US" altLang="ko-KR"/>
              <a:pPr/>
              <a:t>‹#›</a:t>
            </a:fld>
            <a:endParaRPr lang="en-US" altLang="ko-KR"/>
          </a:p>
        </p:txBody>
      </p:sp>
      <p:sp>
        <p:nvSpPr>
          <p:cNvPr id="6"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3" name="Footer Placeholder 2"/>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lvl1pPr>
              <a:defRPr/>
            </a:lvl1pPr>
          </a:lstStyle>
          <a:p>
            <a:r>
              <a:rPr lang="en-US" altLang="ko-KR"/>
              <a:t>Slide </a:t>
            </a:r>
            <a:fld id="{9DC46E67-0FD3-4878-8A8A-2382135597B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2ED7DDBD-9049-405F-B567-2858908F7914}"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96912" y="332601"/>
            <a:ext cx="1208087" cy="276999"/>
          </a:xfrm>
          <a:prstGeom prst="rect">
            <a:avLst/>
          </a:prstGeom>
        </p:spPr>
        <p:txBody>
          <a:bodyPr/>
          <a:lstStyle>
            <a:lvl1pPr>
              <a:defRPr/>
            </a:lvl1pPr>
          </a:lstStyle>
          <a:p>
            <a:r>
              <a:rPr lang="en-US" altLang="ko-KR" dirty="0" smtClean="0"/>
              <a:t>Sept. 2013</a:t>
            </a:r>
            <a:endParaRPr lang="en-US" altLang="ko-KR" dirty="0"/>
          </a:p>
        </p:txBody>
      </p:sp>
      <p:sp>
        <p:nvSpPr>
          <p:cNvPr id="6" name="Footer Placeholder 5"/>
          <p:cNvSpPr>
            <a:spLocks noGrp="1"/>
          </p:cNvSpPr>
          <p:nvPr>
            <p:ph type="ftr" sz="quarter" idx="11"/>
          </p:nvPr>
        </p:nvSpPr>
        <p:spPr/>
        <p:txBody>
          <a:bodyPr/>
          <a:lstStyle>
            <a:lvl1pPr>
              <a:defRPr/>
            </a:lvl1pPr>
          </a:lstStyle>
          <a:p>
            <a:r>
              <a:rPr lang="en-US" altLang="ko-KR" smtClean="0"/>
              <a:t>Porat, Cheong, Yang</a:t>
            </a:r>
            <a:endParaRPr lang="en-US" altLang="ko-KR"/>
          </a:p>
        </p:txBody>
      </p:sp>
      <p:sp>
        <p:nvSpPr>
          <p:cNvPr id="7" name="Slide Number Placeholder 6"/>
          <p:cNvSpPr>
            <a:spLocks noGrp="1"/>
          </p:cNvSpPr>
          <p:nvPr>
            <p:ph type="sldNum" sz="quarter" idx="12"/>
          </p:nvPr>
        </p:nvSpPr>
        <p:spPr/>
        <p:txBody>
          <a:bodyPr/>
          <a:lstStyle>
            <a:lvl1pPr>
              <a:defRPr/>
            </a:lvl1pPr>
          </a:lstStyle>
          <a:p>
            <a:r>
              <a:rPr lang="en-US" altLang="ko-KR"/>
              <a:t>Slide </a:t>
            </a:r>
            <a:fld id="{A1502B7F-EB45-479A-87DA-4C70DE997965}"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9" name="Rectangle 5"/>
          <p:cNvSpPr>
            <a:spLocks noGrp="1" noChangeArrowheads="1"/>
          </p:cNvSpPr>
          <p:nvPr>
            <p:ph type="ftr" sz="quarter" idx="3"/>
          </p:nvPr>
        </p:nvSpPr>
        <p:spPr bwMode="auto">
          <a:xfrm>
            <a:off x="7273000" y="6475413"/>
            <a:ext cx="12709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ea typeface="굴림" pitchFamily="34" charset="-127"/>
              </a:defRPr>
            </a:lvl1pPr>
          </a:lstStyle>
          <a:p>
            <a:r>
              <a:rPr lang="en-US" altLang="ko-KR" dirty="0" smtClean="0"/>
              <a:t>Porat</a:t>
            </a:r>
            <a:r>
              <a:rPr lang="ko-KR" altLang="en-US" dirty="0" smtClean="0"/>
              <a:t>, </a:t>
            </a:r>
            <a:r>
              <a:rPr lang="en-US" altLang="ko-KR" dirty="0" smtClean="0"/>
              <a:t>Cheong</a:t>
            </a:r>
            <a:r>
              <a:rPr lang="ko-KR" altLang="en-US" dirty="0" smtClean="0"/>
              <a:t>, </a:t>
            </a:r>
            <a:r>
              <a:rPr lang="en-US" altLang="ko-KR" dirty="0" smtClean="0"/>
              <a:t>Yang</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pitchFamily="34" charset="-127"/>
              </a:defRPr>
            </a:lvl1pPr>
          </a:lstStyle>
          <a:p>
            <a:r>
              <a:rPr lang="en-US" altLang="ko-KR"/>
              <a:t>Slide </a:t>
            </a:r>
            <a:fld id="{4E86E448-ED30-49B3-AE89-E5C594F5EEDC}" type="slidenum">
              <a:rPr lang="en-US" altLang="ko-KR"/>
              <a:pPr/>
              <a:t>‹#›</a:t>
            </a:fld>
            <a:endParaRPr lang="en-US" altLang="ko-KR"/>
          </a:p>
        </p:txBody>
      </p:sp>
      <p:sp>
        <p:nvSpPr>
          <p:cNvPr id="1031" name="Rectangle 7"/>
          <p:cNvSpPr>
            <a:spLocks noChangeArrowheads="1"/>
          </p:cNvSpPr>
          <p:nvPr/>
        </p:nvSpPr>
        <p:spPr bwMode="auto">
          <a:xfrm>
            <a:off x="5175246" y="332601"/>
            <a:ext cx="3270254" cy="276999"/>
          </a:xfrm>
          <a:prstGeom prst="rect">
            <a:avLst/>
          </a:prstGeom>
          <a:noFill/>
          <a:ln w="9525">
            <a:noFill/>
            <a:miter lim="800000"/>
            <a:headEnd/>
            <a:tailEnd/>
          </a:ln>
          <a:effectLst/>
        </p:spPr>
        <p:txBody>
          <a:bodyPr wrap="none" lIns="0" tIns="0" rIns="0" bIns="0" anchor="b">
            <a:spAutoFit/>
          </a:bodyPr>
          <a:lstStyle/>
          <a:p>
            <a:pPr marL="457200" marR="0" lvl="4" indent="0" algn="r" defTabSz="914400" rtl="0" eaLnBrk="0" fontAlgn="base" latinLnBrk="0" hangingPunct="0">
              <a:lnSpc>
                <a:spcPct val="100000"/>
              </a:lnSpc>
              <a:spcBef>
                <a:spcPct val="0"/>
              </a:spcBef>
              <a:spcAft>
                <a:spcPct val="0"/>
              </a:spcAft>
              <a:buClrTx/>
              <a:buSzTx/>
              <a:buFontTx/>
              <a:buNone/>
              <a:tabLst/>
              <a:defRPr/>
            </a:pPr>
            <a:r>
              <a:rPr lang="en-US" altLang="ko-KR" sz="1800" b="1" dirty="0" smtClean="0">
                <a:ea typeface="굴림" pitchFamily="34" charset="-127"/>
              </a:rPr>
              <a:t>doc.: IEEE </a:t>
            </a:r>
            <a:r>
              <a:rPr lang="en-US" altLang="ko-KR" sz="1800" b="1" dirty="0" smtClean="0">
                <a:ea typeface="굴림" pitchFamily="34" charset="-127"/>
              </a:rPr>
              <a:t>802.11-13/1132r4</a:t>
            </a:r>
            <a:endParaRPr lang="en-US" altLang="ko-KR" sz="1800" b="1" dirty="0" smtClean="0">
              <a:ea typeface="굴림"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ko-KR">
                <a:ea typeface="굴림"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1" name="Rectangle 4"/>
          <p:cNvSpPr>
            <a:spLocks noGrp="1" noChangeArrowheads="1"/>
          </p:cNvSpPr>
          <p:nvPr>
            <p:ph type="dt" sz="half" idx="2"/>
          </p:nvPr>
        </p:nvSpPr>
        <p:spPr bwMode="auto">
          <a:xfrm>
            <a:off x="696912" y="332601"/>
            <a:ext cx="1208087"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800" b="1">
                <a:ea typeface="굴림" pitchFamily="34" charset="-127"/>
              </a:defRPr>
            </a:lvl1pPr>
          </a:lstStyle>
          <a:p>
            <a:r>
              <a:rPr lang="en-US" altLang="ko-KR" dirty="0" smtClean="0"/>
              <a:t>Sept. 2013</a:t>
            </a:r>
            <a:endParaRPr lang="en-US" altLang="ko-KR"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111111111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sz="half" idx="2"/>
          </p:nvPr>
        </p:nvSpPr>
        <p:spPr>
          <a:xfrm>
            <a:off x="685800" y="332601"/>
            <a:ext cx="1524000" cy="276999"/>
          </a:xfrm>
        </p:spPr>
        <p:txBody>
          <a:bodyPr/>
          <a:lstStyle/>
          <a:p>
            <a:r>
              <a:rPr lang="en-US" altLang="ko-KR" dirty="0" smtClean="0"/>
              <a:t>Sept. 2013</a:t>
            </a:r>
            <a:endParaRPr lang="en-US" altLang="ko-KR" dirty="0"/>
          </a:p>
        </p:txBody>
      </p:sp>
      <p:sp>
        <p:nvSpPr>
          <p:cNvPr id="7" name="Footer Placeholder 4"/>
          <p:cNvSpPr>
            <a:spLocks noGrp="1"/>
          </p:cNvSpPr>
          <p:nvPr>
            <p:ph type="ftr" sz="quarter" idx="11"/>
          </p:nvPr>
        </p:nvSpPr>
        <p:spPr/>
        <p:txBody>
          <a:bodyPr/>
          <a:lstStyle/>
          <a:p>
            <a:r>
              <a:rPr lang="en-US" altLang="ko-KR" smtClean="0"/>
              <a:t>Porat, Cheong, Yang</a:t>
            </a:r>
            <a:endParaRPr lang="en-US" altLang="ko-KR" dirty="0"/>
          </a:p>
        </p:txBody>
      </p:sp>
      <p:sp>
        <p:nvSpPr>
          <p:cNvPr id="8" name="Slide Number Placeholder 5"/>
          <p:cNvSpPr>
            <a:spLocks noGrp="1"/>
          </p:cNvSpPr>
          <p:nvPr>
            <p:ph type="sldNum" sz="quarter" idx="12"/>
          </p:nvPr>
        </p:nvSpPr>
        <p:spPr/>
        <p:txBody>
          <a:bodyPr/>
          <a:lstStyle/>
          <a:p>
            <a:r>
              <a:rPr lang="en-US" altLang="ko-KR" smtClean="0"/>
              <a:t>Slide </a:t>
            </a:r>
            <a:fld id="{264E0473-E3CC-4B62-AB89-FDDD4EEB9EF5}" type="slidenum">
              <a:rPr lang="en-US" altLang="ko-KR" smtClean="0"/>
              <a:pPr/>
              <a:t>1</a:t>
            </a:fld>
            <a:endParaRPr lang="en-US" altLang="ko-KR"/>
          </a:p>
        </p:txBody>
      </p:sp>
      <p:sp>
        <p:nvSpPr>
          <p:cNvPr id="30722" name="Rectangle 2"/>
          <p:cNvSpPr>
            <a:spLocks noGrp="1" noChangeArrowheads="1"/>
          </p:cNvSpPr>
          <p:nvPr>
            <p:ph type="title"/>
          </p:nvPr>
        </p:nvSpPr>
        <p:spPr>
          <a:noFill/>
          <a:ln/>
        </p:spPr>
        <p:txBody>
          <a:bodyPr/>
          <a:lstStyle/>
          <a:p>
            <a:r>
              <a:rPr lang="en-US" altLang="ko-KR" dirty="0" smtClean="0">
                <a:ea typeface="굴림" pitchFamily="34" charset="-127"/>
              </a:rPr>
              <a:t>TGah PHY Ad Hoc Agenda and Report</a:t>
            </a:r>
            <a:endParaRPr lang="en-US" altLang="ko-KR" dirty="0">
              <a:ea typeface="굴림" pitchFamily="34" charset="-127"/>
            </a:endParaRPr>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altLang="ko-KR" sz="2000" dirty="0" smtClean="0">
                <a:ea typeface="굴림" pitchFamily="34" charset="-127"/>
              </a:rPr>
              <a:t>Date:</a:t>
            </a:r>
            <a:r>
              <a:rPr lang="en-US" altLang="ko-KR" sz="2000" b="0" dirty="0" smtClean="0">
                <a:ea typeface="굴림" pitchFamily="34" charset="-127"/>
              </a:rPr>
              <a:t> 2013-09-17</a:t>
            </a:r>
            <a:endParaRPr lang="en-US" altLang="ko-KR" sz="2000" b="0" dirty="0">
              <a:ea typeface="굴림" pitchFamily="34" charset="-127"/>
            </a:endParaRPr>
          </a:p>
        </p:txBody>
      </p:sp>
      <p:graphicFrame>
        <p:nvGraphicFramePr>
          <p:cNvPr id="30731" name="Object 11"/>
          <p:cNvGraphicFramePr>
            <a:graphicFrameLocks noChangeAspect="1"/>
          </p:cNvGraphicFramePr>
          <p:nvPr>
            <p:extLst>
              <p:ext uri="{D42A27DB-BD31-4B8C-83A1-F6EECF244321}">
                <p14:modId xmlns:p14="http://schemas.microsoft.com/office/powerpoint/2010/main" val="4157099970"/>
              </p:ext>
            </p:extLst>
          </p:nvPr>
        </p:nvGraphicFramePr>
        <p:xfrm>
          <a:off x="519113" y="2381250"/>
          <a:ext cx="7235825" cy="2981325"/>
        </p:xfrm>
        <a:graphic>
          <a:graphicData uri="http://schemas.openxmlformats.org/presentationml/2006/ole">
            <mc:AlternateContent xmlns:mc="http://schemas.openxmlformats.org/markup-compatibility/2006">
              <mc:Choice xmlns:v="urn:schemas-microsoft-com:vml" Requires="v">
                <p:oleObj spid="_x0000_s30862" name="Document" r:id="rId4" imgW="8484150" imgH="3499170" progId="Word.Document.8">
                  <p:embed/>
                </p:oleObj>
              </mc:Choice>
              <mc:Fallback>
                <p:oleObj name="Document" r:id="rId4" imgW="8484150" imgH="3499170" progId="Word.Document.8">
                  <p:embed/>
                  <p:pic>
                    <p:nvPicPr>
                      <p:cNvPr id="0" name="Picture 11"/>
                      <p:cNvPicPr>
                        <a:picLocks noChangeAspect="1" noChangeArrowheads="1"/>
                      </p:cNvPicPr>
                      <p:nvPr/>
                    </p:nvPicPr>
                    <p:blipFill>
                      <a:blip r:embed="rId5"/>
                      <a:srcRect/>
                      <a:stretch>
                        <a:fillRect/>
                      </a:stretch>
                    </p:blipFill>
                    <p:spPr bwMode="auto">
                      <a:xfrm>
                        <a:off x="519113" y="2381250"/>
                        <a:ext cx="7235825" cy="298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ko-KR" sz="2000" b="1">
                <a:ea typeface="굴림" pitchFamily="34" charset="-127"/>
              </a:rPr>
              <a:t>Authors:</a:t>
            </a:r>
            <a:endParaRPr lang="en-US" altLang="ko-KR" sz="2000">
              <a:ea typeface="굴림" pitchFamily="34" charset="-127"/>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0C941A40-E736-4385-905B-F4EC9C987783}" type="slidenum">
              <a:rPr lang="en-US" altLang="ko-KR"/>
              <a:pPr/>
              <a:t>10</a:t>
            </a:fld>
            <a:endParaRPr lang="en-US" altLang="ko-KR"/>
          </a:p>
        </p:txBody>
      </p:sp>
      <p:sp>
        <p:nvSpPr>
          <p:cNvPr id="61442" name="Rectangle 2"/>
          <p:cNvSpPr>
            <a:spLocks noGrp="1" noChangeArrowheads="1"/>
          </p:cNvSpPr>
          <p:nvPr>
            <p:ph type="ctrTitle"/>
          </p:nvPr>
        </p:nvSpPr>
        <p:spPr/>
        <p:txBody>
          <a:bodyPr/>
          <a:lstStyle/>
          <a:p>
            <a:r>
              <a:rPr lang="en-US" altLang="ko-KR" dirty="0" smtClean="0">
                <a:ea typeface="굴림" pitchFamily="34" charset="-127"/>
              </a:rPr>
              <a:t>PHY ad-hoc Pre-Motions </a:t>
            </a:r>
            <a:r>
              <a:rPr lang="en-US" altLang="ko-KR" dirty="0">
                <a:ea typeface="굴림" pitchFamily="34" charset="-127"/>
              </a:rPr>
              <a:t>to be brought for vote in </a:t>
            </a:r>
            <a:r>
              <a:rPr lang="en-US" altLang="ko-KR" dirty="0" smtClean="0">
                <a:ea typeface="굴림" pitchFamily="34" charset="-127"/>
              </a:rPr>
              <a:t>TGah </a:t>
            </a:r>
            <a:r>
              <a:rPr lang="en-US" altLang="ko-KR" dirty="0">
                <a:ea typeface="굴림" pitchFamily="34" charset="-127"/>
              </a:rPr>
              <a:t>task group</a:t>
            </a:r>
          </a:p>
        </p:txBody>
      </p:sp>
      <p:sp>
        <p:nvSpPr>
          <p:cNvPr id="61443" name="Rectangle 3"/>
          <p:cNvSpPr>
            <a:spLocks noGrp="1" noChangeArrowheads="1"/>
          </p:cNvSpPr>
          <p:nvPr>
            <p:ph type="subTitle" idx="1"/>
          </p:nvPr>
        </p:nvSpPr>
        <p:spPr/>
        <p:txBody>
          <a:bodyPr/>
          <a:lstStyle/>
          <a:p>
            <a:r>
              <a:rPr lang="en-US" altLang="ko-KR" dirty="0">
                <a:ea typeface="굴림" pitchFamily="34" charset="-127"/>
              </a:rPr>
              <a:t>All </a:t>
            </a:r>
            <a:r>
              <a:rPr lang="en-US" altLang="ko-KR" dirty="0" smtClean="0">
                <a:ea typeface="굴림" pitchFamily="34" charset="-127"/>
              </a:rPr>
              <a:t>PHY ad-hoc pre-motions </a:t>
            </a:r>
            <a:r>
              <a:rPr lang="en-US" altLang="ko-KR" dirty="0">
                <a:ea typeface="굴림" pitchFamily="34" charset="-127"/>
              </a:rPr>
              <a:t>are contained in this section, with the most recent motions appearing first.</a:t>
            </a: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Pre-Motions</a:t>
            </a:r>
            <a:endParaRPr lang="en-US" dirty="0"/>
          </a:p>
        </p:txBody>
      </p:sp>
      <p:sp>
        <p:nvSpPr>
          <p:cNvPr id="3" name="Content Placeholder 2"/>
          <p:cNvSpPr>
            <a:spLocks noGrp="1"/>
          </p:cNvSpPr>
          <p:nvPr>
            <p:ph idx="1"/>
          </p:nvPr>
        </p:nvSpPr>
        <p:spPr/>
        <p:txBody>
          <a:bodyPr/>
          <a:lstStyle/>
          <a:p>
            <a:r>
              <a:rPr lang="en-US" altLang="ko-KR" dirty="0" smtClean="0"/>
              <a:t>13/0984r0 d01 </a:t>
            </a:r>
            <a:r>
              <a:rPr lang="en-US" altLang="ko-KR" dirty="0"/>
              <a:t>PHY CID70</a:t>
            </a:r>
          </a:p>
          <a:p>
            <a:pPr lvl="1"/>
            <a:r>
              <a:rPr lang="en-US" altLang="ko-KR" u="sng" dirty="0" smtClean="0"/>
              <a:t>Pre-motion passes for resolution to the CID.</a:t>
            </a:r>
            <a:endParaRPr lang="en-US" altLang="ko-KR" u="sng" dirty="0"/>
          </a:p>
          <a:p>
            <a:r>
              <a:rPr lang="en-US" altLang="ko-KR" dirty="0" smtClean="0"/>
              <a:t>13/1049r0 </a:t>
            </a:r>
            <a:r>
              <a:rPr lang="en-US" altLang="ko-KR" dirty="0"/>
              <a:t>cc9-phy-comment-resolutions-24.2.2-24.2.3</a:t>
            </a:r>
          </a:p>
          <a:p>
            <a:pPr lvl="1"/>
            <a:r>
              <a:rPr lang="en-US" altLang="ko-KR" u="sng" dirty="0"/>
              <a:t>Pre-motion </a:t>
            </a:r>
            <a:r>
              <a:rPr lang="en-US" altLang="ko-KR" u="sng" dirty="0" smtClean="0"/>
              <a:t>passes for resolution to all the CIDs</a:t>
            </a:r>
            <a:endParaRPr lang="en-US" altLang="ko-KR" u="sng" dirty="0"/>
          </a:p>
          <a:p>
            <a:r>
              <a:rPr lang="en-US" altLang="ko-KR" dirty="0" smtClean="0"/>
              <a:t>13/1050r0 </a:t>
            </a:r>
            <a:r>
              <a:rPr lang="en-US" altLang="ko-KR" dirty="0"/>
              <a:t>cc9-phy-comment-resolutions-24.3.4</a:t>
            </a:r>
          </a:p>
          <a:p>
            <a:pPr lvl="1"/>
            <a:r>
              <a:rPr lang="en-US" altLang="ko-KR" u="sng" dirty="0"/>
              <a:t>Pre-motion </a:t>
            </a:r>
            <a:r>
              <a:rPr lang="en-US" altLang="ko-KR" u="sng" dirty="0" smtClean="0"/>
              <a:t>passes for resolution to all the CIDs</a:t>
            </a:r>
            <a:endParaRPr lang="en-US" altLang="ko-KR" u="sng" dirty="0"/>
          </a:p>
          <a:p>
            <a:r>
              <a:rPr lang="en-US" altLang="ko-KR" dirty="0" smtClean="0"/>
              <a:t>13/1118</a:t>
            </a:r>
            <a:r>
              <a:rPr lang="en-US" altLang="ko-KR" u="sng" dirty="0" smtClean="0"/>
              <a:t>r1</a:t>
            </a:r>
            <a:r>
              <a:rPr lang="en-US" altLang="ko-KR" dirty="0" smtClean="0"/>
              <a:t> </a:t>
            </a:r>
            <a:r>
              <a:rPr lang="en-US" altLang="ko-KR" dirty="0"/>
              <a:t>cc9-phy-comment-resolutions-Annex-E</a:t>
            </a:r>
          </a:p>
          <a:p>
            <a:pPr lvl="1"/>
            <a:r>
              <a:rPr lang="en-US" altLang="ko-KR" u="sng" dirty="0"/>
              <a:t>Pre-motion </a:t>
            </a:r>
            <a:r>
              <a:rPr lang="en-US" altLang="ko-KR" u="sng" dirty="0" smtClean="0"/>
              <a:t>passes for resolution to all the CIDs</a:t>
            </a:r>
            <a:endParaRPr lang="en-US" altLang="ko-KR" u="sng" dirty="0"/>
          </a:p>
          <a:p>
            <a:pPr lvl="1"/>
            <a:endParaRPr lang="en-US" sz="180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Pre-Motions (2)</a:t>
            </a:r>
            <a:endParaRPr lang="ko-KR" altLang="en-US" dirty="0"/>
          </a:p>
        </p:txBody>
      </p:sp>
      <p:sp>
        <p:nvSpPr>
          <p:cNvPr id="3" name="내용 개체 틀 2"/>
          <p:cNvSpPr>
            <a:spLocks noGrp="1"/>
          </p:cNvSpPr>
          <p:nvPr>
            <p:ph idx="1"/>
          </p:nvPr>
        </p:nvSpPr>
        <p:spPr/>
        <p:txBody>
          <a:bodyPr/>
          <a:lstStyle/>
          <a:p>
            <a:r>
              <a:rPr lang="en-US" altLang="ko-KR" dirty="0"/>
              <a:t>13/0969r1 P802.11ah CC9 Comment Resolutions for CID 571, 582, 583</a:t>
            </a:r>
          </a:p>
          <a:p>
            <a:pPr lvl="1"/>
            <a:r>
              <a:rPr lang="en-US" altLang="ko-KR" u="sng" dirty="0"/>
              <a:t>Pre-motion </a:t>
            </a:r>
            <a:r>
              <a:rPr lang="en-US" altLang="ko-KR" u="sng" dirty="0" smtClean="0"/>
              <a:t>already passed in the conference call on Sept. 11</a:t>
            </a:r>
            <a:r>
              <a:rPr lang="en-US" altLang="ko-KR" u="sng" baseline="30000" dirty="0" smtClean="0"/>
              <a:t>th</a:t>
            </a:r>
            <a:r>
              <a:rPr lang="en-US" altLang="ko-KR" u="sng" dirty="0" smtClean="0"/>
              <a:t>.</a:t>
            </a:r>
            <a:endParaRPr lang="en-US" altLang="ko-KR" u="sng" dirty="0"/>
          </a:p>
          <a:p>
            <a:r>
              <a:rPr lang="en-US" altLang="ko-KR" dirty="0" smtClean="0"/>
              <a:t>11-13/668r0 </a:t>
            </a:r>
            <a:r>
              <a:rPr lang="en-US" altLang="ko-KR" dirty="0"/>
              <a:t>for CID 555 &amp; 576</a:t>
            </a:r>
            <a:endParaRPr lang="ko-KR" altLang="en-US" dirty="0"/>
          </a:p>
          <a:p>
            <a:pPr lvl="1"/>
            <a:r>
              <a:rPr lang="en-US" altLang="ko-KR" u="sng" dirty="0"/>
              <a:t>Pre-motion </a:t>
            </a:r>
            <a:r>
              <a:rPr lang="en-US" altLang="ko-KR" u="sng" dirty="0" smtClean="0"/>
              <a:t>passes for resolution to all the CIDs</a:t>
            </a:r>
            <a:endParaRPr lang="en-US" altLang="ko-KR" u="sng" dirty="0"/>
          </a:p>
          <a:p>
            <a:r>
              <a:rPr lang="en-US" altLang="ko-KR" dirty="0" smtClean="0"/>
              <a:t>13/1024r0 </a:t>
            </a:r>
            <a:r>
              <a:rPr lang="en-US" altLang="ko-KR" dirty="0"/>
              <a:t>CC9 Comment Resolution for CIDs 617, 620, 758, 759, 933 </a:t>
            </a:r>
            <a:r>
              <a:rPr lang="en-US" altLang="ko-KR" dirty="0" smtClean="0"/>
              <a:t>(only </a:t>
            </a:r>
            <a:r>
              <a:rPr lang="en-US" altLang="ko-KR" dirty="0"/>
              <a:t>CID 620 is a PHY CID)</a:t>
            </a:r>
          </a:p>
          <a:p>
            <a:pPr lvl="1"/>
            <a:r>
              <a:rPr lang="en-US" altLang="ko-KR" dirty="0"/>
              <a:t> </a:t>
            </a:r>
            <a:r>
              <a:rPr lang="en-US" altLang="ko-KR" u="sng" dirty="0"/>
              <a:t>Pre-motion </a:t>
            </a:r>
            <a:r>
              <a:rPr lang="en-US" altLang="ko-KR" u="sng" dirty="0" smtClean="0"/>
              <a:t>passes for resolution to all the CIDs</a:t>
            </a:r>
            <a:endParaRPr lang="en-US" altLang="ko-KR" u="sng" dirty="0"/>
          </a:p>
          <a:p>
            <a:r>
              <a:rPr lang="en-US" altLang="ko-KR" dirty="0"/>
              <a:t>13/1138r0 Comment resolution for </a:t>
            </a:r>
            <a:r>
              <a:rPr lang="en-US" altLang="ko-KR" dirty="0" err="1"/>
              <a:t>annexD</a:t>
            </a:r>
            <a:r>
              <a:rPr lang="en-US" altLang="ko-KR" dirty="0"/>
              <a:t> CID730</a:t>
            </a:r>
          </a:p>
          <a:p>
            <a:pPr lvl="1"/>
            <a:r>
              <a:rPr lang="en-US" altLang="ko-KR" u="sng" dirty="0" smtClean="0"/>
              <a:t>Pre-motion </a:t>
            </a:r>
            <a:r>
              <a:rPr lang="en-US" altLang="ko-KR" u="sng" dirty="0" smtClean="0"/>
              <a:t>passes for resolution to the CID</a:t>
            </a:r>
            <a:endParaRPr lang="en-US" altLang="ko-KR" u="sng" dirty="0"/>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12</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71142021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Pre-Motions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t>13/1127r1 </a:t>
            </a:r>
            <a:r>
              <a:rPr lang="en-US" altLang="ko-KR" dirty="0"/>
              <a:t>CCA channelization and levels</a:t>
            </a:r>
          </a:p>
          <a:p>
            <a:pPr lvl="1"/>
            <a:r>
              <a:rPr lang="en-US" altLang="ko-KR" u="sng" dirty="0" smtClean="0"/>
              <a:t>All the pre-motions pass</a:t>
            </a:r>
            <a:endParaRPr lang="en-US" altLang="ko-KR" u="sng" dirty="0"/>
          </a:p>
          <a:p>
            <a:r>
              <a:rPr lang="en-US" altLang="ko-KR" dirty="0" smtClean="0"/>
              <a:t>13/1172r1 </a:t>
            </a:r>
            <a:r>
              <a:rPr lang="en-US" altLang="ko-KR" dirty="0"/>
              <a:t>comment resolutions for </a:t>
            </a:r>
            <a:r>
              <a:rPr lang="en-US" altLang="ko-KR" dirty="0" err="1"/>
              <a:t>subclause</a:t>
            </a:r>
            <a:r>
              <a:rPr lang="en-US" altLang="ko-KR" dirty="0"/>
              <a:t> 7-3</a:t>
            </a:r>
          </a:p>
          <a:p>
            <a:pPr lvl="1"/>
            <a:r>
              <a:rPr lang="en-US" altLang="ko-KR" u="sng" dirty="0" smtClean="0"/>
              <a:t>Pre-motion passes for resolution to all the CIDs</a:t>
            </a:r>
            <a:endParaRPr lang="en-US" altLang="ko-KR" u="sng" dirty="0"/>
          </a:p>
          <a:p>
            <a:r>
              <a:rPr lang="en-US" altLang="ko-KR" dirty="0" smtClean="0"/>
              <a:t>13/XXXXr0 </a:t>
            </a:r>
            <a:r>
              <a:rPr lang="en-US" altLang="ko-KR" dirty="0" smtClean="0"/>
              <a:t>Comment resolution on  CCA</a:t>
            </a:r>
            <a:endParaRPr lang="en-US" altLang="ko-KR" dirty="0"/>
          </a:p>
          <a:p>
            <a:pPr lvl="1"/>
            <a:r>
              <a:rPr lang="en-US" altLang="ko-KR" dirty="0" smtClean="0"/>
              <a:t>Pre-motion?</a:t>
            </a:r>
            <a:endParaRPr lang="en-US" altLang="ko-KR" dirty="0"/>
          </a:p>
          <a:p>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13</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27192181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Straw-Polls</a:t>
            </a:r>
            <a:endParaRPr lang="en-US" dirty="0"/>
          </a:p>
        </p:txBody>
      </p:sp>
      <p:sp>
        <p:nvSpPr>
          <p:cNvPr id="3" name="Content Placeholder 2"/>
          <p:cNvSpPr>
            <a:spLocks noGrp="1"/>
          </p:cNvSpPr>
          <p:nvPr>
            <p:ph idx="1"/>
          </p:nvPr>
        </p:nvSpPr>
        <p:spPr/>
        <p:txBody>
          <a:bodyPr/>
          <a:lstStyle/>
          <a:p>
            <a:r>
              <a:rPr lang="en-US" dirty="0" smtClean="0"/>
              <a:t>None during this week</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F9EC94B-4551-4AB4-B76B-2CD6AC7EE6B4}" type="slidenum">
              <a:rPr lang="en-US" altLang="ko-KR"/>
              <a:pPr/>
              <a:t>15</a:t>
            </a:fld>
            <a:endParaRPr lang="en-US" altLang="ko-KR"/>
          </a:p>
        </p:txBody>
      </p:sp>
      <p:sp>
        <p:nvSpPr>
          <p:cNvPr id="32770" name="Rectangle 2"/>
          <p:cNvSpPr>
            <a:spLocks noGrp="1" noChangeArrowheads="1"/>
          </p:cNvSpPr>
          <p:nvPr>
            <p:ph type="title"/>
          </p:nvPr>
        </p:nvSpPr>
        <p:spPr/>
        <p:txBody>
          <a:bodyPr/>
          <a:lstStyle/>
          <a:p>
            <a:r>
              <a:rPr lang="en-GB"/>
              <a:t>References</a:t>
            </a:r>
          </a:p>
        </p:txBody>
      </p:sp>
      <p:sp>
        <p:nvSpPr>
          <p:cNvPr id="32771" name="Rectangle 3"/>
          <p:cNvSpPr>
            <a:spLocks noGrp="1" noChangeArrowheads="1"/>
          </p:cNvSpPr>
          <p:nvPr>
            <p:ph type="body" idx="1"/>
          </p:nvPr>
        </p:nvSpPr>
        <p:spPr/>
        <p:txBody>
          <a:bodyPr/>
          <a:lstStyle/>
          <a:p>
            <a:pPr>
              <a:lnSpc>
                <a:spcPct val="80000"/>
              </a:lnSpc>
            </a:pPr>
            <a:r>
              <a:rPr lang="en-US" altLang="ko-KR" sz="1800" dirty="0" smtClean="0">
                <a:ea typeface="굴림" pitchFamily="34" charset="-127"/>
              </a:rPr>
              <a:t>[1] 11-11-0239-02-00ah-proposed-selection-procedure.docx</a:t>
            </a:r>
          </a:p>
          <a:p>
            <a:pPr>
              <a:lnSpc>
                <a:spcPct val="80000"/>
              </a:lnSpc>
            </a:pPr>
            <a:r>
              <a:rPr lang="en-US" altLang="ko-KR" sz="1800" dirty="0" smtClean="0">
                <a:ea typeface="굴림" pitchFamily="34" charset="-127"/>
              </a:rPr>
              <a:t>[2] 11-11-1137-06-00ah-specification-framework-for-tgah.docx</a:t>
            </a:r>
          </a:p>
          <a:p>
            <a:pPr>
              <a:lnSpc>
                <a:spcPct val="80000"/>
              </a:lnSpc>
            </a:pPr>
            <a:r>
              <a:rPr lang="en-US" altLang="ko-KR" sz="1800" dirty="0" smtClean="0">
                <a:ea typeface="굴림" pitchFamily="34" charset="-127"/>
              </a:rPr>
              <a:t>[3] 11-11-0905-05-00ah-tgah-functional-requirements-and-evaluation-methodology.docx</a:t>
            </a:r>
          </a:p>
          <a:p>
            <a:pPr marL="342900" lvl="1" indent="-342900">
              <a:lnSpc>
                <a:spcPct val="80000"/>
              </a:lnSpc>
              <a:buFontTx/>
              <a:buChar char="•"/>
            </a:pPr>
            <a:r>
              <a:rPr lang="en-US" altLang="ko-KR" sz="1800" b="1" dirty="0" smtClean="0">
                <a:ea typeface="굴림" pitchFamily="34" charset="-127"/>
                <a:cs typeface="+mn-cs"/>
              </a:rPr>
              <a:t>[4] 12/0602 </a:t>
            </a:r>
            <a:r>
              <a:rPr lang="en-US" altLang="ko-KR" sz="1800" b="1" dirty="0" err="1" smtClean="0">
                <a:ea typeface="굴림" pitchFamily="34" charset="-127"/>
                <a:cs typeface="+mn-cs"/>
              </a:rPr>
              <a:t>TGah</a:t>
            </a:r>
            <a:r>
              <a:rPr lang="en-US" altLang="ko-KR" sz="1800" b="1" dirty="0" smtClean="0">
                <a:ea typeface="굴림" pitchFamily="34" charset="-127"/>
                <a:cs typeface="+mn-cs"/>
              </a:rPr>
              <a:t>-Spec-Development-Process (TBD)</a:t>
            </a:r>
          </a:p>
          <a:p>
            <a:pPr marL="342900" lvl="1" indent="-342900">
              <a:lnSpc>
                <a:spcPct val="80000"/>
              </a:lnSpc>
              <a:buFontTx/>
              <a:buChar char="•"/>
            </a:pPr>
            <a:r>
              <a:rPr lang="en-US" altLang="ko-KR" sz="1800" b="1" dirty="0" smtClean="0">
                <a:ea typeface="굴림" pitchFamily="34" charset="-127"/>
                <a:cs typeface="+mn-cs"/>
              </a:rPr>
              <a:t>[5] 11-10-0001-13-0wng-900mhz-par-and-5c.docx</a:t>
            </a:r>
          </a:p>
          <a:p>
            <a:pPr marL="342900" lvl="1" indent="-342900">
              <a:lnSpc>
                <a:spcPct val="80000"/>
              </a:lnSpc>
              <a:buFontTx/>
              <a:buChar char="•"/>
            </a:pPr>
            <a:r>
              <a:rPr lang="en-US" altLang="ko-KR" sz="1800" b="1" dirty="0" smtClean="0">
                <a:ea typeface="굴림" pitchFamily="34" charset="-127"/>
                <a:cs typeface="+mn-cs"/>
              </a:rPr>
              <a:t>[6] 11-12-0651-00-00ah-TGah-Sub-Groups.pptx</a:t>
            </a:r>
          </a:p>
          <a:p>
            <a:pPr marL="342900" lvl="1" indent="-342900">
              <a:lnSpc>
                <a:spcPct val="80000"/>
              </a:lnSpc>
              <a:buFontTx/>
              <a:buChar char="•"/>
            </a:pPr>
            <a:endParaRPr lang="en-US" altLang="ko-KR" sz="1800" b="1" dirty="0" smtClean="0">
              <a:ea typeface="굴림" pitchFamily="34" charset="-127"/>
              <a:cs typeface="+mn-cs"/>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US" dirty="0" smtClean="0"/>
              <a:t>Appendix - Policies</a:t>
            </a:r>
            <a:endParaRPr lang="en-US"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7" name="Date Placeholder 6"/>
          <p:cNvSpPr>
            <a:spLocks noGrp="1"/>
          </p:cNvSpPr>
          <p:nvPr>
            <p:ph type="dt" sz="half" idx="2"/>
          </p:nvPr>
        </p:nvSpPr>
        <p:spPr>
          <a:xfrm>
            <a:off x="696912" y="332601"/>
            <a:ext cx="1208087" cy="276999"/>
          </a:xfrm>
        </p:spPr>
        <p:txBody>
          <a:bodyPr/>
          <a:lstStyle/>
          <a:p>
            <a:r>
              <a:rPr lang="en-US" altLang="ko-KR" dirty="0"/>
              <a:t>Sept. 2013</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17</a:t>
            </a:fld>
            <a:endParaRPr lang="en-US"/>
          </a:p>
        </p:txBody>
      </p:sp>
      <p:sp>
        <p:nvSpPr>
          <p:cNvPr id="9" name="Footer Placeholder 8"/>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18</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19</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3"/>
          <p:cNvSpPr>
            <a:spLocks noGrp="1"/>
          </p:cNvSpPr>
          <p:nvPr>
            <p:ph type="sldNum" sz="quarter" idx="12"/>
          </p:nvPr>
        </p:nvSpPr>
        <p:spPr/>
        <p:txBody>
          <a:bodyPr/>
          <a:lstStyle/>
          <a:p>
            <a:r>
              <a:rPr lang="en-US" altLang="ko-KR"/>
              <a:t>Slide </a:t>
            </a:r>
            <a:fld id="{C598D615-6AC9-448F-ADD6-BB62C7FB5F8C}" type="slidenum">
              <a:rPr lang="en-US" altLang="ko-KR"/>
              <a:pPr/>
              <a:t>2</a:t>
            </a:fld>
            <a:endParaRPr lang="en-US" altLang="ko-KR"/>
          </a:p>
        </p:txBody>
      </p:sp>
      <p:sp>
        <p:nvSpPr>
          <p:cNvPr id="112642" name="Rectangle 2"/>
          <p:cNvSpPr>
            <a:spLocks noChangeArrowheads="1"/>
          </p:cNvSpPr>
          <p:nvPr/>
        </p:nvSpPr>
        <p:spPr bwMode="auto">
          <a:xfrm>
            <a:off x="685800" y="685800"/>
            <a:ext cx="7772400" cy="1066800"/>
          </a:xfrm>
          <a:prstGeom prst="rect">
            <a:avLst/>
          </a:prstGeom>
          <a:noFill/>
          <a:ln w="9525">
            <a:noFill/>
            <a:miter lim="800000"/>
            <a:headEnd/>
            <a:tailEnd/>
          </a:ln>
          <a:effectLst/>
        </p:spPr>
        <p:txBody>
          <a:bodyPr lIns="92075" tIns="46038" rIns="92075" bIns="46038" anchor="ctr"/>
          <a:lstStyle/>
          <a:p>
            <a:pPr algn="ctr"/>
            <a:r>
              <a:rPr lang="en-US" altLang="ko-KR" sz="2800" b="1" dirty="0">
                <a:solidFill>
                  <a:schemeClr val="tx2"/>
                </a:solidFill>
                <a:ea typeface="굴림" pitchFamily="34" charset="-127"/>
              </a:rPr>
              <a:t>Agenda for </a:t>
            </a:r>
            <a:r>
              <a:rPr lang="en-US" altLang="ko-KR" sz="2800" b="1" dirty="0" smtClean="0">
                <a:ea typeface="굴림" pitchFamily="34" charset="-127"/>
              </a:rPr>
              <a:t>September 16</a:t>
            </a:r>
            <a:r>
              <a:rPr lang="en-US" altLang="ko-KR" sz="2800" b="1" baseline="30000" dirty="0" smtClean="0">
                <a:ea typeface="굴림" pitchFamily="34" charset="-127"/>
              </a:rPr>
              <a:t>th</a:t>
            </a:r>
            <a:r>
              <a:rPr lang="en-US" altLang="ko-KR" sz="2800" b="1" dirty="0" smtClean="0">
                <a:ea typeface="굴림" pitchFamily="34" charset="-127"/>
              </a:rPr>
              <a:t>-20</a:t>
            </a:r>
            <a:r>
              <a:rPr lang="en-US" altLang="ko-KR" sz="2800" b="1" baseline="30000" dirty="0" smtClean="0">
                <a:ea typeface="굴림" pitchFamily="34" charset="-127"/>
              </a:rPr>
              <a:t>th</a:t>
            </a:r>
            <a:r>
              <a:rPr lang="en-US" altLang="ko-KR" sz="2800" b="1" dirty="0" smtClean="0">
                <a:ea typeface="굴림" pitchFamily="34" charset="-127"/>
              </a:rPr>
              <a:t>, 2013 </a:t>
            </a:r>
            <a:r>
              <a:rPr lang="en-US" altLang="ko-KR" sz="2800" b="1" dirty="0">
                <a:ea typeface="굴림" pitchFamily="34" charset="-127"/>
              </a:rPr>
              <a:t>– </a:t>
            </a:r>
            <a:r>
              <a:rPr lang="en-US" altLang="ko-KR" sz="2800" b="1" dirty="0" smtClean="0">
                <a:ea typeface="굴림" pitchFamily="34" charset="-127"/>
              </a:rPr>
              <a:t>Nanjing</a:t>
            </a:r>
            <a:endParaRPr lang="en-US" altLang="ko-KR" sz="2800" b="1" dirty="0">
              <a:ea typeface="굴림" pitchFamily="34" charset="-127"/>
            </a:endParaRPr>
          </a:p>
        </p:txBody>
      </p:sp>
      <p:sp>
        <p:nvSpPr>
          <p:cNvPr id="112643" name="Rectangle 3"/>
          <p:cNvSpPr>
            <a:spLocks noChangeArrowheads="1"/>
          </p:cNvSpPr>
          <p:nvPr/>
        </p:nvSpPr>
        <p:spPr bwMode="auto">
          <a:xfrm>
            <a:off x="685800" y="1752600"/>
            <a:ext cx="7772400" cy="4648200"/>
          </a:xfrm>
          <a:prstGeom prst="rect">
            <a:avLst/>
          </a:prstGeom>
          <a:noFill/>
          <a:ln w="9525">
            <a:noFill/>
            <a:miter lim="800000"/>
            <a:headEnd/>
            <a:tailEnd/>
          </a:ln>
          <a:effectLst/>
        </p:spPr>
        <p:txBody>
          <a:bodyPr lIns="92075" tIns="46038" rIns="92075" bIns="46038"/>
          <a:lstStyle/>
          <a:p>
            <a:pPr marL="342900" indent="-342900">
              <a:lnSpc>
                <a:spcPct val="80000"/>
              </a:lnSpc>
              <a:spcBef>
                <a:spcPct val="20000"/>
              </a:spcBef>
              <a:buFontTx/>
              <a:buChar char="•"/>
            </a:pPr>
            <a:r>
              <a:rPr lang="en-US" altLang="ko-KR" sz="1800" b="1" dirty="0" smtClean="0">
                <a:ea typeface="굴림" pitchFamily="34" charset="-127"/>
              </a:rPr>
              <a:t>PHY Ad-hoc sessions scheduled</a:t>
            </a:r>
          </a:p>
          <a:p>
            <a:pPr marL="800100" lvl="1" indent="-342900">
              <a:lnSpc>
                <a:spcPct val="80000"/>
              </a:lnSpc>
              <a:spcBef>
                <a:spcPct val="20000"/>
              </a:spcBef>
              <a:buFontTx/>
              <a:buChar char="•"/>
            </a:pPr>
            <a:r>
              <a:rPr lang="en-US" altLang="ko-KR" sz="1800" b="1" dirty="0" smtClean="0">
                <a:ea typeface="굴림" pitchFamily="34" charset="-127"/>
              </a:rPr>
              <a:t>Monday (Sept. 16</a:t>
            </a:r>
            <a:r>
              <a:rPr lang="en-US" altLang="ko-KR" sz="1800" b="1" baseline="30000" dirty="0" smtClean="0">
                <a:ea typeface="굴림" pitchFamily="34" charset="-127"/>
              </a:rPr>
              <a:t>th</a:t>
            </a:r>
            <a:r>
              <a:rPr lang="en-US" altLang="ko-KR" sz="1800" b="1" dirty="0" smtClean="0">
                <a:ea typeface="굴림" pitchFamily="34" charset="-127"/>
              </a:rPr>
              <a:t>) EVE#1 session @ 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AM#1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Tuesday (Sept. 17</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Wednesday (Sept. 18</a:t>
            </a:r>
            <a:r>
              <a:rPr lang="en-US" altLang="ko-KR" sz="1800" b="1" baseline="30000" dirty="0" smtClean="0">
                <a:ea typeface="굴림" pitchFamily="34" charset="-127"/>
              </a:rPr>
              <a:t>th</a:t>
            </a:r>
            <a:r>
              <a:rPr lang="en-US" altLang="ko-KR" sz="1800" b="1" dirty="0" smtClean="0">
                <a:ea typeface="굴림" pitchFamily="34" charset="-127"/>
              </a:rPr>
              <a:t>) PM#1 session @ </a:t>
            </a:r>
            <a:r>
              <a:rPr lang="en-US" altLang="ko-KR" sz="1800" b="1" dirty="0">
                <a:ea typeface="굴림" pitchFamily="34" charset="-127"/>
              </a:rPr>
              <a:t>Conference Room #313</a:t>
            </a:r>
          </a:p>
          <a:p>
            <a:pPr marL="800100" lvl="1" indent="-342900">
              <a:lnSpc>
                <a:spcPct val="80000"/>
              </a:lnSpc>
              <a:spcBef>
                <a:spcPct val="20000"/>
              </a:spcBef>
              <a:buFontTx/>
              <a:buChar char="•"/>
            </a:pPr>
            <a:r>
              <a:rPr lang="en-US" altLang="ko-KR" sz="1800" b="1" dirty="0" smtClean="0">
                <a:ea typeface="굴림" pitchFamily="34" charset="-127"/>
              </a:rPr>
              <a:t>Thursday (Sept. 19</a:t>
            </a:r>
            <a:r>
              <a:rPr lang="en-US" altLang="ko-KR" sz="1800" b="1" baseline="30000" dirty="0" smtClean="0">
                <a:ea typeface="굴림" pitchFamily="34" charset="-127"/>
              </a:rPr>
              <a:t>th</a:t>
            </a:r>
            <a:r>
              <a:rPr lang="en-US" altLang="ko-KR" sz="1800" b="1" dirty="0" smtClean="0">
                <a:ea typeface="굴림" pitchFamily="34" charset="-127"/>
              </a:rPr>
              <a:t>) AM#2 session @ </a:t>
            </a:r>
            <a:r>
              <a:rPr lang="en-US" altLang="ko-KR" sz="1800" b="1" dirty="0">
                <a:ea typeface="굴림" pitchFamily="34" charset="-127"/>
              </a:rPr>
              <a:t>Conference Room #313</a:t>
            </a:r>
          </a:p>
          <a:p>
            <a:pPr marL="342900" indent="-342900">
              <a:lnSpc>
                <a:spcPct val="80000"/>
              </a:lnSpc>
              <a:spcBef>
                <a:spcPct val="20000"/>
              </a:spcBef>
              <a:buFontTx/>
              <a:buChar char="•"/>
            </a:pPr>
            <a:endParaRPr lang="en-US" altLang="ko-KR" sz="1800" b="1" dirty="0">
              <a:ea typeface="굴림" pitchFamily="34" charset="-127"/>
            </a:endParaRPr>
          </a:p>
          <a:p>
            <a:pPr marL="342900" indent="-342900">
              <a:lnSpc>
                <a:spcPct val="80000"/>
              </a:lnSpc>
              <a:spcBef>
                <a:spcPct val="20000"/>
              </a:spcBef>
              <a:buFontTx/>
              <a:buChar char="•"/>
            </a:pPr>
            <a:r>
              <a:rPr lang="en-US" altLang="ko-KR" sz="1800" b="1" dirty="0" smtClean="0">
                <a:ea typeface="굴림" pitchFamily="34" charset="-127"/>
              </a:rPr>
              <a:t>PHY Ad-hoc process</a:t>
            </a:r>
          </a:p>
          <a:p>
            <a:pPr marL="800100" lvl="1" indent="-342900">
              <a:lnSpc>
                <a:spcPct val="80000"/>
              </a:lnSpc>
              <a:spcBef>
                <a:spcPct val="20000"/>
              </a:spcBef>
              <a:buFontTx/>
              <a:buChar char="•"/>
            </a:pPr>
            <a:r>
              <a:rPr lang="en-US" altLang="ko-KR" sz="1800" b="1" dirty="0" smtClean="0">
                <a:ea typeface="굴림" pitchFamily="34" charset="-127"/>
              </a:rPr>
              <a:t>Designation of a secretary for the minutes </a:t>
            </a:r>
          </a:p>
          <a:p>
            <a:pPr marL="800100" lvl="1" indent="-342900">
              <a:lnSpc>
                <a:spcPct val="80000"/>
              </a:lnSpc>
              <a:spcBef>
                <a:spcPct val="20000"/>
              </a:spcBef>
              <a:buFontTx/>
              <a:buChar char="•"/>
            </a:pPr>
            <a:r>
              <a:rPr lang="en-US" altLang="ko-KR" sz="1800" b="1" dirty="0" smtClean="0">
                <a:ea typeface="굴림" pitchFamily="34" charset="-127"/>
              </a:rPr>
              <a:t>Reminder on Affiliation, IEEE Patent review and IP claims policies</a:t>
            </a:r>
            <a:endParaRPr lang="en-US" altLang="ko-KR" sz="1600" dirty="0">
              <a:ea typeface="굴림" pitchFamily="34" charset="-127"/>
            </a:endParaRPr>
          </a:p>
          <a:p>
            <a:pPr marL="800100" lvl="1" indent="-342900">
              <a:lnSpc>
                <a:spcPct val="80000"/>
              </a:lnSpc>
              <a:spcBef>
                <a:spcPct val="20000"/>
              </a:spcBef>
              <a:buFontTx/>
              <a:buChar char="•"/>
            </a:pPr>
            <a:r>
              <a:rPr lang="en-US" altLang="ko-KR" sz="1800" b="1" dirty="0" smtClean="0">
                <a:ea typeface="굴림" pitchFamily="34" charset="-127"/>
              </a:rPr>
              <a:t>Reminder to record attendance</a:t>
            </a:r>
            <a:endParaRPr lang="en-US" altLang="ko-KR" sz="1800" b="1" dirty="0">
              <a:ea typeface="굴림" pitchFamily="34" charset="-127"/>
            </a:endParaRPr>
          </a:p>
          <a:p>
            <a:pPr marL="1257300" lvl="2" indent="-342900">
              <a:lnSpc>
                <a:spcPct val="80000"/>
              </a:lnSpc>
              <a:spcBef>
                <a:spcPct val="20000"/>
              </a:spcBef>
              <a:buFontTx/>
              <a:buChar char="•"/>
            </a:pPr>
            <a:r>
              <a:rPr lang="en-US" altLang="ko-KR" sz="1800" b="1" dirty="0" smtClean="0">
                <a:ea typeface="굴림" pitchFamily="34" charset="-127"/>
              </a:rPr>
              <a:t>Review of operating rules for PHY ad hoc</a:t>
            </a:r>
          </a:p>
          <a:p>
            <a:pPr marL="1257300" lvl="2" indent="-342900">
              <a:lnSpc>
                <a:spcPct val="80000"/>
              </a:lnSpc>
              <a:spcBef>
                <a:spcPct val="20000"/>
              </a:spcBef>
              <a:buFontTx/>
              <a:buChar char="•"/>
            </a:pPr>
            <a:r>
              <a:rPr lang="en-US" altLang="ko-KR" sz="1800" b="1" dirty="0" smtClean="0">
                <a:ea typeface="굴림" pitchFamily="34" charset="-127"/>
              </a:rPr>
              <a:t>Call for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Call for submissions other than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for comment resolution</a:t>
            </a:r>
          </a:p>
          <a:p>
            <a:pPr marL="1257300" lvl="2" indent="-342900">
              <a:lnSpc>
                <a:spcPct val="80000"/>
              </a:lnSpc>
              <a:spcBef>
                <a:spcPct val="20000"/>
              </a:spcBef>
              <a:buFontTx/>
              <a:buChar char="•"/>
            </a:pPr>
            <a:r>
              <a:rPr lang="en-US" altLang="ko-KR" sz="1800" b="1" dirty="0" smtClean="0">
                <a:ea typeface="굴림" pitchFamily="34" charset="-127"/>
              </a:rPr>
              <a:t>Address submissions not for comment resolution</a:t>
            </a:r>
          </a:p>
          <a:p>
            <a:pPr marL="800100" lvl="1" indent="-342900">
              <a:lnSpc>
                <a:spcPct val="80000"/>
              </a:lnSpc>
              <a:spcBef>
                <a:spcPct val="20000"/>
              </a:spcBef>
              <a:buFontTx/>
              <a:buChar char="•"/>
            </a:pPr>
            <a:r>
              <a:rPr lang="en-US" altLang="ko-KR" sz="1800" b="1" dirty="0" smtClean="0">
                <a:ea typeface="굴림" pitchFamily="34" charset="-127"/>
              </a:rPr>
              <a:t>Adjourn</a:t>
            </a:r>
          </a:p>
          <a:p>
            <a:pPr marL="342900" indent="-342900">
              <a:lnSpc>
                <a:spcPct val="80000"/>
              </a:lnSpc>
              <a:spcBef>
                <a:spcPct val="20000"/>
              </a:spcBef>
              <a:buFontTx/>
              <a:buChar char="•"/>
            </a:pPr>
            <a:endParaRPr lang="en-US" altLang="ko-KR" sz="1800" b="1" dirty="0">
              <a:ea typeface="굴림" pitchFamily="34" charset="-127"/>
            </a:endParaRPr>
          </a:p>
        </p:txBody>
      </p:sp>
      <p:sp>
        <p:nvSpPr>
          <p:cNvPr id="7" name="Date Placeholder 3"/>
          <p:cNvSpPr>
            <a:spLocks noGrp="1"/>
          </p:cNvSpPr>
          <p:nvPr>
            <p:ph type="dt" sz="half" idx="10"/>
          </p:nvPr>
        </p:nvSpPr>
        <p:spPr>
          <a:xfrm>
            <a:off x="696912" y="332601"/>
            <a:ext cx="1208087" cy="276999"/>
          </a:xfrm>
        </p:spPr>
        <p:txBody>
          <a:bodyPr/>
          <a:lstStyle/>
          <a:p>
            <a:r>
              <a:rPr lang="en-US" altLang="ko-KR" dirty="0"/>
              <a:t>Sept. 2013</a:t>
            </a:r>
          </a:p>
        </p:txBody>
      </p:sp>
    </p:spTree>
    <p:extLst>
      <p:ext uri="{BB962C8B-B14F-4D97-AF65-F5344CB8AC3E}">
        <p14:creationId xmlns:p14="http://schemas.microsoft.com/office/powerpoint/2010/main" val="17514364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 name="Date Placeholder 4"/>
          <p:cNvSpPr>
            <a:spLocks noGrp="1"/>
          </p:cNvSpPr>
          <p:nvPr>
            <p:ph type="dt" sz="half" idx="2"/>
          </p:nvPr>
        </p:nvSpPr>
        <p:spPr>
          <a:xfrm>
            <a:off x="696912" y="332601"/>
            <a:ext cx="1208087" cy="276999"/>
          </a:xfrm>
        </p:spPr>
        <p:txBody>
          <a:bodyPr/>
          <a:lstStyle/>
          <a:p>
            <a:r>
              <a:rPr lang="en-US" altLang="ko-KR" dirty="0"/>
              <a:t>Sept. 2013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20</a:t>
            </a:fld>
            <a:endParaRPr lang="en-US"/>
          </a:p>
        </p:txBody>
      </p:sp>
      <p:sp>
        <p:nvSpPr>
          <p:cNvPr id="7" name="Footer Placeholder 6"/>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 name="Date Placeholder 5"/>
          <p:cNvSpPr>
            <a:spLocks noGrp="1"/>
          </p:cNvSpPr>
          <p:nvPr>
            <p:ph type="dt" sz="half" idx="2"/>
          </p:nvPr>
        </p:nvSpPr>
        <p:spPr>
          <a:xfrm>
            <a:off x="696912" y="332601"/>
            <a:ext cx="1208087" cy="276999"/>
          </a:xfrm>
        </p:spPr>
        <p:txBody>
          <a:bodyPr/>
          <a:lstStyle/>
          <a:p>
            <a:r>
              <a:rPr lang="en-US" altLang="ko-KR" dirty="0"/>
              <a:t>Sept. 2013</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21</a:t>
            </a:fld>
            <a:endParaRPr lang="en-US"/>
          </a:p>
        </p:txBody>
      </p:sp>
      <p:sp>
        <p:nvSpPr>
          <p:cNvPr id="8" name="Footer Placeholder 7"/>
          <p:cNvSpPr>
            <a:spLocks noGrp="1"/>
          </p:cNvSpPr>
          <p:nvPr>
            <p:ph type="ftr" sz="quarter" idx="11"/>
          </p:nvPr>
        </p:nvSpPr>
        <p:spPr/>
        <p:txBody>
          <a:bodyPr/>
          <a:lstStyle/>
          <a:p>
            <a:pPr>
              <a:defRPr/>
            </a:pPr>
            <a:r>
              <a:rPr lang="en-US" smtClean="0"/>
              <a:t>Porat, Cheong, Yang</a:t>
            </a:r>
            <a:endParaRPr lang="en-US"/>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90B05A82-3511-4668-A4A8-27F0674C8C4E}" type="slidenum">
              <a:rPr lang="en-US" altLang="ko-KR"/>
              <a:pPr/>
              <a:t>22</a:t>
            </a:fld>
            <a:endParaRPr lang="en-US" altLang="ko-KR"/>
          </a:p>
        </p:txBody>
      </p:sp>
      <p:sp>
        <p:nvSpPr>
          <p:cNvPr id="34818" name="Rectangle 2"/>
          <p:cNvSpPr>
            <a:spLocks noGrp="1" noChangeArrowheads="1"/>
          </p:cNvSpPr>
          <p:nvPr>
            <p:ph type="title"/>
          </p:nvPr>
        </p:nvSpPr>
        <p:spPr/>
        <p:txBody>
          <a:bodyPr/>
          <a:lstStyle/>
          <a:p>
            <a:r>
              <a:rPr lang="en-US" altLang="ko-KR">
                <a:ea typeface="굴림" pitchFamily="34" charset="-127"/>
              </a:rPr>
              <a:t>Member Affiliation</a:t>
            </a:r>
          </a:p>
        </p:txBody>
      </p:sp>
      <p:sp>
        <p:nvSpPr>
          <p:cNvPr id="34819" name="Rectangle 3"/>
          <p:cNvSpPr>
            <a:spLocks noGrp="1" noChangeArrowheads="1"/>
          </p:cNvSpPr>
          <p:nvPr>
            <p:ph type="body" idx="1"/>
          </p:nvPr>
        </p:nvSpPr>
        <p:spPr/>
        <p:txBody>
          <a:bodyPr/>
          <a:lstStyle/>
          <a:p>
            <a:r>
              <a:rPr lang="en-US" altLang="ko-KR" dirty="0">
                <a:ea typeface="굴림" pitchFamily="34" charset="-127"/>
              </a:rPr>
              <a:t>It is defined in the </a:t>
            </a:r>
            <a:r>
              <a:rPr lang="en-US" altLang="ko-KR" i="1" dirty="0">
                <a:ea typeface="굴림" pitchFamily="34" charset="-127"/>
              </a:rPr>
              <a:t>IEEE-SA Standards Board Bylaws</a:t>
            </a:r>
            <a:r>
              <a:rPr lang="en-US" altLang="ko-KR" dirty="0">
                <a:ea typeface="굴림" pitchFamily="34" charset="-127"/>
              </a:rPr>
              <a:t>, 5.2.1.5 as: “An individual is deemed “affiliated”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3"/>
              </a:rPr>
              <a:t>http://standards.ieee.org/faqs/affiliationFAQ.html</a:t>
            </a:r>
            <a:endParaRPr lang="en-US" altLang="ko-KR" sz="2000" dirty="0">
              <a:ea typeface="굴림" pitchFamily="34" charset="-127"/>
            </a:endParaRPr>
          </a:p>
          <a:p>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B634B5AD-0CBE-4F01-8668-0FA93CA627B0}" type="slidenum">
              <a:rPr lang="en-US" altLang="ko-KR"/>
              <a:pPr/>
              <a:t>23</a:t>
            </a:fld>
            <a:endParaRPr lang="en-US" altLang="ko-KR"/>
          </a:p>
        </p:txBody>
      </p:sp>
      <p:sp>
        <p:nvSpPr>
          <p:cNvPr id="36866" name="Rectangle 2"/>
          <p:cNvSpPr>
            <a:spLocks noGrp="1" noChangeArrowheads="1"/>
          </p:cNvSpPr>
          <p:nvPr>
            <p:ph type="title"/>
          </p:nvPr>
        </p:nvSpPr>
        <p:spPr/>
        <p:txBody>
          <a:bodyPr/>
          <a:lstStyle/>
          <a:p>
            <a:r>
              <a:rPr lang="en-US" altLang="ko-KR">
                <a:ea typeface="굴림" pitchFamily="34" charset="-127"/>
              </a:rPr>
              <a:t>Declaration of Affiliation</a:t>
            </a:r>
          </a:p>
        </p:txBody>
      </p:sp>
      <p:sp>
        <p:nvSpPr>
          <p:cNvPr id="36867" name="Rectangle 3"/>
          <p:cNvSpPr>
            <a:spLocks noGrp="1" noChangeArrowheads="1"/>
          </p:cNvSpPr>
          <p:nvPr>
            <p:ph type="body" idx="1"/>
          </p:nvPr>
        </p:nvSpPr>
        <p:spPr/>
        <p:txBody>
          <a:bodyPr/>
          <a:lstStyle/>
          <a:p>
            <a:r>
              <a:rPr lang="en-US" altLang="ko-KR" dirty="0">
                <a:ea typeface="굴림" pitchFamily="34" charset="-127"/>
              </a:rPr>
              <a:t>Revision: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ea typeface="굴림" pitchFamily="34" charset="-127"/>
              </a:rPr>
              <a:t>Each individual participant in IEEE Standards activities shall disclose his or her </a:t>
            </a:r>
            <a:r>
              <a:rPr lang="en-US" altLang="ko-KR" b="1" i="1" u="sng" dirty="0">
                <a:ea typeface="굴림" pitchFamily="34" charset="-127"/>
              </a:rPr>
              <a:t>affiliations</a:t>
            </a:r>
            <a:r>
              <a:rPr lang="en-US" altLang="ko-KR" b="1" i="1" dirty="0">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3"/>
              </a:rPr>
              <a:t>http://standards.ieee.org/faqs/affiliationFAQ.html</a:t>
            </a:r>
            <a:endParaRPr lang="en-US" altLang="ko-KR" dirty="0">
              <a:ea typeface="굴림" pitchFamily="34" charset="-127"/>
            </a:endParaRPr>
          </a:p>
          <a:p>
            <a:pPr lvl="1">
              <a:buFontTx/>
              <a:buNone/>
            </a:pPr>
            <a:endParaRPr lang="ko-KR" altLang="en-US"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5337D5FF-BE03-4AFE-BEFE-253C1A0E08B4}" type="slidenum">
              <a:rPr lang="en-US" altLang="ko-KR"/>
              <a:pPr/>
              <a:t>24</a:t>
            </a:fld>
            <a:endParaRPr lang="en-US" altLang="ko-KR"/>
          </a:p>
        </p:txBody>
      </p:sp>
      <p:sp>
        <p:nvSpPr>
          <p:cNvPr id="38914" name="Rectangle 2"/>
          <p:cNvSpPr>
            <a:spLocks noGrp="1" noChangeArrowheads="1"/>
          </p:cNvSpPr>
          <p:nvPr>
            <p:ph type="title"/>
          </p:nvPr>
        </p:nvSpPr>
        <p:spPr>
          <a:xfrm>
            <a:off x="685800" y="381000"/>
            <a:ext cx="7772400" cy="914400"/>
          </a:xfrm>
        </p:spPr>
        <p:txBody>
          <a:bodyPr/>
          <a:lstStyle/>
          <a:p>
            <a:r>
              <a:rPr lang="en-US" altLang="ko-KR">
                <a:ea typeface="굴림" pitchFamily="34" charset="-127"/>
              </a:rPr>
              <a:t>Affiliation Policy</a:t>
            </a:r>
          </a:p>
        </p:txBody>
      </p:sp>
      <p:sp>
        <p:nvSpPr>
          <p:cNvPr id="38915" name="Rectangle 3"/>
          <p:cNvSpPr>
            <a:spLocks noGrp="1" noChangeArrowheads="1"/>
          </p:cNvSpPr>
          <p:nvPr>
            <p:ph type="body" idx="1"/>
          </p:nvPr>
        </p:nvSpPr>
        <p:spPr>
          <a:xfrm>
            <a:off x="685800" y="1295400"/>
            <a:ext cx="8077200" cy="3886200"/>
          </a:xfrm>
        </p:spPr>
        <p:txBody>
          <a:bodyPr/>
          <a:lstStyle/>
          <a:p>
            <a:pPr>
              <a:lnSpc>
                <a:spcPct val="90000"/>
              </a:lnSpc>
            </a:pPr>
            <a:r>
              <a:rPr lang="en-US" altLang="ko-KR" i="1" u="sng" dirty="0">
                <a:ea typeface="굴림" pitchFamily="34" charset="-127"/>
              </a:rPr>
              <a:t>Requirement to declare affiliation</a:t>
            </a:r>
            <a:r>
              <a:rPr lang="en-US" altLang="ko-KR" dirty="0">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ea typeface="굴림" pitchFamily="34" charset="-127"/>
              </a:rPr>
              <a:t>11. What if I refuse to disclose my affiliation?</a:t>
            </a:r>
          </a:p>
          <a:p>
            <a:pPr lvl="1"/>
            <a:r>
              <a:rPr lang="en-US" altLang="ko-KR" sz="1800" dirty="0">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3"/>
              </a:rPr>
              <a:t>http://standards.ieee.org/faqs/affiliationFAQ.html</a:t>
            </a:r>
            <a:endParaRPr lang="en-US" altLang="ko-KR" sz="2000" dirty="0">
              <a:ea typeface="굴림" pitchFamily="34" charset="-127"/>
            </a:endParaRPr>
          </a:p>
          <a:p>
            <a:pPr>
              <a:lnSpc>
                <a:spcPct val="90000"/>
              </a:lnSpc>
            </a:pPr>
            <a:endParaRPr lang="en-US" altLang="ko-KR" sz="2000" dirty="0">
              <a:ea typeface="굴림" pitchFamily="34" charset="-127"/>
            </a:endParaRPr>
          </a:p>
          <a:p>
            <a:pPr>
              <a:lnSpc>
                <a:spcPct val="90000"/>
              </a:lnSpc>
            </a:pPr>
            <a:endParaRPr lang="ko-KR" altLang="en-US" sz="2000"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a:xfrm>
            <a:off x="685800" y="1752600"/>
            <a:ext cx="7772400" cy="4114800"/>
          </a:xfrm>
        </p:spPr>
        <p:txBody>
          <a:bodyPr/>
          <a:lstStyle/>
          <a:p>
            <a:r>
              <a:rPr lang="en-US" sz="2000" b="0" dirty="0" smtClean="0"/>
              <a:t>The following summary is derived from 11-12/239r2</a:t>
            </a:r>
            <a:endParaRPr lang="en-GB" sz="2000" b="0" u="sng" dirty="0" smtClean="0"/>
          </a:p>
          <a:p>
            <a:r>
              <a:rPr lang="en-GB" sz="2000" b="0" u="sng" dirty="0" smtClean="0"/>
              <a:t>Pre-Motion:</a:t>
            </a:r>
            <a:r>
              <a:rPr lang="en-GB" sz="2000" b="0" dirty="0" smtClean="0"/>
              <a:t> A pre-motion (doesn’t require voting rights) result of &gt;=75% is required within an Ad Hoc to approve the resolution of all or part of an issue and forward that resolved item to the </a:t>
            </a:r>
            <a:r>
              <a:rPr lang="en-GB" sz="2000" b="0" dirty="0" err="1" smtClean="0"/>
              <a:t>Taskgroup</a:t>
            </a:r>
            <a:r>
              <a:rPr lang="en-GB" sz="2000" b="0" dirty="0" smtClean="0"/>
              <a:t> where it becomes a motion that requires &gt;=75% approval to modify the specification framework or the draft specification.</a:t>
            </a:r>
          </a:p>
          <a:p>
            <a:pPr lvl="1"/>
            <a:r>
              <a:rPr lang="en-GB" sz="1600" dirty="0" smtClean="0"/>
              <a:t>Note: the term Pre-Motion was introduced by11ac ad hoc operating rules to create a distinction between straw polls which intent is to result in a Motion at the </a:t>
            </a:r>
            <a:r>
              <a:rPr lang="en-GB" sz="1600" dirty="0" err="1" smtClean="0"/>
              <a:t>Taskgroup</a:t>
            </a:r>
            <a:r>
              <a:rPr lang="en-GB" sz="1600" dirty="0" smtClean="0"/>
              <a:t>, and </a:t>
            </a:r>
            <a:r>
              <a:rPr lang="en-GB" sz="1600" dirty="0" err="1" smtClean="0"/>
              <a:t>strawpolls</a:t>
            </a:r>
            <a:r>
              <a:rPr lang="en-GB" sz="1600" dirty="0" smtClean="0"/>
              <a:t> which intent is to only gauge the opinion of the members on a particular topic and are not intended to results in a motion at the </a:t>
            </a:r>
            <a:r>
              <a:rPr lang="en-GB" sz="1600" dirty="0" err="1" smtClean="0"/>
              <a:t>Taskgroup</a:t>
            </a:r>
            <a:r>
              <a:rPr lang="en-GB" sz="1600" dirty="0" smtClean="0"/>
              <a:t>.</a:t>
            </a:r>
            <a:endParaRPr lang="en-US" sz="1600" b="0" dirty="0" smtClean="0"/>
          </a:p>
          <a:p>
            <a:r>
              <a:rPr lang="en-GB" sz="2000" b="0" u="sng" dirty="0" smtClean="0"/>
              <a:t>Stalemate:</a:t>
            </a:r>
            <a:r>
              <a:rPr lang="en-GB" sz="2000" b="0" dirty="0" smtClean="0"/>
              <a:t> In the case a consensus can not be reached within an Ad Hoc group (a stalemate that prohibits further progress), the subject is moved to the </a:t>
            </a:r>
            <a:r>
              <a:rPr lang="en-GB" sz="2000" b="0" dirty="0" err="1" smtClean="0"/>
              <a:t>Taskgroup</a:t>
            </a:r>
            <a:r>
              <a:rPr lang="en-GB" sz="2000" b="0" dirty="0" smtClean="0"/>
              <a:t> if an Ad Hoc straw poll vote to move the subject to the </a:t>
            </a:r>
            <a:r>
              <a:rPr lang="en-GB" sz="2000" b="0" dirty="0" err="1" smtClean="0"/>
              <a:t>Taskgroup</a:t>
            </a:r>
            <a:r>
              <a:rPr lang="en-GB" sz="2000" b="0" dirty="0" smtClean="0"/>
              <a:t> achieves &gt;50% approval. </a:t>
            </a:r>
            <a:endParaRPr lang="en-US" sz="1800" b="0" dirty="0" smtClean="0"/>
          </a:p>
          <a:p>
            <a:endParaRPr lang="en-US" sz="2000" b="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3</a:t>
            </a:fld>
            <a:endParaRPr lang="en-US" altLang="ko-KR"/>
          </a:p>
        </p:txBody>
      </p:sp>
    </p:spTree>
    <p:extLst>
      <p:ext uri="{BB962C8B-B14F-4D97-AF65-F5344CB8AC3E}">
        <p14:creationId xmlns:p14="http://schemas.microsoft.com/office/powerpoint/2010/main" val="21820357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ad hoc operating rules </a:t>
            </a:r>
            <a:endParaRPr lang="en-US" dirty="0"/>
          </a:p>
        </p:txBody>
      </p:sp>
      <p:sp>
        <p:nvSpPr>
          <p:cNvPr id="3" name="Content Placeholder 2"/>
          <p:cNvSpPr>
            <a:spLocks noGrp="1"/>
          </p:cNvSpPr>
          <p:nvPr>
            <p:ph idx="1"/>
          </p:nvPr>
        </p:nvSpPr>
        <p:spPr/>
        <p:txBody>
          <a:bodyPr/>
          <a:lstStyle/>
          <a:p>
            <a:r>
              <a:rPr lang="en-GB" sz="2000" b="0" u="sng" dirty="0" smtClean="0"/>
              <a:t>Transfer to another ad hoc: </a:t>
            </a:r>
            <a:r>
              <a:rPr lang="en-GB" sz="2000" b="0" dirty="0" smtClean="0"/>
              <a:t>A motion passing with &gt;50% in the </a:t>
            </a:r>
            <a:r>
              <a:rPr lang="en-GB" sz="2000" b="0" dirty="0" err="1" smtClean="0"/>
              <a:t>Taskgroup</a:t>
            </a:r>
            <a:r>
              <a:rPr lang="en-GB" sz="2000" b="0" dirty="0" smtClean="0"/>
              <a:t> shall be sufficient to move an issue previously assigned to an Ad Hoc group to any Ad Hoc group. A straw poll vote of &gt;50% is required in an Ad Hoc group to refuse an issue from the </a:t>
            </a:r>
            <a:r>
              <a:rPr lang="en-GB" sz="2000" b="0" dirty="0" err="1" smtClean="0"/>
              <a:t>Taskgroup</a:t>
            </a:r>
            <a:r>
              <a:rPr lang="en-GB" sz="2000" b="0" dirty="0" smtClean="0"/>
              <a:t>.</a:t>
            </a:r>
            <a:endParaRPr lang="en-US" sz="2000" b="0" dirty="0" smtClean="0"/>
          </a:p>
          <a:p>
            <a:r>
              <a:rPr lang="en-GB" sz="2000" b="0" u="sng" dirty="0" smtClean="0"/>
              <a:t>Transfer to another ad hoc: </a:t>
            </a:r>
            <a:r>
              <a:rPr lang="en-GB" sz="2000" b="0" dirty="0" smtClean="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2000" b="0" dirty="0" smtClean="0"/>
          </a:p>
          <a:p>
            <a:r>
              <a:rPr lang="en-GB" sz="2000" b="0" dirty="0" smtClean="0"/>
              <a:t>To be accepted into the Draft specification, proposals from Ad Hoc group require a motion that passes with &gt;=75% </a:t>
            </a:r>
            <a:r>
              <a:rPr lang="en-GB" sz="2000" b="0" dirty="0" err="1" smtClean="0"/>
              <a:t>Taskgroup</a:t>
            </a:r>
            <a:r>
              <a:rPr lang="en-GB" sz="2000" b="0" dirty="0" smtClean="0"/>
              <a:t> approval </a:t>
            </a:r>
            <a:endParaRPr lang="en-US" sz="2000" b="0" dirty="0" smtClean="0"/>
          </a:p>
          <a:p>
            <a:endParaRPr lang="en-US" sz="2000" dirty="0"/>
          </a:p>
        </p:txBody>
      </p:sp>
      <p:sp>
        <p:nvSpPr>
          <p:cNvPr id="4" name="Date Placeholder 3"/>
          <p:cNvSpPr>
            <a:spLocks noGrp="1"/>
          </p:cNvSpPr>
          <p:nvPr>
            <p:ph type="dt" sz="half" idx="2"/>
          </p:nvPr>
        </p:nvSpPr>
        <p:spPr>
          <a:xfrm>
            <a:off x="696912" y="332601"/>
            <a:ext cx="1208087" cy="276999"/>
          </a:xfrm>
        </p:spPr>
        <p:txBody>
          <a:bodyPr/>
          <a:lstStyle/>
          <a:p>
            <a:r>
              <a:rPr lang="en-US" altLang="ko-KR" dirty="0"/>
              <a:t>Sept. 2013</a:t>
            </a:r>
          </a:p>
        </p:txBody>
      </p:sp>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smtClean="0"/>
              <a:t>Slide </a:t>
            </a:r>
            <a:fld id="{3A0ECB10-EC6C-48EF-AC56-DD312EB9C17A}" type="slidenum">
              <a:rPr lang="en-US" altLang="ko-KR" smtClean="0"/>
              <a:pPr/>
              <a:t>4</a:t>
            </a:fld>
            <a:endParaRPr lang="en-US" altLang="ko-KR"/>
          </a:p>
        </p:txBody>
      </p:sp>
    </p:spTree>
    <p:extLst>
      <p:ext uri="{BB962C8B-B14F-4D97-AF65-F5344CB8AC3E}">
        <p14:creationId xmlns:p14="http://schemas.microsoft.com/office/powerpoint/2010/main" val="17107799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17723D42-F40E-44CD-9FD1-20F83AA00E84}" type="slidenum">
              <a:rPr lang="en-US" altLang="ko-KR"/>
              <a:pPr/>
              <a:t>5</a:t>
            </a:fld>
            <a:endParaRPr lang="en-US" altLang="ko-KR"/>
          </a:p>
        </p:txBody>
      </p:sp>
      <p:sp>
        <p:nvSpPr>
          <p:cNvPr id="52226" name="Rectangle 2"/>
          <p:cNvSpPr>
            <a:spLocks noGrp="1" noChangeArrowheads="1"/>
          </p:cNvSpPr>
          <p:nvPr>
            <p:ph type="ctrTitle"/>
          </p:nvPr>
        </p:nvSpPr>
        <p:spPr/>
        <p:txBody>
          <a:bodyPr/>
          <a:lstStyle/>
          <a:p>
            <a:r>
              <a:rPr lang="en-US" altLang="ko-KR" dirty="0" smtClean="0">
                <a:ea typeface="굴림" pitchFamily="34" charset="-127"/>
              </a:rPr>
              <a:t>Submissions and notes</a:t>
            </a:r>
            <a:endParaRPr lang="en-US" altLang="ko-KR" dirty="0">
              <a:ea typeface="굴림" pitchFamily="34" charset="-127"/>
            </a:endParaRPr>
          </a:p>
        </p:txBody>
      </p:sp>
      <p:sp>
        <p:nvSpPr>
          <p:cNvPr id="52227" name="Rectangle 3"/>
          <p:cNvSpPr>
            <a:spLocks noGrp="1" noChangeArrowheads="1"/>
          </p:cNvSpPr>
          <p:nvPr>
            <p:ph type="subTitle" idx="1"/>
          </p:nvPr>
        </p:nvSpPr>
        <p:spPr/>
        <p:txBody>
          <a:bodyPr/>
          <a:lstStyle/>
          <a:p>
            <a:r>
              <a:rPr lang="en-US" altLang="ko-KR" dirty="0">
                <a:ea typeface="굴림" pitchFamily="34" charset="-127"/>
              </a:rPr>
              <a:t>Most recent </a:t>
            </a:r>
            <a:r>
              <a:rPr lang="en-US" altLang="ko-KR" dirty="0" smtClean="0">
                <a:ea typeface="굴림" pitchFamily="34" charset="-127"/>
              </a:rPr>
              <a:t>items </a:t>
            </a:r>
            <a:r>
              <a:rPr lang="en-US" altLang="ko-KR" dirty="0">
                <a:ea typeface="굴림" pitchFamily="34" charset="-127"/>
              </a:rPr>
              <a:t>are at the top of this </a:t>
            </a:r>
            <a:r>
              <a:rPr lang="en-US" altLang="ko-KR" dirty="0" smtClean="0">
                <a:ea typeface="굴림" pitchFamily="34" charset="-127"/>
              </a:rPr>
              <a:t>section.</a:t>
            </a:r>
            <a:endParaRPr lang="en-US" altLang="ko-KR" dirty="0">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US" altLang="ko-KR" smtClean="0"/>
              <a:t>Porat, Cheong, Yang</a:t>
            </a:r>
            <a:endParaRPr lang="en-US" altLang="ko-KR"/>
          </a:p>
        </p:txBody>
      </p:sp>
      <p:sp>
        <p:nvSpPr>
          <p:cNvPr id="6" name="Slide Number Placeholder 5"/>
          <p:cNvSpPr>
            <a:spLocks noGrp="1"/>
          </p:cNvSpPr>
          <p:nvPr>
            <p:ph type="sldNum" sz="quarter" idx="12"/>
          </p:nvPr>
        </p:nvSpPr>
        <p:spPr/>
        <p:txBody>
          <a:bodyPr/>
          <a:lstStyle/>
          <a:p>
            <a:r>
              <a:rPr lang="en-US" altLang="ko-KR"/>
              <a:t>Slide </a:t>
            </a:r>
            <a:fld id="{DABA2C55-FBDD-4E83-99A4-15EBA65AED98}" type="slidenum">
              <a:rPr lang="en-US" altLang="ko-KR"/>
              <a:pPr/>
              <a:t>6</a:t>
            </a:fld>
            <a:endParaRPr lang="en-US" altLang="ko-KR"/>
          </a:p>
        </p:txBody>
      </p:sp>
      <p:sp>
        <p:nvSpPr>
          <p:cNvPr id="53250" name="Rectangle 2"/>
          <p:cNvSpPr>
            <a:spLocks noGrp="1" noChangeArrowheads="1"/>
          </p:cNvSpPr>
          <p:nvPr>
            <p:ph type="title"/>
          </p:nvPr>
        </p:nvSpPr>
        <p:spPr/>
        <p:txBody>
          <a:bodyPr/>
          <a:lstStyle/>
          <a:p>
            <a:r>
              <a:rPr lang="en-US" altLang="ko-KR" dirty="0">
                <a:ea typeface="굴림" pitchFamily="34" charset="-127"/>
              </a:rPr>
              <a:t>Interpretive guide</a:t>
            </a:r>
          </a:p>
        </p:txBody>
      </p:sp>
      <p:sp>
        <p:nvSpPr>
          <p:cNvPr id="53251" name="Rectangle 3"/>
          <p:cNvSpPr>
            <a:spLocks noGrp="1" noChangeArrowheads="1"/>
          </p:cNvSpPr>
          <p:nvPr>
            <p:ph type="body" idx="1"/>
          </p:nvPr>
        </p:nvSpPr>
        <p:spPr/>
        <p:txBody>
          <a:bodyPr/>
          <a:lstStyle/>
          <a:p>
            <a:r>
              <a:rPr lang="en-US" altLang="ko-KR" dirty="0">
                <a:ea typeface="굴림" pitchFamily="34" charset="-127"/>
              </a:rPr>
              <a:t>Text coloring:</a:t>
            </a:r>
          </a:p>
          <a:p>
            <a:pPr lvl="1"/>
            <a:r>
              <a:rPr lang="en-US" altLang="ko-KR" dirty="0">
                <a:ea typeface="굴림" pitchFamily="34" charset="-127"/>
              </a:rPr>
              <a:t>Black = pending agenda item</a:t>
            </a:r>
          </a:p>
          <a:p>
            <a:pPr lvl="1"/>
            <a:r>
              <a:rPr lang="en-US" altLang="ko-KR" dirty="0">
                <a:solidFill>
                  <a:srgbClr val="FF3300"/>
                </a:solidFill>
                <a:ea typeface="굴림" pitchFamily="34" charset="-127"/>
              </a:rPr>
              <a:t>Red</a:t>
            </a:r>
            <a:r>
              <a:rPr lang="en-US" altLang="ko-KR" dirty="0">
                <a:ea typeface="굴림" pitchFamily="34" charset="-127"/>
              </a:rPr>
              <a:t> = item partially addressed</a:t>
            </a:r>
          </a:p>
          <a:p>
            <a:pPr lvl="1"/>
            <a:r>
              <a:rPr lang="en-US" altLang="ko-KR" dirty="0">
                <a:solidFill>
                  <a:srgbClr val="00CC00"/>
                </a:solidFill>
                <a:ea typeface="굴림" pitchFamily="34" charset="-127"/>
              </a:rPr>
              <a:t>Green</a:t>
            </a:r>
            <a:r>
              <a:rPr lang="en-US" altLang="ko-KR" dirty="0">
                <a:ea typeface="굴림" pitchFamily="34" charset="-127"/>
              </a:rPr>
              <a:t> = item completed</a:t>
            </a:r>
          </a:p>
          <a:p>
            <a:pPr lvl="1"/>
            <a:r>
              <a:rPr lang="en-US" altLang="ko-KR" dirty="0">
                <a:solidFill>
                  <a:schemeClr val="bg2"/>
                </a:solidFill>
                <a:ea typeface="굴림" pitchFamily="34" charset="-127"/>
              </a:rPr>
              <a:t>Gray</a:t>
            </a:r>
            <a:r>
              <a:rPr lang="en-US" altLang="ko-KR" dirty="0">
                <a:ea typeface="굴림" pitchFamily="34" charset="-127"/>
              </a:rPr>
              <a:t> = item not addressed in the session indicated at the top of the </a:t>
            </a:r>
            <a:r>
              <a:rPr lang="en-US" altLang="ko-KR" dirty="0" smtClean="0">
                <a:ea typeface="굴림" pitchFamily="34" charset="-127"/>
              </a:rPr>
              <a:t>slide</a:t>
            </a:r>
          </a:p>
          <a:p>
            <a:pPr lvl="1"/>
            <a:endParaRPr lang="en-US" altLang="ko-KR" dirty="0">
              <a:ea typeface="굴림" pitchFamily="34" charset="-127"/>
            </a:endParaRPr>
          </a:p>
          <a:p>
            <a:r>
              <a:rPr lang="en-US" altLang="ko-KR" dirty="0" smtClean="0">
                <a:ea typeface="굴림" pitchFamily="34" charset="-127"/>
              </a:rPr>
              <a:t>Handling the database for comments resolution</a:t>
            </a:r>
          </a:p>
          <a:p>
            <a:pPr lvl="1"/>
            <a:r>
              <a:rPr lang="en-US" altLang="ko-KR" dirty="0" smtClean="0">
                <a:ea typeface="굴림" pitchFamily="34" charset="-127"/>
              </a:rPr>
              <a:t>Dave </a:t>
            </a:r>
            <a:r>
              <a:rPr lang="en-US" altLang="ko-KR" dirty="0" err="1" smtClean="0">
                <a:ea typeface="굴림" pitchFamily="34" charset="-127"/>
              </a:rPr>
              <a:t>Halasz</a:t>
            </a:r>
            <a:r>
              <a:rPr lang="en-US" altLang="ko-KR" dirty="0" smtClean="0">
                <a:ea typeface="굴림" pitchFamily="34" charset="-127"/>
              </a:rPr>
              <a:t> (Qualcomm) handles for PHY comments</a:t>
            </a:r>
          </a:p>
          <a:p>
            <a:pPr lvl="1"/>
            <a:r>
              <a:rPr lang="en-US" altLang="ko-KR" dirty="0" err="1" smtClean="0">
                <a:solidFill>
                  <a:schemeClr val="bg1">
                    <a:lumMod val="50000"/>
                  </a:schemeClr>
                </a:solidFill>
                <a:ea typeface="굴림" pitchFamily="34" charset="-127"/>
              </a:rPr>
              <a:t>Yongho</a:t>
            </a:r>
            <a:r>
              <a:rPr lang="en-US" altLang="ko-KR" dirty="0" smtClean="0">
                <a:solidFill>
                  <a:schemeClr val="bg1">
                    <a:lumMod val="50000"/>
                  </a:schemeClr>
                </a:solidFill>
                <a:ea typeface="굴림" pitchFamily="34" charset="-127"/>
              </a:rPr>
              <a:t> </a:t>
            </a:r>
            <a:r>
              <a:rPr lang="en-US" altLang="ko-KR" dirty="0" err="1" smtClean="0">
                <a:solidFill>
                  <a:schemeClr val="bg1">
                    <a:lumMod val="50000"/>
                  </a:schemeClr>
                </a:solidFill>
                <a:ea typeface="굴림" pitchFamily="34" charset="-127"/>
              </a:rPr>
              <a:t>Seok</a:t>
            </a:r>
            <a:r>
              <a:rPr lang="en-US" altLang="ko-KR" dirty="0" smtClean="0">
                <a:solidFill>
                  <a:schemeClr val="bg1">
                    <a:lumMod val="50000"/>
                  </a:schemeClr>
                </a:solidFill>
                <a:ea typeface="굴림" pitchFamily="34" charset="-127"/>
              </a:rPr>
              <a:t> (LGE) handles for MAC comments</a:t>
            </a:r>
          </a:p>
          <a:p>
            <a:pPr lvl="1"/>
            <a:r>
              <a:rPr lang="en-US" altLang="ko-KR" dirty="0" err="1" smtClean="0">
                <a:solidFill>
                  <a:schemeClr val="bg1">
                    <a:lumMod val="50000"/>
                  </a:schemeClr>
                </a:solidFill>
                <a:ea typeface="굴림" pitchFamily="34" charset="-127"/>
              </a:rPr>
              <a:t>Minyoung</a:t>
            </a:r>
            <a:r>
              <a:rPr lang="en-US" altLang="ko-KR" dirty="0" smtClean="0">
                <a:solidFill>
                  <a:schemeClr val="bg1">
                    <a:lumMod val="50000"/>
                  </a:schemeClr>
                </a:solidFill>
                <a:ea typeface="굴림" pitchFamily="34" charset="-127"/>
              </a:rPr>
              <a:t> (Intel) handles for overall comments</a:t>
            </a:r>
            <a:endParaRPr lang="en-US" altLang="ko-KR" dirty="0">
              <a:solidFill>
                <a:schemeClr val="bg1">
                  <a:lumMod val="50000"/>
                </a:schemeClr>
              </a:solidFill>
              <a:ea typeface="굴림" pitchFamily="34" charset="-127"/>
            </a:endParaRPr>
          </a:p>
        </p:txBody>
      </p:sp>
      <p:sp>
        <p:nvSpPr>
          <p:cNvPr id="7" name="Date Placeholder 3"/>
          <p:cNvSpPr>
            <a:spLocks noGrp="1"/>
          </p:cNvSpPr>
          <p:nvPr>
            <p:ph type="dt" sz="half" idx="2"/>
          </p:nvPr>
        </p:nvSpPr>
        <p:spPr>
          <a:xfrm>
            <a:off x="696912" y="332601"/>
            <a:ext cx="1208087" cy="276999"/>
          </a:xfrm>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Submissions</a:t>
            </a:r>
            <a:endParaRPr lang="en-US" dirty="0"/>
          </a:p>
        </p:txBody>
      </p:sp>
      <p:sp>
        <p:nvSpPr>
          <p:cNvPr id="11" name="Content Placeholder 10"/>
          <p:cNvSpPr>
            <a:spLocks noGrp="1"/>
          </p:cNvSpPr>
          <p:nvPr>
            <p:ph idx="1"/>
          </p:nvPr>
        </p:nvSpPr>
        <p:spPr/>
        <p:txBody>
          <a:bodyPr/>
          <a:lstStyle/>
          <a:p>
            <a:r>
              <a:rPr lang="en-US" altLang="ko-KR" dirty="0" smtClean="0">
                <a:solidFill>
                  <a:srgbClr val="00B050"/>
                </a:solidFill>
              </a:rPr>
              <a:t>13/0984r0 </a:t>
            </a:r>
            <a:r>
              <a:rPr lang="en-US" altLang="ko-KR" dirty="0">
                <a:solidFill>
                  <a:srgbClr val="00B050"/>
                </a:solidFill>
              </a:rPr>
              <a:t>d01 PHY CID70</a:t>
            </a:r>
          </a:p>
          <a:p>
            <a:pPr lvl="1"/>
            <a:r>
              <a:rPr lang="en-US" altLang="ko-KR" dirty="0" err="1">
                <a:solidFill>
                  <a:srgbClr val="00B050"/>
                </a:solidFill>
              </a:rPr>
              <a:t>Hongyuan</a:t>
            </a:r>
            <a:r>
              <a:rPr lang="en-US" altLang="ko-KR" dirty="0">
                <a:solidFill>
                  <a:srgbClr val="00B050"/>
                </a:solidFill>
              </a:rPr>
              <a:t> Zhang (Marvell)</a:t>
            </a:r>
          </a:p>
          <a:p>
            <a:r>
              <a:rPr lang="en-US" altLang="ko-KR" dirty="0" smtClean="0">
                <a:solidFill>
                  <a:srgbClr val="00B050"/>
                </a:solidFill>
              </a:rPr>
              <a:t>13/1049r0 cc9-phy-comment-resolutions-24.2.2-24.2.3</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13/1050r0 cc9-phy-comment-resolutions-24.3.4</a:t>
            </a:r>
          </a:p>
          <a:p>
            <a:pPr lvl="1"/>
            <a:r>
              <a:rPr lang="en-US" altLang="ko-KR" dirty="0" smtClean="0">
                <a:solidFill>
                  <a:srgbClr val="00B050"/>
                </a:solidFill>
              </a:rPr>
              <a:t>Minho Cheong (ETRI)</a:t>
            </a:r>
            <a:endParaRPr lang="en-US" altLang="ko-KR" dirty="0">
              <a:solidFill>
                <a:srgbClr val="00B050"/>
              </a:solidFill>
            </a:endParaRPr>
          </a:p>
          <a:p>
            <a:r>
              <a:rPr lang="en-US" altLang="ko-KR" dirty="0" smtClean="0">
                <a:solidFill>
                  <a:srgbClr val="00B050"/>
                </a:solidFill>
              </a:rPr>
              <a:t>13/1118</a:t>
            </a:r>
            <a:r>
              <a:rPr lang="en-US" altLang="ko-KR" u="sng" dirty="0" smtClean="0">
                <a:solidFill>
                  <a:srgbClr val="00B050"/>
                </a:solidFill>
              </a:rPr>
              <a:t>r</a:t>
            </a:r>
            <a:r>
              <a:rPr lang="en-US" altLang="ko-KR" u="sng" dirty="0" smtClean="0">
                <a:solidFill>
                  <a:srgbClr val="00CC00"/>
                </a:solidFill>
              </a:rPr>
              <a:t>1</a:t>
            </a:r>
            <a:r>
              <a:rPr lang="en-US" altLang="ko-KR" dirty="0" smtClean="0">
                <a:solidFill>
                  <a:srgbClr val="00B050"/>
                </a:solidFill>
              </a:rPr>
              <a:t> cc9-phy-comment-resolutions-Annex-E</a:t>
            </a:r>
          </a:p>
          <a:p>
            <a:pPr lvl="1"/>
            <a:r>
              <a:rPr lang="en-US" altLang="ko-KR" dirty="0" smtClean="0">
                <a:solidFill>
                  <a:srgbClr val="00B050"/>
                </a:solidFill>
              </a:rPr>
              <a:t>Minho Cheong (ETRI)</a:t>
            </a:r>
          </a:p>
          <a:p>
            <a:pPr lvl="1"/>
            <a:endParaRPr lang="en-US" altLang="ko-KR" dirty="0"/>
          </a:p>
          <a:p>
            <a:endParaRPr lang="en-US" sz="2000" dirty="0"/>
          </a:p>
        </p:txBody>
      </p:sp>
      <p:sp>
        <p:nvSpPr>
          <p:cNvPr id="3" name="Footer Placeholder 2"/>
          <p:cNvSpPr>
            <a:spLocks noGrp="1"/>
          </p:cNvSpPr>
          <p:nvPr>
            <p:ph type="ftr" sz="quarter" idx="11"/>
          </p:nvPr>
        </p:nvSpPr>
        <p:spPr/>
        <p:txBody>
          <a:bodyPr/>
          <a:lstStyle/>
          <a:p>
            <a:r>
              <a:rPr lang="en-US" altLang="ko-KR" smtClean="0"/>
              <a:t>Porat, Cheong, Yang</a:t>
            </a:r>
            <a:endParaRPr lang="en-US" altLang="ko-KR"/>
          </a:p>
        </p:txBody>
      </p:sp>
      <p:sp>
        <p:nvSpPr>
          <p:cNvPr id="4" name="Slide Number Placeholder 3"/>
          <p:cNvSpPr>
            <a:spLocks noGrp="1"/>
          </p:cNvSpPr>
          <p:nvPr>
            <p:ph type="sldNum" sz="quarter" idx="12"/>
          </p:nvPr>
        </p:nvSpPr>
        <p:spPr/>
        <p:txBody>
          <a:bodyPr/>
          <a:lstStyle/>
          <a:p>
            <a:r>
              <a:rPr lang="en-US" altLang="ko-KR" smtClean="0"/>
              <a:t>Slide </a:t>
            </a:r>
            <a:fld id="{9DC46E67-0FD3-4878-8A8A-2382135597BA}" type="slidenum">
              <a:rPr lang="en-US" altLang="ko-KR" smtClean="0"/>
              <a:pPr/>
              <a:t>7</a:t>
            </a:fld>
            <a:endParaRPr lang="en-US" altLang="ko-KR"/>
          </a:p>
        </p:txBody>
      </p:sp>
      <p:sp>
        <p:nvSpPr>
          <p:cNvPr id="2" name="Date Placeholder 1"/>
          <p:cNvSpPr>
            <a:spLocks noGrp="1"/>
          </p:cNvSpPr>
          <p:nvPr>
            <p:ph type="dt" sz="half" idx="2"/>
          </p:nvPr>
        </p:nvSpPr>
        <p:spPr/>
        <p:txBody>
          <a:bodyPr/>
          <a:lstStyle/>
          <a:p>
            <a:r>
              <a:rPr lang="en-US" altLang="ko-KR" dirty="0"/>
              <a:t>Sept. 2013</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Submissions (2)</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13/0969r1 P802.11ah </a:t>
            </a:r>
            <a:r>
              <a:rPr lang="en-US" altLang="ko-KR" dirty="0">
                <a:solidFill>
                  <a:srgbClr val="00B050"/>
                </a:solidFill>
              </a:rPr>
              <a:t>CC9 Comment Resolutions for CID </a:t>
            </a:r>
            <a:r>
              <a:rPr lang="en-US" altLang="ko-KR" dirty="0" smtClean="0">
                <a:solidFill>
                  <a:srgbClr val="00B050"/>
                </a:solidFill>
              </a:rPr>
              <a:t>571, 582, 583 (presented at the call on Sept. 11</a:t>
            </a:r>
            <a:r>
              <a:rPr lang="en-US" altLang="ko-KR" baseline="30000" dirty="0" smtClean="0">
                <a:solidFill>
                  <a:srgbClr val="00B050"/>
                </a:solidFill>
              </a:rPr>
              <a:t>th</a:t>
            </a:r>
            <a:r>
              <a:rPr lang="en-US" altLang="ko-KR" dirty="0" smtClean="0">
                <a:solidFill>
                  <a:srgbClr val="00B050"/>
                </a:solidFill>
              </a:rPr>
              <a:t>)</a:t>
            </a:r>
          </a:p>
          <a:p>
            <a:pPr lvl="1"/>
            <a:r>
              <a:rPr lang="en-US" altLang="ko-KR" dirty="0">
                <a:solidFill>
                  <a:srgbClr val="00B050"/>
                </a:solidFill>
              </a:rPr>
              <a:t>Mitsuru </a:t>
            </a:r>
            <a:r>
              <a:rPr lang="en-US" altLang="ko-KR" dirty="0" err="1">
                <a:solidFill>
                  <a:srgbClr val="00B050"/>
                </a:solidFill>
              </a:rPr>
              <a:t>Iwaoka</a:t>
            </a:r>
            <a:r>
              <a:rPr lang="en-US" altLang="ko-KR" dirty="0">
                <a:solidFill>
                  <a:srgbClr val="00B050"/>
                </a:solidFill>
              </a:rPr>
              <a:t> (Yokogawa</a:t>
            </a:r>
            <a:r>
              <a:rPr lang="en-US" altLang="ko-KR" dirty="0" smtClean="0">
                <a:solidFill>
                  <a:srgbClr val="00B050"/>
                </a:solidFill>
              </a:rPr>
              <a:t>)</a:t>
            </a:r>
          </a:p>
          <a:p>
            <a:r>
              <a:rPr lang="en-US" altLang="ko-KR" dirty="0" smtClean="0">
                <a:solidFill>
                  <a:srgbClr val="00B050"/>
                </a:solidFill>
              </a:rPr>
              <a:t>11-13/0668r0 </a:t>
            </a:r>
            <a:r>
              <a:rPr lang="en-US" altLang="ko-KR" dirty="0">
                <a:solidFill>
                  <a:srgbClr val="00B050"/>
                </a:solidFill>
              </a:rPr>
              <a:t>for CID 555 &amp; 576</a:t>
            </a:r>
            <a:endParaRPr lang="ko-KR" altLang="en-US" dirty="0">
              <a:solidFill>
                <a:srgbClr val="00B050"/>
              </a:solidFill>
            </a:endParaRPr>
          </a:p>
          <a:p>
            <a:pPr lvl="1"/>
            <a:r>
              <a:rPr lang="en-US" altLang="ko-KR" dirty="0" err="1" smtClean="0">
                <a:solidFill>
                  <a:srgbClr val="00B050"/>
                </a:solidFill>
              </a:rPr>
              <a:t>Shusaku</a:t>
            </a:r>
            <a:r>
              <a:rPr lang="en-US" altLang="ko-KR" dirty="0" smtClean="0">
                <a:solidFill>
                  <a:srgbClr val="00B050"/>
                </a:solidFill>
              </a:rPr>
              <a:t> Shimada</a:t>
            </a:r>
            <a:r>
              <a:rPr lang="en-US" altLang="ko-KR" dirty="0" smtClean="0">
                <a:solidFill>
                  <a:srgbClr val="00B050"/>
                </a:solidFill>
              </a:rPr>
              <a:t> </a:t>
            </a:r>
            <a:r>
              <a:rPr lang="en-US" altLang="ko-KR" dirty="0">
                <a:solidFill>
                  <a:srgbClr val="00B050"/>
                </a:solidFill>
              </a:rPr>
              <a:t>(Yokogawa</a:t>
            </a:r>
            <a:r>
              <a:rPr lang="en-US" altLang="ko-KR" dirty="0" smtClean="0">
                <a:solidFill>
                  <a:srgbClr val="00B050"/>
                </a:solidFill>
              </a:rPr>
              <a:t>)</a:t>
            </a:r>
          </a:p>
          <a:p>
            <a:r>
              <a:rPr lang="en-US" altLang="ko-KR" dirty="0" smtClean="0">
                <a:solidFill>
                  <a:srgbClr val="00B050"/>
                </a:solidFill>
              </a:rPr>
              <a:t>13/1024r0 </a:t>
            </a:r>
            <a:r>
              <a:rPr lang="en-US" altLang="ko-KR" dirty="0">
                <a:solidFill>
                  <a:srgbClr val="00B050"/>
                </a:solidFill>
              </a:rPr>
              <a:t>CC9 Comment Resolution for CIDs 617, 620, 758, 759, </a:t>
            </a:r>
            <a:r>
              <a:rPr lang="en-US" altLang="ko-KR" dirty="0" smtClean="0">
                <a:solidFill>
                  <a:srgbClr val="00B050"/>
                </a:solidFill>
              </a:rPr>
              <a:t>933 (only CID 620 is a PHY CID)</a:t>
            </a:r>
            <a:endParaRPr lang="en-US" altLang="ko-KR" dirty="0">
              <a:solidFill>
                <a:srgbClr val="00B050"/>
              </a:solidFill>
            </a:endParaRPr>
          </a:p>
          <a:p>
            <a:pPr lvl="1"/>
            <a:r>
              <a:rPr lang="en-US" altLang="ko-KR" dirty="0" smtClean="0">
                <a:solidFill>
                  <a:srgbClr val="00B050"/>
                </a:solidFill>
              </a:rPr>
              <a:t> Ron </a:t>
            </a:r>
            <a:r>
              <a:rPr lang="en-US" altLang="ko-KR" dirty="0">
                <a:solidFill>
                  <a:srgbClr val="00B050"/>
                </a:solidFill>
              </a:rPr>
              <a:t>Murias (</a:t>
            </a:r>
            <a:r>
              <a:rPr lang="en-US" altLang="ko-KR" dirty="0" err="1" smtClean="0">
                <a:solidFill>
                  <a:srgbClr val="00B050"/>
                </a:solidFill>
              </a:rPr>
              <a:t>InterDigital</a:t>
            </a:r>
            <a:r>
              <a:rPr lang="en-US" altLang="ko-KR" dirty="0" smtClean="0">
                <a:solidFill>
                  <a:srgbClr val="00B050"/>
                </a:solidFill>
              </a:rPr>
              <a:t>)</a:t>
            </a:r>
          </a:p>
          <a:p>
            <a:r>
              <a:rPr lang="en-US" altLang="ko-KR" dirty="0" smtClean="0">
                <a:solidFill>
                  <a:srgbClr val="00B050"/>
                </a:solidFill>
              </a:rPr>
              <a:t>13/1138r0 Comment </a:t>
            </a:r>
            <a:r>
              <a:rPr lang="en-US" altLang="ko-KR" dirty="0">
                <a:solidFill>
                  <a:srgbClr val="00B050"/>
                </a:solidFill>
              </a:rPr>
              <a:t>resolution for </a:t>
            </a:r>
            <a:r>
              <a:rPr lang="en-US" altLang="ko-KR" dirty="0" err="1">
                <a:solidFill>
                  <a:srgbClr val="00B050"/>
                </a:solidFill>
              </a:rPr>
              <a:t>annexD</a:t>
            </a:r>
            <a:r>
              <a:rPr lang="en-US" altLang="ko-KR" dirty="0">
                <a:solidFill>
                  <a:srgbClr val="00B050"/>
                </a:solidFill>
              </a:rPr>
              <a:t> CID730</a:t>
            </a:r>
            <a:endParaRPr lang="en-US" altLang="ko-KR" dirty="0" smtClean="0">
              <a:solidFill>
                <a:srgbClr val="00B050"/>
              </a:solidFill>
            </a:endParaRPr>
          </a:p>
          <a:p>
            <a:pPr lvl="1"/>
            <a:r>
              <a:rPr lang="en-US" altLang="ko-KR" dirty="0" err="1" smtClean="0">
                <a:solidFill>
                  <a:srgbClr val="00B050"/>
                </a:solidFill>
              </a:rPr>
              <a:t>Jianhan</a:t>
            </a:r>
            <a:r>
              <a:rPr lang="en-US" altLang="ko-KR" dirty="0" smtClean="0">
                <a:solidFill>
                  <a:srgbClr val="00B050"/>
                </a:solidFill>
              </a:rPr>
              <a:t> Liu (</a:t>
            </a:r>
            <a:r>
              <a:rPr lang="en-US" altLang="ko-KR" dirty="0" err="1" smtClean="0">
                <a:solidFill>
                  <a:srgbClr val="00B050"/>
                </a:solidFill>
              </a:rPr>
              <a:t>MediaTek</a:t>
            </a:r>
            <a:r>
              <a:rPr lang="en-US" altLang="ko-KR" dirty="0" smtClean="0">
                <a:solidFill>
                  <a:srgbClr val="00B050"/>
                </a:solidFill>
              </a:rPr>
              <a:t>)</a:t>
            </a:r>
            <a:endParaRPr lang="en-US" altLang="ko-KR" dirty="0">
              <a:solidFill>
                <a:srgbClr val="00B050"/>
              </a:solidFill>
            </a:endParaRPr>
          </a:p>
          <a:p>
            <a:pPr lvl="1"/>
            <a:endParaRPr lang="ko-KR" altLang="en-US" dirty="0"/>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8</a:t>
            </a:fld>
            <a:endParaRPr lang="en-US" altLang="ko-KR"/>
          </a:p>
        </p:txBody>
      </p:sp>
      <p:sp>
        <p:nvSpPr>
          <p:cNvPr id="6" name="날짜 개체 틀 5"/>
          <p:cNvSpPr>
            <a:spLocks noGrp="1"/>
          </p:cNvSpPr>
          <p:nvPr>
            <p:ph type="dt" sz="half" idx="2"/>
          </p:nvPr>
        </p:nvSpPr>
        <p:spPr/>
        <p:txBody>
          <a:bodyPr/>
          <a:lstStyle/>
          <a:p>
            <a:r>
              <a:rPr lang="en-US" altLang="ko-KR" dirty="0"/>
              <a:t>Sept. 2013</a:t>
            </a:r>
          </a:p>
        </p:txBody>
      </p:sp>
    </p:spTree>
    <p:extLst>
      <p:ext uri="{BB962C8B-B14F-4D97-AF65-F5344CB8AC3E}">
        <p14:creationId xmlns:p14="http://schemas.microsoft.com/office/powerpoint/2010/main" val="20209205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Submissions </a:t>
            </a:r>
            <a:r>
              <a:rPr lang="en-US" altLang="ko-KR" dirty="0" smtClean="0"/>
              <a:t>(3)</a:t>
            </a:r>
            <a:endParaRPr lang="ko-KR" altLang="en-US" dirty="0"/>
          </a:p>
        </p:txBody>
      </p:sp>
      <p:sp>
        <p:nvSpPr>
          <p:cNvPr id="3" name="내용 개체 틀 2"/>
          <p:cNvSpPr>
            <a:spLocks noGrp="1"/>
          </p:cNvSpPr>
          <p:nvPr>
            <p:ph idx="1"/>
          </p:nvPr>
        </p:nvSpPr>
        <p:spPr/>
        <p:txBody>
          <a:bodyPr/>
          <a:lstStyle/>
          <a:p>
            <a:r>
              <a:rPr lang="en-US" altLang="ko-KR" dirty="0" smtClean="0">
                <a:solidFill>
                  <a:srgbClr val="00B050"/>
                </a:solidFill>
              </a:rPr>
              <a:t>13/1127r1 </a:t>
            </a:r>
            <a:r>
              <a:rPr lang="en-US" altLang="ko-KR" dirty="0">
                <a:solidFill>
                  <a:srgbClr val="00B050"/>
                </a:solidFill>
              </a:rPr>
              <a:t>CCA channelization and levels</a:t>
            </a:r>
          </a:p>
          <a:p>
            <a:pPr lvl="1"/>
            <a:r>
              <a:rPr lang="en-US" altLang="ko-KR" dirty="0">
                <a:solidFill>
                  <a:srgbClr val="00B050"/>
                </a:solidFill>
              </a:rPr>
              <a:t>Eugene Baik (Qualcomm)</a:t>
            </a:r>
          </a:p>
          <a:p>
            <a:r>
              <a:rPr lang="en-US" altLang="ko-KR" dirty="0" smtClean="0">
                <a:solidFill>
                  <a:srgbClr val="00B050"/>
                </a:solidFill>
              </a:rPr>
              <a:t>13/1172r1 comment resolutions for </a:t>
            </a:r>
            <a:r>
              <a:rPr lang="en-US" altLang="ko-KR" dirty="0" err="1" smtClean="0">
                <a:solidFill>
                  <a:srgbClr val="00B050"/>
                </a:solidFill>
              </a:rPr>
              <a:t>subclause</a:t>
            </a:r>
            <a:r>
              <a:rPr lang="en-US" altLang="ko-KR" dirty="0" smtClean="0">
                <a:solidFill>
                  <a:srgbClr val="00B050"/>
                </a:solidFill>
              </a:rPr>
              <a:t> 7-3</a:t>
            </a:r>
          </a:p>
          <a:p>
            <a:pPr lvl="1"/>
            <a:r>
              <a:rPr lang="en-US" altLang="ko-KR" dirty="0" err="1" smtClean="0">
                <a:solidFill>
                  <a:srgbClr val="00B050"/>
                </a:solidFill>
              </a:rPr>
              <a:t>Shusaku</a:t>
            </a:r>
            <a:r>
              <a:rPr lang="en-US" altLang="ko-KR" dirty="0" smtClean="0">
                <a:solidFill>
                  <a:srgbClr val="00B050"/>
                </a:solidFill>
              </a:rPr>
              <a:t> Shimada (Yokogawa)</a:t>
            </a:r>
            <a:endParaRPr lang="en-US" altLang="ko-KR" dirty="0" smtClean="0">
              <a:solidFill>
                <a:srgbClr val="00B050"/>
              </a:solidFill>
            </a:endParaRPr>
          </a:p>
          <a:p>
            <a:r>
              <a:rPr lang="en-US" altLang="ko-KR" dirty="0" smtClean="0"/>
              <a:t>13/XXXXr0 </a:t>
            </a:r>
            <a:r>
              <a:rPr lang="en-US" altLang="ko-KR" dirty="0" smtClean="0"/>
              <a:t>Comment resolution on CCA</a:t>
            </a:r>
          </a:p>
          <a:p>
            <a:pPr lvl="1"/>
            <a:r>
              <a:rPr lang="en-US" altLang="ko-KR" dirty="0" smtClean="0"/>
              <a:t>Eugene </a:t>
            </a:r>
            <a:r>
              <a:rPr lang="en-US" altLang="ko-KR" dirty="0" err="1" smtClean="0"/>
              <a:t>Baik</a:t>
            </a:r>
            <a:r>
              <a:rPr lang="en-US" altLang="ko-KR" dirty="0" smtClean="0"/>
              <a:t> (Qualcomm)</a:t>
            </a:r>
          </a:p>
        </p:txBody>
      </p:sp>
      <p:sp>
        <p:nvSpPr>
          <p:cNvPr id="4" name="바닥글 개체 틀 3"/>
          <p:cNvSpPr>
            <a:spLocks noGrp="1"/>
          </p:cNvSpPr>
          <p:nvPr>
            <p:ph type="ftr" sz="quarter" idx="11"/>
          </p:nvPr>
        </p:nvSpPr>
        <p:spPr/>
        <p:txBody>
          <a:bodyPr/>
          <a:lstStyle/>
          <a:p>
            <a:r>
              <a:rPr lang="en-US" altLang="ko-KR" smtClean="0"/>
              <a:t>Porat, Cheong, Yang</a:t>
            </a: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3A0ECB10-EC6C-48EF-AC56-DD312EB9C17A}" type="slidenum">
              <a:rPr lang="en-US" altLang="ko-KR" smtClean="0"/>
              <a:pPr/>
              <a:t>9</a:t>
            </a:fld>
            <a:endParaRPr lang="en-US" altLang="ko-KR"/>
          </a:p>
        </p:txBody>
      </p:sp>
      <p:sp>
        <p:nvSpPr>
          <p:cNvPr id="6" name="날짜 개체 틀 5"/>
          <p:cNvSpPr>
            <a:spLocks noGrp="1"/>
          </p:cNvSpPr>
          <p:nvPr>
            <p:ph type="dt" sz="half" idx="2"/>
          </p:nvPr>
        </p:nvSpPr>
        <p:spPr/>
        <p:txBody>
          <a:bodyPr/>
          <a:lstStyle/>
          <a:p>
            <a:r>
              <a:rPr lang="en-US" altLang="ko-KR" smtClean="0"/>
              <a:t>Sept. 2013</a:t>
            </a:r>
            <a:endParaRPr lang="en-US" altLang="ko-KR" dirty="0"/>
          </a:p>
        </p:txBody>
      </p:sp>
    </p:spTree>
    <p:extLst>
      <p:ext uri="{BB962C8B-B14F-4D97-AF65-F5344CB8AC3E}">
        <p14:creationId xmlns:p14="http://schemas.microsoft.com/office/powerpoint/2010/main" val="2453660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22874</TotalTime>
  <Words>1904</Words>
  <Application>Microsoft Office PowerPoint</Application>
  <PresentationFormat>화면 슬라이드 쇼(4:3)</PresentationFormat>
  <Paragraphs>287</Paragraphs>
  <Slides>24</Slides>
  <Notes>12</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24</vt:i4>
      </vt:variant>
    </vt:vector>
  </HeadingPairs>
  <TitlesOfParts>
    <vt:vector size="26" baseType="lpstr">
      <vt:lpstr>802-11-Submission</vt:lpstr>
      <vt:lpstr>Document</vt:lpstr>
      <vt:lpstr>TGah PHY Ad Hoc Agenda and Report</vt:lpstr>
      <vt:lpstr>PowerPoint 프레젠테이션</vt:lpstr>
      <vt:lpstr>Review of ad hoc operating rules </vt:lpstr>
      <vt:lpstr>Review of ad hoc operating rules </vt:lpstr>
      <vt:lpstr>Submissions and notes</vt:lpstr>
      <vt:lpstr>Interpretive guide</vt:lpstr>
      <vt:lpstr>Submissions</vt:lpstr>
      <vt:lpstr>Submissions (2)</vt:lpstr>
      <vt:lpstr>Submissions (3)</vt:lpstr>
      <vt:lpstr>PHY ad-hoc Pre-Motions to be brought for vote in TGah task group</vt:lpstr>
      <vt:lpstr>Pre-Motions</vt:lpstr>
      <vt:lpstr>Pre-Motions (2)</vt:lpstr>
      <vt:lpstr>Pre-Motions (3)</vt:lpstr>
      <vt:lpstr>Straw-Polls</vt:lpstr>
      <vt:lpstr>References</vt:lpstr>
      <vt:lpstr>Appendix - Policies</vt:lpstr>
      <vt:lpstr>Instructions for the WG Chair</vt:lpstr>
      <vt:lpstr>Participants, Patents, and Duty to Inform</vt:lpstr>
      <vt:lpstr>Patent Related Links</vt:lpstr>
      <vt:lpstr>Call for Potentially Essential Patents</vt:lpstr>
      <vt:lpstr>Other Guidelines for IEEE WG Meetings</vt:lpstr>
      <vt:lpstr>Member Affiliation</vt:lpstr>
      <vt:lpstr>Declaration of Affiliation</vt:lpstr>
      <vt:lpstr>Affiliation Policy</vt:lpstr>
    </vt:vector>
  </TitlesOfParts>
  <Company>Broadcom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mac-adhoc-report-nov09</dc:title>
  <dc:creator>Matthew Fischer</dc:creator>
  <cp:lastModifiedBy>minho</cp:lastModifiedBy>
  <cp:revision>645</cp:revision>
  <cp:lastPrinted>1998-02-10T13:28:06Z</cp:lastPrinted>
  <dcterms:created xsi:type="dcterms:W3CDTF">2008-05-05T19:43:32Z</dcterms:created>
  <dcterms:modified xsi:type="dcterms:W3CDTF">2013-09-17T06:30:39Z</dcterms:modified>
</cp:coreProperties>
</file>