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m" ContentType="application/vnd.ms-word.document.macroEnabled.12"/>
  <Default Extension="doc" ContentType="application/haansoftdoc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707" r:id="rId1"/>
    <p:sldMasterId id="2147483719" r:id="rId2"/>
  </p:sldMasterIdLst>
  <p:notesMasterIdLst>
    <p:notesMasterId r:id="rId24"/>
  </p:notesMasterIdLst>
  <p:handoutMasterIdLst>
    <p:handoutMasterId r:id="rId25"/>
  </p:handoutMasterIdLst>
  <p:sldIdLst>
    <p:sldId id="1062" r:id="rId3"/>
    <p:sldId id="1061" r:id="rId4"/>
    <p:sldId id="1063" r:id="rId5"/>
    <p:sldId id="1081" r:id="rId6"/>
    <p:sldId id="1067" r:id="rId7"/>
    <p:sldId id="1068" r:id="rId8"/>
    <p:sldId id="1082" r:id="rId9"/>
    <p:sldId id="1083" r:id="rId10"/>
    <p:sldId id="1084" r:id="rId11"/>
    <p:sldId id="1085" r:id="rId12"/>
    <p:sldId id="1087" r:id="rId13"/>
    <p:sldId id="1088" r:id="rId14"/>
    <p:sldId id="1089" r:id="rId15"/>
    <p:sldId id="1086" r:id="rId16"/>
    <p:sldId id="1077" r:id="rId17"/>
    <p:sldId id="1074" r:id="rId18"/>
    <p:sldId id="1075" r:id="rId19"/>
    <p:sldId id="1076" r:id="rId20"/>
    <p:sldId id="1090" r:id="rId21"/>
    <p:sldId id="1079" r:id="rId22"/>
    <p:sldId id="1080" r:id="rId23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1pPr>
    <a:lvl2pPr marL="45716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2pPr>
    <a:lvl3pPr marL="91433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3pPr>
    <a:lvl4pPr marL="137150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4pPr>
    <a:lvl5pPr marL="182866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5pPr>
    <a:lvl6pPr marL="2285836" algn="l" defTabSz="914335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6pPr>
    <a:lvl7pPr marL="2743004" algn="l" defTabSz="914335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7pPr>
    <a:lvl8pPr marL="3200171" algn="l" defTabSz="914335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8pPr>
    <a:lvl9pPr marL="3657338" algn="l" defTabSz="914335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00"/>
    <a:srgbClr val="990000"/>
    <a:srgbClr val="368466"/>
    <a:srgbClr val="777777"/>
    <a:srgbClr val="0073AC"/>
    <a:srgbClr val="E9EAED"/>
    <a:srgbClr val="FF330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174" autoAdjust="0"/>
    <p:restoredTop sz="98280" autoAdjust="0"/>
  </p:normalViewPr>
  <p:slideViewPr>
    <p:cSldViewPr snapToGrid="0">
      <p:cViewPr>
        <p:scale>
          <a:sx n="60" d="100"/>
          <a:sy n="60" d="100"/>
        </p:scale>
        <p:origin x="-1374" y="-774"/>
      </p:cViewPr>
      <p:guideLst>
        <p:guide orient="horz" pos="3304"/>
        <p:guide pos="2880"/>
      </p:guideLst>
    </p:cSldViewPr>
  </p:slideViewPr>
  <p:outlineViewPr>
    <p:cViewPr>
      <p:scale>
        <a:sx n="33" d="100"/>
        <a:sy n="33" d="100"/>
      </p:scale>
      <p:origin x="0" y="13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5895" cy="75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2526" cy="465445"/>
          </a:xfrm>
          <a:prstGeom prst="rect">
            <a:avLst/>
          </a:prstGeom>
        </p:spPr>
        <p:txBody>
          <a:bodyPr vert="horz" lIns="89116" tIns="44558" rIns="89116" bIns="445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760" y="1"/>
            <a:ext cx="2982526" cy="465445"/>
          </a:xfrm>
          <a:prstGeom prst="rect">
            <a:avLst/>
          </a:prstGeom>
        </p:spPr>
        <p:txBody>
          <a:bodyPr vert="horz" lIns="89116" tIns="44558" rIns="89116" bIns="44558" rtlCol="0"/>
          <a:lstStyle>
            <a:lvl1pPr algn="r">
              <a:defRPr sz="1200"/>
            </a:lvl1pPr>
          </a:lstStyle>
          <a:p>
            <a:fld id="{B8AF84FA-3C73-468A-8EA0-3B5450C08AA0}" type="datetimeFigureOut">
              <a:rPr lang="en-US" smtClean="0"/>
              <a:pPr/>
              <a:t>9/16/2013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395"/>
            <a:ext cx="2982526" cy="465445"/>
          </a:xfrm>
          <a:prstGeom prst="rect">
            <a:avLst/>
          </a:prstGeom>
        </p:spPr>
        <p:txBody>
          <a:bodyPr vert="horz" lIns="89116" tIns="44558" rIns="89116" bIns="445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760" y="8829395"/>
            <a:ext cx="2982526" cy="465445"/>
          </a:xfrm>
          <a:prstGeom prst="rect">
            <a:avLst/>
          </a:prstGeom>
        </p:spPr>
        <p:txBody>
          <a:bodyPr vert="horz" lIns="89116" tIns="44558" rIns="89116" bIns="44558" rtlCol="0" anchor="b"/>
          <a:lstStyle>
            <a:lvl1pPr algn="r">
              <a:defRPr sz="1200"/>
            </a:lvl1pPr>
          </a:lstStyle>
          <a:p>
            <a:fld id="{A2786A7B-E13A-4DAB-A5AD-23A59091318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790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1910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343" y="0"/>
            <a:ext cx="2981910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8500"/>
            <a:ext cx="4646613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496" y="4416110"/>
            <a:ext cx="5504826" cy="4182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0627"/>
            <a:ext cx="2981910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343" y="8830627"/>
            <a:ext cx="2981910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D313B904-95E7-4515-BCB5-5083EB877C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310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6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33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50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66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836" algn="l" defTabSz="9143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04" algn="l" defTabSz="9143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71" algn="l" defTabSz="9143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38" algn="l" defTabSz="9143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3517" y="9001406"/>
            <a:ext cx="402906" cy="191169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2EF01D6-9BB8-4BE9-AA05-E27DFFF9964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3517" y="9001406"/>
            <a:ext cx="402906" cy="191169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0C565D6-3973-422E-9FFD-B48BBE584CA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240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48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655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98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8223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565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87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426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76675" y="6475413"/>
            <a:ext cx="666849" cy="215444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615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8236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712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C975370-970A-454F-9099-D44253997A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C05F17D-7BD0-478F-9DF8-D07B7DDA82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5475" y="6475413"/>
            <a:ext cx="22984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69461" y="6475413"/>
            <a:ext cx="68127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z="1400" dirty="0" smtClean="0"/>
              <a:t>Slide</a:t>
            </a:r>
            <a:r>
              <a:rPr lang="en-US" dirty="0" smtClean="0"/>
              <a:t> </a:t>
            </a:r>
            <a:fld id="{79642FA4-93AF-4596-8846-F9DC874D2F37}" type="slidenum">
              <a:rPr lang="en-US" sz="1400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893117" y="332601"/>
            <a:ext cx="35523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</a:t>
            </a:r>
            <a:r>
              <a:rPr lang="en-US" sz="1800" b="1">
                <a:cs typeface="+mn-cs"/>
              </a:rPr>
              <a:t>IEEE </a:t>
            </a:r>
            <a:r>
              <a:rPr lang="en-US" sz="1800" b="1" smtClean="0">
                <a:cs typeface="+mn-cs"/>
              </a:rPr>
              <a:t>802.11</a:t>
            </a:r>
            <a:r>
              <a:rPr lang="en-US" b="1" i="0" kern="120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Tahoma" pitchFamily="34" charset="0"/>
              </a:rPr>
              <a:t>-13/1127-r1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92653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4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600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4075" y="6475413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802.11-12/1333r0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6953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1.emf"/><Relationship Id="rId5" Type="http://schemas.openxmlformats.org/officeDocument/2006/relationships/package" Target="../embeddings/Microsoft_Word_Macro-Enabled_Document1.docm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2.emf"/><Relationship Id="rId5" Type="http://schemas.openxmlformats.org/officeDocument/2006/relationships/package" Target="../embeddings/Microsoft_Word_Macro-Enabled_Document2.docm"/><Relationship Id="rId4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3.v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__3111111111111111111.doc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359088"/>
              </p:ext>
            </p:extLst>
          </p:nvPr>
        </p:nvGraphicFramePr>
        <p:xfrm>
          <a:off x="1270000" y="1982788"/>
          <a:ext cx="6757988" cy="437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Macro-Enabled Template" r:id="rId5" imgW="9033567" imgH="5838015" progId="Word.DocumentMacroEnabled.12">
                  <p:embed/>
                </p:oleObj>
              </mc:Choice>
              <mc:Fallback>
                <p:oleObj name="Macro-Enabled Template" r:id="rId5" imgW="9033567" imgH="5838015" progId="Word.Document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0" y="1982788"/>
                        <a:ext cx="6757988" cy="4370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1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1229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67138" y="6475413"/>
            <a:ext cx="2076787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Qualcomm</a:t>
            </a:r>
            <a:endParaRPr lang="en-US" sz="1400" dirty="0"/>
          </a:p>
        </p:txBody>
      </p:sp>
      <p:sp>
        <p:nvSpPr>
          <p:cNvPr id="1229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8428" y="6475413"/>
            <a:ext cx="503343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Slide </a:t>
            </a:r>
            <a:fld id="{85ED5A70-6E9A-430C-B2B3-63281D90C897}" type="slidenum">
              <a:rPr lang="en-US" sz="1400" smtClean="0"/>
              <a:pPr/>
              <a:t>1</a:t>
            </a:fld>
            <a:endParaRPr lang="en-US" sz="14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mtClean="0"/>
              <a:t>CCA Channelization and Levels for </a:t>
            </a:r>
            <a:r>
              <a:rPr lang="en-US" dirty="0" smtClean="0"/>
              <a:t>11ah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2013-09-16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44731" y="152894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82097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5" y="1472542"/>
            <a:ext cx="4780767" cy="5079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/>
              <a:t>Preamble Detect CCA Levels for Type1/Type2 channels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999512" y="1554279"/>
            <a:ext cx="3687288" cy="4870269"/>
          </a:xfrm>
        </p:spPr>
        <p:txBody>
          <a:bodyPr/>
          <a:lstStyle/>
          <a:p>
            <a:r>
              <a:rPr lang="en-US" sz="1800"/>
              <a:t>Type 1 is scaled 11ac </a:t>
            </a:r>
            <a:r>
              <a:rPr lang="en-US" sz="1800" smtClean="0"/>
              <a:t>levels</a:t>
            </a:r>
            <a:endParaRPr lang="en-US" b="1" smtClean="0"/>
          </a:p>
          <a:p>
            <a:pPr marL="342900" lvl="2" indent="-342900"/>
            <a:r>
              <a:rPr lang="en-US" b="1" smtClean="0"/>
              <a:t>Type2 Levels </a:t>
            </a:r>
            <a:r>
              <a:rPr lang="en-US" b="1"/>
              <a:t>@ </a:t>
            </a:r>
            <a:r>
              <a:rPr lang="en-US" b="1">
                <a:solidFill>
                  <a:srgbClr val="FF66FF"/>
                </a:solidFill>
              </a:rPr>
              <a:t>[-89, -89</a:t>
            </a:r>
            <a:r>
              <a:rPr lang="en-US" b="1" smtClean="0">
                <a:solidFill>
                  <a:srgbClr val="FF66FF"/>
                </a:solidFill>
              </a:rPr>
              <a:t>, -</a:t>
            </a:r>
            <a:r>
              <a:rPr lang="en-US" b="1">
                <a:solidFill>
                  <a:srgbClr val="FF66FF"/>
                </a:solidFill>
              </a:rPr>
              <a:t>86</a:t>
            </a:r>
            <a:r>
              <a:rPr lang="en-US" b="1" smtClean="0">
                <a:solidFill>
                  <a:srgbClr val="FF66FF"/>
                </a:solidFill>
              </a:rPr>
              <a:t>, -</a:t>
            </a:r>
            <a:r>
              <a:rPr lang="en-US" b="1">
                <a:solidFill>
                  <a:srgbClr val="FF66FF"/>
                </a:solidFill>
              </a:rPr>
              <a:t>83,-80] </a:t>
            </a:r>
            <a:r>
              <a:rPr lang="en-US" b="1"/>
              <a:t>dBm for 1/2/4/8/16 MHz </a:t>
            </a:r>
            <a:r>
              <a:rPr lang="en-US" b="1" smtClean="0"/>
              <a:t>PPDUs</a:t>
            </a:r>
            <a:endParaRPr lang="en-US" sz="1800" b="1" smtClean="0"/>
          </a:p>
          <a:p>
            <a:pPr lvl="1"/>
            <a:r>
              <a:rPr lang="en-US" sz="1600" smtClean="0"/>
              <a:t>Delta above all Type 1 levels reduces CCA sensitivity to all transmissions</a:t>
            </a:r>
          </a:p>
          <a:p>
            <a:pPr lvl="1"/>
            <a:r>
              <a:rPr lang="en-US" sz="1600" smtClean="0"/>
              <a:t>Sensitivity to 1MHz PPDUs (in Pri 1MHz) is aligned to 2MHz level</a:t>
            </a:r>
          </a:p>
          <a:p>
            <a:pPr lvl="1"/>
            <a:r>
              <a:rPr lang="en-US" sz="1600" smtClean="0"/>
              <a:t>Scaled CCA level </a:t>
            </a:r>
            <a:r>
              <a:rPr lang="en-US" sz="1600" i="1" smtClean="0"/>
              <a:t>within</a:t>
            </a:r>
            <a:r>
              <a:rPr lang="en-US" sz="1600" smtClean="0"/>
              <a:t> Primary 2MHz is constant for PPDUs of &gt;2MHz BW.</a:t>
            </a:r>
          </a:p>
          <a:p>
            <a:pPr lvl="2"/>
            <a:r>
              <a:rPr lang="en-US" sz="1400" smtClean="0"/>
              <a:t>[-89, -89, -89, -89] dBm for 2/4/8/16MHz PPDUs</a:t>
            </a:r>
          </a:p>
          <a:p>
            <a:pPr lvl="2"/>
            <a:r>
              <a:rPr lang="en-US" sz="1400" smtClean="0"/>
              <a:t>Eases implementation slightly as Rx does not need to know BW of &gt;=2MHz PPDUs before checking CCA level on Primary 2MHz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23183" y="5605559"/>
            <a:ext cx="60235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rgbClr val="7030A0"/>
                </a:solidFill>
              </a:rPr>
              <a:t>1MHz</a:t>
            </a:r>
          </a:p>
          <a:p>
            <a:r>
              <a:rPr lang="en-US" sz="1050" smtClean="0">
                <a:solidFill>
                  <a:srgbClr val="7030A0"/>
                </a:solidFill>
              </a:rPr>
              <a:t>PPDU</a:t>
            </a:r>
            <a:endParaRPr lang="en-US" sz="105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41259" y="4396107"/>
            <a:ext cx="61684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rgbClr val="7030A0"/>
                </a:solidFill>
              </a:rPr>
              <a:t>2MHz</a:t>
            </a:r>
          </a:p>
          <a:p>
            <a:r>
              <a:rPr lang="en-US" sz="1050" smtClean="0">
                <a:solidFill>
                  <a:srgbClr val="7030A0"/>
                </a:solidFill>
              </a:rPr>
              <a:t>PPDU</a:t>
            </a:r>
            <a:endParaRPr lang="en-US" sz="105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89883" y="3756447"/>
            <a:ext cx="6096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rgbClr val="7030A0"/>
                </a:solidFill>
              </a:rPr>
              <a:t>4MHz</a:t>
            </a:r>
          </a:p>
          <a:p>
            <a:r>
              <a:rPr lang="en-US" sz="1050" smtClean="0">
                <a:solidFill>
                  <a:srgbClr val="7030A0"/>
                </a:solidFill>
              </a:rPr>
              <a:t>PPDU</a:t>
            </a:r>
            <a:endParaRPr lang="en-US" sz="1050">
              <a:solidFill>
                <a:srgbClr val="7030A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35108" y="3094514"/>
            <a:ext cx="6096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rgbClr val="7030A0"/>
                </a:solidFill>
              </a:rPr>
              <a:t>8MHz</a:t>
            </a:r>
          </a:p>
          <a:p>
            <a:r>
              <a:rPr lang="en-US" sz="1050" smtClean="0">
                <a:solidFill>
                  <a:srgbClr val="7030A0"/>
                </a:solidFill>
              </a:rPr>
              <a:t>PPDU</a:t>
            </a:r>
            <a:endParaRPr lang="en-US" sz="1050">
              <a:solidFill>
                <a:srgbClr val="7030A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56583" y="2430345"/>
            <a:ext cx="61846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rgbClr val="7030A0"/>
                </a:solidFill>
              </a:rPr>
              <a:t>16MHz</a:t>
            </a:r>
          </a:p>
          <a:p>
            <a:r>
              <a:rPr lang="en-US" sz="1050" smtClean="0">
                <a:solidFill>
                  <a:srgbClr val="7030A0"/>
                </a:solidFill>
              </a:rPr>
              <a:t>PPDU</a:t>
            </a:r>
            <a:endParaRPr lang="en-US" sz="105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38905" y="3496309"/>
            <a:ext cx="6023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smtClean="0">
                <a:solidFill>
                  <a:srgbClr val="FF66FF"/>
                </a:solidFill>
              </a:rPr>
              <a:t>-89dBm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48505" y="3487418"/>
            <a:ext cx="6023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smtClean="0">
                <a:solidFill>
                  <a:srgbClr val="FF66FF"/>
                </a:solidFill>
              </a:rPr>
              <a:t>-89dBm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58105" y="2845843"/>
            <a:ext cx="6023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smtClean="0">
                <a:solidFill>
                  <a:srgbClr val="FF66FF"/>
                </a:solidFill>
              </a:rPr>
              <a:t>-86dBm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99483" y="2252678"/>
            <a:ext cx="6023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smtClean="0">
                <a:solidFill>
                  <a:srgbClr val="FF66FF"/>
                </a:solidFill>
              </a:rPr>
              <a:t>-83dBm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101837" y="1628901"/>
            <a:ext cx="6023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smtClean="0">
                <a:solidFill>
                  <a:srgbClr val="FF66FF"/>
                </a:solidFill>
              </a:rPr>
              <a:t>-80dBm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78470" y="2753833"/>
            <a:ext cx="287079" cy="1105786"/>
          </a:xfrm>
          <a:prstGeom prst="rect">
            <a:avLst/>
          </a:prstGeom>
          <a:solidFill>
            <a:schemeClr val="accent5">
              <a:alpha val="3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2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CCA for High Intended TxBW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For higher </a:t>
            </a:r>
            <a:r>
              <a:rPr lang="en-US" smtClean="0"/>
              <a:t>transmit </a:t>
            </a:r>
            <a:r>
              <a:rPr lang="en-US"/>
              <a:t>BWs such as 8MHz and 16MHz, the </a:t>
            </a:r>
            <a:r>
              <a:rPr lang="en-US" smtClean="0"/>
              <a:t>power density </a:t>
            </a:r>
            <a:r>
              <a:rPr lang="en-US"/>
              <a:t>for the transmission is </a:t>
            </a:r>
            <a:r>
              <a:rPr lang="en-US" smtClean="0"/>
              <a:t>lower </a:t>
            </a:r>
            <a:r>
              <a:rPr lang="en-US"/>
              <a:t>relative to lower </a:t>
            </a:r>
            <a:r>
              <a:rPr lang="en-US" smtClean="0"/>
              <a:t>transmit BW transmissions </a:t>
            </a:r>
          </a:p>
          <a:p>
            <a:pPr lvl="1"/>
            <a:r>
              <a:rPr lang="en-US" smtClean="0"/>
              <a:t>For fixed power, scales </a:t>
            </a:r>
            <a:r>
              <a:rPr lang="en-US"/>
              <a:t>inversely according to </a:t>
            </a:r>
            <a:r>
              <a:rPr lang="en-US" smtClean="0"/>
              <a:t>TxBW</a:t>
            </a:r>
          </a:p>
          <a:p>
            <a:pPr lvl="1"/>
            <a:r>
              <a:rPr lang="en-US" smtClean="0"/>
              <a:t>Interference </a:t>
            </a:r>
            <a:r>
              <a:rPr lang="en-US"/>
              <a:t>to OBSS </a:t>
            </a:r>
            <a:r>
              <a:rPr lang="en-US" smtClean="0"/>
              <a:t>from wide bandwidth transmissions is </a:t>
            </a:r>
            <a:r>
              <a:rPr lang="en-US"/>
              <a:t>reduced accordingly.</a:t>
            </a:r>
          </a:p>
          <a:p>
            <a:r>
              <a:rPr lang="en-US"/>
              <a:t>D</a:t>
            </a:r>
            <a:r>
              <a:rPr lang="en-US" smtClean="0"/>
              <a:t>esirable </a:t>
            </a:r>
            <a:r>
              <a:rPr lang="en-US"/>
              <a:t>to allow higher CCA levels for wider intended transmission bandwidth PPDUs</a:t>
            </a:r>
          </a:p>
          <a:p>
            <a:r>
              <a:rPr lang="en-US"/>
              <a:t>Propose to use higher CCA Levels for 8/16MHz intended transmit bandwidth </a:t>
            </a:r>
            <a:endParaRPr lang="en-US" sz="2000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15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Proposed </a:t>
            </a:r>
            <a:r>
              <a:rPr lang="en-US" smtClean="0"/>
              <a:t>Required </a:t>
            </a:r>
            <a:r>
              <a:rPr lang="en-US"/>
              <a:t>Rules </a:t>
            </a:r>
            <a:r>
              <a:rPr lang="en-US" smtClean="0"/>
              <a:t>for Wide Tx </a:t>
            </a:r>
            <a:r>
              <a:rPr lang="en-US"/>
              <a:t>Bandwidth Related CCA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/>
              <a:t>If a </a:t>
            </a:r>
            <a:r>
              <a:rPr lang="en-US" sz="2000" smtClean="0"/>
              <a:t>backoff countdown </a:t>
            </a:r>
            <a:r>
              <a:rPr lang="en-US" sz="2000"/>
              <a:t>process for BW greater than 2MHz is employed, the actual transmission BW shall be greater or equal to the </a:t>
            </a:r>
            <a:r>
              <a:rPr lang="en-US" sz="2000" smtClean="0"/>
              <a:t>BW </a:t>
            </a:r>
            <a:r>
              <a:rPr lang="en-US" sz="2000"/>
              <a:t>used for determining the CCA level during the back-off process</a:t>
            </a:r>
          </a:p>
          <a:p>
            <a:pPr lvl="0"/>
            <a:r>
              <a:rPr lang="en-US" sz="2000" smtClean="0"/>
              <a:t>If </a:t>
            </a:r>
            <a:r>
              <a:rPr lang="en-US" sz="2000"/>
              <a:t>a STA detects a </a:t>
            </a:r>
            <a:r>
              <a:rPr lang="en-US" sz="2000" smtClean="0"/>
              <a:t>transmission and its PAID </a:t>
            </a:r>
            <a:r>
              <a:rPr lang="en-US" sz="2000"/>
              <a:t>or BSSID </a:t>
            </a:r>
            <a:r>
              <a:rPr lang="en-US" sz="2000" smtClean="0"/>
              <a:t>matches with </a:t>
            </a:r>
            <a:r>
              <a:rPr lang="en-US" sz="2000"/>
              <a:t>its own, it shall maintain PHY-CCA.indication busy for the predicted duration of the transmitted PPDU</a:t>
            </a:r>
          </a:p>
          <a:p>
            <a:pPr lvl="0"/>
            <a:r>
              <a:rPr lang="en-US" sz="2000" smtClean="0"/>
              <a:t>If Tx </a:t>
            </a:r>
            <a:r>
              <a:rPr lang="en-US" sz="2000"/>
              <a:t>BW related CCA levels are applied, a dynamic bandwidth result that is narrower than the </a:t>
            </a:r>
            <a:r>
              <a:rPr lang="en-US" sz="2000" smtClean="0"/>
              <a:t>BW used for channel access backoff </a:t>
            </a:r>
            <a:r>
              <a:rPr lang="en-US" sz="2000"/>
              <a:t>may be ignored.</a:t>
            </a:r>
          </a:p>
          <a:p>
            <a:pPr lvl="0"/>
            <a:r>
              <a:rPr lang="en-US" sz="2000"/>
              <a:t>Transmit BW related CCA levels are </a:t>
            </a:r>
            <a:r>
              <a:rPr lang="en-US" sz="2000" smtClean="0"/>
              <a:t>only applicable to Type 2 channels</a:t>
            </a:r>
            <a:endParaRPr lang="en-US" sz="2000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2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Preamble Detect CCA </a:t>
            </a:r>
            <a:r>
              <a:rPr lang="en-US"/>
              <a:t>levels for </a:t>
            </a:r>
            <a:r>
              <a:rPr lang="en-US" smtClean="0"/>
              <a:t>8/16MHz </a:t>
            </a:r>
            <a:r>
              <a:rPr lang="en-US"/>
              <a:t>Intended </a:t>
            </a:r>
            <a:r>
              <a:rPr lang="en-US" smtClean="0"/>
              <a:t>TxBW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Proposed CCA Levels for Type 2 8/16MHz intended BW</a:t>
            </a:r>
          </a:p>
          <a:p>
            <a:pPr lvl="1"/>
            <a:r>
              <a:rPr lang="en-US" smtClean="0"/>
              <a:t>[-</a:t>
            </a:r>
            <a:r>
              <a:rPr lang="en-US"/>
              <a:t>86,-86,-83,-80,-</a:t>
            </a:r>
            <a:r>
              <a:rPr lang="en-US" smtClean="0"/>
              <a:t>77] dBm </a:t>
            </a:r>
            <a:r>
              <a:rPr lang="en-US"/>
              <a:t>for 1/2/4/8/16MHz </a:t>
            </a:r>
            <a:r>
              <a:rPr lang="en-US" smtClean="0"/>
              <a:t>PPDU</a:t>
            </a:r>
          </a:p>
          <a:p>
            <a:pPr lvl="1"/>
            <a:r>
              <a:rPr lang="en-US" smtClean="0"/>
              <a:t>Delta of 3dB above regular (non-TxBW specific CCA levels)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99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Secondary Channel CCA Levels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000" smtClean="0"/>
              <a:t>11ac used Midpacket detection for </a:t>
            </a:r>
            <a:r>
              <a:rPr lang="en-US" sz="2000" smtClean="0">
                <a:solidFill>
                  <a:srgbClr val="0070C0"/>
                </a:solidFill>
              </a:rPr>
              <a:t>Secondary</a:t>
            </a:r>
            <a:r>
              <a:rPr lang="en-US" sz="2000" smtClean="0"/>
              <a:t> channel CCA</a:t>
            </a:r>
          </a:p>
          <a:p>
            <a:pPr lvl="1"/>
            <a:r>
              <a:rPr lang="en-US" sz="1800" smtClean="0"/>
              <a:t>Checked for PIFS duration before backoff expiration</a:t>
            </a:r>
          </a:p>
          <a:p>
            <a:pPr lvl="2"/>
            <a:r>
              <a:rPr lang="en-US" sz="1600" smtClean="0"/>
              <a:t>Intended for catching </a:t>
            </a:r>
            <a:r>
              <a:rPr lang="en-US" sz="1600"/>
              <a:t>OBSS transmissions not occupying Primary 20MHz, at levels ~10dB higher than Preamble detect </a:t>
            </a:r>
            <a:r>
              <a:rPr lang="en-US" sz="1600" smtClean="0"/>
              <a:t>levels</a:t>
            </a:r>
          </a:p>
          <a:p>
            <a:r>
              <a:rPr lang="en-US" sz="2000" smtClean="0"/>
              <a:t>Same Secondary channel CCA procedure can be used for 11ah</a:t>
            </a:r>
          </a:p>
          <a:p>
            <a:pPr lvl="1"/>
            <a:r>
              <a:rPr lang="en-US" sz="1800" smtClean="0">
                <a:sym typeface="Wingdings" panose="05000000000000000000" pitchFamily="2" charset="2"/>
              </a:rPr>
              <a:t>Type 2 (Scaled 11ac levels), Type 1 (=Type 2 – 4dB)</a:t>
            </a:r>
            <a:endParaRPr lang="en-US" sz="1600" smtClean="0"/>
          </a:p>
          <a:p>
            <a:pPr lvl="1"/>
            <a:endParaRPr lang="en-US" sz="1800" smtClean="0"/>
          </a:p>
          <a:p>
            <a:pPr lvl="1"/>
            <a:endParaRPr lang="en-US" sz="2000" smtClean="0"/>
          </a:p>
          <a:p>
            <a:pPr lvl="1"/>
            <a:endParaRPr lang="en-US"/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5261754"/>
              </p:ext>
            </p:extLst>
          </p:nvPr>
        </p:nvGraphicFramePr>
        <p:xfrm>
          <a:off x="1295400" y="4002975"/>
          <a:ext cx="6705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  <a:gridCol w="1676400"/>
                <a:gridCol w="1676400"/>
              </a:tblGrid>
              <a:tr h="53340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smtClean="0"/>
                        <a:t>2MHz PPDU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4MHz</a:t>
                      </a:r>
                      <a:r>
                        <a:rPr lang="en-US" sz="1400" baseline="0" smtClean="0"/>
                        <a:t> PPDU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8MHz PPDU</a:t>
                      </a:r>
                      <a:endParaRPr lang="en-US" sz="140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1400" smtClean="0"/>
                        <a:t>Secondary 2MHz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-82dBm</a:t>
                      </a:r>
                      <a:r>
                        <a:rPr lang="en-US" sz="1400" baseline="0" smtClean="0">
                          <a:solidFill>
                            <a:schemeClr val="tx1"/>
                          </a:solidFill>
                        </a:rPr>
                        <a:t> (Type 2)</a:t>
                      </a:r>
                    </a:p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-86dBm</a:t>
                      </a:r>
                      <a:r>
                        <a:rPr lang="en-US" sz="1400" baseline="0" smtClean="0">
                          <a:solidFill>
                            <a:schemeClr val="tx1"/>
                          </a:solidFill>
                        </a:rPr>
                        <a:t> (Type 1)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Secondary 4MHz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-82dBm (Type</a:t>
                      </a:r>
                      <a:r>
                        <a:rPr lang="en-US" sz="1400" baseline="0" smtClean="0">
                          <a:solidFill>
                            <a:schemeClr val="tx1"/>
                          </a:solidFill>
                        </a:rPr>
                        <a:t> 2)</a:t>
                      </a:r>
                      <a:endParaRPr lang="en-US" sz="140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-86dBm</a:t>
                      </a:r>
                      <a:r>
                        <a:rPr lang="en-US" sz="1400" baseline="0" smtClean="0">
                          <a:solidFill>
                            <a:schemeClr val="tx1"/>
                          </a:solidFill>
                        </a:rPr>
                        <a:t> (Type 1)</a:t>
                      </a:r>
                      <a:endParaRPr lang="en-US" sz="140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-82dBm (Type</a:t>
                      </a:r>
                      <a:r>
                        <a:rPr lang="en-US" sz="1400" baseline="0" smtClean="0">
                          <a:solidFill>
                            <a:schemeClr val="tx1"/>
                          </a:solidFill>
                        </a:rPr>
                        <a:t> 2)</a:t>
                      </a:r>
                      <a:endParaRPr lang="en-US" sz="140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-86dBm</a:t>
                      </a:r>
                      <a:r>
                        <a:rPr lang="en-US" sz="1400" baseline="0" smtClean="0">
                          <a:solidFill>
                            <a:schemeClr val="tx1"/>
                          </a:solidFill>
                        </a:rPr>
                        <a:t> (Type 1)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Secondary 8MHz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-82dBm (Type</a:t>
                      </a:r>
                      <a:r>
                        <a:rPr lang="en-US" sz="1400" baseline="0" smtClean="0">
                          <a:solidFill>
                            <a:schemeClr val="tx1"/>
                          </a:solidFill>
                        </a:rPr>
                        <a:t> 2)</a:t>
                      </a:r>
                      <a:endParaRPr lang="en-US" sz="140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-86dBm</a:t>
                      </a:r>
                      <a:r>
                        <a:rPr lang="en-US" sz="1400" baseline="0" smtClean="0">
                          <a:solidFill>
                            <a:schemeClr val="tx1"/>
                          </a:solidFill>
                        </a:rPr>
                        <a:t> (Type 1)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-82dBm (Type</a:t>
                      </a:r>
                      <a:r>
                        <a:rPr lang="en-US" sz="1400" baseline="0" smtClean="0">
                          <a:solidFill>
                            <a:schemeClr val="tx1"/>
                          </a:solidFill>
                        </a:rPr>
                        <a:t> 2)</a:t>
                      </a:r>
                      <a:endParaRPr lang="en-US" sz="140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-86dBm</a:t>
                      </a:r>
                      <a:r>
                        <a:rPr lang="en-US" sz="1400" baseline="0" smtClean="0">
                          <a:solidFill>
                            <a:schemeClr val="tx1"/>
                          </a:solidFill>
                        </a:rPr>
                        <a:t> (Type 1)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-79dBm (Type</a:t>
                      </a:r>
                      <a:r>
                        <a:rPr lang="en-US" sz="1400" baseline="0" smtClean="0">
                          <a:solidFill>
                            <a:schemeClr val="tx1"/>
                          </a:solidFill>
                        </a:rPr>
                        <a:t> 2)</a:t>
                      </a:r>
                      <a:endParaRPr lang="en-US" sz="140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-83dBm</a:t>
                      </a:r>
                      <a:r>
                        <a:rPr lang="en-US" sz="1400" baseline="0" smtClean="0">
                          <a:solidFill>
                            <a:schemeClr val="tx1"/>
                          </a:solidFill>
                        </a:rPr>
                        <a:t> (Type 1)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85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Energy Detect CCA Levels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11ac uses ED Levels of 20dB higher than Min. Sensitivity levels:</a:t>
            </a:r>
          </a:p>
          <a:p>
            <a:pPr lvl="1"/>
            <a:r>
              <a:rPr lang="en-US" smtClean="0"/>
              <a:t>Can use same gap for 11ah</a:t>
            </a:r>
          </a:p>
          <a:p>
            <a:pPr lvl="1"/>
            <a:r>
              <a:rPr lang="en-US" smtClean="0"/>
              <a:t>Use same levels for Type 1/Type 2</a:t>
            </a:r>
          </a:p>
          <a:p>
            <a:pPr lvl="1"/>
            <a:endParaRPr lang="en-US"/>
          </a:p>
          <a:p>
            <a:pPr>
              <a:buFont typeface="Arial" pitchFamily="34" charset="0"/>
              <a:buChar char="•"/>
            </a:pPr>
            <a:r>
              <a:rPr kumimoji="1" lang="en-US" altLang="ja-JP" sz="2000"/>
              <a:t> The CCA-ED Level for </a:t>
            </a:r>
            <a:r>
              <a:rPr kumimoji="1" lang="en-US" altLang="ja-JP" sz="2000" smtClean="0"/>
              <a:t>Energy Detection </a:t>
            </a:r>
            <a:r>
              <a:rPr kumimoji="1" lang="en-US" altLang="ja-JP" sz="2000"/>
              <a:t>(for Type </a:t>
            </a:r>
            <a:r>
              <a:rPr kumimoji="1" lang="en-US" altLang="ja-JP" sz="2000" smtClean="0"/>
              <a:t>1/Type </a:t>
            </a:r>
            <a:r>
              <a:rPr kumimoji="1" lang="en-US" altLang="ja-JP" sz="2000"/>
              <a:t>2)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/>
              <a:t>-75dBm/1MHz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/>
              <a:t>-72dBm/2MHz 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/>
              <a:t> -69dBm/4MHz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/>
              <a:t> -66dBm/8MHz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/>
              <a:t> -63dBm/16MHz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04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Proposed concept of Type 1/Type 2 channelization split for CCA levels</a:t>
            </a:r>
          </a:p>
          <a:p>
            <a:endParaRPr lang="en-US"/>
          </a:p>
          <a:p>
            <a:r>
              <a:rPr lang="en-US" smtClean="0"/>
              <a:t>Proposed CCA levels for Type 1/Type 2 channels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16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Pre-Motion #1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you agree </a:t>
            </a:r>
            <a:r>
              <a:rPr lang="en-US" smtClean="0"/>
              <a:t>to update the SFD and add the </a:t>
            </a:r>
            <a:r>
              <a:rPr lang="en-US" smtClean="0"/>
              <a:t>Type1/Type2 classification concept in slide 6 and the </a:t>
            </a:r>
            <a:r>
              <a:rPr lang="en-US"/>
              <a:t>splits for </a:t>
            </a:r>
            <a:r>
              <a:rPr lang="en-US" smtClean="0"/>
              <a:t>US </a:t>
            </a:r>
            <a:r>
              <a:rPr lang="en-US"/>
              <a:t>and China </a:t>
            </a:r>
            <a:r>
              <a:rPr lang="en-US" smtClean="0"/>
              <a:t>as described </a:t>
            </a:r>
            <a:r>
              <a:rPr lang="en-US"/>
              <a:t>in Slides </a:t>
            </a:r>
            <a:r>
              <a:rPr lang="en-US" smtClean="0"/>
              <a:t>7 </a:t>
            </a:r>
            <a:r>
              <a:rPr lang="en-US"/>
              <a:t>and </a:t>
            </a:r>
            <a:r>
              <a:rPr lang="en-US" smtClean="0"/>
              <a:t>8?</a:t>
            </a:r>
            <a:endParaRPr lang="en-US"/>
          </a:p>
          <a:p>
            <a:pPr lvl="1"/>
            <a:r>
              <a:rPr lang="en-US"/>
              <a:t>Y</a:t>
            </a:r>
          </a:p>
          <a:p>
            <a:pPr lvl="1"/>
            <a:r>
              <a:rPr lang="en-US"/>
              <a:t>N</a:t>
            </a:r>
          </a:p>
          <a:p>
            <a:pPr lvl="1"/>
            <a:r>
              <a:rPr lang="en-US"/>
              <a:t>A 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59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Pre-Motion #2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you </a:t>
            </a:r>
            <a:r>
              <a:rPr lang="en-US" smtClean="0"/>
              <a:t>agree </a:t>
            </a:r>
            <a:r>
              <a:rPr lang="en-US" smtClean="0"/>
              <a:t>to update the SFD with </a:t>
            </a:r>
            <a:r>
              <a:rPr lang="en-US" smtClean="0"/>
              <a:t>the preamble detect CCA </a:t>
            </a:r>
            <a:r>
              <a:rPr lang="en-US"/>
              <a:t>levels for Type1 and Type2 channels as described </a:t>
            </a:r>
            <a:r>
              <a:rPr lang="en-US" smtClean="0"/>
              <a:t>in slide 10?</a:t>
            </a:r>
          </a:p>
          <a:p>
            <a:pPr lvl="1"/>
            <a:r>
              <a:rPr lang="en-US" smtClean="0"/>
              <a:t>Y</a:t>
            </a:r>
          </a:p>
          <a:p>
            <a:pPr lvl="1"/>
            <a:r>
              <a:rPr lang="en-US" smtClean="0"/>
              <a:t>N</a:t>
            </a:r>
          </a:p>
          <a:p>
            <a:pPr lvl="1"/>
            <a:r>
              <a:rPr lang="en-US"/>
              <a:t>A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8345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Pre-Motion #3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you </a:t>
            </a:r>
            <a:r>
              <a:rPr lang="en-US" smtClean="0"/>
              <a:t>agree to update the SFD </a:t>
            </a:r>
            <a:r>
              <a:rPr lang="en-US"/>
              <a:t>with the </a:t>
            </a:r>
            <a:r>
              <a:rPr lang="en-US" smtClean="0"/>
              <a:t>Wide Intended TxBW </a:t>
            </a:r>
            <a:r>
              <a:rPr lang="en-US" smtClean="0"/>
              <a:t>concept, rules, and specific </a:t>
            </a:r>
            <a:r>
              <a:rPr lang="en-US" smtClean="0"/>
              <a:t>CCA </a:t>
            </a:r>
            <a:r>
              <a:rPr lang="en-US" smtClean="0"/>
              <a:t>levels </a:t>
            </a:r>
            <a:r>
              <a:rPr lang="en-US" smtClean="0"/>
              <a:t>for </a:t>
            </a:r>
            <a:r>
              <a:rPr lang="en-US"/>
              <a:t>Type2 channels as described in </a:t>
            </a:r>
            <a:r>
              <a:rPr lang="en-US" smtClean="0"/>
              <a:t>slides 11-13?</a:t>
            </a:r>
            <a:endParaRPr lang="en-US"/>
          </a:p>
          <a:p>
            <a:pPr lvl="1"/>
            <a:r>
              <a:rPr lang="en-US"/>
              <a:t>Y</a:t>
            </a:r>
          </a:p>
          <a:p>
            <a:pPr lvl="1"/>
            <a:r>
              <a:rPr lang="en-US"/>
              <a:t>N</a:t>
            </a:r>
          </a:p>
          <a:p>
            <a:pPr lvl="1"/>
            <a:r>
              <a:rPr lang="en-US"/>
              <a:t>A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83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1127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67138" y="6475413"/>
            <a:ext cx="2076787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Qualcomm</a:t>
            </a:r>
            <a:endParaRPr lang="en-US" sz="1400" dirty="0"/>
          </a:p>
        </p:txBody>
      </p:sp>
      <p:sp>
        <p:nvSpPr>
          <p:cNvPr id="1127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8428" y="6475413"/>
            <a:ext cx="503343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Slide </a:t>
            </a:r>
            <a:fld id="{A7701605-0518-44D4-AA13-A8E84E2689B9}" type="slidenum">
              <a:rPr lang="en-US" sz="1400" smtClean="0"/>
              <a:pPr/>
              <a:t>2</a:t>
            </a:fld>
            <a:endParaRPr lang="en-US" sz="1400" dirty="0" smtClean="0"/>
          </a:p>
        </p:txBody>
      </p:sp>
      <p:graphicFrame>
        <p:nvGraphicFramePr>
          <p:cNvPr id="1126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0042225"/>
              </p:ext>
            </p:extLst>
          </p:nvPr>
        </p:nvGraphicFramePr>
        <p:xfrm>
          <a:off x="1226499" y="1688111"/>
          <a:ext cx="6880225" cy="418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Macro-Enabled Template" r:id="rId5" imgW="9237641" imgH="5457854" progId="Word.DocumentMacroEnabled.12">
                  <p:embed/>
                </p:oleObj>
              </mc:Choice>
              <mc:Fallback>
                <p:oleObj name="Macro-Enabled Template" r:id="rId5" imgW="9237641" imgH="5457854" progId="Word.Document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6499" y="1688111"/>
                        <a:ext cx="6880225" cy="418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02448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Pre-Motion #4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you agree </a:t>
            </a:r>
            <a:r>
              <a:rPr lang="en-US" smtClean="0"/>
              <a:t>to update the SFD with </a:t>
            </a:r>
            <a:r>
              <a:rPr lang="en-US"/>
              <a:t>the </a:t>
            </a:r>
            <a:r>
              <a:rPr lang="en-US" smtClean="0"/>
              <a:t>Secondary channel CCA </a:t>
            </a:r>
            <a:r>
              <a:rPr lang="en-US"/>
              <a:t>levels for Type1 and Type2 channels as described in slide </a:t>
            </a:r>
            <a:r>
              <a:rPr lang="en-US" smtClean="0"/>
              <a:t>14?</a:t>
            </a:r>
            <a:endParaRPr lang="en-US"/>
          </a:p>
          <a:p>
            <a:pPr lvl="1"/>
            <a:r>
              <a:rPr lang="en-US"/>
              <a:t>Y</a:t>
            </a:r>
          </a:p>
          <a:p>
            <a:pPr lvl="1"/>
            <a:r>
              <a:rPr lang="en-US"/>
              <a:t>N</a:t>
            </a:r>
          </a:p>
          <a:p>
            <a:pPr lvl="1"/>
            <a:r>
              <a:rPr lang="en-US"/>
              <a:t>A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3101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Pre-Motion #5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you agree </a:t>
            </a:r>
            <a:r>
              <a:rPr lang="en-US" smtClean="0"/>
              <a:t>to update the SFD with </a:t>
            </a:r>
            <a:r>
              <a:rPr lang="en-US"/>
              <a:t>the </a:t>
            </a:r>
            <a:r>
              <a:rPr lang="en-US" smtClean="0"/>
              <a:t>Energy Detect CCA </a:t>
            </a:r>
            <a:r>
              <a:rPr lang="en-US"/>
              <a:t>levels for Type1 and Type2 channels as described in slide </a:t>
            </a:r>
            <a:r>
              <a:rPr lang="en-US" smtClean="0"/>
              <a:t>15?</a:t>
            </a:r>
            <a:endParaRPr lang="en-US"/>
          </a:p>
          <a:p>
            <a:pPr lvl="1"/>
            <a:r>
              <a:rPr lang="en-US"/>
              <a:t>Y</a:t>
            </a:r>
          </a:p>
          <a:p>
            <a:pPr lvl="1"/>
            <a:r>
              <a:rPr lang="en-US"/>
              <a:t>N</a:t>
            </a:r>
          </a:p>
          <a:p>
            <a:pPr lvl="1"/>
            <a:r>
              <a:rPr lang="en-US"/>
              <a:t>A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100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1331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67139" y="6475413"/>
            <a:ext cx="2076786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Qualcomm</a:t>
            </a:r>
            <a:endParaRPr lang="en-US" sz="1400" dirty="0"/>
          </a:p>
        </p:txBody>
      </p:sp>
      <p:sp>
        <p:nvSpPr>
          <p:cNvPr id="133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8428" y="6475413"/>
            <a:ext cx="503343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Slide </a:t>
            </a:r>
            <a:fld id="{B962AD13-3228-4F10-BF01-6C1569184B28}" type="slidenum">
              <a:rPr lang="en-US" sz="1400" smtClean="0"/>
              <a:pPr/>
              <a:t>3</a:t>
            </a:fld>
            <a:endParaRPr lang="en-US" sz="1400" dirty="0" smtClean="0"/>
          </a:p>
        </p:txBody>
      </p:sp>
      <p:graphicFrame>
        <p:nvGraphicFramePr>
          <p:cNvPr id="13317" name="Object 2"/>
          <p:cNvGraphicFramePr>
            <a:graphicFrameLocks noChangeAspect="1"/>
          </p:cNvGraphicFramePr>
          <p:nvPr/>
        </p:nvGraphicFramePr>
        <p:xfrm>
          <a:off x="1265238" y="808038"/>
          <a:ext cx="6464300" cy="508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Document" r:id="rId4" imgW="8521573" imgH="6713531" progId="">
                  <p:embed/>
                </p:oleObj>
              </mc:Choice>
              <mc:Fallback>
                <p:oleObj name="Document" r:id="rId4" imgW="8521573" imgH="6713531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5238" y="808038"/>
                        <a:ext cx="6464300" cy="508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8196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/>
              <a:t>Part 1:</a:t>
            </a:r>
          </a:p>
          <a:p>
            <a:pPr lvl="1"/>
            <a:r>
              <a:rPr lang="en-US" sz="2800"/>
              <a:t>High/Low CCA Levels </a:t>
            </a:r>
            <a:r>
              <a:rPr lang="en-US" sz="2800" smtClean="0"/>
              <a:t>Channelization</a:t>
            </a:r>
          </a:p>
          <a:p>
            <a:pPr lvl="1"/>
            <a:r>
              <a:rPr lang="en-US" sz="2800" smtClean="0"/>
              <a:t>Intended High TxBW Levels</a:t>
            </a:r>
            <a:endParaRPr lang="en-US" sz="2800"/>
          </a:p>
          <a:p>
            <a:pPr lvl="1"/>
            <a:endParaRPr lang="en-US" sz="2800"/>
          </a:p>
          <a:p>
            <a:r>
              <a:rPr lang="en-US" sz="3200"/>
              <a:t>Part 2:</a:t>
            </a:r>
          </a:p>
          <a:p>
            <a:pPr lvl="1"/>
            <a:r>
              <a:rPr lang="en-US" sz="2800"/>
              <a:t>CCA </a:t>
            </a:r>
            <a:r>
              <a:rPr lang="en-US" sz="2800" smtClean="0"/>
              <a:t>Levels</a:t>
            </a:r>
            <a:endParaRPr lang="en-US" sz="2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71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Part 1: Two </a:t>
            </a:r>
            <a:r>
              <a:rPr lang="en-US"/>
              <a:t>Use Cases and Different Preferred CCA 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/>
              <a:t>Extend range WiFi (e.g. cellular offload)</a:t>
            </a:r>
          </a:p>
          <a:p>
            <a:pPr lvl="1"/>
            <a:r>
              <a:rPr lang="en-US" sz="1400"/>
              <a:t>High Tx power</a:t>
            </a:r>
          </a:p>
          <a:p>
            <a:pPr lvl="1"/>
            <a:r>
              <a:rPr lang="en-US" sz="1400"/>
              <a:t>Generally operates at high data rates  (with high sensitivity level) and wide bandwidth</a:t>
            </a:r>
          </a:p>
          <a:p>
            <a:pPr lvl="1"/>
            <a:r>
              <a:rPr lang="en-US" sz="1400"/>
              <a:t>Can tolerate higher interference level</a:t>
            </a:r>
          </a:p>
          <a:p>
            <a:pPr lvl="1"/>
            <a:r>
              <a:rPr lang="en-US" sz="1400"/>
              <a:t>Prefer higher CCA level to improve the medium utilization rate</a:t>
            </a:r>
          </a:p>
          <a:p>
            <a:r>
              <a:rPr lang="en-US" sz="1800"/>
              <a:t>Sensor </a:t>
            </a:r>
          </a:p>
          <a:p>
            <a:pPr lvl="1"/>
            <a:r>
              <a:rPr lang="en-US" sz="1400"/>
              <a:t>Very low Tx power: no PA  in many cases</a:t>
            </a:r>
          </a:p>
          <a:p>
            <a:pPr lvl="1"/>
            <a:r>
              <a:rPr lang="en-US" sz="1400"/>
              <a:t>But coverage range is still essential: e.g. whole house coverage</a:t>
            </a:r>
          </a:p>
          <a:p>
            <a:pPr lvl="2"/>
            <a:r>
              <a:rPr lang="en-US" sz="1200"/>
              <a:t>Has to rely on very low data  rates (thus very low sensitivity level) to extend range</a:t>
            </a:r>
          </a:p>
          <a:p>
            <a:pPr lvl="1"/>
            <a:r>
              <a:rPr lang="en-US" sz="1400"/>
              <a:t>Sensitive to interference </a:t>
            </a:r>
          </a:p>
          <a:p>
            <a:pPr lvl="2"/>
            <a:r>
              <a:rPr lang="en-US" sz="1200"/>
              <a:t>Low data rates lead to long Tx duration,  which increases the likelihood of being hit with interference</a:t>
            </a:r>
          </a:p>
          <a:p>
            <a:pPr lvl="1"/>
            <a:r>
              <a:rPr lang="en-US" sz="1300"/>
              <a:t>Prefer low CCA level to protect the transmissions from sensor devices </a:t>
            </a:r>
          </a:p>
          <a:p>
            <a:pPr lvl="1"/>
            <a:endParaRPr lang="en-US" sz="1300"/>
          </a:p>
          <a:p>
            <a:r>
              <a:rPr lang="en-US" sz="1700"/>
              <a:t>Very difficult to find optimal CCA levels to satisfy the needs of both use cases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54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 1/Type 2 Solution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Define CCA levels for 2 </a:t>
            </a:r>
            <a:r>
              <a:rPr lang="en-US" sz="2000"/>
              <a:t>types of channels:</a:t>
            </a:r>
          </a:p>
          <a:p>
            <a:pPr lvl="1"/>
            <a:r>
              <a:rPr lang="en-US" sz="1800" smtClean="0"/>
              <a:t>Type 1 channels with lower </a:t>
            </a:r>
            <a:r>
              <a:rPr lang="en-US" sz="1800"/>
              <a:t>CCA </a:t>
            </a:r>
            <a:r>
              <a:rPr lang="en-US" sz="1800" smtClean="0"/>
              <a:t>levels, </a:t>
            </a:r>
            <a:r>
              <a:rPr lang="en-US" sz="1800"/>
              <a:t>thereby protecting low BW transmissions from sensors</a:t>
            </a:r>
          </a:p>
          <a:p>
            <a:pPr lvl="2"/>
            <a:r>
              <a:rPr lang="en-US" sz="1600"/>
              <a:t>Optimized for coverage </a:t>
            </a:r>
            <a:r>
              <a:rPr lang="en-US" sz="1600" smtClean="0"/>
              <a:t>rage</a:t>
            </a:r>
          </a:p>
          <a:p>
            <a:pPr lvl="1"/>
            <a:r>
              <a:rPr lang="en-US" sz="1800"/>
              <a:t>Type 2 channels with higher CCA </a:t>
            </a:r>
            <a:r>
              <a:rPr lang="en-US" sz="1800" smtClean="0"/>
              <a:t>levels, </a:t>
            </a:r>
            <a:r>
              <a:rPr lang="en-US" sz="1800"/>
              <a:t>thereby giving preference to higher BW devices (e.g. cellular offload use-case)</a:t>
            </a:r>
          </a:p>
          <a:p>
            <a:pPr lvl="2"/>
            <a:r>
              <a:rPr lang="en-US" sz="1600"/>
              <a:t>Optimized for good </a:t>
            </a:r>
            <a:r>
              <a:rPr lang="en-US" sz="1600" smtClean="0"/>
              <a:t>re-use</a:t>
            </a:r>
          </a:p>
          <a:p>
            <a:pPr lvl="2"/>
            <a:endParaRPr lang="en-US" sz="1600"/>
          </a:p>
          <a:p>
            <a:r>
              <a:rPr lang="en-US" sz="2000" smtClean="0"/>
              <a:t>Type 1/Type 2 split to apply </a:t>
            </a:r>
            <a:r>
              <a:rPr lang="en-US" sz="2000"/>
              <a:t>to US, China channelization</a:t>
            </a:r>
            <a:r>
              <a:rPr lang="en-US" sz="2000" smtClean="0"/>
              <a:t>:</a:t>
            </a:r>
          </a:p>
          <a:p>
            <a:pPr lvl="1"/>
            <a:r>
              <a:rPr lang="en-US" sz="1800" smtClean="0"/>
              <a:t>Allowable TxPower levels and availability of channels make high data rate use cases logical </a:t>
            </a:r>
            <a:endParaRPr lang="en-US" sz="1800"/>
          </a:p>
          <a:p>
            <a:pPr lvl="1"/>
            <a:r>
              <a:rPr lang="en-US" sz="1800" smtClean="0"/>
              <a:t>In other regions, all channels use Type 1 levels</a:t>
            </a:r>
            <a:endParaRPr lang="en-US" sz="1800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2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Type1/Type 2 Split </a:t>
            </a:r>
            <a:r>
              <a:rPr lang="en-US"/>
              <a:t>for US Channelization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21922"/>
            <a:ext cx="7772400" cy="4374078"/>
          </a:xfrm>
        </p:spPr>
        <p:txBody>
          <a:bodyPr/>
          <a:lstStyle/>
          <a:p>
            <a:pPr lvl="0"/>
            <a:r>
              <a:rPr lang="en-GB" sz="1800"/>
              <a:t>26 1MHz channels, 13 2MHz channels, 6 4MHz channels, 3 8MHz channels and one 16MHz channel</a:t>
            </a:r>
            <a:endParaRPr lang="en-US" sz="1800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432539"/>
            <a:ext cx="4773930" cy="2106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2755392" y="2813539"/>
            <a:ext cx="2513076" cy="2743200"/>
          </a:xfrm>
          <a:prstGeom prst="rect">
            <a:avLst/>
          </a:prstGeom>
          <a:solidFill>
            <a:schemeClr val="accent1"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73101" y="6148699"/>
            <a:ext cx="28726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Type 2: Higher CCA channels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2438400" y="2813539"/>
            <a:ext cx="304800" cy="2743200"/>
          </a:xfrm>
          <a:prstGeom prst="rect">
            <a:avLst/>
          </a:prstGeom>
          <a:solidFill>
            <a:srgbClr val="FFC00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280660" y="2813539"/>
            <a:ext cx="1249004" cy="2743200"/>
          </a:xfrm>
          <a:prstGeom prst="rect">
            <a:avLst/>
          </a:prstGeom>
          <a:solidFill>
            <a:srgbClr val="FFC00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650522" y="6224899"/>
            <a:ext cx="337566" cy="228600"/>
          </a:xfrm>
          <a:prstGeom prst="rect">
            <a:avLst/>
          </a:prstGeom>
          <a:solidFill>
            <a:schemeClr val="accent1"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3" name="Rectangle 12"/>
          <p:cNvSpPr/>
          <p:nvPr/>
        </p:nvSpPr>
        <p:spPr>
          <a:xfrm>
            <a:off x="5615822" y="5767230"/>
            <a:ext cx="337566" cy="228600"/>
          </a:xfrm>
          <a:prstGeom prst="rect">
            <a:avLst/>
          </a:prstGeom>
          <a:solidFill>
            <a:srgbClr val="FFC00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4" name="TextBox 13"/>
          <p:cNvSpPr txBox="1"/>
          <p:nvPr/>
        </p:nvSpPr>
        <p:spPr>
          <a:xfrm>
            <a:off x="6093038" y="5691499"/>
            <a:ext cx="28726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Type 1: Lower CCA Channels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2921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Type 1/Type 2 Split </a:t>
            </a:r>
            <a:r>
              <a:rPr lang="en-US" sz="2800"/>
              <a:t>for China Channelization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7" name="Picture 23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093" y="1958924"/>
            <a:ext cx="4559322" cy="3177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4940691" y="2278376"/>
            <a:ext cx="1249004" cy="1617788"/>
          </a:xfrm>
          <a:prstGeom prst="rect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427615" y="2278376"/>
            <a:ext cx="2513076" cy="1617788"/>
          </a:xfrm>
          <a:prstGeom prst="rect">
            <a:avLst/>
          </a:prstGeom>
          <a:solidFill>
            <a:srgbClr val="FFC000">
              <a:alpha val="4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838641" y="5156348"/>
            <a:ext cx="2854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Type 2: Higher CCA channels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251940" y="5232548"/>
            <a:ext cx="337566" cy="228600"/>
          </a:xfrm>
          <a:prstGeom prst="rect">
            <a:avLst/>
          </a:prstGeom>
          <a:solidFill>
            <a:schemeClr val="accent1"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64132" y="4763156"/>
            <a:ext cx="337566" cy="228600"/>
          </a:xfrm>
          <a:prstGeom prst="rect">
            <a:avLst/>
          </a:prstGeom>
          <a:solidFill>
            <a:srgbClr val="FFC00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858578" y="4699148"/>
            <a:ext cx="2833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Type 1: Lower CCA Channels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26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Part 2: CCA Levels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CCA Levels  for 11ah defined as:</a:t>
            </a:r>
          </a:p>
          <a:p>
            <a:pPr lvl="1"/>
            <a:r>
              <a:rPr lang="en-US"/>
              <a:t>11ah signals occupying Primary 2MHz channel</a:t>
            </a:r>
          </a:p>
          <a:p>
            <a:pPr lvl="1"/>
            <a:r>
              <a:rPr lang="en-US"/>
              <a:t>11ah signals not occupying Primary 2MHz channel</a:t>
            </a:r>
          </a:p>
          <a:p>
            <a:pPr lvl="1"/>
            <a:r>
              <a:rPr lang="en-US"/>
              <a:t>Any signal (Energy Detect levels)</a:t>
            </a:r>
          </a:p>
          <a:p>
            <a:endParaRPr lang="en-US"/>
          </a:p>
          <a:p>
            <a:r>
              <a:rPr lang="en-US"/>
              <a:t>Recall that Type 2 channels </a:t>
            </a:r>
            <a:r>
              <a:rPr lang="en-US" smtClean="0"/>
              <a:t>get higher </a:t>
            </a:r>
            <a:r>
              <a:rPr lang="en-US"/>
              <a:t>CCA levels to give advantage to higher BW devices</a:t>
            </a:r>
          </a:p>
          <a:p>
            <a:pPr lvl="1"/>
            <a:r>
              <a:rPr lang="en-US"/>
              <a:t>Type 2 channel CCA levels </a:t>
            </a:r>
            <a:r>
              <a:rPr lang="en-US" smtClean="0"/>
              <a:t>and Type </a:t>
            </a:r>
            <a:r>
              <a:rPr lang="en-US"/>
              <a:t>1 channel CCA levels </a:t>
            </a:r>
            <a:r>
              <a:rPr lang="en-US" smtClean="0"/>
              <a:t>separated by Delta </a:t>
            </a:r>
            <a:r>
              <a:rPr lang="en-US"/>
              <a:t>factor (in dB)</a:t>
            </a:r>
          </a:p>
          <a:p>
            <a:pPr lvl="1"/>
            <a:r>
              <a:rPr lang="en-US"/>
              <a:t>Delta determines the reduction of sensitivity to PPDUs of that bandwidth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4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49234</TotalTime>
  <Words>1202</Words>
  <Application>Microsoft Office PowerPoint</Application>
  <PresentationFormat>On-screen Show (4:3)</PresentationFormat>
  <Paragraphs>225</Paragraphs>
  <Slides>21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802-11-Submission</vt:lpstr>
      <vt:lpstr>1_802-11-Submission</vt:lpstr>
      <vt:lpstr>Macro-Enabled Template</vt:lpstr>
      <vt:lpstr>Document</vt:lpstr>
      <vt:lpstr>CCA Channelization and Levels for 11ah</vt:lpstr>
      <vt:lpstr>PowerPoint Presentation</vt:lpstr>
      <vt:lpstr>PowerPoint Presentation</vt:lpstr>
      <vt:lpstr>Outline</vt:lpstr>
      <vt:lpstr>Part 1: Two Use Cases and Different Preferred CCA Levels</vt:lpstr>
      <vt:lpstr>Type 1/Type 2 Solution</vt:lpstr>
      <vt:lpstr>Type1/Type 2 Split for US Channelization</vt:lpstr>
      <vt:lpstr>Type 1/Type 2 Split for China Channelization</vt:lpstr>
      <vt:lpstr>Part 2: CCA Levels</vt:lpstr>
      <vt:lpstr>Preamble Detect CCA Levels for Type1/Type2 channels </vt:lpstr>
      <vt:lpstr>CCA for High Intended TxBW</vt:lpstr>
      <vt:lpstr>Proposed Required Rules for Wide Tx Bandwidth Related CCA</vt:lpstr>
      <vt:lpstr>Preamble Detect CCA levels for 8/16MHz Intended TxBW</vt:lpstr>
      <vt:lpstr>Secondary Channel CCA Levels</vt:lpstr>
      <vt:lpstr>Energy Detect CCA Levels</vt:lpstr>
      <vt:lpstr>Summary</vt:lpstr>
      <vt:lpstr>Pre-Motion #1</vt:lpstr>
      <vt:lpstr>Pre-Motion #2</vt:lpstr>
      <vt:lpstr>Pre-Motion #3</vt:lpstr>
      <vt:lpstr>Pre-Motion #4</vt:lpstr>
      <vt:lpstr>Pre-Motion #5</vt:lpstr>
    </vt:vector>
  </TitlesOfParts>
  <Company>Qualcomm,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Qualcomm</dc:creator>
  <cp:lastModifiedBy>Eugene Baik</cp:lastModifiedBy>
  <cp:revision>1538</cp:revision>
  <dcterms:created xsi:type="dcterms:W3CDTF">2008-05-20T23:11:39Z</dcterms:created>
  <dcterms:modified xsi:type="dcterms:W3CDTF">2013-09-16T13:18:59Z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-936945441</vt:i4>
  </property>
  <property fmtid="{D5CDD505-2E9C-101B-9397-08002B2CF9AE}" pid="3" name="_NewReviewCycle">
    <vt:lpwstr/>
  </property>
  <property fmtid="{D5CDD505-2E9C-101B-9397-08002B2CF9AE}" pid="4" name="_EmailSubject">
    <vt:lpwstr>Ultra Low Power wakeup </vt:lpwstr>
  </property>
  <property fmtid="{D5CDD505-2E9C-101B-9397-08002B2CF9AE}" pid="5" name="_AuthorEmail">
    <vt:lpwstr>smerlin@qti.qualcomm.com</vt:lpwstr>
  </property>
  <property fmtid="{D5CDD505-2E9C-101B-9397-08002B2CF9AE}" pid="6" name="_AuthorEmailDisplayName">
    <vt:lpwstr>Merlin, Simone</vt:lpwstr>
  </property>
  <property fmtid="{D5CDD505-2E9C-101B-9397-08002B2CF9AE}" pid="7" name="_PreviousAdHocReviewCycleID">
    <vt:i4>-24907923</vt:i4>
  </property>
</Properties>
</file>